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rawings/drawing2.xml" ContentType="application/vnd.openxmlformats-officedocument.drawingml.chartshapes+xml"/>
  <Override PartName="/ppt/slides/slide1.xml" ContentType="application/vnd.openxmlformats-officedocument.presentationml.slide+xml"/>
  <Override PartName="/ppt/drawings/drawing1.xml" ContentType="application/vnd.openxmlformats-officedocument.drawingml.chartshapes+xml"/>
  <Override PartName="/ppt/drawings/drawing3.xml" ContentType="application/vnd.openxmlformats-officedocument.drawingml.chartshapes+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charts/style2.xml" ContentType="application/vnd.ms-office.chartstyle+xml"/>
  <Override PartName="/ppt/charts/chart1.xml" ContentType="application/vnd.openxmlformats-officedocument.drawingml.chart+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2.xml" ContentType="application/vnd.openxmlformats-officedocument.drawingml.chart+xml"/>
  <Override PartName="/ppt/charts/colors2.xml" ContentType="application/vnd.ms-office.chartcolorstyle+xml"/>
  <Override PartName="/ppt/charts/colors1.xml" ContentType="application/vnd.ms-office.chartcolorstyle+xml"/>
  <Override PartName="/ppt/charts/style1.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Weber" initials="RW" lastIdx="6" clrIdx="0">
    <p:extLst>
      <p:ext uri="{19B8F6BF-5375-455C-9EA6-DF929625EA0E}">
        <p15:presenceInfo xmlns:p15="http://schemas.microsoft.com/office/powerpoint/2012/main" userId="S::rachel.weber@epividian.com::d9ff3789-31da-4ce9-9f5e-760521a10781" providerId="AD"/>
      </p:ext>
    </p:extLst>
  </p:cmAuthor>
  <p:cmAuthor id="2" name="Laurence Brunet" initials="LB" lastIdx="31" clrIdx="1">
    <p:extLst>
      <p:ext uri="{19B8F6BF-5375-455C-9EA6-DF929625EA0E}">
        <p15:presenceInfo xmlns:p15="http://schemas.microsoft.com/office/powerpoint/2012/main" userId="S::laurence.brunet@epividian.com::c2061fef-bfda-46f4-bcd4-c34a928896ce" providerId="AD"/>
      </p:ext>
    </p:extLst>
  </p:cmAuthor>
  <p:cmAuthor id="3" name="Jennifer Fusco" initials="JF" lastIdx="8" clrIdx="2">
    <p:extLst>
      <p:ext uri="{19B8F6BF-5375-455C-9EA6-DF929625EA0E}">
        <p15:presenceInfo xmlns:p15="http://schemas.microsoft.com/office/powerpoint/2012/main" userId="S::jennifer.fusco@epividian.com::8260d64f-cc67-43a3-9413-98a030fd9f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AFE7"/>
    <a:srgbClr val="A365D1"/>
    <a:srgbClr val="9AC2FC"/>
    <a:srgbClr val="8FE2FF"/>
    <a:srgbClr val="89CCFF"/>
    <a:srgbClr val="006600"/>
    <a:srgbClr val="588ADA"/>
    <a:srgbClr val="53D2FF"/>
    <a:srgbClr val="1C6D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493" autoAdjust="0"/>
    <p:restoredTop sz="95622" autoAdjust="0"/>
  </p:normalViewPr>
  <p:slideViewPr>
    <p:cSldViewPr snapToGrid="0">
      <p:cViewPr varScale="1">
        <p:scale>
          <a:sx n="27" d="100"/>
          <a:sy n="27" d="100"/>
        </p:scale>
        <p:origin x="1374" y="192"/>
      </p:cViewPr>
      <p:guideLst>
        <p:guide orient="horz" pos="9072"/>
        <p:guide pos="1612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oleObject" Target="file:///\\files01\share01\Viiv\Retention%20in%20Care\Charlotte\Publications\IDWeek%202020\Poster\CharlotteRIC_IDWeek2020_figure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files01\share01\Viiv\Retention%20in%20Care\Charlotte\Publications\IDWeek%202020\Poster\CharlotteRIC_IDWeek2020_figure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files01\share01\Viiv\Retention%20in%20Care\Charlotte\Publications\IDWeek%202020\Poster\CharlotteRIC_IDWeek2020_figure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ROSEDALE!$B$1</c:f>
              <c:strCache>
                <c:ptCount val="1"/>
                <c:pt idx="0">
                  <c:v>Alerts</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ROSEDALE!$A$2:$A$10</c:f>
              <c:strCache>
                <c:ptCount val="9"/>
                <c:pt idx="0">
                  <c:v>Oct '18*</c:v>
                </c:pt>
                <c:pt idx="1">
                  <c:v>Nov '18</c:v>
                </c:pt>
                <c:pt idx="2">
                  <c:v>Dec '18</c:v>
                </c:pt>
                <c:pt idx="3">
                  <c:v>Jan '19</c:v>
                </c:pt>
                <c:pt idx="4">
                  <c:v>Feb '19</c:v>
                </c:pt>
                <c:pt idx="5">
                  <c:v>Mar '19</c:v>
                </c:pt>
                <c:pt idx="6">
                  <c:v>Apr '19</c:v>
                </c:pt>
                <c:pt idx="7">
                  <c:v>May '19</c:v>
                </c:pt>
                <c:pt idx="8">
                  <c:v>Jun '19*</c:v>
                </c:pt>
              </c:strCache>
            </c:strRef>
          </c:cat>
          <c:val>
            <c:numRef>
              <c:f>ROSEDALE!$B$2:$B$10</c:f>
              <c:numCache>
                <c:formatCode>General</c:formatCode>
                <c:ptCount val="9"/>
                <c:pt idx="0">
                  <c:v>24</c:v>
                </c:pt>
                <c:pt idx="1">
                  <c:v>131</c:v>
                </c:pt>
                <c:pt idx="2">
                  <c:v>205</c:v>
                </c:pt>
                <c:pt idx="3">
                  <c:v>122</c:v>
                </c:pt>
                <c:pt idx="4">
                  <c:v>265</c:v>
                </c:pt>
                <c:pt idx="5">
                  <c:v>208</c:v>
                </c:pt>
                <c:pt idx="6">
                  <c:v>159</c:v>
                </c:pt>
                <c:pt idx="7">
                  <c:v>191</c:v>
                </c:pt>
                <c:pt idx="8">
                  <c:v>0</c:v>
                </c:pt>
              </c:numCache>
            </c:numRef>
          </c:val>
          <c:extLst>
            <c:ext xmlns:c16="http://schemas.microsoft.com/office/drawing/2014/chart" uri="{C3380CC4-5D6E-409C-BE32-E72D297353CC}">
              <c16:uniqueId val="{00000000-06A2-4A81-AB24-B950176D8295}"/>
            </c:ext>
          </c:extLst>
        </c:ser>
        <c:ser>
          <c:idx val="1"/>
          <c:order val="1"/>
          <c:tx>
            <c:strRef>
              <c:f>ROSEDALE!$C$1</c:f>
              <c:strCache>
                <c:ptCount val="1"/>
                <c:pt idx="0">
                  <c:v>Responses</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ROSEDALE!$A$2:$A$10</c:f>
              <c:strCache>
                <c:ptCount val="9"/>
                <c:pt idx="0">
                  <c:v>Oct '18*</c:v>
                </c:pt>
                <c:pt idx="1">
                  <c:v>Nov '18</c:v>
                </c:pt>
                <c:pt idx="2">
                  <c:v>Dec '18</c:v>
                </c:pt>
                <c:pt idx="3">
                  <c:v>Jan '19</c:v>
                </c:pt>
                <c:pt idx="4">
                  <c:v>Feb '19</c:v>
                </c:pt>
                <c:pt idx="5">
                  <c:v>Mar '19</c:v>
                </c:pt>
                <c:pt idx="6">
                  <c:v>Apr '19</c:v>
                </c:pt>
                <c:pt idx="7">
                  <c:v>May '19</c:v>
                </c:pt>
                <c:pt idx="8">
                  <c:v>Jun '19*</c:v>
                </c:pt>
              </c:strCache>
            </c:strRef>
          </c:cat>
          <c:val>
            <c:numRef>
              <c:f>ROSEDALE!$C$2:$C$10</c:f>
              <c:numCache>
                <c:formatCode>General</c:formatCode>
                <c:ptCount val="9"/>
                <c:pt idx="0">
                  <c:v>57</c:v>
                </c:pt>
                <c:pt idx="1">
                  <c:v>275</c:v>
                </c:pt>
                <c:pt idx="2">
                  <c:v>24</c:v>
                </c:pt>
                <c:pt idx="3">
                  <c:v>177</c:v>
                </c:pt>
                <c:pt idx="4">
                  <c:v>48</c:v>
                </c:pt>
                <c:pt idx="5">
                  <c:v>217</c:v>
                </c:pt>
                <c:pt idx="6">
                  <c:v>91</c:v>
                </c:pt>
                <c:pt idx="7">
                  <c:v>7</c:v>
                </c:pt>
                <c:pt idx="8">
                  <c:v>0</c:v>
                </c:pt>
              </c:numCache>
            </c:numRef>
          </c:val>
          <c:extLst>
            <c:ext xmlns:c16="http://schemas.microsoft.com/office/drawing/2014/chart" uri="{C3380CC4-5D6E-409C-BE32-E72D297353CC}">
              <c16:uniqueId val="{00000001-06A2-4A81-AB24-B950176D8295}"/>
            </c:ext>
          </c:extLst>
        </c:ser>
        <c:dLbls>
          <c:dLblPos val="outEnd"/>
          <c:showLegendKey val="0"/>
          <c:showVal val="1"/>
          <c:showCatName val="0"/>
          <c:showSerName val="0"/>
          <c:showPercent val="0"/>
          <c:showBubbleSize val="0"/>
        </c:dLbls>
        <c:gapWidth val="219"/>
        <c:overlap val="-27"/>
        <c:axId val="1292799120"/>
        <c:axId val="1200413072"/>
      </c:barChart>
      <c:catAx>
        <c:axId val="1292799120"/>
        <c:scaling>
          <c:orientation val="minMax"/>
        </c:scaling>
        <c:delete val="0"/>
        <c:axPos val="b"/>
        <c:numFmt formatCode="General" sourceLinked="1"/>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00413072"/>
        <c:crosses val="autoZero"/>
        <c:auto val="1"/>
        <c:lblAlgn val="ctr"/>
        <c:lblOffset val="100"/>
        <c:noMultiLvlLbl val="0"/>
      </c:catAx>
      <c:valAx>
        <c:axId val="1200413072"/>
        <c:scaling>
          <c:orientation val="minMax"/>
          <c:max val="275"/>
        </c:scaling>
        <c:delete val="0"/>
        <c:axPos val="l"/>
        <c:numFmt formatCode="General" sourceLinked="1"/>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92799120"/>
        <c:crosses val="autoZero"/>
        <c:crossBetween val="between"/>
        <c:majorUnit val="25"/>
      </c:valAx>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ATRIUM!$B$1</c:f>
              <c:strCache>
                <c:ptCount val="1"/>
                <c:pt idx="0">
                  <c:v>Alerts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ATRIUM!$A$2:$A$12</c:f>
              <c:strCache>
                <c:ptCount val="11"/>
                <c:pt idx="0">
                  <c:v>Dec '18*</c:v>
                </c:pt>
                <c:pt idx="1">
                  <c:v>Jan '19</c:v>
                </c:pt>
                <c:pt idx="2">
                  <c:v>Feb '19</c:v>
                </c:pt>
                <c:pt idx="3">
                  <c:v>Mar '19</c:v>
                </c:pt>
                <c:pt idx="4">
                  <c:v>Apr '19</c:v>
                </c:pt>
                <c:pt idx="5">
                  <c:v>May '19</c:v>
                </c:pt>
                <c:pt idx="6">
                  <c:v>Jun '19</c:v>
                </c:pt>
                <c:pt idx="7">
                  <c:v>Jul '19</c:v>
                </c:pt>
                <c:pt idx="8">
                  <c:v>Aug '19</c:v>
                </c:pt>
                <c:pt idx="9">
                  <c:v>Sep '19</c:v>
                </c:pt>
                <c:pt idx="10">
                  <c:v>Oct '19</c:v>
                </c:pt>
              </c:strCache>
            </c:strRef>
          </c:cat>
          <c:val>
            <c:numRef>
              <c:f>ATRIUM!$B$2:$B$12</c:f>
              <c:numCache>
                <c:formatCode>General</c:formatCode>
                <c:ptCount val="11"/>
                <c:pt idx="0">
                  <c:v>75</c:v>
                </c:pt>
                <c:pt idx="1">
                  <c:v>291</c:v>
                </c:pt>
                <c:pt idx="2">
                  <c:v>279</c:v>
                </c:pt>
                <c:pt idx="3">
                  <c:v>390</c:v>
                </c:pt>
                <c:pt idx="4">
                  <c:v>243</c:v>
                </c:pt>
                <c:pt idx="5">
                  <c:v>337</c:v>
                </c:pt>
                <c:pt idx="6">
                  <c:v>146</c:v>
                </c:pt>
                <c:pt idx="7">
                  <c:v>134</c:v>
                </c:pt>
                <c:pt idx="8">
                  <c:v>116</c:v>
                </c:pt>
                <c:pt idx="9">
                  <c:v>122</c:v>
                </c:pt>
                <c:pt idx="10">
                  <c:v>112</c:v>
                </c:pt>
              </c:numCache>
            </c:numRef>
          </c:val>
          <c:extLst>
            <c:ext xmlns:c16="http://schemas.microsoft.com/office/drawing/2014/chart" uri="{C3380CC4-5D6E-409C-BE32-E72D297353CC}">
              <c16:uniqueId val="{00000000-9A68-44F3-A4DD-04479B261527}"/>
            </c:ext>
          </c:extLst>
        </c:ser>
        <c:ser>
          <c:idx val="1"/>
          <c:order val="1"/>
          <c:tx>
            <c:strRef>
              <c:f>ATRIUM!$C$1</c:f>
              <c:strCache>
                <c:ptCount val="1"/>
                <c:pt idx="0">
                  <c:v>Responses</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ATRIUM!$A$2:$A$12</c:f>
              <c:strCache>
                <c:ptCount val="11"/>
                <c:pt idx="0">
                  <c:v>Dec '18*</c:v>
                </c:pt>
                <c:pt idx="1">
                  <c:v>Jan '19</c:v>
                </c:pt>
                <c:pt idx="2">
                  <c:v>Feb '19</c:v>
                </c:pt>
                <c:pt idx="3">
                  <c:v>Mar '19</c:v>
                </c:pt>
                <c:pt idx="4">
                  <c:v>Apr '19</c:v>
                </c:pt>
                <c:pt idx="5">
                  <c:v>May '19</c:v>
                </c:pt>
                <c:pt idx="6">
                  <c:v>Jun '19</c:v>
                </c:pt>
                <c:pt idx="7">
                  <c:v>Jul '19</c:v>
                </c:pt>
                <c:pt idx="8">
                  <c:v>Aug '19</c:v>
                </c:pt>
                <c:pt idx="9">
                  <c:v>Sep '19</c:v>
                </c:pt>
                <c:pt idx="10">
                  <c:v>Oct '19</c:v>
                </c:pt>
              </c:strCache>
            </c:strRef>
          </c:cat>
          <c:val>
            <c:numRef>
              <c:f>ATRIUM!$C$2:$C$12</c:f>
              <c:numCache>
                <c:formatCode>General</c:formatCode>
                <c:ptCount val="11"/>
                <c:pt idx="0">
                  <c:v>0</c:v>
                </c:pt>
                <c:pt idx="1">
                  <c:v>82</c:v>
                </c:pt>
                <c:pt idx="2">
                  <c:v>5</c:v>
                </c:pt>
                <c:pt idx="3">
                  <c:v>0</c:v>
                </c:pt>
                <c:pt idx="4">
                  <c:v>95</c:v>
                </c:pt>
                <c:pt idx="5">
                  <c:v>5</c:v>
                </c:pt>
                <c:pt idx="6">
                  <c:v>2</c:v>
                </c:pt>
                <c:pt idx="7">
                  <c:v>0</c:v>
                </c:pt>
                <c:pt idx="8">
                  <c:v>0</c:v>
                </c:pt>
                <c:pt idx="9">
                  <c:v>0</c:v>
                </c:pt>
                <c:pt idx="10">
                  <c:v>0</c:v>
                </c:pt>
              </c:numCache>
            </c:numRef>
          </c:val>
          <c:extLst>
            <c:ext xmlns:c16="http://schemas.microsoft.com/office/drawing/2014/chart" uri="{C3380CC4-5D6E-409C-BE32-E72D297353CC}">
              <c16:uniqueId val="{00000001-9A68-44F3-A4DD-04479B261527}"/>
            </c:ext>
          </c:extLst>
        </c:ser>
        <c:dLbls>
          <c:dLblPos val="outEnd"/>
          <c:showLegendKey val="0"/>
          <c:showVal val="1"/>
          <c:showCatName val="0"/>
          <c:showSerName val="0"/>
          <c:showPercent val="0"/>
          <c:showBubbleSize val="0"/>
        </c:dLbls>
        <c:gapWidth val="219"/>
        <c:overlap val="-27"/>
        <c:axId val="1457774384"/>
        <c:axId val="1456007840"/>
      </c:barChart>
      <c:catAx>
        <c:axId val="1457774384"/>
        <c:scaling>
          <c:orientation val="minMax"/>
        </c:scaling>
        <c:delete val="0"/>
        <c:axPos val="b"/>
        <c:numFmt formatCode="General" sourceLinked="1"/>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56007840"/>
        <c:crosses val="autoZero"/>
        <c:auto val="1"/>
        <c:lblAlgn val="ctr"/>
        <c:lblOffset val="100"/>
        <c:tickMarkSkip val="1"/>
        <c:noMultiLvlLbl val="0"/>
      </c:catAx>
      <c:valAx>
        <c:axId val="1456007840"/>
        <c:scaling>
          <c:orientation val="minMax"/>
          <c:max val="400"/>
        </c:scaling>
        <c:delete val="0"/>
        <c:axPos val="l"/>
        <c:numFmt formatCode="General" sourceLinked="1"/>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57774384"/>
        <c:crosses val="autoZero"/>
        <c:crossBetween val="between"/>
        <c:majorUnit val="25"/>
        <c:minorUnit val="5"/>
      </c:valAx>
      <c:spPr>
        <a:noFill/>
        <a:ln>
          <a:noFill/>
        </a:ln>
        <a:effectLst/>
      </c:spPr>
    </c:plotArea>
    <c:legend>
      <c:legendPos val="b"/>
      <c:layout>
        <c:manualLayout>
          <c:xMode val="edge"/>
          <c:yMode val="edge"/>
          <c:x val="0.36905705284753176"/>
          <c:y val="0.93137308941748254"/>
          <c:w val="0.25632261196835793"/>
          <c:h val="5.4024912917409539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69273425385746E-2"/>
          <c:y val="3.8994883645168822E-2"/>
          <c:w val="0.92757396100381906"/>
          <c:h val="0.81283595451804891"/>
        </c:manualLayout>
      </c:layout>
      <c:barChart>
        <c:barDir val="col"/>
        <c:grouping val="clustered"/>
        <c:varyColors val="0"/>
        <c:ser>
          <c:idx val="0"/>
          <c:order val="0"/>
          <c:tx>
            <c:strRef>
              <c:f>AMITY!$B$1</c:f>
              <c:strCache>
                <c:ptCount val="1"/>
                <c:pt idx="0">
                  <c:v>Alerts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AMITY!$A$2:$A$13</c:f>
              <c:strCache>
                <c:ptCount val="12"/>
                <c:pt idx="0">
                  <c:v>Jul '18*</c:v>
                </c:pt>
                <c:pt idx="1">
                  <c:v>Aug '18</c:v>
                </c:pt>
                <c:pt idx="2">
                  <c:v>Sep '18</c:v>
                </c:pt>
                <c:pt idx="3">
                  <c:v>Oct '18</c:v>
                </c:pt>
                <c:pt idx="4">
                  <c:v>Nov '18</c:v>
                </c:pt>
                <c:pt idx="5">
                  <c:v>Dec '18</c:v>
                </c:pt>
                <c:pt idx="6">
                  <c:v>Jan '19</c:v>
                </c:pt>
                <c:pt idx="7">
                  <c:v>Feb '19</c:v>
                </c:pt>
                <c:pt idx="8">
                  <c:v>Mar '19</c:v>
                </c:pt>
                <c:pt idx="9">
                  <c:v>Apr '19</c:v>
                </c:pt>
                <c:pt idx="10">
                  <c:v>May '19</c:v>
                </c:pt>
                <c:pt idx="11">
                  <c:v>Jun '19*</c:v>
                </c:pt>
              </c:strCache>
            </c:strRef>
          </c:cat>
          <c:val>
            <c:numRef>
              <c:f>AMITY!$B$2:$B$13</c:f>
              <c:numCache>
                <c:formatCode>General</c:formatCode>
                <c:ptCount val="12"/>
                <c:pt idx="0">
                  <c:v>20</c:v>
                </c:pt>
                <c:pt idx="1">
                  <c:v>20</c:v>
                </c:pt>
                <c:pt idx="2">
                  <c:v>33</c:v>
                </c:pt>
                <c:pt idx="3">
                  <c:v>88</c:v>
                </c:pt>
                <c:pt idx="4">
                  <c:v>41</c:v>
                </c:pt>
                <c:pt idx="5">
                  <c:v>90</c:v>
                </c:pt>
                <c:pt idx="6">
                  <c:v>44</c:v>
                </c:pt>
                <c:pt idx="7">
                  <c:v>106</c:v>
                </c:pt>
                <c:pt idx="8">
                  <c:v>122</c:v>
                </c:pt>
                <c:pt idx="9">
                  <c:v>102</c:v>
                </c:pt>
                <c:pt idx="10">
                  <c:v>90</c:v>
                </c:pt>
                <c:pt idx="11">
                  <c:v>0</c:v>
                </c:pt>
              </c:numCache>
            </c:numRef>
          </c:val>
          <c:extLst>
            <c:ext xmlns:c16="http://schemas.microsoft.com/office/drawing/2014/chart" uri="{C3380CC4-5D6E-409C-BE32-E72D297353CC}">
              <c16:uniqueId val="{00000000-BE2A-4FE2-B3FC-F14EB7022381}"/>
            </c:ext>
          </c:extLst>
        </c:ser>
        <c:ser>
          <c:idx val="1"/>
          <c:order val="1"/>
          <c:tx>
            <c:strRef>
              <c:f>AMITY!$C$1</c:f>
              <c:strCache>
                <c:ptCount val="1"/>
                <c:pt idx="0">
                  <c:v>Responses</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AMITY!$A$2:$A$13</c:f>
              <c:strCache>
                <c:ptCount val="12"/>
                <c:pt idx="0">
                  <c:v>Jul '18*</c:v>
                </c:pt>
                <c:pt idx="1">
                  <c:v>Aug '18</c:v>
                </c:pt>
                <c:pt idx="2">
                  <c:v>Sep '18</c:v>
                </c:pt>
                <c:pt idx="3">
                  <c:v>Oct '18</c:v>
                </c:pt>
                <c:pt idx="4">
                  <c:v>Nov '18</c:v>
                </c:pt>
                <c:pt idx="5">
                  <c:v>Dec '18</c:v>
                </c:pt>
                <c:pt idx="6">
                  <c:v>Jan '19</c:v>
                </c:pt>
                <c:pt idx="7">
                  <c:v>Feb '19</c:v>
                </c:pt>
                <c:pt idx="8">
                  <c:v>Mar '19</c:v>
                </c:pt>
                <c:pt idx="9">
                  <c:v>Apr '19</c:v>
                </c:pt>
                <c:pt idx="10">
                  <c:v>May '19</c:v>
                </c:pt>
                <c:pt idx="11">
                  <c:v>Jun '19*</c:v>
                </c:pt>
              </c:strCache>
            </c:strRef>
          </c:cat>
          <c:val>
            <c:numRef>
              <c:f>AMITY!$C$2:$C$13</c:f>
              <c:numCache>
                <c:formatCode>General</c:formatCode>
                <c:ptCount val="12"/>
                <c:pt idx="0">
                  <c:v>76</c:v>
                </c:pt>
                <c:pt idx="1">
                  <c:v>20</c:v>
                </c:pt>
                <c:pt idx="2">
                  <c:v>35</c:v>
                </c:pt>
                <c:pt idx="3">
                  <c:v>0</c:v>
                </c:pt>
                <c:pt idx="4">
                  <c:v>0</c:v>
                </c:pt>
                <c:pt idx="5">
                  <c:v>1</c:v>
                </c:pt>
                <c:pt idx="6">
                  <c:v>70</c:v>
                </c:pt>
                <c:pt idx="7">
                  <c:v>4</c:v>
                </c:pt>
                <c:pt idx="8">
                  <c:v>0</c:v>
                </c:pt>
                <c:pt idx="9">
                  <c:v>0</c:v>
                </c:pt>
                <c:pt idx="10">
                  <c:v>0</c:v>
                </c:pt>
                <c:pt idx="11">
                  <c:v>128</c:v>
                </c:pt>
              </c:numCache>
            </c:numRef>
          </c:val>
          <c:extLst>
            <c:ext xmlns:c16="http://schemas.microsoft.com/office/drawing/2014/chart" uri="{C3380CC4-5D6E-409C-BE32-E72D297353CC}">
              <c16:uniqueId val="{00000001-BE2A-4FE2-B3FC-F14EB7022381}"/>
            </c:ext>
          </c:extLst>
        </c:ser>
        <c:dLbls>
          <c:dLblPos val="outEnd"/>
          <c:showLegendKey val="0"/>
          <c:showVal val="1"/>
          <c:showCatName val="0"/>
          <c:showSerName val="0"/>
          <c:showPercent val="0"/>
          <c:showBubbleSize val="0"/>
        </c:dLbls>
        <c:gapWidth val="219"/>
        <c:overlap val="-27"/>
        <c:axId val="1457774384"/>
        <c:axId val="1456007840"/>
      </c:barChart>
      <c:catAx>
        <c:axId val="1457774384"/>
        <c:scaling>
          <c:orientation val="minMax"/>
        </c:scaling>
        <c:delete val="0"/>
        <c:axPos val="b"/>
        <c:numFmt formatCode="General" sourceLinked="1"/>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56007840"/>
        <c:crosses val="autoZero"/>
        <c:auto val="1"/>
        <c:lblAlgn val="ctr"/>
        <c:lblOffset val="100"/>
        <c:noMultiLvlLbl val="0"/>
      </c:catAx>
      <c:valAx>
        <c:axId val="1456007840"/>
        <c:scaling>
          <c:orientation val="minMax"/>
          <c:max val="150"/>
        </c:scaling>
        <c:delete val="0"/>
        <c:axPos val="l"/>
        <c:numFmt formatCode="General" sourceLinked="1"/>
        <c:majorTickMark val="cross"/>
        <c:minorTickMark val="none"/>
        <c:tickLblPos val="nextTo"/>
        <c:spPr>
          <a:noFill/>
          <a:ln>
            <a:solidFill>
              <a:schemeClr val="tx1"/>
            </a:solidFill>
          </a:ln>
          <a:effectLst/>
        </c:spPr>
        <c:txPr>
          <a:bodyPr rot="0" spcFirstLastPara="1" vertOverflow="ellipsis"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57774384"/>
        <c:crosses val="autoZero"/>
        <c:crossBetween val="between"/>
        <c:majorUnit val="25"/>
        <c:minorUnit val="5"/>
      </c:valAx>
      <c:spPr>
        <a:noFill/>
        <a:ln>
          <a:noFill/>
        </a:ln>
        <a:effectLst/>
      </c:spPr>
    </c:plotArea>
    <c:legend>
      <c:legendPos val="b"/>
      <c:layout>
        <c:manualLayout>
          <c:xMode val="edge"/>
          <c:yMode val="edge"/>
          <c:x val="0.38203804496621513"/>
          <c:y val="0.94042796055940303"/>
          <c:w val="0.23221505517651739"/>
          <c:h val="4.1423266026231163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0.03145</cdr:x>
      <cdr:y>0.94014</cdr:y>
    </cdr:from>
    <cdr:to>
      <cdr:x>0.22432</cdr:x>
      <cdr:y>0.9711</cdr:y>
    </cdr:to>
    <cdr:sp macro="" textlink="">
      <cdr:nvSpPr>
        <cdr:cNvPr id="2" name="TextBox 1">
          <a:extLst xmlns:a="http://schemas.openxmlformats.org/drawingml/2006/main">
            <a:ext uri="{FF2B5EF4-FFF2-40B4-BE49-F238E27FC236}">
              <a16:creationId xmlns:a16="http://schemas.microsoft.com/office/drawing/2014/main" id="{1EDEF7AB-198D-4A58-8A55-F6F2DC8CD590}"/>
            </a:ext>
          </a:extLst>
        </cdr:cNvPr>
        <cdr:cNvSpPr txBox="1"/>
      </cdr:nvSpPr>
      <cdr:spPr>
        <a:xfrm xmlns:a="http://schemas.openxmlformats.org/drawingml/2006/main">
          <a:off x="214313" y="4338639"/>
          <a:ext cx="1314450" cy="1428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0.04417</cdr:x>
      <cdr:y>0.9248</cdr:y>
    </cdr:from>
    <cdr:to>
      <cdr:x>0.25241</cdr:x>
      <cdr:y>0.98852</cdr:y>
    </cdr:to>
    <cdr:sp macro="" textlink="">
      <cdr:nvSpPr>
        <cdr:cNvPr id="3" name="TextBox 2">
          <a:extLst xmlns:a="http://schemas.openxmlformats.org/drawingml/2006/main">
            <a:ext uri="{FF2B5EF4-FFF2-40B4-BE49-F238E27FC236}">
              <a16:creationId xmlns:a16="http://schemas.microsoft.com/office/drawing/2014/main" id="{04DC427C-9756-44FA-B9DD-4706727204B1}"/>
            </a:ext>
          </a:extLst>
        </cdr:cNvPr>
        <cdr:cNvSpPr txBox="1"/>
      </cdr:nvSpPr>
      <cdr:spPr>
        <a:xfrm xmlns:a="http://schemas.openxmlformats.org/drawingml/2006/main">
          <a:off x="529651" y="5806327"/>
          <a:ext cx="2497049" cy="400110"/>
        </a:xfrm>
        <a:prstGeom xmlns:a="http://schemas.openxmlformats.org/drawingml/2006/main" prst="rect">
          <a:avLst/>
        </a:prstGeom>
      </cdr:spPr>
      <cdr:txBody>
        <a:bodyPr xmlns:a="http://schemas.openxmlformats.org/drawingml/2006/main" vertOverflow="overflow" horzOverflow="overflow" wrap="square" rtlCol="0" anchor="ctr" anchorCtr="0">
          <a:spAutoFit/>
        </a:bodyPr>
        <a:lstStyle xmlns:a="http://schemas.openxmlformats.org/drawingml/2006/main"/>
        <a:p xmlns:a="http://schemas.openxmlformats.org/drawingml/2006/main">
          <a:pPr algn="l"/>
          <a:r>
            <a:rPr lang="en-US" sz="2000" dirty="0"/>
            <a:t>* Partial Month</a:t>
          </a:r>
        </a:p>
      </cdr:txBody>
    </cdr:sp>
  </cdr:relSizeAnchor>
</c:userShapes>
</file>

<file path=ppt/drawings/drawing2.xml><?xml version="1.0" encoding="utf-8"?>
<c:userShapes xmlns:c="http://schemas.openxmlformats.org/drawingml/2006/chart">
  <cdr:relSizeAnchor xmlns:cdr="http://schemas.openxmlformats.org/drawingml/2006/chartDrawing">
    <cdr:from>
      <cdr:x>0.0408</cdr:x>
      <cdr:y>0.92884</cdr:y>
    </cdr:from>
    <cdr:to>
      <cdr:x>0.24803</cdr:x>
      <cdr:y>0.98744</cdr:y>
    </cdr:to>
    <cdr:sp macro="" textlink="">
      <cdr:nvSpPr>
        <cdr:cNvPr id="2" name="TextBox 1">
          <a:extLst xmlns:a="http://schemas.openxmlformats.org/drawingml/2006/main">
            <a:ext uri="{FF2B5EF4-FFF2-40B4-BE49-F238E27FC236}">
              <a16:creationId xmlns:a16="http://schemas.microsoft.com/office/drawing/2014/main" id="{C236CEB2-51A1-4435-A857-60819B344CF6}"/>
            </a:ext>
          </a:extLst>
        </cdr:cNvPr>
        <cdr:cNvSpPr txBox="1"/>
      </cdr:nvSpPr>
      <cdr:spPr>
        <a:xfrm xmlns:a="http://schemas.openxmlformats.org/drawingml/2006/main">
          <a:off x="501354" y="6341116"/>
          <a:ext cx="2546457" cy="400110"/>
        </a:xfrm>
        <a:prstGeom xmlns:a="http://schemas.openxmlformats.org/drawingml/2006/main" prst="rect">
          <a:avLst/>
        </a:prstGeom>
      </cdr:spPr>
      <cdr:txBody>
        <a:bodyPr xmlns:a="http://schemas.openxmlformats.org/drawingml/2006/main" wrap="square" rtlCol="0" anchor="ctr" anchorCtr="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2000" dirty="0"/>
            <a:t>* Partial Month</a:t>
          </a:r>
        </a:p>
      </cdr:txBody>
    </cdr:sp>
  </cdr:relSizeAnchor>
</c:userShapes>
</file>

<file path=ppt/drawings/drawing3.xml><?xml version="1.0" encoding="utf-8"?>
<c:userShapes xmlns:c="http://schemas.openxmlformats.org/drawingml/2006/chart">
  <cdr:relSizeAnchor xmlns:cdr="http://schemas.openxmlformats.org/drawingml/2006/chartDrawing">
    <cdr:from>
      <cdr:x>0.03802</cdr:x>
      <cdr:y>0.92725</cdr:y>
    </cdr:from>
    <cdr:to>
      <cdr:x>0.24525</cdr:x>
      <cdr:y>0.99178</cdr:y>
    </cdr:to>
    <cdr:sp macro="" textlink="">
      <cdr:nvSpPr>
        <cdr:cNvPr id="2" name="TextBox 1">
          <a:extLst xmlns:a="http://schemas.openxmlformats.org/drawingml/2006/main">
            <a:ext uri="{FF2B5EF4-FFF2-40B4-BE49-F238E27FC236}">
              <a16:creationId xmlns:a16="http://schemas.microsoft.com/office/drawing/2014/main" id="{F6F9102F-349D-408F-B541-D53CA4F1414B}"/>
            </a:ext>
          </a:extLst>
        </cdr:cNvPr>
        <cdr:cNvSpPr txBox="1"/>
      </cdr:nvSpPr>
      <cdr:spPr>
        <a:xfrm xmlns:a="http://schemas.openxmlformats.org/drawingml/2006/main">
          <a:off x="443086" y="5750078"/>
          <a:ext cx="2415061" cy="400110"/>
        </a:xfrm>
        <a:prstGeom xmlns:a="http://schemas.openxmlformats.org/drawingml/2006/main" prst="rect">
          <a:avLst/>
        </a:prstGeom>
      </cdr:spPr>
      <cdr:txBody>
        <a:bodyPr xmlns:a="http://schemas.openxmlformats.org/drawingml/2006/main" wrap="square" rtlCol="0" anchor="ctr" anchorCtr="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2000" dirty="0"/>
            <a:t>* Partial Month</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5666C1-4449-41DD-872D-E6393A628966}" type="datetimeFigureOut">
              <a:rPr lang="en-US" smtClean="0"/>
              <a:t>9/25/2020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4C6E9-016F-48F6-8017-8A0A5324EF59}" type="slidenum">
              <a:rPr lang="en-US" smtClean="0"/>
              <a:t>‹#›</a:t>
            </a:fld>
            <a:endParaRPr lang="en-US"/>
          </a:p>
        </p:txBody>
      </p:sp>
    </p:spTree>
    <p:extLst>
      <p:ext uri="{BB962C8B-B14F-4D97-AF65-F5344CB8AC3E}">
        <p14:creationId xmlns:p14="http://schemas.microsoft.com/office/powerpoint/2010/main" val="1252428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u="none" kern="1200" dirty="0">
              <a:solidFill>
                <a:schemeClr val="tx1"/>
              </a:solidFill>
              <a:effectLst/>
              <a:latin typeface="+mn-lt"/>
              <a:ea typeface="+mn-ea"/>
              <a:cs typeface="+mn-cs"/>
            </a:endParaRPr>
          </a:p>
          <a:p>
            <a:r>
              <a:rPr lang="en-US" sz="1200" b="1" u="none" kern="1200" dirty="0">
                <a:solidFill>
                  <a:schemeClr val="tx1"/>
                </a:solidFill>
                <a:effectLst/>
                <a:latin typeface="+mn-lt"/>
                <a:ea typeface="+mn-ea"/>
                <a:cs typeface="+mn-cs"/>
              </a:rPr>
              <a:t>Background</a:t>
            </a:r>
            <a:r>
              <a:rPr lang="en-US" sz="1200" u="none" kern="1200" dirty="0">
                <a:solidFill>
                  <a:schemeClr val="tx1"/>
                </a:solidFill>
                <a:effectLst/>
                <a:latin typeface="+mn-lt"/>
                <a:ea typeface="+mn-ea"/>
                <a:cs typeface="+mn-cs"/>
              </a:rPr>
              <a:t>:  </a:t>
            </a:r>
          </a:p>
          <a:p>
            <a:r>
              <a:rPr lang="en-US" sz="1200" u="none" kern="1200" dirty="0">
                <a:solidFill>
                  <a:schemeClr val="tx1"/>
                </a:solidFill>
                <a:effectLst/>
                <a:latin typeface="+mn-lt"/>
                <a:ea typeface="+mn-ea"/>
                <a:cs typeface="+mn-cs"/>
              </a:rPr>
              <a:t>Clinical decision support system (CDSS) alerts may help retain people living with HIV (PLWH) in care. A system of CDSS alerts utilizing the CHORUS™ portal was developed to identify PLWH at risk of being lost to care. To evaluate feasibility for a larger scale study, a before and after implementation research pilot study was implemented in the OPERA Cohort at three clinic sites in a southeastern US city. </a:t>
            </a:r>
          </a:p>
          <a:p>
            <a:r>
              <a:rPr lang="en-US" sz="1200" b="1" u="none" kern="1200" dirty="0">
                <a:solidFill>
                  <a:schemeClr val="tx1"/>
                </a:solidFill>
                <a:effectLst/>
                <a:latin typeface="+mn-lt"/>
                <a:ea typeface="+mn-ea"/>
                <a:cs typeface="+mn-cs"/>
              </a:rPr>
              <a:t> </a:t>
            </a:r>
            <a:endParaRPr lang="en-US" sz="1200" u="none" kern="1200" dirty="0">
              <a:solidFill>
                <a:schemeClr val="tx1"/>
              </a:solidFill>
              <a:effectLst/>
              <a:latin typeface="+mn-lt"/>
              <a:ea typeface="+mn-ea"/>
              <a:cs typeface="+mn-cs"/>
            </a:endParaRPr>
          </a:p>
          <a:p>
            <a:r>
              <a:rPr lang="en-US" sz="1200" b="1" u="none" kern="1200" dirty="0">
                <a:solidFill>
                  <a:schemeClr val="tx1"/>
                </a:solidFill>
                <a:effectLst/>
                <a:latin typeface="+mn-lt"/>
                <a:ea typeface="+mn-ea"/>
                <a:cs typeface="+mn-cs"/>
              </a:rPr>
              <a:t>Methods</a:t>
            </a:r>
            <a:r>
              <a:rPr lang="en-US" sz="1200" u="none" kern="1200" dirty="0">
                <a:solidFill>
                  <a:schemeClr val="tx1"/>
                </a:solidFill>
                <a:effectLst/>
                <a:latin typeface="+mn-lt"/>
                <a:ea typeface="+mn-ea"/>
                <a:cs typeface="+mn-cs"/>
              </a:rPr>
              <a:t>: </a:t>
            </a:r>
          </a:p>
          <a:p>
            <a:r>
              <a:rPr lang="en-US" sz="1200" u="none" kern="1200" dirty="0">
                <a:solidFill>
                  <a:schemeClr val="tx1"/>
                </a:solidFill>
                <a:effectLst/>
                <a:latin typeface="+mn-lt"/>
                <a:ea typeface="+mn-ea"/>
                <a:cs typeface="+mn-cs"/>
              </a:rPr>
              <a:t>Periods without intervention (</a:t>
            </a:r>
            <a:r>
              <a:rPr lang="en-US" sz="1200" i="1" u="none" kern="1200" dirty="0">
                <a:solidFill>
                  <a:schemeClr val="tx1"/>
                </a:solidFill>
                <a:effectLst/>
                <a:latin typeface="+mn-lt"/>
                <a:ea typeface="+mn-ea"/>
                <a:cs typeface="+mn-cs"/>
              </a:rPr>
              <a:t>before</a:t>
            </a:r>
            <a:r>
              <a:rPr lang="en-US" sz="1200" u="none" kern="1200" dirty="0">
                <a:solidFill>
                  <a:schemeClr val="tx1"/>
                </a:solidFill>
                <a:effectLst/>
                <a:latin typeface="+mn-lt"/>
                <a:ea typeface="+mn-ea"/>
                <a:cs typeface="+mn-cs"/>
              </a:rPr>
              <a:t>) or with CDSS alerts (</a:t>
            </a:r>
            <a:r>
              <a:rPr lang="en-US" sz="1200" i="1" u="none" kern="1200" dirty="0">
                <a:solidFill>
                  <a:schemeClr val="tx1"/>
                </a:solidFill>
                <a:effectLst/>
                <a:latin typeface="+mn-lt"/>
                <a:ea typeface="+mn-ea"/>
                <a:cs typeface="+mn-cs"/>
              </a:rPr>
              <a:t>after</a:t>
            </a:r>
            <a:r>
              <a:rPr lang="en-US" sz="1200" u="none" kern="1200" dirty="0">
                <a:solidFill>
                  <a:schemeClr val="tx1"/>
                </a:solidFill>
                <a:effectLst/>
                <a:latin typeface="+mn-lt"/>
                <a:ea typeface="+mn-ea"/>
                <a:cs typeface="+mn-cs"/>
              </a:rPr>
              <a:t>) were followed by 3 months of follow up. The study population consisted of PLWH with ≥ 1 electronic health record entry in the 2 years prior to, or during, the </a:t>
            </a:r>
            <a:r>
              <a:rPr lang="en-US" sz="1200" i="1" u="none" kern="1200" dirty="0">
                <a:solidFill>
                  <a:schemeClr val="tx1"/>
                </a:solidFill>
                <a:effectLst/>
                <a:latin typeface="+mn-lt"/>
                <a:ea typeface="+mn-ea"/>
                <a:cs typeface="+mn-cs"/>
              </a:rPr>
              <a:t>before</a:t>
            </a:r>
            <a:r>
              <a:rPr lang="en-US" sz="1200" u="none" kern="1200" dirty="0">
                <a:solidFill>
                  <a:schemeClr val="tx1"/>
                </a:solidFill>
                <a:effectLst/>
                <a:latin typeface="+mn-lt"/>
                <a:ea typeface="+mn-ea"/>
                <a:cs typeface="+mn-cs"/>
              </a:rPr>
              <a:t> or </a:t>
            </a:r>
            <a:r>
              <a:rPr lang="en-US" sz="1200" i="1" u="none" kern="1200" dirty="0">
                <a:solidFill>
                  <a:schemeClr val="tx1"/>
                </a:solidFill>
                <a:effectLst/>
                <a:latin typeface="+mn-lt"/>
                <a:ea typeface="+mn-ea"/>
                <a:cs typeface="+mn-cs"/>
              </a:rPr>
              <a:t>after</a:t>
            </a:r>
            <a:r>
              <a:rPr lang="en-US" sz="1200" u="none" kern="1200" dirty="0">
                <a:solidFill>
                  <a:schemeClr val="tx1"/>
                </a:solidFill>
                <a:effectLst/>
                <a:latin typeface="+mn-lt"/>
                <a:ea typeface="+mn-ea"/>
                <a:cs typeface="+mn-cs"/>
              </a:rPr>
              <a:t> period (Fig 1). To support clinicians through a discrete i</a:t>
            </a:r>
            <a:r>
              <a:rPr lang="en-US" sz="1200" u="none" kern="1200" dirty="0">
                <a:solidFill>
                  <a:schemeClr val="tx1"/>
                </a:solidFill>
                <a:effectLst/>
                <a:highlight>
                  <a:srgbClr val="FFFF00"/>
                </a:highlight>
                <a:latin typeface="+mn-lt"/>
                <a:ea typeface="+mn-ea"/>
                <a:cs typeface="+mn-cs"/>
              </a:rPr>
              <a:t>mpleme</a:t>
            </a:r>
            <a:r>
              <a:rPr lang="en-US" sz="1200" u="none" kern="1200" dirty="0">
                <a:solidFill>
                  <a:schemeClr val="tx1"/>
                </a:solidFill>
                <a:effectLst/>
                <a:latin typeface="+mn-lt"/>
                <a:ea typeface="+mn-ea"/>
                <a:cs typeface="+mn-cs"/>
              </a:rPr>
              <a:t>ntation strategy, alerts warning of suboptimal patient attendance were generated daily for the eligible PLWH at each site; providers or other clinic staff could respond to the alerts (Fig 2). Alerts, responses, and visits (i.e. meeting with provider or HIV lab measurement) were characterized. The proportion of PLWH with ≥ 1 visit in the </a:t>
            </a:r>
            <a:r>
              <a:rPr lang="en-US" sz="1200" i="1" u="none" kern="1200" dirty="0">
                <a:solidFill>
                  <a:schemeClr val="tx1"/>
                </a:solidFill>
                <a:effectLst/>
                <a:latin typeface="+mn-lt"/>
                <a:ea typeface="+mn-ea"/>
                <a:cs typeface="+mn-cs"/>
              </a:rPr>
              <a:t>before</a:t>
            </a:r>
            <a:r>
              <a:rPr lang="en-US" sz="1200" u="none" kern="1200" dirty="0">
                <a:solidFill>
                  <a:schemeClr val="tx1"/>
                </a:solidFill>
                <a:effectLst/>
                <a:latin typeface="+mn-lt"/>
                <a:ea typeface="+mn-ea"/>
                <a:cs typeface="+mn-cs"/>
              </a:rPr>
              <a:t> and </a:t>
            </a:r>
            <a:r>
              <a:rPr lang="en-US" sz="1200" i="1" u="none" kern="1200" dirty="0">
                <a:solidFill>
                  <a:schemeClr val="tx1"/>
                </a:solidFill>
                <a:effectLst/>
                <a:latin typeface="+mn-lt"/>
                <a:ea typeface="+mn-ea"/>
                <a:cs typeface="+mn-cs"/>
              </a:rPr>
              <a:t>after</a:t>
            </a:r>
            <a:r>
              <a:rPr lang="en-US" sz="1200" u="none" kern="1200" dirty="0">
                <a:solidFill>
                  <a:schemeClr val="tx1"/>
                </a:solidFill>
                <a:effectLst/>
                <a:latin typeface="+mn-lt"/>
                <a:ea typeface="+mn-ea"/>
                <a:cs typeface="+mn-cs"/>
              </a:rPr>
              <a:t> periods were compared at each site by Pearson’s Chi-square.</a:t>
            </a:r>
          </a:p>
          <a:p>
            <a:r>
              <a:rPr lang="en-US" sz="1200" b="1" u="none" kern="1200" dirty="0">
                <a:solidFill>
                  <a:schemeClr val="tx1"/>
                </a:solidFill>
                <a:effectLst/>
                <a:latin typeface="+mn-lt"/>
                <a:ea typeface="+mn-ea"/>
                <a:cs typeface="+mn-cs"/>
              </a:rPr>
              <a:t> </a:t>
            </a:r>
            <a:endParaRPr lang="en-US" sz="1200" u="none" kern="1200" dirty="0">
              <a:solidFill>
                <a:schemeClr val="tx1"/>
              </a:solidFill>
              <a:effectLst/>
              <a:latin typeface="+mn-lt"/>
              <a:ea typeface="+mn-ea"/>
              <a:cs typeface="+mn-cs"/>
            </a:endParaRPr>
          </a:p>
          <a:p>
            <a:r>
              <a:rPr lang="en-US" sz="1200" b="1" u="none" kern="1200" dirty="0">
                <a:solidFill>
                  <a:schemeClr val="tx1"/>
                </a:solidFill>
                <a:effectLst/>
                <a:latin typeface="+mn-lt"/>
                <a:ea typeface="+mn-ea"/>
                <a:cs typeface="+mn-cs"/>
              </a:rPr>
              <a:t>Results</a:t>
            </a:r>
            <a:r>
              <a:rPr lang="en-US" sz="1200" u="none" kern="1200" dirty="0">
                <a:solidFill>
                  <a:schemeClr val="tx1"/>
                </a:solidFill>
                <a:effectLst/>
                <a:latin typeface="+mn-lt"/>
                <a:ea typeface="+mn-ea"/>
                <a:cs typeface="+mn-cs"/>
              </a:rPr>
              <a:t>:</a:t>
            </a:r>
          </a:p>
          <a:p>
            <a:r>
              <a:rPr lang="en-US" sz="1200" u="none" kern="1200" dirty="0">
                <a:solidFill>
                  <a:schemeClr val="tx1"/>
                </a:solidFill>
                <a:effectLst/>
                <a:latin typeface="+mn-lt"/>
                <a:ea typeface="+mn-ea"/>
                <a:cs typeface="+mn-cs"/>
              </a:rPr>
              <a:t>A total of 12,230 PLWH were eligible (sites A: 11,271; B: 733; C: 1,344 PLWH), with &gt; 75% in both the </a:t>
            </a:r>
            <a:r>
              <a:rPr lang="en-US" sz="1200" i="1" u="none" kern="1200" dirty="0">
                <a:solidFill>
                  <a:schemeClr val="tx1"/>
                </a:solidFill>
                <a:effectLst/>
                <a:latin typeface="+mn-lt"/>
                <a:ea typeface="+mn-ea"/>
                <a:cs typeface="+mn-cs"/>
              </a:rPr>
              <a:t>before</a:t>
            </a:r>
            <a:r>
              <a:rPr lang="en-US" sz="1200" u="none" kern="1200" dirty="0">
                <a:solidFill>
                  <a:schemeClr val="tx1"/>
                </a:solidFill>
                <a:effectLst/>
                <a:latin typeface="+mn-lt"/>
                <a:ea typeface="+mn-ea"/>
                <a:cs typeface="+mn-cs"/>
              </a:rPr>
              <a:t> and </a:t>
            </a:r>
            <a:r>
              <a:rPr lang="en-US" sz="1200" i="1" u="none" kern="1200" dirty="0">
                <a:solidFill>
                  <a:schemeClr val="tx1"/>
                </a:solidFill>
                <a:effectLst/>
                <a:latin typeface="+mn-lt"/>
                <a:ea typeface="+mn-ea"/>
                <a:cs typeface="+mn-cs"/>
              </a:rPr>
              <a:t>after</a:t>
            </a:r>
            <a:r>
              <a:rPr lang="en-US" sz="1200" u="none" kern="1200" dirty="0">
                <a:solidFill>
                  <a:schemeClr val="tx1"/>
                </a:solidFill>
                <a:effectLst/>
                <a:latin typeface="+mn-lt"/>
                <a:ea typeface="+mn-ea"/>
                <a:cs typeface="+mn-cs"/>
              </a:rPr>
              <a:t> periods. The ratio of alerts to responses was 11.9 at site A (2,245 alerts to 189 responses in 309 days; Fig 3A), and comparatively lower at sites B (756 alerts to 334 responses in 352 days, ratio=2.2; Fig 3B) and C (1,305 alerts to 896 responses in 246 days, ratio=1.5; Fig 3C). Responses to alerts were sporadic at sites A and B and consistent at site C. After the intervention, the proportion of PLWH with ≥ 1 visit stayed the same at site A (46% in both periods; p=0.47), decreased at site B (91% to 80%; p&lt; 0.01), and increased at site C (72% to 81%; p&lt; 0.01).</a:t>
            </a:r>
          </a:p>
          <a:p>
            <a:r>
              <a:rPr lang="en-US" sz="1200" u="none" kern="1200" dirty="0">
                <a:solidFill>
                  <a:schemeClr val="tx1"/>
                </a:solidFill>
                <a:effectLst/>
                <a:latin typeface="+mn-lt"/>
                <a:ea typeface="+mn-ea"/>
                <a:cs typeface="+mn-cs"/>
              </a:rPr>
              <a:t> </a:t>
            </a:r>
          </a:p>
          <a:p>
            <a:r>
              <a:rPr lang="en-US" sz="1200" b="1" u="none" kern="1200" dirty="0">
                <a:solidFill>
                  <a:schemeClr val="tx1"/>
                </a:solidFill>
                <a:effectLst/>
                <a:latin typeface="+mn-lt"/>
                <a:ea typeface="+mn-ea"/>
                <a:cs typeface="+mn-cs"/>
              </a:rPr>
              <a:t>Conclusions</a:t>
            </a:r>
            <a:r>
              <a:rPr lang="en-US" sz="1200" u="none" kern="1200" dirty="0">
                <a:solidFill>
                  <a:schemeClr val="tx1"/>
                </a:solidFill>
                <a:effectLst/>
                <a:latin typeface="+mn-lt"/>
                <a:ea typeface="+mn-ea"/>
                <a:cs typeface="+mn-cs"/>
              </a:rPr>
              <a:t>:</a:t>
            </a:r>
          </a:p>
          <a:p>
            <a:r>
              <a:rPr lang="en-US" sz="1200" u="none" kern="1200" dirty="0">
                <a:solidFill>
                  <a:schemeClr val="tx1"/>
                </a:solidFill>
                <a:effectLst/>
                <a:latin typeface="+mn-lt"/>
                <a:ea typeface="+mn-ea"/>
                <a:cs typeface="+mn-cs"/>
              </a:rPr>
              <a:t>This pilot study was ecological by design: measures of retention in care were compared over two calendar periods, without accounting for changes in study populations, clinic characteristics, and policies in place over time (which could have impacted clinic attendance). Though engagement with the CDSS was suboptimal at some sites, this implementation pilot study has demonstrated the ability to implement a CDSS aimed at identifying at-risk PLWH, while highlighting areas for improvement in future larger scale studies. </a:t>
            </a:r>
          </a:p>
          <a:p>
            <a:endParaRPr lang="en-US" u="none" dirty="0"/>
          </a:p>
        </p:txBody>
      </p:sp>
      <p:sp>
        <p:nvSpPr>
          <p:cNvPr id="4" name="Slide Number Placeholder 3"/>
          <p:cNvSpPr>
            <a:spLocks noGrp="1"/>
          </p:cNvSpPr>
          <p:nvPr>
            <p:ph type="sldNum" sz="quarter" idx="5"/>
          </p:nvPr>
        </p:nvSpPr>
        <p:spPr/>
        <p:txBody>
          <a:bodyPr/>
          <a:lstStyle/>
          <a:p>
            <a:fld id="{9554C6E9-016F-48F6-8017-8A0A5324EF59}" type="slidenum">
              <a:rPr lang="en-US" smtClean="0"/>
              <a:t>1</a:t>
            </a:fld>
            <a:endParaRPr lang="en-US"/>
          </a:p>
        </p:txBody>
      </p:sp>
    </p:spTree>
    <p:extLst>
      <p:ext uri="{BB962C8B-B14F-4D97-AF65-F5344CB8AC3E}">
        <p14:creationId xmlns:p14="http://schemas.microsoft.com/office/powerpoint/2010/main" val="3435416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D2B89-71DA-4816-A1C3-994E3C4EBD65}" type="datetimeFigureOut">
              <a:rPr lang="en-US" smtClean="0"/>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20F71-43C7-494A-B1EA-E3678AE455DE}" type="slidenum">
              <a:rPr lang="en-US" smtClean="0"/>
              <a:t>‹#›</a:t>
            </a:fld>
            <a:endParaRPr lang="en-US"/>
          </a:p>
        </p:txBody>
      </p:sp>
    </p:spTree>
    <p:extLst>
      <p:ext uri="{BB962C8B-B14F-4D97-AF65-F5344CB8AC3E}">
        <p14:creationId xmlns:p14="http://schemas.microsoft.com/office/powerpoint/2010/main" val="3747848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3D2B89-71DA-4816-A1C3-994E3C4EBD65}" type="datetimeFigureOut">
              <a:rPr lang="en-US" smtClean="0"/>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20F71-43C7-494A-B1EA-E3678AE455DE}" type="slidenum">
              <a:rPr lang="en-US" smtClean="0"/>
              <a:t>‹#›</a:t>
            </a:fld>
            <a:endParaRPr lang="en-US"/>
          </a:p>
        </p:txBody>
      </p:sp>
    </p:spTree>
    <p:extLst>
      <p:ext uri="{BB962C8B-B14F-4D97-AF65-F5344CB8AC3E}">
        <p14:creationId xmlns:p14="http://schemas.microsoft.com/office/powerpoint/2010/main" val="428187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3D2B89-71DA-4816-A1C3-994E3C4EBD65}" type="datetimeFigureOut">
              <a:rPr lang="en-US" smtClean="0"/>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20F71-43C7-494A-B1EA-E3678AE455DE}" type="slidenum">
              <a:rPr lang="en-US" smtClean="0"/>
              <a:t>‹#›</a:t>
            </a:fld>
            <a:endParaRPr lang="en-US"/>
          </a:p>
        </p:txBody>
      </p:sp>
    </p:spTree>
    <p:extLst>
      <p:ext uri="{BB962C8B-B14F-4D97-AF65-F5344CB8AC3E}">
        <p14:creationId xmlns:p14="http://schemas.microsoft.com/office/powerpoint/2010/main" val="1786144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3D2B89-71DA-4816-A1C3-994E3C4EBD65}" type="datetimeFigureOut">
              <a:rPr lang="en-US" smtClean="0"/>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20F71-43C7-494A-B1EA-E3678AE455DE}" type="slidenum">
              <a:rPr lang="en-US" smtClean="0"/>
              <a:t>‹#›</a:t>
            </a:fld>
            <a:endParaRPr lang="en-US"/>
          </a:p>
        </p:txBody>
      </p:sp>
    </p:spTree>
    <p:extLst>
      <p:ext uri="{BB962C8B-B14F-4D97-AF65-F5344CB8AC3E}">
        <p14:creationId xmlns:p14="http://schemas.microsoft.com/office/powerpoint/2010/main" val="196693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3D2B89-71DA-4816-A1C3-994E3C4EBD65}" type="datetimeFigureOut">
              <a:rPr lang="en-US" smtClean="0"/>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20F71-43C7-494A-B1EA-E3678AE455DE}" type="slidenum">
              <a:rPr lang="en-US" smtClean="0"/>
              <a:t>‹#›</a:t>
            </a:fld>
            <a:endParaRPr lang="en-US"/>
          </a:p>
        </p:txBody>
      </p:sp>
    </p:spTree>
    <p:extLst>
      <p:ext uri="{BB962C8B-B14F-4D97-AF65-F5344CB8AC3E}">
        <p14:creationId xmlns:p14="http://schemas.microsoft.com/office/powerpoint/2010/main" val="4244394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3D2B89-71DA-4816-A1C3-994E3C4EBD65}" type="datetimeFigureOut">
              <a:rPr lang="en-US" smtClean="0"/>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20F71-43C7-494A-B1EA-E3678AE455DE}" type="slidenum">
              <a:rPr lang="en-US" smtClean="0"/>
              <a:t>‹#›</a:t>
            </a:fld>
            <a:endParaRPr lang="en-US"/>
          </a:p>
        </p:txBody>
      </p:sp>
    </p:spTree>
    <p:extLst>
      <p:ext uri="{BB962C8B-B14F-4D97-AF65-F5344CB8AC3E}">
        <p14:creationId xmlns:p14="http://schemas.microsoft.com/office/powerpoint/2010/main" val="1902770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0521315"/>
            <a:ext cx="21662705"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0521315"/>
            <a:ext cx="21769390"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3D2B89-71DA-4816-A1C3-994E3C4EBD65}" type="datetimeFigureOut">
              <a:rPr lang="en-US" smtClean="0"/>
              <a:t>9/25/2020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20F71-43C7-494A-B1EA-E3678AE455DE}" type="slidenum">
              <a:rPr lang="en-US" smtClean="0"/>
              <a:t>‹#›</a:t>
            </a:fld>
            <a:endParaRPr lang="en-US"/>
          </a:p>
        </p:txBody>
      </p:sp>
    </p:spTree>
    <p:extLst>
      <p:ext uri="{BB962C8B-B14F-4D97-AF65-F5344CB8AC3E}">
        <p14:creationId xmlns:p14="http://schemas.microsoft.com/office/powerpoint/2010/main" val="134975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3D2B89-71DA-4816-A1C3-994E3C4EBD65}" type="datetimeFigureOut">
              <a:rPr lang="en-US" smtClean="0"/>
              <a:t>9/25/2020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20F71-43C7-494A-B1EA-E3678AE455DE}" type="slidenum">
              <a:rPr lang="en-US" smtClean="0"/>
              <a:t>‹#›</a:t>
            </a:fld>
            <a:endParaRPr lang="en-US"/>
          </a:p>
        </p:txBody>
      </p:sp>
    </p:spTree>
    <p:extLst>
      <p:ext uri="{BB962C8B-B14F-4D97-AF65-F5344CB8AC3E}">
        <p14:creationId xmlns:p14="http://schemas.microsoft.com/office/powerpoint/2010/main" val="194735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D2B89-71DA-4816-A1C3-994E3C4EBD65}" type="datetimeFigureOut">
              <a:rPr lang="en-US" smtClean="0"/>
              <a:t>9/25/2020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20F71-43C7-494A-B1EA-E3678AE455DE}" type="slidenum">
              <a:rPr lang="en-US" smtClean="0"/>
              <a:t>‹#›</a:t>
            </a:fld>
            <a:endParaRPr lang="en-US"/>
          </a:p>
        </p:txBody>
      </p:sp>
    </p:spTree>
    <p:extLst>
      <p:ext uri="{BB962C8B-B14F-4D97-AF65-F5344CB8AC3E}">
        <p14:creationId xmlns:p14="http://schemas.microsoft.com/office/powerpoint/2010/main" val="1233434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223D2B89-71DA-4816-A1C3-994E3C4EBD65}" type="datetimeFigureOut">
              <a:rPr lang="en-US" smtClean="0"/>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20F71-43C7-494A-B1EA-E3678AE455DE}" type="slidenum">
              <a:rPr lang="en-US" smtClean="0"/>
              <a:t>‹#›</a:t>
            </a:fld>
            <a:endParaRPr lang="en-US"/>
          </a:p>
        </p:txBody>
      </p:sp>
    </p:spTree>
    <p:extLst>
      <p:ext uri="{BB962C8B-B14F-4D97-AF65-F5344CB8AC3E}">
        <p14:creationId xmlns:p14="http://schemas.microsoft.com/office/powerpoint/2010/main" val="242555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223D2B89-71DA-4816-A1C3-994E3C4EBD65}" type="datetimeFigureOut">
              <a:rPr lang="en-US" smtClean="0"/>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20F71-43C7-494A-B1EA-E3678AE455DE}" type="slidenum">
              <a:rPr lang="en-US" smtClean="0"/>
              <a:t>‹#›</a:t>
            </a:fld>
            <a:endParaRPr lang="en-US"/>
          </a:p>
        </p:txBody>
      </p:sp>
    </p:spTree>
    <p:extLst>
      <p:ext uri="{BB962C8B-B14F-4D97-AF65-F5344CB8AC3E}">
        <p14:creationId xmlns:p14="http://schemas.microsoft.com/office/powerpoint/2010/main" val="1924099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223D2B89-71DA-4816-A1C3-994E3C4EBD65}" type="datetimeFigureOut">
              <a:rPr lang="en-US" smtClean="0"/>
              <a:t>9/25/2020</a:t>
            </a:fld>
            <a:endParaRPr lang="en-US"/>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40220F71-43C7-494A-B1EA-E3678AE455DE}" type="slidenum">
              <a:rPr lang="en-US" smtClean="0"/>
              <a:t>‹#›</a:t>
            </a:fld>
            <a:endParaRPr lang="en-US"/>
          </a:p>
        </p:txBody>
      </p:sp>
    </p:spTree>
    <p:extLst>
      <p:ext uri="{BB962C8B-B14F-4D97-AF65-F5344CB8AC3E}">
        <p14:creationId xmlns:p14="http://schemas.microsoft.com/office/powerpoint/2010/main" val="6441913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hyperlink" Target="http://www.mecknc.gov/" TargetMode="External"/><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image" Target="../media/image4.png"/><Relationship Id="rId4" Type="http://schemas.openxmlformats.org/officeDocument/2006/relationships/image" Target="../media/image1.pn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E6F4BB0-8A5C-4667-94AE-374B331DE296}"/>
              </a:ext>
            </a:extLst>
          </p:cNvPr>
          <p:cNvSpPr/>
          <p:nvPr/>
        </p:nvSpPr>
        <p:spPr>
          <a:xfrm>
            <a:off x="6253496" y="474456"/>
            <a:ext cx="38699408" cy="1162306"/>
          </a:xfrm>
          <a:prstGeom prst="rect">
            <a:avLst/>
          </a:prstGeom>
        </p:spPr>
        <p:txBody>
          <a:bodyPr wrap="square">
            <a:spAutoFit/>
          </a:bodyPr>
          <a:lstStyle/>
          <a:p>
            <a:pPr algn="ctr">
              <a:lnSpc>
                <a:spcPct val="107000"/>
              </a:lnSpc>
              <a:spcAft>
                <a:spcPts val="610"/>
              </a:spcAft>
            </a:pPr>
            <a:r>
              <a:rPr lang="en-US" sz="6800" b="1" dirty="0">
                <a:solidFill>
                  <a:srgbClr val="1C6DB5"/>
                </a:solidFill>
                <a:latin typeface="Calibri" panose="020F0502020204030204" pitchFamily="34" charset="0"/>
                <a:ea typeface="Calibri" panose="020F0502020204030204" pitchFamily="34" charset="0"/>
                <a:cs typeface="Times New Roman" panose="02020603050405020304" pitchFamily="18" charset="0"/>
              </a:rPr>
              <a:t>Clinical Decision Support System Alerts for HIV Retention in Care – A Pilot Implementation Research Study</a:t>
            </a:r>
            <a:endParaRPr lang="en-US" sz="6800" dirty="0">
              <a:solidFill>
                <a:srgbClr val="1C6DB5"/>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4EF969B6-3D2E-428E-BEF8-34A5CF4A30CA}"/>
              </a:ext>
            </a:extLst>
          </p:cNvPr>
          <p:cNvSpPr/>
          <p:nvPr/>
        </p:nvSpPr>
        <p:spPr>
          <a:xfrm>
            <a:off x="549038" y="3938334"/>
            <a:ext cx="3211648" cy="830997"/>
          </a:xfrm>
          <a:prstGeom prst="rect">
            <a:avLst/>
          </a:prstGeom>
        </p:spPr>
        <p:txBody>
          <a:bodyPr wrap="none">
            <a:spAutoFit/>
          </a:bodyPr>
          <a:lstStyle/>
          <a:p>
            <a:r>
              <a:rPr lang="en-US" sz="4800" b="1" dirty="0">
                <a:solidFill>
                  <a:srgbClr val="1C6DB5"/>
                </a:solidFill>
                <a:latin typeface="Calibri" panose="020F0502020204030204" pitchFamily="34" charset="0"/>
                <a:ea typeface="Calibri" panose="020F0502020204030204" pitchFamily="34" charset="0"/>
                <a:cs typeface="Arial" panose="020B0604020202020204" pitchFamily="34" charset="0"/>
              </a:rPr>
              <a:t>Background</a:t>
            </a:r>
            <a:endParaRPr lang="en-US" sz="4400" dirty="0">
              <a:solidFill>
                <a:srgbClr val="1C6DB5"/>
              </a:solidFill>
            </a:endParaRPr>
          </a:p>
        </p:txBody>
      </p:sp>
      <p:sp>
        <p:nvSpPr>
          <p:cNvPr id="10" name="Rectangle 9">
            <a:extLst>
              <a:ext uri="{FF2B5EF4-FFF2-40B4-BE49-F238E27FC236}">
                <a16:creationId xmlns:a16="http://schemas.microsoft.com/office/drawing/2014/main" id="{A93F8449-316B-47F0-AEE2-F3037B741A27}"/>
              </a:ext>
            </a:extLst>
          </p:cNvPr>
          <p:cNvSpPr/>
          <p:nvPr/>
        </p:nvSpPr>
        <p:spPr>
          <a:xfrm>
            <a:off x="549039" y="4864262"/>
            <a:ext cx="11789510" cy="4555093"/>
          </a:xfrm>
          <a:prstGeom prst="rect">
            <a:avLst/>
          </a:prstGeom>
        </p:spPr>
        <p:txBody>
          <a:bodyPr wrap="square">
            <a:spAutoFit/>
          </a:bodyPr>
          <a:lstStyle/>
          <a:p>
            <a:pPr marL="457200" indent="-457200">
              <a:spcAft>
                <a:spcPts val="600"/>
              </a:spcAft>
              <a:buFont typeface="Arial" panose="020B0604020202020204" pitchFamily="34" charset="0"/>
              <a:buChar char="•"/>
            </a:pPr>
            <a:r>
              <a:rPr lang="en-US" sz="3000" dirty="0">
                <a:latin typeface="Calibri" panose="020F0502020204030204" pitchFamily="34" charset="0"/>
                <a:ea typeface="Calibri" panose="020F0502020204030204" pitchFamily="34" charset="0"/>
                <a:cs typeface="Arial" panose="020B0604020202020204" pitchFamily="34" charset="0"/>
              </a:rPr>
              <a:t>Over 8,000 people living with HIV (PLWH) in 2015 in Charlotte, NC</a:t>
            </a:r>
            <a:r>
              <a:rPr lang="en-US" sz="3000" baseline="30000" dirty="0">
                <a:latin typeface="Calibri" panose="020F0502020204030204" pitchFamily="34" charset="0"/>
                <a:ea typeface="Calibri" panose="020F0502020204030204" pitchFamily="34" charset="0"/>
                <a:cs typeface="Arial" panose="020B0604020202020204" pitchFamily="34" charset="0"/>
              </a:rPr>
              <a:t>1</a:t>
            </a:r>
            <a:endParaRPr lang="en-US" sz="3000" dirty="0">
              <a:latin typeface="Calibri" panose="020F0502020204030204" pitchFamily="34" charset="0"/>
              <a:ea typeface="Calibri" panose="020F0502020204030204" pitchFamily="34" charset="0"/>
              <a:cs typeface="Arial" panose="020B0604020202020204" pitchFamily="34" charset="0"/>
            </a:endParaRPr>
          </a:p>
          <a:p>
            <a:pPr marL="914400" lvl="1" indent="-457200">
              <a:spcAft>
                <a:spcPts val="600"/>
              </a:spcAft>
              <a:buFont typeface="Courier New" panose="02070309020205020404" pitchFamily="49" charset="0"/>
              <a:buChar char="o"/>
            </a:pPr>
            <a:r>
              <a:rPr lang="en-US" sz="3000" dirty="0">
                <a:latin typeface="Calibri" panose="020F0502020204030204" pitchFamily="34" charset="0"/>
                <a:ea typeface="Calibri" panose="020F0502020204030204" pitchFamily="34" charset="0"/>
                <a:cs typeface="Arial" panose="020B0604020202020204" pitchFamily="34" charset="0"/>
              </a:rPr>
              <a:t>76%  and 66% retained in care with at least one or two care visits in prior year, respectively</a:t>
            </a:r>
          </a:p>
          <a:p>
            <a:pPr marL="914400" lvl="1" indent="-457200">
              <a:spcAft>
                <a:spcPts val="600"/>
              </a:spcAft>
              <a:buFont typeface="Courier New" panose="02070309020205020404" pitchFamily="49" charset="0"/>
              <a:buChar char="o"/>
            </a:pPr>
            <a:r>
              <a:rPr lang="en-US" sz="3000" dirty="0">
                <a:latin typeface="Calibri" panose="020F0502020204030204" pitchFamily="34" charset="0"/>
                <a:ea typeface="Calibri" panose="020F0502020204030204" pitchFamily="34" charset="0"/>
                <a:cs typeface="Arial" panose="020B0604020202020204" pitchFamily="34" charset="0"/>
              </a:rPr>
              <a:t>Viral suppression rates matched rate of retention</a:t>
            </a:r>
          </a:p>
          <a:p>
            <a:pPr marL="457200" indent="-457200">
              <a:spcAft>
                <a:spcPts val="600"/>
              </a:spcAft>
              <a:buFont typeface="Arial" panose="020B0604020202020204" pitchFamily="34" charset="0"/>
              <a:buChar char="•"/>
            </a:pPr>
            <a:r>
              <a:rPr lang="en-US" sz="3000" dirty="0">
                <a:latin typeface="Calibri" panose="020F0502020204030204" pitchFamily="34" charset="0"/>
                <a:ea typeface="Calibri" panose="020F0502020204030204" pitchFamily="34" charset="0"/>
                <a:cs typeface="Arial" panose="020B0604020202020204" pitchFamily="34" charset="0"/>
              </a:rPr>
              <a:t>Clinical decision support system alerts within electronic health record (EHR) system may help retain PLWH who are at-risk of falling out of care by identifying them and providing mechanism for outreach from clinic</a:t>
            </a:r>
            <a:r>
              <a:rPr lang="en-US" sz="3000" baseline="30000" dirty="0">
                <a:latin typeface="Calibri" panose="020F0502020204030204" pitchFamily="34" charset="0"/>
                <a:ea typeface="Calibri" panose="020F0502020204030204" pitchFamily="34" charset="0"/>
                <a:cs typeface="Arial" panose="020B0604020202020204" pitchFamily="34" charset="0"/>
              </a:rPr>
              <a:t>2</a:t>
            </a:r>
          </a:p>
          <a:p>
            <a:pPr marL="457200" indent="-457200">
              <a:spcAft>
                <a:spcPts val="600"/>
              </a:spcAft>
              <a:buFont typeface="Arial" panose="020B0604020202020204" pitchFamily="34" charset="0"/>
              <a:buChar char="•"/>
            </a:pPr>
            <a:r>
              <a:rPr lang="en-US" sz="3000" dirty="0">
                <a:latin typeface="Calibri" panose="020F0502020204030204" pitchFamily="34" charset="0"/>
                <a:ea typeface="Calibri" panose="020F0502020204030204" pitchFamily="34" charset="0"/>
                <a:cs typeface="Arial" panose="020B0604020202020204" pitchFamily="34" charset="0"/>
              </a:rPr>
              <a:t>CHORUS™ is a clinical reporting portal translating EHR data into meaningful information for clinicians</a:t>
            </a:r>
          </a:p>
        </p:txBody>
      </p:sp>
      <p:sp>
        <p:nvSpPr>
          <p:cNvPr id="12" name="Rectangle 11">
            <a:extLst>
              <a:ext uri="{FF2B5EF4-FFF2-40B4-BE49-F238E27FC236}">
                <a16:creationId xmlns:a16="http://schemas.microsoft.com/office/drawing/2014/main" id="{73FE3EC0-2A95-4A33-A404-46796060E1C1}"/>
              </a:ext>
            </a:extLst>
          </p:cNvPr>
          <p:cNvSpPr/>
          <p:nvPr/>
        </p:nvSpPr>
        <p:spPr>
          <a:xfrm>
            <a:off x="549038" y="13818955"/>
            <a:ext cx="3336566" cy="830997"/>
          </a:xfrm>
          <a:prstGeom prst="rect">
            <a:avLst/>
          </a:prstGeom>
        </p:spPr>
        <p:txBody>
          <a:bodyPr wrap="square">
            <a:spAutoFit/>
          </a:bodyPr>
          <a:lstStyle/>
          <a:p>
            <a:r>
              <a:rPr lang="en-US" sz="4800" b="1" dirty="0">
                <a:solidFill>
                  <a:srgbClr val="1C6DB5"/>
                </a:solidFill>
                <a:latin typeface="Calibri" panose="020F0502020204030204" pitchFamily="34" charset="0"/>
                <a:ea typeface="Calibri" panose="020F0502020204030204" pitchFamily="34" charset="0"/>
                <a:cs typeface="Arial" panose="020B0604020202020204" pitchFamily="34" charset="0"/>
              </a:rPr>
              <a:t>Methods</a:t>
            </a:r>
            <a:endParaRPr lang="en-US" sz="4400" dirty="0">
              <a:solidFill>
                <a:srgbClr val="1C6DB5"/>
              </a:solidFill>
            </a:endParaRPr>
          </a:p>
        </p:txBody>
      </p:sp>
      <p:sp>
        <p:nvSpPr>
          <p:cNvPr id="15" name="Rectangle 14">
            <a:extLst>
              <a:ext uri="{FF2B5EF4-FFF2-40B4-BE49-F238E27FC236}">
                <a16:creationId xmlns:a16="http://schemas.microsoft.com/office/drawing/2014/main" id="{88842F64-90C1-47C6-A65C-1F279B654C11}"/>
              </a:ext>
            </a:extLst>
          </p:cNvPr>
          <p:cNvSpPr/>
          <p:nvPr/>
        </p:nvSpPr>
        <p:spPr>
          <a:xfrm>
            <a:off x="38939769" y="3938334"/>
            <a:ext cx="5132352" cy="830997"/>
          </a:xfrm>
          <a:prstGeom prst="rect">
            <a:avLst/>
          </a:prstGeom>
        </p:spPr>
        <p:txBody>
          <a:bodyPr wrap="square">
            <a:spAutoFit/>
          </a:bodyPr>
          <a:lstStyle/>
          <a:p>
            <a:r>
              <a:rPr lang="en-US" sz="4800" b="1" dirty="0">
                <a:solidFill>
                  <a:srgbClr val="1C6DB5"/>
                </a:solidFill>
                <a:latin typeface="Calibri" panose="020F0502020204030204" pitchFamily="34" charset="0"/>
                <a:ea typeface="Calibri" panose="020F0502020204030204" pitchFamily="34" charset="0"/>
                <a:cs typeface="Arial" panose="020B0604020202020204" pitchFamily="34" charset="0"/>
              </a:rPr>
              <a:t>Discussion</a:t>
            </a:r>
            <a:endParaRPr lang="en-US" sz="4400" dirty="0">
              <a:solidFill>
                <a:srgbClr val="1C6DB5"/>
              </a:solidFill>
            </a:endParaRPr>
          </a:p>
        </p:txBody>
      </p:sp>
      <p:sp>
        <p:nvSpPr>
          <p:cNvPr id="16" name="Rectangle 15">
            <a:extLst>
              <a:ext uri="{FF2B5EF4-FFF2-40B4-BE49-F238E27FC236}">
                <a16:creationId xmlns:a16="http://schemas.microsoft.com/office/drawing/2014/main" id="{3DAD9DC6-799E-4381-AA7E-0DF2206CA7FD}"/>
              </a:ext>
            </a:extLst>
          </p:cNvPr>
          <p:cNvSpPr/>
          <p:nvPr/>
        </p:nvSpPr>
        <p:spPr>
          <a:xfrm>
            <a:off x="38939768" y="4864262"/>
            <a:ext cx="11717591" cy="8589659"/>
          </a:xfrm>
          <a:prstGeom prst="rect">
            <a:avLst/>
          </a:prstGeom>
        </p:spPr>
        <p:txBody>
          <a:bodyPr wrap="square">
            <a:spAutoFit/>
          </a:bodyPr>
          <a:lstStyle/>
          <a:p>
            <a:pPr marL="349141" indent="-349141">
              <a:lnSpc>
                <a:spcPct val="107000"/>
              </a:lnSpc>
              <a:spcAft>
                <a:spcPts val="610"/>
              </a:spcAft>
              <a:buFont typeface="Arial" panose="020B0604020202020204" pitchFamily="34" charset="0"/>
              <a:buChar char="•"/>
            </a:pPr>
            <a:r>
              <a:rPr lang="en-US" sz="3000" dirty="0"/>
              <a:t>Despite clinics being motivated to increase retention, institutional factors likely impacted utilization of the CHORUS™ alerts, outreach capabilities, and ability to retain at-risk patients after they were identified</a:t>
            </a:r>
          </a:p>
          <a:p>
            <a:pPr marL="914400" lvl="1" indent="-457200">
              <a:lnSpc>
                <a:spcPct val="107000"/>
              </a:lnSpc>
              <a:spcAft>
                <a:spcPts val="610"/>
              </a:spcAft>
              <a:buFont typeface="Courier New" panose="02070309020205020404" pitchFamily="49" charset="0"/>
              <a:buChar char="o"/>
            </a:pPr>
            <a:r>
              <a:rPr lang="en-US" sz="3000" dirty="0"/>
              <a:t>Site A: Minimal interactions with alerts, large staff turnover during the </a:t>
            </a:r>
            <a:r>
              <a:rPr lang="en-US" sz="3000" i="1" dirty="0"/>
              <a:t>after</a:t>
            </a:r>
            <a:r>
              <a:rPr lang="en-US" sz="3000" dirty="0"/>
              <a:t> period</a:t>
            </a:r>
          </a:p>
          <a:p>
            <a:pPr marL="914400" lvl="1" indent="-457200">
              <a:lnSpc>
                <a:spcPct val="107000"/>
              </a:lnSpc>
              <a:spcAft>
                <a:spcPts val="610"/>
              </a:spcAft>
              <a:buFont typeface="Courier New" panose="02070309020205020404" pitchFamily="49" charset="0"/>
              <a:buChar char="o"/>
            </a:pPr>
            <a:r>
              <a:rPr lang="en-US" sz="3000" dirty="0"/>
              <a:t>Site B: Sporadic interactions with alerts, patient population increased by &gt;30% from the </a:t>
            </a:r>
            <a:r>
              <a:rPr lang="en-US" sz="3000" i="1" dirty="0"/>
              <a:t>before</a:t>
            </a:r>
            <a:r>
              <a:rPr lang="en-US" sz="3000" dirty="0"/>
              <a:t> to the </a:t>
            </a:r>
            <a:r>
              <a:rPr lang="en-US" sz="3000" i="1" dirty="0"/>
              <a:t>after</a:t>
            </a:r>
            <a:r>
              <a:rPr lang="en-US" sz="3000" dirty="0"/>
              <a:t> period</a:t>
            </a:r>
          </a:p>
          <a:p>
            <a:pPr marL="914400" lvl="1" indent="-457200">
              <a:lnSpc>
                <a:spcPct val="107000"/>
              </a:lnSpc>
              <a:spcAft>
                <a:spcPts val="610"/>
              </a:spcAft>
              <a:buFont typeface="Courier New" panose="02070309020205020404" pitchFamily="49" charset="0"/>
              <a:buChar char="o"/>
            </a:pPr>
            <a:r>
              <a:rPr lang="en-US" sz="3000" dirty="0"/>
              <a:t>Site C: Dedicated staff member consistently interacting with alerts</a:t>
            </a:r>
          </a:p>
          <a:p>
            <a:pPr marL="349141" indent="-349141">
              <a:lnSpc>
                <a:spcPct val="107000"/>
              </a:lnSpc>
              <a:spcAft>
                <a:spcPts val="610"/>
              </a:spcAft>
              <a:buFont typeface="Arial" panose="020B0604020202020204" pitchFamily="34" charset="0"/>
              <a:buChar char="•"/>
            </a:pPr>
            <a:r>
              <a:rPr lang="en-US" sz="3000" dirty="0"/>
              <a:t>Pilot implementation study with ecological design</a:t>
            </a:r>
          </a:p>
          <a:p>
            <a:pPr marL="914400" lvl="1" indent="-457200">
              <a:lnSpc>
                <a:spcPct val="107000"/>
              </a:lnSpc>
              <a:spcAft>
                <a:spcPts val="610"/>
              </a:spcAft>
              <a:buFont typeface="Courier New" panose="02070309020205020404" pitchFamily="49" charset="0"/>
              <a:buChar char="o"/>
            </a:pPr>
            <a:r>
              <a:rPr lang="en-US" sz="3000" dirty="0"/>
              <a:t>Measures of retention in care compared over two calendar periods</a:t>
            </a:r>
          </a:p>
          <a:p>
            <a:pPr marL="914400" lvl="1" indent="-457200">
              <a:lnSpc>
                <a:spcPct val="107000"/>
              </a:lnSpc>
              <a:spcAft>
                <a:spcPts val="610"/>
              </a:spcAft>
              <a:buFont typeface="Courier New" panose="02070309020205020404" pitchFamily="49" charset="0"/>
              <a:buChar char="o"/>
            </a:pPr>
            <a:r>
              <a:rPr lang="en-US" sz="3000" dirty="0"/>
              <a:t>No adjustment for changes over time in: study populations, clinic characteristics, and policies in place </a:t>
            </a:r>
          </a:p>
          <a:p>
            <a:pPr marL="914400" lvl="1" indent="-457200">
              <a:lnSpc>
                <a:spcPct val="107000"/>
              </a:lnSpc>
              <a:spcAft>
                <a:spcPts val="610"/>
              </a:spcAft>
              <a:buFont typeface="Courier New" panose="02070309020205020404" pitchFamily="49" charset="0"/>
              <a:buChar char="o"/>
            </a:pPr>
            <a:r>
              <a:rPr lang="en-US" sz="3000" dirty="0"/>
              <a:t>Not designed to assess effectiveness of the intervention</a:t>
            </a:r>
          </a:p>
          <a:p>
            <a:pPr marL="349141" indent="-349141">
              <a:lnSpc>
                <a:spcPct val="107000"/>
              </a:lnSpc>
              <a:spcAft>
                <a:spcPts val="610"/>
              </a:spcAft>
              <a:buFont typeface="Arial" panose="020B0604020202020204" pitchFamily="34" charset="0"/>
              <a:buChar char="•"/>
            </a:pPr>
            <a:r>
              <a:rPr lang="en-US" sz="3000" dirty="0"/>
              <a:t>Lessons learned about clinic dynamics, study design, and data collection to be carried forward in a future study</a:t>
            </a:r>
          </a:p>
        </p:txBody>
      </p:sp>
      <p:sp>
        <p:nvSpPr>
          <p:cNvPr id="19" name="Rectangle 18">
            <a:extLst>
              <a:ext uri="{FF2B5EF4-FFF2-40B4-BE49-F238E27FC236}">
                <a16:creationId xmlns:a16="http://schemas.microsoft.com/office/drawing/2014/main" id="{BDE5D9B9-2DF7-4605-955E-EF60BBBF9AF2}"/>
              </a:ext>
            </a:extLst>
          </p:cNvPr>
          <p:cNvSpPr/>
          <p:nvPr/>
        </p:nvSpPr>
        <p:spPr>
          <a:xfrm>
            <a:off x="481367" y="9750589"/>
            <a:ext cx="11857182" cy="3790690"/>
          </a:xfrm>
          <a:prstGeom prst="rect">
            <a:avLst/>
          </a:prstGeom>
          <a:solidFill>
            <a:srgbClr val="00B0F0"/>
          </a:solidFill>
          <a:ln w="63500">
            <a:solidFill>
              <a:srgbClr val="00B0F0"/>
            </a:solidFill>
          </a:ln>
        </p:spPr>
        <p:txBody>
          <a:bodyPr wrap="square" lIns="731520" tIns="457200" rIns="731520" bIns="457200" anchor="ctr">
            <a:noAutofit/>
          </a:bodyPr>
          <a:lstStyle/>
          <a:p>
            <a:pPr>
              <a:spcAft>
                <a:spcPts val="610"/>
              </a:spcAft>
            </a:pPr>
            <a:r>
              <a:rPr lang="en-US" sz="4800" b="1" dirty="0">
                <a:solidFill>
                  <a:schemeClr val="bg1"/>
                </a:solidFill>
                <a:latin typeface="Calibri" panose="020F0502020204030204" pitchFamily="34" charset="0"/>
                <a:ea typeface="Calibri" panose="020F0502020204030204" pitchFamily="34" charset="0"/>
                <a:cs typeface="Arial" panose="020B0604020202020204" pitchFamily="34" charset="0"/>
              </a:rPr>
              <a:t>Objective</a:t>
            </a:r>
            <a:endParaRPr lang="en-US" sz="4800" b="1" dirty="0">
              <a:solidFill>
                <a:schemeClr val="bg1"/>
              </a:solidFill>
            </a:endParaRPr>
          </a:p>
          <a:p>
            <a:pPr>
              <a:lnSpc>
                <a:spcPct val="107000"/>
              </a:lnSpc>
              <a:spcAft>
                <a:spcPts val="610"/>
              </a:spcAft>
            </a:pPr>
            <a:r>
              <a:rPr lang="en-US" sz="3600" dirty="0">
                <a:solidFill>
                  <a:schemeClr val="bg1"/>
                </a:solidFill>
                <a:latin typeface="Calibri" panose="020F0502020204030204" pitchFamily="34" charset="0"/>
                <a:ea typeface="Calibri" panose="020F0502020204030204" pitchFamily="34" charset="0"/>
                <a:cs typeface="Arial" panose="020B0604020202020204" pitchFamily="34" charset="0"/>
              </a:rPr>
              <a:t>Evaluate the feasibility of clinical decision support system alerts in the CHORUS™ clinical reporting portal for retaining HIV-positive patients in care at three HIV clinic sites in a southeastern U.S. city</a:t>
            </a:r>
          </a:p>
        </p:txBody>
      </p:sp>
      <p:sp>
        <p:nvSpPr>
          <p:cNvPr id="22" name="Rectangle 21">
            <a:extLst>
              <a:ext uri="{FF2B5EF4-FFF2-40B4-BE49-F238E27FC236}">
                <a16:creationId xmlns:a16="http://schemas.microsoft.com/office/drawing/2014/main" id="{11647841-3444-4173-93EF-1D2EBC3BF636}"/>
              </a:ext>
            </a:extLst>
          </p:cNvPr>
          <p:cNvSpPr/>
          <p:nvPr/>
        </p:nvSpPr>
        <p:spPr>
          <a:xfrm>
            <a:off x="38916752" y="13555753"/>
            <a:ext cx="11756565" cy="5398016"/>
          </a:xfrm>
          <a:prstGeom prst="rect">
            <a:avLst/>
          </a:prstGeom>
          <a:solidFill>
            <a:srgbClr val="00B0F0"/>
          </a:solidFill>
          <a:ln w="63500">
            <a:solidFill>
              <a:srgbClr val="00B0F0"/>
            </a:solidFill>
          </a:ln>
        </p:spPr>
        <p:txBody>
          <a:bodyPr wrap="square" lIns="731520" tIns="457200" rIns="731520" bIns="457200" anchor="ctr">
            <a:spAutoFit/>
          </a:bodyPr>
          <a:lstStyle/>
          <a:p>
            <a:pPr>
              <a:lnSpc>
                <a:spcPct val="107000"/>
              </a:lnSpc>
              <a:spcAft>
                <a:spcPts val="610"/>
              </a:spcAft>
            </a:pPr>
            <a:r>
              <a:rPr lang="en-US" sz="4800" b="1" dirty="0">
                <a:solidFill>
                  <a:schemeClr val="bg1"/>
                </a:solidFill>
                <a:latin typeface="Calibri" panose="020F0502020204030204" pitchFamily="34" charset="0"/>
                <a:cs typeface="Arial" panose="020B0604020202020204" pitchFamily="34" charset="0"/>
              </a:rPr>
              <a:t>Key Findings</a:t>
            </a:r>
            <a:endParaRPr lang="en-US" sz="4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9141" indent="-349141">
              <a:lnSpc>
                <a:spcPct val="107000"/>
              </a:lnSpc>
              <a:spcAft>
                <a:spcPts val="610"/>
              </a:spcAft>
              <a:buFont typeface="Arial" panose="020B0604020202020204" pitchFamily="34" charset="0"/>
              <a:buChar char="•"/>
            </a:pPr>
            <a:r>
              <a:rPr lang="en-US" sz="3600" dirty="0">
                <a:solidFill>
                  <a:schemeClr val="bg1"/>
                </a:solidFill>
                <a:ea typeface="Calibri" panose="020F0502020204030204" pitchFamily="34" charset="0"/>
                <a:cs typeface="Arial" panose="020B0604020202020204" pitchFamily="34" charset="0"/>
              </a:rPr>
              <a:t>Clinical decision support system alerts successfully implemented in CHORUS™ clinical reporting portal, despite suboptimal engagement at some sites</a:t>
            </a:r>
          </a:p>
          <a:p>
            <a:pPr marL="349141" indent="-349141">
              <a:lnSpc>
                <a:spcPct val="107000"/>
              </a:lnSpc>
              <a:spcAft>
                <a:spcPts val="610"/>
              </a:spcAft>
              <a:buFont typeface="Arial" panose="020B0604020202020204" pitchFamily="34" charset="0"/>
              <a:buChar char="•"/>
            </a:pPr>
            <a:r>
              <a:rPr lang="en-US" sz="3600" dirty="0">
                <a:solidFill>
                  <a:schemeClr val="bg1"/>
                </a:solidFill>
              </a:rPr>
              <a:t>Clinic with dedicated site staff and consistent utilization of alerts experienced improvement in retention of PLWH at-risk of falling out of care</a:t>
            </a:r>
          </a:p>
        </p:txBody>
      </p:sp>
      <p:grpSp>
        <p:nvGrpSpPr>
          <p:cNvPr id="5" name="Group 4">
            <a:extLst>
              <a:ext uri="{FF2B5EF4-FFF2-40B4-BE49-F238E27FC236}">
                <a16:creationId xmlns:a16="http://schemas.microsoft.com/office/drawing/2014/main" id="{317B2DAB-3623-4F08-BC0D-E47701CF38C5}"/>
              </a:ext>
            </a:extLst>
          </p:cNvPr>
          <p:cNvGrpSpPr/>
          <p:nvPr/>
        </p:nvGrpSpPr>
        <p:grpSpPr>
          <a:xfrm>
            <a:off x="38942324" y="21964346"/>
            <a:ext cx="11782709" cy="2240293"/>
            <a:chOff x="38942324" y="21853679"/>
            <a:chExt cx="11782709" cy="2240293"/>
          </a:xfrm>
        </p:grpSpPr>
        <p:sp>
          <p:nvSpPr>
            <p:cNvPr id="24" name="Rectangle 23">
              <a:extLst>
                <a:ext uri="{FF2B5EF4-FFF2-40B4-BE49-F238E27FC236}">
                  <a16:creationId xmlns:a16="http://schemas.microsoft.com/office/drawing/2014/main" id="{DE95DB2C-1129-4150-BDF3-69C7623128A2}"/>
                </a:ext>
              </a:extLst>
            </p:cNvPr>
            <p:cNvSpPr/>
            <p:nvPr/>
          </p:nvSpPr>
          <p:spPr>
            <a:xfrm>
              <a:off x="38968467" y="21853679"/>
              <a:ext cx="6535699" cy="584775"/>
            </a:xfrm>
            <a:prstGeom prst="rect">
              <a:avLst/>
            </a:prstGeom>
          </p:spPr>
          <p:txBody>
            <a:bodyPr wrap="square">
              <a:spAutoFit/>
            </a:bodyPr>
            <a:lstStyle/>
            <a:p>
              <a:r>
                <a:rPr lang="en-US" sz="3200" b="1" dirty="0">
                  <a:solidFill>
                    <a:srgbClr val="1C6DB5"/>
                  </a:solidFill>
                  <a:latin typeface="Calibri" panose="020F0502020204030204" pitchFamily="34" charset="0"/>
                  <a:cs typeface="Arial" panose="020B0604020202020204" pitchFamily="34" charset="0"/>
                </a:rPr>
                <a:t>Acknowledgements</a:t>
              </a:r>
              <a:endParaRPr lang="en-US" sz="3600" dirty="0">
                <a:solidFill>
                  <a:srgbClr val="1C6DB5"/>
                </a:solidFill>
              </a:endParaRPr>
            </a:p>
          </p:txBody>
        </p:sp>
        <p:sp>
          <p:nvSpPr>
            <p:cNvPr id="25" name="Rectangle 24">
              <a:extLst>
                <a:ext uri="{FF2B5EF4-FFF2-40B4-BE49-F238E27FC236}">
                  <a16:creationId xmlns:a16="http://schemas.microsoft.com/office/drawing/2014/main" id="{903EDC23-D3DF-4621-B9CB-805A84261BDE}"/>
                </a:ext>
              </a:extLst>
            </p:cNvPr>
            <p:cNvSpPr/>
            <p:nvPr/>
          </p:nvSpPr>
          <p:spPr>
            <a:xfrm>
              <a:off x="38942324" y="22438454"/>
              <a:ext cx="11782709" cy="1655518"/>
            </a:xfrm>
            <a:prstGeom prst="rect">
              <a:avLst/>
            </a:prstGeom>
          </p:spPr>
          <p:txBody>
            <a:bodyPr wrap="square">
              <a:spAutoFit/>
            </a:bodyPr>
            <a:lstStyle/>
            <a:p>
              <a:pPr>
                <a:lnSpc>
                  <a:spcPct val="107000"/>
                </a:lnSpc>
              </a:pPr>
              <a:r>
                <a:rPr lang="en-US" sz="2400" dirty="0">
                  <a:latin typeface="Calibri" panose="020F0502020204030204" pitchFamily="34" charset="0"/>
                  <a:ea typeface="Calibri" panose="020F0502020204030204" pitchFamily="34" charset="0"/>
                  <a:cs typeface="Arial" panose="020B0604020202020204" pitchFamily="34" charset="0"/>
                </a:rPr>
                <a:t>This research would not be possible without the generosity of the OPERA® HIV caregivers and their patients. Additionally, we are grateful for the following individuals: Deb Briney (SAS programming), Jeff Briney (QA), Bernie Stooks (Database Management), and Judy Johnson (Medication Terminology Classification).</a:t>
              </a:r>
            </a:p>
          </p:txBody>
        </p:sp>
      </p:grpSp>
      <p:grpSp>
        <p:nvGrpSpPr>
          <p:cNvPr id="7" name="Group 6">
            <a:extLst>
              <a:ext uri="{FF2B5EF4-FFF2-40B4-BE49-F238E27FC236}">
                <a16:creationId xmlns:a16="http://schemas.microsoft.com/office/drawing/2014/main" id="{BA51D3D4-D36D-4E54-B0A9-9D7955178F69}"/>
              </a:ext>
            </a:extLst>
          </p:cNvPr>
          <p:cNvGrpSpPr/>
          <p:nvPr/>
        </p:nvGrpSpPr>
        <p:grpSpPr>
          <a:xfrm>
            <a:off x="45862553" y="24491357"/>
            <a:ext cx="4863026" cy="1449948"/>
            <a:chOff x="45728253" y="24660141"/>
            <a:chExt cx="4863026" cy="1449949"/>
          </a:xfrm>
        </p:grpSpPr>
        <p:sp>
          <p:nvSpPr>
            <p:cNvPr id="27" name="Rectangle 26">
              <a:extLst>
                <a:ext uri="{FF2B5EF4-FFF2-40B4-BE49-F238E27FC236}">
                  <a16:creationId xmlns:a16="http://schemas.microsoft.com/office/drawing/2014/main" id="{E9A6060E-303C-4245-A774-94CB93051445}"/>
                </a:ext>
              </a:extLst>
            </p:cNvPr>
            <p:cNvSpPr/>
            <p:nvPr/>
          </p:nvSpPr>
          <p:spPr>
            <a:xfrm>
              <a:off x="45728253" y="24660141"/>
              <a:ext cx="2716400" cy="584775"/>
            </a:xfrm>
            <a:prstGeom prst="rect">
              <a:avLst/>
            </a:prstGeom>
          </p:spPr>
          <p:txBody>
            <a:bodyPr wrap="square">
              <a:spAutoFit/>
            </a:bodyPr>
            <a:lstStyle/>
            <a:p>
              <a:r>
                <a:rPr lang="en-US" sz="3200" b="1" dirty="0">
                  <a:solidFill>
                    <a:srgbClr val="1C6DB5"/>
                  </a:solidFill>
                  <a:latin typeface="Calibri" panose="020F0502020204030204" pitchFamily="34" charset="0"/>
                  <a:cs typeface="Arial" panose="020B0604020202020204" pitchFamily="34" charset="0"/>
                </a:rPr>
                <a:t>Support</a:t>
              </a:r>
              <a:endParaRPr lang="en-US" sz="3600" dirty="0">
                <a:solidFill>
                  <a:srgbClr val="1C6DB5"/>
                </a:solidFill>
              </a:endParaRPr>
            </a:p>
          </p:txBody>
        </p:sp>
        <p:sp>
          <p:nvSpPr>
            <p:cNvPr id="28" name="Rectangle 27">
              <a:extLst>
                <a:ext uri="{FF2B5EF4-FFF2-40B4-BE49-F238E27FC236}">
                  <a16:creationId xmlns:a16="http://schemas.microsoft.com/office/drawing/2014/main" id="{A063545F-A40F-483F-B980-D419FCB763F1}"/>
                </a:ext>
              </a:extLst>
            </p:cNvPr>
            <p:cNvSpPr/>
            <p:nvPr/>
          </p:nvSpPr>
          <p:spPr>
            <a:xfrm>
              <a:off x="45728253" y="25244917"/>
              <a:ext cx="4863026" cy="865173"/>
            </a:xfrm>
            <a:prstGeom prst="rect">
              <a:avLst/>
            </a:prstGeom>
          </p:spPr>
          <p:txBody>
            <a:bodyPr wrap="square">
              <a:spAutoFit/>
            </a:bodyPr>
            <a:lstStyle/>
            <a:p>
              <a:pPr>
                <a:lnSpc>
                  <a:spcPct val="107000"/>
                </a:lnSpc>
                <a:spcAft>
                  <a:spcPts val="610"/>
                </a:spcAft>
              </a:pPr>
              <a:r>
                <a:rPr lang="en-US" sz="2400" dirty="0">
                  <a:latin typeface="Calibri" panose="020F0502020204030204" pitchFamily="34" charset="0"/>
                  <a:ea typeface="Calibri" panose="020F0502020204030204" pitchFamily="34" charset="0"/>
                  <a:cs typeface="Arial" panose="020B0604020202020204" pitchFamily="34" charset="0"/>
                </a:rPr>
                <a:t>This research was sponsored by </a:t>
              </a:r>
              <a:r>
                <a:rPr lang="en-US" sz="2400" dirty="0" err="1">
                  <a:latin typeface="Calibri" panose="020F0502020204030204" pitchFamily="34" charset="0"/>
                  <a:ea typeface="Calibri" panose="020F0502020204030204" pitchFamily="34" charset="0"/>
                  <a:cs typeface="Arial" panose="020B0604020202020204" pitchFamily="34" charset="0"/>
                </a:rPr>
                <a:t>ViiV</a:t>
              </a:r>
              <a:r>
                <a:rPr lang="en-US" sz="2400" dirty="0">
                  <a:latin typeface="Calibri" panose="020F0502020204030204" pitchFamily="34" charset="0"/>
                  <a:ea typeface="Calibri" panose="020F0502020204030204" pitchFamily="34" charset="0"/>
                  <a:cs typeface="Arial" panose="020B0604020202020204" pitchFamily="34" charset="0"/>
                </a:rPr>
                <a:t> Healthcare.</a:t>
              </a:r>
            </a:p>
          </p:txBody>
        </p:sp>
      </p:grpSp>
      <p:grpSp>
        <p:nvGrpSpPr>
          <p:cNvPr id="8" name="Group 7">
            <a:extLst>
              <a:ext uri="{FF2B5EF4-FFF2-40B4-BE49-F238E27FC236}">
                <a16:creationId xmlns:a16="http://schemas.microsoft.com/office/drawing/2014/main" id="{98E43004-77B1-45CC-89B4-528C7245EB58}"/>
              </a:ext>
            </a:extLst>
          </p:cNvPr>
          <p:cNvGrpSpPr/>
          <p:nvPr/>
        </p:nvGrpSpPr>
        <p:grpSpPr>
          <a:xfrm>
            <a:off x="38943691" y="19135339"/>
            <a:ext cx="11729626" cy="2549555"/>
            <a:chOff x="38968467" y="18903179"/>
            <a:chExt cx="11729626" cy="2549555"/>
          </a:xfrm>
        </p:grpSpPr>
        <p:sp>
          <p:nvSpPr>
            <p:cNvPr id="30" name="Rectangle 29">
              <a:extLst>
                <a:ext uri="{FF2B5EF4-FFF2-40B4-BE49-F238E27FC236}">
                  <a16:creationId xmlns:a16="http://schemas.microsoft.com/office/drawing/2014/main" id="{6047D081-7374-43C1-94C3-9575067C96A4}"/>
                </a:ext>
              </a:extLst>
            </p:cNvPr>
            <p:cNvSpPr/>
            <p:nvPr/>
          </p:nvSpPr>
          <p:spPr>
            <a:xfrm>
              <a:off x="38968467" y="18903179"/>
              <a:ext cx="4319233" cy="584775"/>
            </a:xfrm>
            <a:prstGeom prst="rect">
              <a:avLst/>
            </a:prstGeom>
          </p:spPr>
          <p:txBody>
            <a:bodyPr wrap="square">
              <a:spAutoFit/>
            </a:bodyPr>
            <a:lstStyle/>
            <a:p>
              <a:r>
                <a:rPr lang="en-US" sz="3200" b="1" dirty="0">
                  <a:solidFill>
                    <a:srgbClr val="1C6DB5"/>
                  </a:solidFill>
                  <a:latin typeface="Calibri" panose="020F0502020204030204" pitchFamily="34" charset="0"/>
                  <a:cs typeface="Arial" panose="020B0604020202020204" pitchFamily="34" charset="0"/>
                </a:rPr>
                <a:t>References</a:t>
              </a:r>
              <a:endParaRPr lang="en-US" sz="3600" dirty="0">
                <a:solidFill>
                  <a:srgbClr val="1C6DB5"/>
                </a:solidFill>
              </a:endParaRPr>
            </a:p>
          </p:txBody>
        </p:sp>
        <p:sp>
          <p:nvSpPr>
            <p:cNvPr id="31" name="Rectangle 30">
              <a:extLst>
                <a:ext uri="{FF2B5EF4-FFF2-40B4-BE49-F238E27FC236}">
                  <a16:creationId xmlns:a16="http://schemas.microsoft.com/office/drawing/2014/main" id="{A60BB6AF-C88A-4290-8FEB-EFA5549A6D29}"/>
                </a:ext>
              </a:extLst>
            </p:cNvPr>
            <p:cNvSpPr/>
            <p:nvPr/>
          </p:nvSpPr>
          <p:spPr>
            <a:xfrm>
              <a:off x="38968467" y="19402044"/>
              <a:ext cx="11729626" cy="2050690"/>
            </a:xfrm>
            <a:prstGeom prst="rect">
              <a:avLst/>
            </a:prstGeom>
          </p:spPr>
          <p:txBody>
            <a:bodyPr wrap="square">
              <a:spAutoFit/>
            </a:bodyPr>
            <a:lstStyle/>
            <a:p>
              <a:pPr marL="349141" indent="-349141">
                <a:lnSpc>
                  <a:spcPct val="107000"/>
                </a:lnSpc>
                <a:buFont typeface="+mj-lt"/>
                <a:buAutoNum type="arabicPeriod"/>
              </a:pPr>
              <a:r>
                <a:rPr lang="en-US" sz="2400" dirty="0"/>
                <a:t>Smith D. 2015 Ryan White Part A Charlotte Transitional Grant Area (TGA) HIV/AIDS Surveillance Data Update Viral Suppression. 2016. </a:t>
              </a:r>
              <a:r>
                <a:rPr lang="en-US" sz="2400" u="sng" dirty="0">
                  <a:hlinkClick r:id="rId3"/>
                </a:rPr>
                <a:t>www.mecknc.gov</a:t>
              </a:r>
              <a:endParaRPr lang="en-US" sz="2400" dirty="0"/>
            </a:p>
            <a:p>
              <a:pPr marL="349141" indent="-349141">
                <a:lnSpc>
                  <a:spcPct val="107000"/>
                </a:lnSpc>
                <a:spcAft>
                  <a:spcPts val="610"/>
                </a:spcAft>
                <a:buFont typeface="+mj-lt"/>
                <a:buAutoNum type="arabicPeriod"/>
              </a:pPr>
              <a:r>
                <a:rPr lang="en-US" sz="2400" dirty="0"/>
                <a:t>Robbins GK, Lester W, Johnson KL, Chang Y, </a:t>
              </a:r>
              <a:r>
                <a:rPr lang="en-US" sz="2400" dirty="0" err="1"/>
                <a:t>Estey</a:t>
              </a:r>
              <a:r>
                <a:rPr lang="en-US" sz="2400" dirty="0"/>
                <a:t> G, </a:t>
              </a:r>
              <a:r>
                <a:rPr lang="en-US" sz="2400" dirty="0" err="1"/>
                <a:t>Surrao</a:t>
              </a:r>
              <a:r>
                <a:rPr lang="en-US" sz="2400" dirty="0"/>
                <a:t> D, et al. Efficacy of a clinical decision-support system in an HIV practice: a randomized trial. Ann Intern Med. 2012;157(11):757-66</a:t>
              </a:r>
            </a:p>
          </p:txBody>
        </p:sp>
      </p:grpSp>
      <p:cxnSp>
        <p:nvCxnSpPr>
          <p:cNvPr id="3" name="Straight Connector 2">
            <a:extLst>
              <a:ext uri="{FF2B5EF4-FFF2-40B4-BE49-F238E27FC236}">
                <a16:creationId xmlns:a16="http://schemas.microsoft.com/office/drawing/2014/main" id="{637528A0-56BC-4D22-AB4E-FEEBEE85CA77}"/>
              </a:ext>
            </a:extLst>
          </p:cNvPr>
          <p:cNvCxnSpPr>
            <a:cxnSpLocks/>
          </p:cNvCxnSpPr>
          <p:nvPr/>
        </p:nvCxnSpPr>
        <p:spPr>
          <a:xfrm>
            <a:off x="12801600" y="4063619"/>
            <a:ext cx="0" cy="23774400"/>
          </a:xfrm>
          <a:prstGeom prst="line">
            <a:avLst/>
          </a:prstGeom>
          <a:ln w="190500">
            <a:solidFill>
              <a:srgbClr val="1C6DB5"/>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9CE73ED-5086-42D1-B90F-1181D830513E}"/>
              </a:ext>
            </a:extLst>
          </p:cNvPr>
          <p:cNvCxnSpPr>
            <a:cxnSpLocks/>
          </p:cNvCxnSpPr>
          <p:nvPr/>
        </p:nvCxnSpPr>
        <p:spPr>
          <a:xfrm>
            <a:off x="38404800" y="4020889"/>
            <a:ext cx="0" cy="23774400"/>
          </a:xfrm>
          <a:prstGeom prst="line">
            <a:avLst/>
          </a:prstGeom>
          <a:ln w="190500">
            <a:solidFill>
              <a:srgbClr val="1C6DB5"/>
            </a:solidFill>
          </a:ln>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AE92F196-EE20-4DDB-BC63-8A7193276A1D}"/>
              </a:ext>
            </a:extLst>
          </p:cNvPr>
          <p:cNvGraphicFramePr>
            <a:graphicFrameLocks noGrp="1"/>
          </p:cNvGraphicFramePr>
          <p:nvPr>
            <p:extLst>
              <p:ext uri="{D42A27DB-BD31-4B8C-83A1-F6EECF244321}">
                <p14:modId xmlns:p14="http://schemas.microsoft.com/office/powerpoint/2010/main" val="2054966462"/>
              </p:ext>
            </p:extLst>
          </p:nvPr>
        </p:nvGraphicFramePr>
        <p:xfrm>
          <a:off x="13145828" y="28010396"/>
          <a:ext cx="24724004" cy="690880"/>
        </p:xfrm>
        <a:graphic>
          <a:graphicData uri="http://schemas.openxmlformats.org/drawingml/2006/table">
            <a:tbl>
              <a:tblPr/>
              <a:tblGrid>
                <a:gridCol w="24724004">
                  <a:extLst>
                    <a:ext uri="{9D8B030D-6E8A-4147-A177-3AD203B41FA5}">
                      <a16:colId xmlns:a16="http://schemas.microsoft.com/office/drawing/2014/main" val="746610298"/>
                    </a:ext>
                  </a:extLst>
                </a:gridCol>
              </a:tblGrid>
              <a:tr h="690880">
                <a:tc>
                  <a:txBody>
                    <a:bodyPr/>
                    <a:lstStyle/>
                    <a:p>
                      <a:pPr algn="ctr"/>
                      <a:r>
                        <a:rPr lang="en-US" sz="3600" b="1" dirty="0" err="1">
                          <a:solidFill>
                            <a:srgbClr val="1C6DB5"/>
                          </a:solidFill>
                        </a:rPr>
                        <a:t>IDWeek</a:t>
                      </a:r>
                      <a:r>
                        <a:rPr lang="en-US" sz="3600" b="1" dirty="0">
                          <a:solidFill>
                            <a:srgbClr val="1C6DB5"/>
                          </a:solidFill>
                        </a:rPr>
                        <a:t> 2020 </a:t>
                      </a:r>
                      <a:r>
                        <a:rPr lang="en-US" sz="3600" dirty="0">
                          <a:solidFill>
                            <a:srgbClr val="1C6DB5"/>
                          </a:solidFill>
                        </a:rPr>
                        <a:t>| October 21-25, 2020</a:t>
                      </a:r>
                    </a:p>
                  </a:txBody>
                  <a:tcPr marL="121920" marR="121920" marT="60960" marB="6096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1C6DB5"/>
                      </a:solidFill>
                      <a:prstDash val="solid"/>
                      <a:round/>
                      <a:headEnd type="none" w="med" len="med"/>
                      <a:tailEnd type="none" w="med" len="med"/>
                    </a:lnT>
                    <a:lnB w="38100" cap="flat" cmpd="sng" algn="ctr">
                      <a:solidFill>
                        <a:srgbClr val="1C6DB5"/>
                      </a:solidFill>
                      <a:prstDash val="solid"/>
                      <a:round/>
                      <a:headEnd type="none" w="med" len="med"/>
                      <a:tailEnd type="none" w="med" len="med"/>
                    </a:lnB>
                  </a:tcPr>
                </a:tc>
                <a:extLst>
                  <a:ext uri="{0D108BD9-81ED-4DB2-BD59-A6C34878D82A}">
                    <a16:rowId xmlns:a16="http://schemas.microsoft.com/office/drawing/2014/main" val="2470917683"/>
                  </a:ext>
                </a:extLst>
              </a:tr>
            </a:tbl>
          </a:graphicData>
        </a:graphic>
      </p:graphicFrame>
      <p:pic>
        <p:nvPicPr>
          <p:cNvPr id="33" name="Picture 32" descr="A close up of a logo&#10;&#10;Description automatically generated">
            <a:extLst>
              <a:ext uri="{FF2B5EF4-FFF2-40B4-BE49-F238E27FC236}">
                <a16:creationId xmlns:a16="http://schemas.microsoft.com/office/drawing/2014/main" id="{DE876E09-D1C8-4F2A-8F78-99E55025B0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09712" y="914098"/>
            <a:ext cx="5701553" cy="1828800"/>
          </a:xfrm>
          <a:prstGeom prst="rect">
            <a:avLst/>
          </a:prstGeom>
        </p:spPr>
      </p:pic>
      <p:pic>
        <p:nvPicPr>
          <p:cNvPr id="39" name="Picture 38" descr="A close up of a logo&#10;&#10;Description automatically generated">
            <a:extLst>
              <a:ext uri="{FF2B5EF4-FFF2-40B4-BE49-F238E27FC236}">
                <a16:creationId xmlns:a16="http://schemas.microsoft.com/office/drawing/2014/main" id="{A48DC65C-013E-4EBD-A751-9AA6237DF17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02335" y="26297328"/>
            <a:ext cx="6701832" cy="2506271"/>
          </a:xfrm>
          <a:prstGeom prst="rect">
            <a:avLst/>
          </a:prstGeom>
        </p:spPr>
      </p:pic>
      <p:sp>
        <p:nvSpPr>
          <p:cNvPr id="32" name="Rectangle 31">
            <a:extLst>
              <a:ext uri="{FF2B5EF4-FFF2-40B4-BE49-F238E27FC236}">
                <a16:creationId xmlns:a16="http://schemas.microsoft.com/office/drawing/2014/main" id="{C90A4F3B-84BD-4320-A37E-432BBE5827EF}"/>
              </a:ext>
            </a:extLst>
          </p:cNvPr>
          <p:cNvSpPr/>
          <p:nvPr/>
        </p:nvSpPr>
        <p:spPr>
          <a:xfrm>
            <a:off x="6253496" y="1781723"/>
            <a:ext cx="38699408" cy="1292662"/>
          </a:xfrm>
          <a:prstGeom prst="rect">
            <a:avLst/>
          </a:prstGeom>
        </p:spPr>
        <p:txBody>
          <a:bodyPr wrap="square">
            <a:spAutoFit/>
          </a:bodyPr>
          <a:lstStyle/>
          <a:p>
            <a:pPr algn="ctr"/>
            <a:r>
              <a:rPr lang="fr-CA" sz="3600" b="1" dirty="0">
                <a:solidFill>
                  <a:srgbClr val="1C6DB5"/>
                </a:solidFill>
                <a:latin typeface="Calibri" panose="020F0502020204030204" pitchFamily="34" charset="0"/>
                <a:ea typeface="Calibri" panose="020F0502020204030204" pitchFamily="34" charset="0"/>
                <a:cs typeface="Arial" panose="020B0604020202020204" pitchFamily="34" charset="0"/>
              </a:rPr>
              <a:t>Michael Leonard</a:t>
            </a:r>
            <a:r>
              <a:rPr lang="fr-CA" sz="3600" b="1"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1</a:t>
            </a:r>
            <a:r>
              <a:rPr lang="fr-CA" sz="3600" b="1" dirty="0">
                <a:solidFill>
                  <a:srgbClr val="1C6DB5"/>
                </a:solidFill>
                <a:latin typeface="Calibri" panose="020F0502020204030204" pitchFamily="34" charset="0"/>
                <a:ea typeface="Calibri" panose="020F0502020204030204" pitchFamily="34" charset="0"/>
                <a:cs typeface="Arial" panose="020B0604020202020204" pitchFamily="34" charset="0"/>
              </a:rPr>
              <a:t>, Rachel </a:t>
            </a:r>
            <a:r>
              <a:rPr lang="fr-CA" sz="3600" b="1" dirty="0" err="1">
                <a:solidFill>
                  <a:srgbClr val="1C6DB5"/>
                </a:solidFill>
                <a:latin typeface="Calibri" panose="020F0502020204030204" pitchFamily="34" charset="0"/>
                <a:ea typeface="Calibri" panose="020F0502020204030204" pitchFamily="34" charset="0"/>
                <a:cs typeface="Arial" panose="020B0604020202020204" pitchFamily="34" charset="0"/>
              </a:rPr>
              <a:t>Palmieri</a:t>
            </a:r>
            <a:r>
              <a:rPr lang="fr-CA" sz="3600" b="1" dirty="0">
                <a:solidFill>
                  <a:srgbClr val="1C6DB5"/>
                </a:solidFill>
                <a:latin typeface="Calibri" panose="020F0502020204030204" pitchFamily="34" charset="0"/>
                <a:ea typeface="Calibri" panose="020F0502020204030204" pitchFamily="34" charset="0"/>
                <a:cs typeface="Arial" panose="020B0604020202020204" pitchFamily="34" charset="0"/>
              </a:rPr>
              <a:t> Weber</a:t>
            </a:r>
            <a:r>
              <a:rPr lang="fr-CA" sz="3600" b="1"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2</a:t>
            </a:r>
            <a:r>
              <a:rPr lang="fr-CA" sz="3600" b="1" dirty="0">
                <a:solidFill>
                  <a:srgbClr val="1C6DB5"/>
                </a:solidFill>
                <a:latin typeface="Calibri" panose="020F0502020204030204" pitchFamily="34" charset="0"/>
                <a:ea typeface="Calibri" panose="020F0502020204030204" pitchFamily="34" charset="0"/>
                <a:cs typeface="Arial" panose="020B0604020202020204" pitchFamily="34" charset="0"/>
              </a:rPr>
              <a:t>, Laurence Brunet</a:t>
            </a:r>
            <a:r>
              <a:rPr lang="fr-CA" sz="3600" b="1"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2</a:t>
            </a:r>
            <a:r>
              <a:rPr lang="fr-CA" sz="3600" b="1" dirty="0">
                <a:solidFill>
                  <a:srgbClr val="1C6DB5"/>
                </a:solidFill>
                <a:latin typeface="Calibri" panose="020F0502020204030204" pitchFamily="34" charset="0"/>
                <a:ea typeface="Calibri" panose="020F0502020204030204" pitchFamily="34" charset="0"/>
                <a:cs typeface="Arial" panose="020B0604020202020204" pitchFamily="34" charset="0"/>
              </a:rPr>
              <a:t>, Bernard Davis</a:t>
            </a:r>
            <a:r>
              <a:rPr lang="fr-CA" sz="3600" b="1"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3</a:t>
            </a:r>
            <a:r>
              <a:rPr lang="fr-CA" sz="3600" b="1" dirty="0">
                <a:solidFill>
                  <a:srgbClr val="1C6DB5"/>
                </a:solidFill>
                <a:latin typeface="Calibri" panose="020F0502020204030204" pitchFamily="34" charset="0"/>
                <a:ea typeface="Calibri" panose="020F0502020204030204" pitchFamily="34" charset="0"/>
                <a:cs typeface="Arial" panose="020B0604020202020204" pitchFamily="34" charset="0"/>
              </a:rPr>
              <a:t>, Christopher Polk</a:t>
            </a:r>
            <a:r>
              <a:rPr lang="fr-CA" sz="3600" b="1"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1</a:t>
            </a:r>
            <a:r>
              <a:rPr lang="fr-CA" sz="3600" b="1" dirty="0">
                <a:solidFill>
                  <a:srgbClr val="1C6DB5"/>
                </a:solidFill>
                <a:latin typeface="Calibri" panose="020F0502020204030204" pitchFamily="34" charset="0"/>
                <a:ea typeface="Calibri" panose="020F0502020204030204" pitchFamily="34" charset="0"/>
                <a:cs typeface="Arial" panose="020B0604020202020204" pitchFamily="34" charset="0"/>
              </a:rPr>
              <a:t>, Wesley Thompson</a:t>
            </a:r>
            <a:r>
              <a:rPr lang="fr-CA" sz="3600" b="1"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4</a:t>
            </a:r>
            <a:r>
              <a:rPr lang="fr-CA" sz="3600" b="1" dirty="0">
                <a:solidFill>
                  <a:srgbClr val="1C6DB5"/>
                </a:solidFill>
                <a:latin typeface="Calibri" panose="020F0502020204030204" pitchFamily="34" charset="0"/>
                <a:ea typeface="Calibri" panose="020F0502020204030204" pitchFamily="34" charset="0"/>
                <a:cs typeface="Arial" panose="020B0604020202020204" pitchFamily="34" charset="0"/>
              </a:rPr>
              <a:t>, Jennifer Fusco</a:t>
            </a:r>
            <a:r>
              <a:rPr lang="fr-CA" sz="3600" b="1"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2</a:t>
            </a:r>
            <a:r>
              <a:rPr lang="fr-CA" sz="3600" b="1" dirty="0">
                <a:solidFill>
                  <a:srgbClr val="1C6DB5"/>
                </a:solidFill>
                <a:latin typeface="Calibri" panose="020F0502020204030204" pitchFamily="34" charset="0"/>
                <a:ea typeface="Calibri" panose="020F0502020204030204" pitchFamily="34" charset="0"/>
                <a:cs typeface="Arial" panose="020B0604020202020204" pitchFamily="34" charset="0"/>
              </a:rPr>
              <a:t>, Tammeka Evans</a:t>
            </a:r>
            <a:r>
              <a:rPr lang="fr-CA" sz="3600" b="1"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5</a:t>
            </a:r>
            <a:r>
              <a:rPr lang="fr-CA" sz="3600" b="1" dirty="0">
                <a:solidFill>
                  <a:srgbClr val="1C6DB5"/>
                </a:solidFill>
                <a:latin typeface="Calibri" panose="020F0502020204030204" pitchFamily="34" charset="0"/>
                <a:ea typeface="Calibri" panose="020F0502020204030204" pitchFamily="34" charset="0"/>
                <a:cs typeface="Arial" panose="020B0604020202020204" pitchFamily="34" charset="0"/>
              </a:rPr>
              <a:t>, Pedro Eitz Ferrer</a:t>
            </a:r>
            <a:r>
              <a:rPr lang="fr-CA" sz="3600" b="1"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6</a:t>
            </a:r>
            <a:r>
              <a:rPr lang="fr-CA" sz="3600" b="1" dirty="0">
                <a:solidFill>
                  <a:srgbClr val="1C6DB5"/>
                </a:solidFill>
                <a:latin typeface="Calibri" panose="020F0502020204030204" pitchFamily="34" charset="0"/>
                <a:ea typeface="Calibri" panose="020F0502020204030204" pitchFamily="34" charset="0"/>
                <a:cs typeface="Arial" panose="020B0604020202020204" pitchFamily="34" charset="0"/>
              </a:rPr>
              <a:t>, Rodney Mood</a:t>
            </a:r>
            <a:r>
              <a:rPr lang="fr-CA" sz="3600" b="1"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2</a:t>
            </a:r>
            <a:r>
              <a:rPr lang="fr-CA" sz="3600" b="1" dirty="0">
                <a:solidFill>
                  <a:srgbClr val="1C6DB5"/>
                </a:solidFill>
                <a:latin typeface="Calibri" panose="020F0502020204030204" pitchFamily="34" charset="0"/>
                <a:ea typeface="Calibri" panose="020F0502020204030204" pitchFamily="34" charset="0"/>
                <a:cs typeface="Arial" panose="020B0604020202020204" pitchFamily="34" charset="0"/>
              </a:rPr>
              <a:t>, Gregory Fusco</a:t>
            </a:r>
            <a:r>
              <a:rPr lang="fr-CA" sz="3600" b="1"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2</a:t>
            </a:r>
          </a:p>
          <a:p>
            <a:pPr algn="ctr"/>
            <a:endParaRPr lang="fr-CA" sz="1000" b="1" dirty="0">
              <a:solidFill>
                <a:srgbClr val="1C6DB5"/>
              </a:solidFill>
              <a:latin typeface="Calibri" panose="020F0502020204030204" pitchFamily="34" charset="0"/>
              <a:ea typeface="Calibri" panose="020F0502020204030204" pitchFamily="34" charset="0"/>
              <a:cs typeface="Arial" panose="020B0604020202020204" pitchFamily="34" charset="0"/>
            </a:endParaRPr>
          </a:p>
          <a:p>
            <a:pPr algn="ctr"/>
            <a:r>
              <a:rPr lang="en-US" sz="3200"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1</a:t>
            </a:r>
            <a:r>
              <a:rPr lang="en-US" sz="3200" dirty="0">
                <a:solidFill>
                  <a:srgbClr val="1C6DB5"/>
                </a:solidFill>
                <a:latin typeface="Calibri" panose="020F0502020204030204" pitchFamily="34" charset="0"/>
                <a:ea typeface="Calibri" panose="020F0502020204030204" pitchFamily="34" charset="0"/>
                <a:cs typeface="Arial" panose="020B0604020202020204" pitchFamily="34" charset="0"/>
              </a:rPr>
              <a:t>Atrium Healthcare, Charlotte, NC; </a:t>
            </a:r>
            <a:r>
              <a:rPr lang="fr-CA" sz="3200"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2</a:t>
            </a:r>
            <a:r>
              <a:rPr lang="fr-CA" sz="3200" dirty="0">
                <a:solidFill>
                  <a:srgbClr val="1C6DB5"/>
                </a:solidFill>
                <a:latin typeface="Calibri" panose="020F0502020204030204" pitchFamily="34" charset="0"/>
                <a:ea typeface="Calibri" panose="020F0502020204030204" pitchFamily="34" charset="0"/>
                <a:cs typeface="Arial" panose="020B0604020202020204" pitchFamily="34" charset="0"/>
              </a:rPr>
              <a:t>Epividian Inc., Durham, NC; </a:t>
            </a:r>
            <a:r>
              <a:rPr lang="fr-CA" sz="3200"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3</a:t>
            </a:r>
            <a:r>
              <a:rPr lang="fr-CA" sz="3200" dirty="0">
                <a:solidFill>
                  <a:srgbClr val="1C6DB5"/>
                </a:solidFill>
                <a:latin typeface="Calibri" panose="020F0502020204030204" pitchFamily="34" charset="0"/>
                <a:ea typeface="Calibri" panose="020F0502020204030204" pitchFamily="34" charset="0"/>
                <a:cs typeface="Arial" panose="020B0604020202020204" pitchFamily="34" charset="0"/>
              </a:rPr>
              <a:t>RAO Community Health, Charlotte, NC; </a:t>
            </a:r>
            <a:r>
              <a:rPr lang="fr-CA" sz="3200"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4</a:t>
            </a:r>
            <a:r>
              <a:rPr lang="fr-CA" sz="3200" dirty="0">
                <a:solidFill>
                  <a:srgbClr val="1C6DB5"/>
                </a:solidFill>
                <a:latin typeface="Calibri" panose="020F0502020204030204" pitchFamily="34" charset="0"/>
                <a:ea typeface="Calibri" panose="020F0502020204030204" pitchFamily="34" charset="0"/>
                <a:cs typeface="Arial" panose="020B0604020202020204" pitchFamily="34" charset="0"/>
              </a:rPr>
              <a:t>Amity </a:t>
            </a:r>
            <a:r>
              <a:rPr lang="fr-CA" sz="3200" dirty="0" err="1">
                <a:solidFill>
                  <a:srgbClr val="1C6DB5"/>
                </a:solidFill>
                <a:latin typeface="Calibri" panose="020F0502020204030204" pitchFamily="34" charset="0"/>
                <a:ea typeface="Calibri" panose="020F0502020204030204" pitchFamily="34" charset="0"/>
                <a:cs typeface="Arial" panose="020B0604020202020204" pitchFamily="34" charset="0"/>
              </a:rPr>
              <a:t>Medical</a:t>
            </a:r>
            <a:r>
              <a:rPr lang="fr-CA" sz="3200" dirty="0">
                <a:solidFill>
                  <a:srgbClr val="1C6DB5"/>
                </a:solidFill>
                <a:latin typeface="Calibri" panose="020F0502020204030204" pitchFamily="34" charset="0"/>
                <a:ea typeface="Calibri" panose="020F0502020204030204" pitchFamily="34" charset="0"/>
                <a:cs typeface="Arial" panose="020B0604020202020204" pitchFamily="34" charset="0"/>
              </a:rPr>
              <a:t> Group, Charlotte, NC; </a:t>
            </a:r>
            <a:r>
              <a:rPr lang="fr-CA" sz="3200"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5</a:t>
            </a:r>
            <a:r>
              <a:rPr lang="fr-CA" sz="3200" dirty="0">
                <a:solidFill>
                  <a:srgbClr val="1C6DB5"/>
                </a:solidFill>
                <a:latin typeface="Calibri" panose="020F0502020204030204" pitchFamily="34" charset="0"/>
                <a:ea typeface="Calibri" panose="020F0502020204030204" pitchFamily="34" charset="0"/>
                <a:cs typeface="Arial" panose="020B0604020202020204" pitchFamily="34" charset="0"/>
              </a:rPr>
              <a:t>ViiV Healthcare, </a:t>
            </a:r>
            <a:r>
              <a:rPr lang="fr-CA" sz="3200" dirty="0" err="1">
                <a:solidFill>
                  <a:srgbClr val="1C6DB5"/>
                </a:solidFill>
                <a:latin typeface="Calibri" panose="020F0502020204030204" pitchFamily="34" charset="0"/>
                <a:ea typeface="Calibri" panose="020F0502020204030204" pitchFamily="34" charset="0"/>
                <a:cs typeface="Arial" panose="020B0604020202020204" pitchFamily="34" charset="0"/>
              </a:rPr>
              <a:t>Research</a:t>
            </a:r>
            <a:r>
              <a:rPr lang="fr-CA" sz="3200" dirty="0">
                <a:solidFill>
                  <a:srgbClr val="1C6DB5"/>
                </a:solidFill>
                <a:latin typeface="Calibri" panose="020F0502020204030204" pitchFamily="34" charset="0"/>
                <a:ea typeface="Calibri" panose="020F0502020204030204" pitchFamily="34" charset="0"/>
                <a:cs typeface="Arial" panose="020B0604020202020204" pitchFamily="34" charset="0"/>
              </a:rPr>
              <a:t> Triangle Park, NC; </a:t>
            </a:r>
            <a:r>
              <a:rPr lang="fr-CA" sz="3200" baseline="30000" dirty="0">
                <a:solidFill>
                  <a:srgbClr val="1C6DB5"/>
                </a:solidFill>
                <a:latin typeface="Calibri" panose="020F0502020204030204" pitchFamily="34" charset="0"/>
                <a:ea typeface="Calibri" panose="020F0502020204030204" pitchFamily="34" charset="0"/>
                <a:cs typeface="Arial" panose="020B0604020202020204" pitchFamily="34" charset="0"/>
              </a:rPr>
              <a:t>6</a:t>
            </a:r>
            <a:r>
              <a:rPr lang="fr-CA" sz="3200" dirty="0">
                <a:solidFill>
                  <a:srgbClr val="1C6DB5"/>
                </a:solidFill>
                <a:latin typeface="Calibri" panose="020F0502020204030204" pitchFamily="34" charset="0"/>
                <a:ea typeface="Calibri" panose="020F0502020204030204" pitchFamily="34" charset="0"/>
                <a:cs typeface="Arial" panose="020B0604020202020204" pitchFamily="34" charset="0"/>
              </a:rPr>
              <a:t>TBWA\</a:t>
            </a:r>
            <a:r>
              <a:rPr lang="fr-CA" sz="3200" dirty="0" err="1">
                <a:solidFill>
                  <a:srgbClr val="1C6DB5"/>
                </a:solidFill>
                <a:latin typeface="Calibri" panose="020F0502020204030204" pitchFamily="34" charset="0"/>
                <a:ea typeface="Calibri" panose="020F0502020204030204" pitchFamily="34" charset="0"/>
                <a:cs typeface="Arial" panose="020B0604020202020204" pitchFamily="34" charset="0"/>
              </a:rPr>
              <a:t>WorldHealth</a:t>
            </a:r>
            <a:r>
              <a:rPr lang="fr-CA" sz="3200" dirty="0">
                <a:solidFill>
                  <a:srgbClr val="1C6DB5"/>
                </a:solidFill>
                <a:latin typeface="Calibri" panose="020F0502020204030204" pitchFamily="34" charset="0"/>
                <a:ea typeface="Calibri" panose="020F0502020204030204" pitchFamily="34" charset="0"/>
                <a:cs typeface="Arial" panose="020B0604020202020204" pitchFamily="34" charset="0"/>
              </a:rPr>
              <a:t>, New York, NY</a:t>
            </a:r>
            <a:endParaRPr lang="en-US" sz="3600" dirty="0">
              <a:solidFill>
                <a:srgbClr val="1C6DB5"/>
              </a:solidFill>
              <a:latin typeface="Calibri" panose="020F0502020204030204" pitchFamily="34" charset="0"/>
              <a:ea typeface="Calibri" panose="020F0502020204030204" pitchFamily="34" charset="0"/>
              <a:cs typeface="Arial" panose="020B0604020202020204" pitchFamily="34" charset="0"/>
            </a:endParaRPr>
          </a:p>
        </p:txBody>
      </p:sp>
      <p:pic>
        <p:nvPicPr>
          <p:cNvPr id="34" name="Picture 33" descr="A picture containing drawing, clock&#10;&#10;Description automatically generated">
            <a:extLst>
              <a:ext uri="{FF2B5EF4-FFF2-40B4-BE49-F238E27FC236}">
                <a16:creationId xmlns:a16="http://schemas.microsoft.com/office/drawing/2014/main" id="{F3880F2F-FA21-4F7A-AB71-E44AEAA3146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6416" y="1218819"/>
            <a:ext cx="6096000" cy="1554480"/>
          </a:xfrm>
          <a:prstGeom prst="rect">
            <a:avLst/>
          </a:prstGeom>
        </p:spPr>
      </p:pic>
      <p:sp>
        <p:nvSpPr>
          <p:cNvPr id="35" name="TextBox 34">
            <a:extLst>
              <a:ext uri="{FF2B5EF4-FFF2-40B4-BE49-F238E27FC236}">
                <a16:creationId xmlns:a16="http://schemas.microsoft.com/office/drawing/2014/main" id="{00325AC9-7516-4FCB-9BB4-DAB06B627362}"/>
              </a:ext>
            </a:extLst>
          </p:cNvPr>
          <p:cNvSpPr txBox="1"/>
          <p:nvPr/>
        </p:nvSpPr>
        <p:spPr>
          <a:xfrm>
            <a:off x="508307" y="14701367"/>
            <a:ext cx="11684403" cy="9048631"/>
          </a:xfrm>
          <a:prstGeom prst="rect">
            <a:avLst/>
          </a:prstGeom>
          <a:noFill/>
        </p:spPr>
        <p:txBody>
          <a:bodyPr wrap="square" rtlCol="0">
            <a:spAutoFit/>
          </a:bodyPr>
          <a:lstStyle/>
          <a:p>
            <a:pPr lvl="0" defTabSz="914400">
              <a:spcAft>
                <a:spcPts val="600"/>
              </a:spcAft>
              <a:defRPr/>
            </a:pPr>
            <a:r>
              <a:rPr kumimoji="0" lang="en-US" sz="3600" b="1" i="0" u="none" strike="noStrike" kern="0" cap="none" spc="0" normalizeH="0" noProof="0" dirty="0">
                <a:ln>
                  <a:noFill/>
                </a:ln>
                <a:solidFill>
                  <a:srgbClr val="1C6DB5"/>
                </a:solidFill>
                <a:effectLst/>
                <a:uLnTx/>
                <a:uFillTx/>
                <a:cs typeface="Arial" panose="020B0604020202020204" pitchFamily="34" charset="0"/>
              </a:rPr>
              <a:t>Study </a:t>
            </a:r>
            <a:r>
              <a:rPr lang="en-US" sz="3600" b="1" kern="0" dirty="0">
                <a:solidFill>
                  <a:srgbClr val="1C6DB5"/>
                </a:solidFill>
                <a:cs typeface="Arial" panose="020B0604020202020204" pitchFamily="34" charset="0"/>
              </a:rPr>
              <a:t>Population &amp; Design</a:t>
            </a:r>
            <a:endParaRPr kumimoji="0" lang="en-US" sz="3600" b="1" i="0" u="none" strike="noStrike" kern="0" cap="none" spc="0" normalizeH="0" noProof="0" dirty="0">
              <a:ln>
                <a:noFill/>
              </a:ln>
              <a:solidFill>
                <a:srgbClr val="1C6DB5"/>
              </a:solidFill>
              <a:effectLst/>
              <a:uLnTx/>
              <a:uFillTx/>
              <a:cs typeface="Arial" panose="020B0604020202020204" pitchFamily="34" charset="0"/>
            </a:endParaRPr>
          </a:p>
          <a:p>
            <a:pPr marL="457200" lvl="0" indent="-457200" defTabSz="914400">
              <a:spcAft>
                <a:spcPts val="600"/>
              </a:spcAft>
              <a:buFont typeface="Arial" panose="020B0604020202020204" pitchFamily="34" charset="0"/>
              <a:buChar char="•"/>
              <a:defRPr/>
            </a:pPr>
            <a:r>
              <a:rPr lang="en-US" sz="3000" kern="0" dirty="0">
                <a:solidFill>
                  <a:prstClr val="black"/>
                </a:solidFill>
                <a:ea typeface="Calibri" panose="020F0502020204030204" pitchFamily="34" charset="0"/>
                <a:cs typeface="Arial" panose="020B0604020202020204" pitchFamily="34" charset="0"/>
              </a:rPr>
              <a:t>Three clinic sites in Charlotte, NC that utilize the CHORUS™ portal </a:t>
            </a:r>
          </a:p>
          <a:p>
            <a:pPr marL="457200" indent="-457200" defTabSz="914400">
              <a:spcAft>
                <a:spcPts val="600"/>
              </a:spcAft>
              <a:buFont typeface="Arial" panose="020B0604020202020204" pitchFamily="34" charset="0"/>
              <a:buChar char="•"/>
              <a:defRPr/>
            </a:pPr>
            <a:r>
              <a:rPr lang="en-US" sz="3000" kern="0" dirty="0">
                <a:solidFill>
                  <a:prstClr val="black"/>
                </a:solidFill>
              </a:rPr>
              <a:t>Periods without intervention (</a:t>
            </a:r>
            <a:r>
              <a:rPr lang="en-US" sz="3000" i="1" kern="0" dirty="0">
                <a:solidFill>
                  <a:prstClr val="black"/>
                </a:solidFill>
              </a:rPr>
              <a:t>before</a:t>
            </a:r>
            <a:r>
              <a:rPr lang="en-US" sz="3000" kern="0" dirty="0">
                <a:solidFill>
                  <a:prstClr val="black"/>
                </a:solidFill>
              </a:rPr>
              <a:t>) or with alerts (</a:t>
            </a:r>
            <a:r>
              <a:rPr lang="en-US" sz="3000" i="1" kern="0" dirty="0">
                <a:solidFill>
                  <a:prstClr val="black"/>
                </a:solidFill>
              </a:rPr>
              <a:t>after</a:t>
            </a:r>
            <a:r>
              <a:rPr lang="en-US" sz="3000" kern="0" dirty="0">
                <a:solidFill>
                  <a:prstClr val="black"/>
                </a:solidFill>
              </a:rPr>
              <a:t>) were followed by 3 months of follow up (Figure 1)</a:t>
            </a:r>
          </a:p>
          <a:p>
            <a:pPr marL="457200" lvl="0" indent="-457200" defTabSz="914400">
              <a:spcAft>
                <a:spcPts val="600"/>
              </a:spcAft>
              <a:buFont typeface="Arial" panose="020B0604020202020204" pitchFamily="34" charset="0"/>
              <a:buChar char="•"/>
              <a:defRPr/>
            </a:pPr>
            <a:r>
              <a:rPr lang="en-US" sz="3000" kern="0" dirty="0">
                <a:solidFill>
                  <a:prstClr val="black"/>
                </a:solidFill>
                <a:ea typeface="Calibri" panose="020F0502020204030204" pitchFamily="34" charset="0"/>
                <a:cs typeface="Arial" panose="020B0604020202020204" pitchFamily="34" charset="0"/>
              </a:rPr>
              <a:t>Included: PLWH with ≥1 EHR entry in the 2 years before/during the </a:t>
            </a:r>
            <a:r>
              <a:rPr lang="en-US" sz="3000" i="1" kern="0" dirty="0">
                <a:solidFill>
                  <a:prstClr val="black"/>
                </a:solidFill>
                <a:ea typeface="Calibri" panose="020F0502020204030204" pitchFamily="34" charset="0"/>
                <a:cs typeface="Arial" panose="020B0604020202020204" pitchFamily="34" charset="0"/>
              </a:rPr>
              <a:t>before</a:t>
            </a:r>
            <a:r>
              <a:rPr lang="en-US" sz="3000" kern="0" dirty="0">
                <a:solidFill>
                  <a:prstClr val="black"/>
                </a:solidFill>
                <a:ea typeface="Calibri" panose="020F0502020204030204" pitchFamily="34" charset="0"/>
                <a:cs typeface="Arial" panose="020B0604020202020204" pitchFamily="34" charset="0"/>
              </a:rPr>
              <a:t> and </a:t>
            </a:r>
            <a:r>
              <a:rPr lang="en-US" sz="3000" i="1" kern="0" dirty="0">
                <a:solidFill>
                  <a:prstClr val="black"/>
                </a:solidFill>
                <a:ea typeface="Calibri" panose="020F0502020204030204" pitchFamily="34" charset="0"/>
                <a:cs typeface="Arial" panose="020B0604020202020204" pitchFamily="34" charset="0"/>
              </a:rPr>
              <a:t>after</a:t>
            </a:r>
            <a:r>
              <a:rPr lang="en-US" sz="3000" kern="0" dirty="0">
                <a:solidFill>
                  <a:prstClr val="black"/>
                </a:solidFill>
                <a:ea typeface="Calibri" panose="020F0502020204030204" pitchFamily="34" charset="0"/>
                <a:cs typeface="Arial" panose="020B0604020202020204" pitchFamily="34" charset="0"/>
              </a:rPr>
              <a:t> periods (Figure 1)</a:t>
            </a:r>
          </a:p>
          <a:p>
            <a:pPr marR="0" lvl="0" defTabSz="914400" eaLnBrk="1" fontAlgn="auto" latinLnBrk="0" hangingPunct="1">
              <a:lnSpc>
                <a:spcPct val="100000"/>
              </a:lnSpc>
              <a:spcBef>
                <a:spcPts val="0"/>
              </a:spcBef>
              <a:spcAft>
                <a:spcPts val="600"/>
              </a:spcAft>
              <a:buClrTx/>
              <a:buSzTx/>
              <a:tabLst/>
              <a:defRPr/>
            </a:pPr>
            <a:endParaRPr kumimoji="0" lang="en-US" sz="800" b="0" i="0" u="none" strike="noStrike" kern="0" cap="none" spc="0" normalizeH="0" noProof="0" dirty="0">
              <a:ln>
                <a:noFill/>
              </a:ln>
              <a:solidFill>
                <a:prstClr val="black"/>
              </a:solidFill>
              <a:effectLst/>
              <a:uLnTx/>
              <a:uFillTx/>
              <a:ea typeface="Calibri" panose="020F0502020204030204" pitchFamily="34" charset="0"/>
              <a:cs typeface="Arial" panose="020B0604020202020204" pitchFamily="34" charset="0"/>
            </a:endParaRPr>
          </a:p>
          <a:p>
            <a:pPr lvl="0" defTabSz="914400">
              <a:spcAft>
                <a:spcPts val="600"/>
              </a:spcAft>
              <a:defRPr/>
            </a:pPr>
            <a:r>
              <a:rPr lang="en-US" sz="3600" b="1" kern="0" dirty="0">
                <a:solidFill>
                  <a:srgbClr val="1C6DB5"/>
                </a:solidFill>
                <a:cs typeface="Arial" panose="020B0604020202020204" pitchFamily="34" charset="0"/>
              </a:rPr>
              <a:t>Intervention</a:t>
            </a:r>
            <a:endParaRPr lang="en-US" sz="3200" b="1" kern="0" dirty="0">
              <a:solidFill>
                <a:srgbClr val="1C6DB5"/>
              </a:solidFill>
              <a:cs typeface="Arial" panose="020B0604020202020204" pitchFamily="34" charset="0"/>
            </a:endParaRPr>
          </a:p>
          <a:p>
            <a:pPr marL="457200" lvl="0" indent="-457200" defTabSz="914400">
              <a:spcAft>
                <a:spcPts val="600"/>
              </a:spcAft>
              <a:buFont typeface="Arial" panose="020B0604020202020204" pitchFamily="34" charset="0"/>
              <a:buChar char="•"/>
              <a:defRPr/>
            </a:pPr>
            <a:r>
              <a:rPr lang="en-US" sz="3000" kern="0" dirty="0">
                <a:solidFill>
                  <a:prstClr val="black"/>
                </a:solidFill>
                <a:cs typeface="Arial" panose="020B0604020202020204" pitchFamily="34" charset="0"/>
              </a:rPr>
              <a:t>Alerts warning of suboptimal patient attendance generated daily (Figure 2)</a:t>
            </a:r>
          </a:p>
          <a:p>
            <a:pPr marL="457200" lvl="0" indent="-457200" defTabSz="914400">
              <a:spcAft>
                <a:spcPts val="600"/>
              </a:spcAft>
              <a:buFont typeface="Arial" panose="020B0604020202020204" pitchFamily="34" charset="0"/>
              <a:buChar char="•"/>
              <a:defRPr/>
            </a:pPr>
            <a:r>
              <a:rPr lang="en-US" sz="3000" kern="0" dirty="0">
                <a:solidFill>
                  <a:prstClr val="black"/>
                </a:solidFill>
                <a:cs typeface="Arial" panose="020B0604020202020204" pitchFamily="34" charset="0"/>
              </a:rPr>
              <a:t>Providers or other clinic staff encouraged to reach out to patients identified as at-risk of falling out of care</a:t>
            </a:r>
          </a:p>
          <a:p>
            <a:pPr lvl="0" defTabSz="914400">
              <a:spcAft>
                <a:spcPts val="600"/>
              </a:spcAft>
              <a:defRPr/>
            </a:pPr>
            <a:endParaRPr lang="en-US" sz="800" kern="0" dirty="0">
              <a:solidFill>
                <a:prstClr val="black"/>
              </a:solidFill>
              <a:cs typeface="Arial" panose="020B0604020202020204" pitchFamily="34" charset="0"/>
            </a:endParaRPr>
          </a:p>
          <a:p>
            <a:pPr lvl="0" defTabSz="914400">
              <a:spcAft>
                <a:spcPts val="600"/>
              </a:spcAft>
              <a:defRPr/>
            </a:pPr>
            <a:r>
              <a:rPr lang="en-US" sz="3600" b="1" kern="0" dirty="0">
                <a:solidFill>
                  <a:srgbClr val="1C6DB5"/>
                </a:solidFill>
                <a:cs typeface="Arial" panose="020B0604020202020204" pitchFamily="34" charset="0"/>
              </a:rPr>
              <a:t>Statistical Analyses</a:t>
            </a:r>
          </a:p>
          <a:p>
            <a:pPr marL="457200" lvl="0" indent="-457200" defTabSz="914400">
              <a:spcAft>
                <a:spcPts val="600"/>
              </a:spcAft>
              <a:buFont typeface="Arial" panose="020B0604020202020204" pitchFamily="34" charset="0"/>
              <a:buChar char="•"/>
              <a:defRPr/>
            </a:pPr>
            <a:r>
              <a:rPr lang="en-US" sz="3000" kern="0" dirty="0">
                <a:solidFill>
                  <a:prstClr val="black"/>
                </a:solidFill>
                <a:cs typeface="Arial" panose="020B0604020202020204" pitchFamily="34" charset="0"/>
              </a:rPr>
              <a:t>Alerts, clinic responses to the alerts, and visits (i.e., meeting with provider or HIV lab measurement) were characterized</a:t>
            </a:r>
          </a:p>
          <a:p>
            <a:pPr marL="457200" lvl="0" indent="-457200" defTabSz="914400">
              <a:spcAft>
                <a:spcPts val="600"/>
              </a:spcAft>
              <a:buFont typeface="Arial" panose="020B0604020202020204" pitchFamily="34" charset="0"/>
              <a:buChar char="•"/>
              <a:defRPr/>
            </a:pPr>
            <a:r>
              <a:rPr lang="en-US" sz="3000" kern="0" dirty="0">
                <a:solidFill>
                  <a:prstClr val="black"/>
                </a:solidFill>
                <a:cs typeface="Arial" panose="020B0604020202020204" pitchFamily="34" charset="0"/>
              </a:rPr>
              <a:t>Proportion of PLWH with ≥1 visit in the </a:t>
            </a:r>
            <a:r>
              <a:rPr lang="en-US" sz="3000" i="1" kern="0" dirty="0">
                <a:solidFill>
                  <a:prstClr val="black"/>
                </a:solidFill>
                <a:cs typeface="Arial" panose="020B0604020202020204" pitchFamily="34" charset="0"/>
              </a:rPr>
              <a:t>before</a:t>
            </a:r>
            <a:r>
              <a:rPr lang="en-US" sz="3000" kern="0" dirty="0">
                <a:solidFill>
                  <a:prstClr val="black"/>
                </a:solidFill>
                <a:cs typeface="Arial" panose="020B0604020202020204" pitchFamily="34" charset="0"/>
              </a:rPr>
              <a:t> and </a:t>
            </a:r>
            <a:r>
              <a:rPr lang="en-US" sz="3000" i="1" kern="0" dirty="0">
                <a:solidFill>
                  <a:prstClr val="black"/>
                </a:solidFill>
                <a:cs typeface="Arial" panose="020B0604020202020204" pitchFamily="34" charset="0"/>
              </a:rPr>
              <a:t>after</a:t>
            </a:r>
            <a:r>
              <a:rPr lang="en-US" sz="3000" kern="0" dirty="0">
                <a:solidFill>
                  <a:prstClr val="black"/>
                </a:solidFill>
                <a:cs typeface="Arial" panose="020B0604020202020204" pitchFamily="34" charset="0"/>
              </a:rPr>
              <a:t> periods were compared at each site by Pearson’s Chi-square</a:t>
            </a:r>
            <a:endParaRPr kumimoji="0" lang="en-US" sz="3000" b="0" i="0" u="none" strike="noStrike" kern="0" cap="none" spc="0" normalizeH="0" noProof="0" dirty="0">
              <a:ln>
                <a:noFill/>
              </a:ln>
              <a:solidFill>
                <a:prstClr val="black"/>
              </a:solidFill>
              <a:effectLst/>
              <a:uLnTx/>
              <a:uFillTx/>
              <a:ea typeface="Calibri" panose="020F050202020403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4F5C979A-111F-4E62-9D53-FE0D9C401FC7}"/>
              </a:ext>
            </a:extLst>
          </p:cNvPr>
          <p:cNvSpPr/>
          <p:nvPr/>
        </p:nvSpPr>
        <p:spPr>
          <a:xfrm>
            <a:off x="38968467" y="24495776"/>
            <a:ext cx="4554063" cy="1692771"/>
          </a:xfrm>
          <a:prstGeom prst="rect">
            <a:avLst/>
          </a:prstGeom>
        </p:spPr>
        <p:txBody>
          <a:bodyPr wrap="square">
            <a:spAutoFit/>
          </a:bodyPr>
          <a:lstStyle/>
          <a:p>
            <a:r>
              <a:rPr lang="en-US" sz="3200" b="1" dirty="0">
                <a:solidFill>
                  <a:srgbClr val="1C6DB5"/>
                </a:solidFill>
              </a:rPr>
              <a:t>Contact Information </a:t>
            </a:r>
            <a:endParaRPr lang="en-US" sz="3200" dirty="0">
              <a:solidFill>
                <a:srgbClr val="1C6DB5"/>
              </a:solidFill>
            </a:endParaRPr>
          </a:p>
          <a:p>
            <a:r>
              <a:rPr lang="en-US" sz="2400" dirty="0"/>
              <a:t>Rachel Palmieri Weber</a:t>
            </a:r>
          </a:p>
          <a:p>
            <a:r>
              <a:rPr lang="en-US" sz="2400" dirty="0"/>
              <a:t>(919) 619-3657 </a:t>
            </a:r>
          </a:p>
          <a:p>
            <a:r>
              <a:rPr lang="en-US" sz="2400" dirty="0"/>
              <a:t>rachel.weber@epividian.com </a:t>
            </a:r>
          </a:p>
        </p:txBody>
      </p:sp>
      <p:sp>
        <p:nvSpPr>
          <p:cNvPr id="42" name="TextBox 41">
            <a:extLst>
              <a:ext uri="{FF2B5EF4-FFF2-40B4-BE49-F238E27FC236}">
                <a16:creationId xmlns:a16="http://schemas.microsoft.com/office/drawing/2014/main" id="{C1FBBD9F-F3B5-4130-B53E-04C17A8C211B}"/>
              </a:ext>
            </a:extLst>
          </p:cNvPr>
          <p:cNvSpPr txBox="1"/>
          <p:nvPr/>
        </p:nvSpPr>
        <p:spPr>
          <a:xfrm>
            <a:off x="481367" y="23777302"/>
            <a:ext cx="6361881" cy="646331"/>
          </a:xfrm>
          <a:prstGeom prst="rect">
            <a:avLst/>
          </a:prstGeom>
          <a:noFill/>
        </p:spPr>
        <p:txBody>
          <a:bodyPr wrap="square" rtlCol="0">
            <a:spAutoFit/>
          </a:bodyPr>
          <a:lstStyle/>
          <a:p>
            <a:r>
              <a:rPr lang="en-US" sz="3600" b="1" dirty="0">
                <a:solidFill>
                  <a:srgbClr val="1C6DB5"/>
                </a:solidFill>
              </a:rPr>
              <a:t>Figure 1. Pilot study timeline</a:t>
            </a:r>
            <a:r>
              <a:rPr lang="en-US" sz="3600" b="1" baseline="30000" dirty="0">
                <a:solidFill>
                  <a:srgbClr val="1C6DB5"/>
                </a:solidFill>
              </a:rPr>
              <a:t>1</a:t>
            </a:r>
            <a:r>
              <a:rPr lang="en-US" sz="3600" b="1" dirty="0">
                <a:solidFill>
                  <a:srgbClr val="1C6DB5"/>
                </a:solidFill>
              </a:rPr>
              <a:t> </a:t>
            </a:r>
            <a:endParaRPr lang="en-US" sz="3600" b="1" u="sng" dirty="0">
              <a:solidFill>
                <a:srgbClr val="1C6DB5"/>
              </a:solidFill>
            </a:endParaRPr>
          </a:p>
        </p:txBody>
      </p:sp>
      <p:sp>
        <p:nvSpPr>
          <p:cNvPr id="44" name="TextBox 43">
            <a:extLst>
              <a:ext uri="{FF2B5EF4-FFF2-40B4-BE49-F238E27FC236}">
                <a16:creationId xmlns:a16="http://schemas.microsoft.com/office/drawing/2014/main" id="{22B8A624-59F3-4DF5-9906-35269F9388CA}"/>
              </a:ext>
            </a:extLst>
          </p:cNvPr>
          <p:cNvSpPr txBox="1"/>
          <p:nvPr/>
        </p:nvSpPr>
        <p:spPr>
          <a:xfrm>
            <a:off x="13336567" y="4973847"/>
            <a:ext cx="10031209" cy="646331"/>
          </a:xfrm>
          <a:prstGeom prst="rect">
            <a:avLst/>
          </a:prstGeom>
          <a:noFill/>
        </p:spPr>
        <p:txBody>
          <a:bodyPr wrap="square" rtlCol="0">
            <a:spAutoFit/>
          </a:bodyPr>
          <a:lstStyle/>
          <a:p>
            <a:r>
              <a:rPr lang="en-US" sz="3600" b="1" dirty="0">
                <a:solidFill>
                  <a:srgbClr val="1C6DB5"/>
                </a:solidFill>
              </a:rPr>
              <a:t>Figure 2. Alert criteria and clinic response options </a:t>
            </a:r>
            <a:endParaRPr lang="en-US" sz="3600" b="1" u="sng" dirty="0">
              <a:solidFill>
                <a:srgbClr val="1C6DB5"/>
              </a:solidFill>
            </a:endParaRPr>
          </a:p>
        </p:txBody>
      </p:sp>
      <p:sp>
        <p:nvSpPr>
          <p:cNvPr id="47" name="Rectangle 46">
            <a:extLst>
              <a:ext uri="{FF2B5EF4-FFF2-40B4-BE49-F238E27FC236}">
                <a16:creationId xmlns:a16="http://schemas.microsoft.com/office/drawing/2014/main" id="{C17A87F7-B72F-4A75-BFF5-8ABEBAE17B5E}"/>
              </a:ext>
            </a:extLst>
          </p:cNvPr>
          <p:cNvSpPr/>
          <p:nvPr/>
        </p:nvSpPr>
        <p:spPr>
          <a:xfrm>
            <a:off x="25818510" y="3932854"/>
            <a:ext cx="7460644" cy="830997"/>
          </a:xfrm>
          <a:prstGeom prst="rect">
            <a:avLst/>
          </a:prstGeom>
        </p:spPr>
        <p:txBody>
          <a:bodyPr wrap="square">
            <a:spAutoFit/>
          </a:bodyPr>
          <a:lstStyle/>
          <a:p>
            <a:r>
              <a:rPr lang="en-US" sz="4800" b="1" dirty="0">
                <a:solidFill>
                  <a:srgbClr val="1C6DB5"/>
                </a:solidFill>
                <a:latin typeface="Calibri" panose="020F0502020204030204" pitchFamily="34" charset="0"/>
                <a:ea typeface="Calibri" panose="020F0502020204030204" pitchFamily="34" charset="0"/>
                <a:cs typeface="Arial" panose="020B0604020202020204" pitchFamily="34" charset="0"/>
              </a:rPr>
              <a:t>Results</a:t>
            </a:r>
            <a:endParaRPr lang="en-US" sz="4400" dirty="0">
              <a:solidFill>
                <a:srgbClr val="1C6DB5"/>
              </a:solidFill>
            </a:endParaRPr>
          </a:p>
        </p:txBody>
      </p:sp>
      <p:graphicFrame>
        <p:nvGraphicFramePr>
          <p:cNvPr id="11" name="Table 10">
            <a:extLst>
              <a:ext uri="{FF2B5EF4-FFF2-40B4-BE49-F238E27FC236}">
                <a16:creationId xmlns:a16="http://schemas.microsoft.com/office/drawing/2014/main" id="{6E3B7664-46FD-41E3-960F-032A6C333F0D}"/>
              </a:ext>
            </a:extLst>
          </p:cNvPr>
          <p:cNvGraphicFramePr>
            <a:graphicFrameLocks noGrp="1"/>
          </p:cNvGraphicFramePr>
          <p:nvPr>
            <p:extLst>
              <p:ext uri="{D42A27DB-BD31-4B8C-83A1-F6EECF244321}">
                <p14:modId xmlns:p14="http://schemas.microsoft.com/office/powerpoint/2010/main" val="992565927"/>
              </p:ext>
            </p:extLst>
          </p:nvPr>
        </p:nvGraphicFramePr>
        <p:xfrm>
          <a:off x="13336567" y="21443882"/>
          <a:ext cx="24475672" cy="5328601"/>
        </p:xfrm>
        <a:graphic>
          <a:graphicData uri="http://schemas.openxmlformats.org/drawingml/2006/table">
            <a:tbl>
              <a:tblPr firstRow="1" firstCol="1" bandRow="1">
                <a:tableStyleId>{5C22544A-7EE6-4342-B048-85BDC9FD1C3A}</a:tableStyleId>
              </a:tblPr>
              <a:tblGrid>
                <a:gridCol w="6676780">
                  <a:extLst>
                    <a:ext uri="{9D8B030D-6E8A-4147-A177-3AD203B41FA5}">
                      <a16:colId xmlns:a16="http://schemas.microsoft.com/office/drawing/2014/main" val="2665182605"/>
                    </a:ext>
                  </a:extLst>
                </a:gridCol>
                <a:gridCol w="2966482">
                  <a:extLst>
                    <a:ext uri="{9D8B030D-6E8A-4147-A177-3AD203B41FA5}">
                      <a16:colId xmlns:a16="http://schemas.microsoft.com/office/drawing/2014/main" val="1418295208"/>
                    </a:ext>
                  </a:extLst>
                </a:gridCol>
                <a:gridCol w="2966482">
                  <a:extLst>
                    <a:ext uri="{9D8B030D-6E8A-4147-A177-3AD203B41FA5}">
                      <a16:colId xmlns:a16="http://schemas.microsoft.com/office/drawing/2014/main" val="2651395375"/>
                    </a:ext>
                  </a:extLst>
                </a:gridCol>
                <a:gridCol w="2966482">
                  <a:extLst>
                    <a:ext uri="{9D8B030D-6E8A-4147-A177-3AD203B41FA5}">
                      <a16:colId xmlns:a16="http://schemas.microsoft.com/office/drawing/2014/main" val="1402926575"/>
                    </a:ext>
                  </a:extLst>
                </a:gridCol>
                <a:gridCol w="2966482">
                  <a:extLst>
                    <a:ext uri="{9D8B030D-6E8A-4147-A177-3AD203B41FA5}">
                      <a16:colId xmlns:a16="http://schemas.microsoft.com/office/drawing/2014/main" val="935018523"/>
                    </a:ext>
                  </a:extLst>
                </a:gridCol>
                <a:gridCol w="2966482">
                  <a:extLst>
                    <a:ext uri="{9D8B030D-6E8A-4147-A177-3AD203B41FA5}">
                      <a16:colId xmlns:a16="http://schemas.microsoft.com/office/drawing/2014/main" val="3451627549"/>
                    </a:ext>
                  </a:extLst>
                </a:gridCol>
                <a:gridCol w="2966482">
                  <a:extLst>
                    <a:ext uri="{9D8B030D-6E8A-4147-A177-3AD203B41FA5}">
                      <a16:colId xmlns:a16="http://schemas.microsoft.com/office/drawing/2014/main" val="2366796888"/>
                    </a:ext>
                  </a:extLst>
                </a:gridCol>
              </a:tblGrid>
              <a:tr h="593489">
                <a:tc rowSpan="2">
                  <a:txBody>
                    <a:bodyPr/>
                    <a:lstStyle/>
                    <a:p>
                      <a:pPr marL="0" marR="0" algn="l">
                        <a:lnSpc>
                          <a:spcPct val="107000"/>
                        </a:lnSpc>
                        <a:spcBef>
                          <a:spcPts val="0"/>
                        </a:spcBef>
                        <a:spcAft>
                          <a:spcPts val="0"/>
                        </a:spcAft>
                      </a:pPr>
                      <a:r>
                        <a:rPr lang="en-US" sz="3600" dirty="0">
                          <a:solidFill>
                            <a:schemeClr val="tx1"/>
                          </a:solidFill>
                          <a:effectLst/>
                        </a:rPr>
                        <a:t>(N or % of PLWH)</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marL="0" marR="0" algn="ctr">
                        <a:lnSpc>
                          <a:spcPct val="107000"/>
                        </a:lnSpc>
                        <a:spcBef>
                          <a:spcPts val="0"/>
                        </a:spcBef>
                        <a:spcAft>
                          <a:spcPts val="0"/>
                        </a:spcAft>
                      </a:pPr>
                      <a:r>
                        <a:rPr lang="en-US" sz="3600" dirty="0">
                          <a:solidFill>
                            <a:schemeClr val="tx1"/>
                          </a:solidFill>
                          <a:effectLst/>
                        </a:rPr>
                        <a:t>Site A</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3600" dirty="0">
                          <a:solidFill>
                            <a:schemeClr val="tx1"/>
                          </a:solidFill>
                          <a:effectLst/>
                        </a:rPr>
                        <a:t>Site B</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3600" dirty="0">
                          <a:solidFill>
                            <a:schemeClr val="tx1"/>
                          </a:solidFill>
                          <a:effectLst/>
                        </a:rPr>
                        <a:t>Site C</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US"/>
                    </a:p>
                  </a:txBody>
                  <a:tcPr/>
                </a:tc>
                <a:extLst>
                  <a:ext uri="{0D108BD9-81ED-4DB2-BD59-A6C34878D82A}">
                    <a16:rowId xmlns:a16="http://schemas.microsoft.com/office/drawing/2014/main" val="1422991778"/>
                  </a:ext>
                </a:extLst>
              </a:tr>
              <a:tr h="707922">
                <a:tc vMerge="1">
                  <a:txBody>
                    <a:bodyPr/>
                    <a:lstStyle/>
                    <a:p>
                      <a:endParaRPr lang="en-US"/>
                    </a:p>
                  </a:txBody>
                  <a:tcPr/>
                </a:tc>
                <a:tc>
                  <a:txBody>
                    <a:bodyPr/>
                    <a:lstStyle/>
                    <a:p>
                      <a:pPr marL="0" marR="0" algn="ctr">
                        <a:lnSpc>
                          <a:spcPct val="107000"/>
                        </a:lnSpc>
                        <a:spcBef>
                          <a:spcPts val="0"/>
                        </a:spcBef>
                        <a:spcAft>
                          <a:spcPts val="0"/>
                        </a:spcAft>
                      </a:pPr>
                      <a:r>
                        <a:rPr lang="en-US" sz="3600" b="1" dirty="0">
                          <a:solidFill>
                            <a:schemeClr val="tx1"/>
                          </a:solidFill>
                          <a:effectLst/>
                        </a:rPr>
                        <a:t>Before</a:t>
                      </a:r>
                      <a:endParaRPr lang="en-US"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7000"/>
                        </a:lnSpc>
                        <a:spcBef>
                          <a:spcPts val="0"/>
                        </a:spcBef>
                        <a:spcAft>
                          <a:spcPts val="0"/>
                        </a:spcAft>
                      </a:pPr>
                      <a:r>
                        <a:rPr lang="en-US" sz="3600" b="1" dirty="0">
                          <a:solidFill>
                            <a:schemeClr val="tx1"/>
                          </a:solidFill>
                          <a:effectLst/>
                        </a:rPr>
                        <a:t>After</a:t>
                      </a:r>
                      <a:endParaRPr lang="en-US"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7000"/>
                        </a:lnSpc>
                        <a:spcBef>
                          <a:spcPts val="0"/>
                        </a:spcBef>
                        <a:spcAft>
                          <a:spcPts val="0"/>
                        </a:spcAft>
                      </a:pPr>
                      <a:r>
                        <a:rPr lang="en-US" sz="3600" b="1" dirty="0">
                          <a:solidFill>
                            <a:schemeClr val="tx1"/>
                          </a:solidFill>
                          <a:effectLst/>
                        </a:rPr>
                        <a:t>Before</a:t>
                      </a:r>
                      <a:endParaRPr lang="en-US"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gn="ctr">
                        <a:lnSpc>
                          <a:spcPct val="107000"/>
                        </a:lnSpc>
                        <a:spcBef>
                          <a:spcPts val="0"/>
                        </a:spcBef>
                        <a:spcAft>
                          <a:spcPts val="0"/>
                        </a:spcAft>
                      </a:pPr>
                      <a:r>
                        <a:rPr lang="en-US" sz="3600" b="1" dirty="0">
                          <a:solidFill>
                            <a:schemeClr val="tx1"/>
                          </a:solidFill>
                          <a:effectLst/>
                        </a:rPr>
                        <a:t>After</a:t>
                      </a:r>
                      <a:endParaRPr lang="en-US"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gn="ctr">
                        <a:lnSpc>
                          <a:spcPct val="107000"/>
                        </a:lnSpc>
                        <a:spcBef>
                          <a:spcPts val="0"/>
                        </a:spcBef>
                        <a:spcAft>
                          <a:spcPts val="0"/>
                        </a:spcAft>
                      </a:pPr>
                      <a:r>
                        <a:rPr lang="en-US" sz="3600" b="1" dirty="0">
                          <a:solidFill>
                            <a:schemeClr val="tx1"/>
                          </a:solidFill>
                          <a:effectLst/>
                        </a:rPr>
                        <a:t>Before</a:t>
                      </a:r>
                      <a:endParaRPr lang="en-US"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gn="ctr">
                        <a:lnSpc>
                          <a:spcPct val="107000"/>
                        </a:lnSpc>
                        <a:spcBef>
                          <a:spcPts val="0"/>
                        </a:spcBef>
                        <a:spcAft>
                          <a:spcPts val="0"/>
                        </a:spcAft>
                      </a:pPr>
                      <a:r>
                        <a:rPr lang="en-US" sz="3600" b="1" dirty="0">
                          <a:solidFill>
                            <a:schemeClr val="tx1"/>
                          </a:solidFill>
                          <a:effectLst/>
                        </a:rPr>
                        <a:t>After</a:t>
                      </a:r>
                      <a:endParaRPr lang="en-US"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408835642"/>
                  </a:ext>
                </a:extLst>
              </a:tr>
              <a:tr h="805438">
                <a:tc>
                  <a:txBody>
                    <a:bodyPr/>
                    <a:lstStyle/>
                    <a:p>
                      <a:pPr marL="0" marR="0" algn="l">
                        <a:lnSpc>
                          <a:spcPct val="107000"/>
                        </a:lnSpc>
                        <a:spcBef>
                          <a:spcPts val="0"/>
                        </a:spcBef>
                        <a:spcAft>
                          <a:spcPts val="0"/>
                        </a:spcAft>
                      </a:pPr>
                      <a:r>
                        <a:rPr lang="en-US" sz="3600" dirty="0">
                          <a:solidFill>
                            <a:schemeClr val="tx1"/>
                          </a:solidFill>
                          <a:effectLst/>
                        </a:rPr>
                        <a:t>Participants</a:t>
                      </a:r>
                      <a:r>
                        <a:rPr lang="en-US" sz="3600" baseline="30000" dirty="0">
                          <a:solidFill>
                            <a:schemeClr val="tx1"/>
                          </a:solidFill>
                          <a:effectLst/>
                        </a:rPr>
                        <a:t>1</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algn="ctr">
                        <a:lnSpc>
                          <a:spcPct val="107000"/>
                        </a:lnSpc>
                        <a:spcBef>
                          <a:spcPts val="0"/>
                        </a:spcBef>
                        <a:spcAft>
                          <a:spcPts val="0"/>
                        </a:spcAft>
                      </a:pPr>
                      <a:r>
                        <a:rPr lang="en-US" sz="3600" dirty="0">
                          <a:solidFill>
                            <a:schemeClr val="tx1"/>
                          </a:solidFill>
                          <a:effectLst/>
                        </a:rPr>
                        <a:t>10,220</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9,926</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538</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723</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1,202</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1,113</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149386534"/>
                  </a:ext>
                </a:extLst>
              </a:tr>
              <a:tr h="805438">
                <a:tc>
                  <a:txBody>
                    <a:bodyPr/>
                    <a:lstStyle/>
                    <a:p>
                      <a:pPr marL="0" marR="0" algn="l">
                        <a:lnSpc>
                          <a:spcPct val="107000"/>
                        </a:lnSpc>
                        <a:spcBef>
                          <a:spcPts val="0"/>
                        </a:spcBef>
                        <a:spcAft>
                          <a:spcPts val="0"/>
                        </a:spcAft>
                      </a:pPr>
                      <a:r>
                        <a:rPr lang="en-US" sz="3600" dirty="0">
                          <a:solidFill>
                            <a:schemeClr val="tx1"/>
                          </a:solidFill>
                          <a:effectLst/>
                        </a:rPr>
                        <a:t>Alerts / Responses</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algn="ctr">
                        <a:lnSpc>
                          <a:spcPct val="107000"/>
                        </a:lnSpc>
                        <a:spcBef>
                          <a:spcPts val="0"/>
                        </a:spcBef>
                        <a:spcAft>
                          <a:spcPts val="0"/>
                        </a:spcAft>
                      </a:pPr>
                      <a:r>
                        <a:rPr lang="en-US" sz="3600" dirty="0">
                          <a:solidFill>
                            <a:schemeClr val="tx1"/>
                          </a:solidFill>
                          <a:effectLst/>
                        </a:rPr>
                        <a:t>---</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2,245 / 189</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756 /334</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1,202 / 896</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67157130"/>
                  </a:ext>
                </a:extLst>
              </a:tr>
              <a:tr h="805438">
                <a:tc>
                  <a:txBody>
                    <a:bodyPr/>
                    <a:lstStyle/>
                    <a:p>
                      <a:pPr marL="0" marR="0" algn="l">
                        <a:lnSpc>
                          <a:spcPct val="107000"/>
                        </a:lnSpc>
                        <a:spcBef>
                          <a:spcPts val="0"/>
                        </a:spcBef>
                        <a:spcAft>
                          <a:spcPts val="0"/>
                        </a:spcAft>
                      </a:pPr>
                      <a:r>
                        <a:rPr lang="en-US" sz="3600" dirty="0">
                          <a:solidFill>
                            <a:schemeClr val="tx1"/>
                          </a:solidFill>
                          <a:effectLst/>
                        </a:rPr>
                        <a:t>Ratio of Alerts to Responses</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algn="ctr">
                        <a:lnSpc>
                          <a:spcPct val="107000"/>
                        </a:lnSpc>
                        <a:spcBef>
                          <a:spcPts val="0"/>
                        </a:spcBef>
                        <a:spcAft>
                          <a:spcPts val="0"/>
                        </a:spcAft>
                      </a:pPr>
                      <a:r>
                        <a:rPr lang="en-US" sz="3600" dirty="0">
                          <a:solidFill>
                            <a:schemeClr val="tx1"/>
                          </a:solidFill>
                          <a:effectLst/>
                        </a:rPr>
                        <a:t>---</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41295120"/>
                  </a:ext>
                </a:extLst>
              </a:tr>
              <a:tr h="805438">
                <a:tc>
                  <a:txBody>
                    <a:bodyPr/>
                    <a:lstStyle/>
                    <a:p>
                      <a:pPr marL="0" marR="0" algn="l">
                        <a:lnSpc>
                          <a:spcPct val="107000"/>
                        </a:lnSpc>
                        <a:spcBef>
                          <a:spcPts val="0"/>
                        </a:spcBef>
                        <a:spcAft>
                          <a:spcPts val="0"/>
                        </a:spcAft>
                      </a:pPr>
                      <a:r>
                        <a:rPr lang="en-US" sz="3600" dirty="0">
                          <a:solidFill>
                            <a:schemeClr val="tx1"/>
                          </a:solidFill>
                          <a:effectLst/>
                        </a:rPr>
                        <a:t>≥1 Visit with Healthcare Provider</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algn="ctr">
                        <a:lnSpc>
                          <a:spcPct val="107000"/>
                        </a:lnSpc>
                        <a:spcBef>
                          <a:spcPts val="0"/>
                        </a:spcBef>
                        <a:spcAft>
                          <a:spcPts val="0"/>
                        </a:spcAft>
                      </a:pPr>
                      <a:r>
                        <a:rPr lang="en-US" sz="3600">
                          <a:solidFill>
                            <a:schemeClr val="tx1"/>
                          </a:solidFill>
                          <a:effectLst/>
                        </a:rPr>
                        <a:t>46%</a:t>
                      </a: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46%</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7000"/>
                        </a:lnSpc>
                        <a:spcBef>
                          <a:spcPts val="0"/>
                        </a:spcBef>
                        <a:spcAft>
                          <a:spcPts val="0"/>
                        </a:spcAft>
                      </a:pPr>
                      <a:r>
                        <a:rPr lang="en-US" sz="3600">
                          <a:solidFill>
                            <a:schemeClr val="tx1"/>
                          </a:solidFill>
                          <a:effectLst/>
                        </a:rPr>
                        <a:t>91%</a:t>
                      </a: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80%</a:t>
                      </a:r>
                      <a:r>
                        <a:rPr lang="en-US" sz="3600" baseline="30000" dirty="0">
                          <a:solidFill>
                            <a:schemeClr val="tx1"/>
                          </a:solidFill>
                          <a:effectLst/>
                        </a:rPr>
                        <a:t>*</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72%</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81%</a:t>
                      </a:r>
                      <a:r>
                        <a:rPr lang="en-US" sz="3600" baseline="30000" dirty="0">
                          <a:solidFill>
                            <a:schemeClr val="tx1"/>
                          </a:solidFill>
                          <a:effectLst/>
                        </a:rPr>
                        <a:t>*</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624120440"/>
                  </a:ext>
                </a:extLst>
              </a:tr>
              <a:tr h="805438">
                <a:tc>
                  <a:txBody>
                    <a:bodyPr/>
                    <a:lstStyle/>
                    <a:p>
                      <a:pPr marL="0" marR="0" algn="l">
                        <a:lnSpc>
                          <a:spcPct val="107000"/>
                        </a:lnSpc>
                        <a:spcBef>
                          <a:spcPts val="0"/>
                        </a:spcBef>
                        <a:spcAft>
                          <a:spcPts val="0"/>
                        </a:spcAft>
                      </a:pPr>
                      <a:r>
                        <a:rPr lang="en-US" sz="3600" dirty="0">
                          <a:solidFill>
                            <a:schemeClr val="tx1"/>
                          </a:solidFill>
                          <a:effectLst/>
                        </a:rPr>
                        <a:t>≥2 Visits with Healthcare Provider</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algn="ctr">
                        <a:lnSpc>
                          <a:spcPct val="107000"/>
                        </a:lnSpc>
                        <a:spcBef>
                          <a:spcPts val="0"/>
                        </a:spcBef>
                        <a:spcAft>
                          <a:spcPts val="0"/>
                        </a:spcAft>
                      </a:pPr>
                      <a:r>
                        <a:rPr lang="en-US" sz="3600" dirty="0">
                          <a:solidFill>
                            <a:schemeClr val="tx1"/>
                          </a:solidFill>
                          <a:effectLst/>
                        </a:rPr>
                        <a:t>41%</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41%</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85%</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74%</a:t>
                      </a:r>
                      <a:r>
                        <a:rPr lang="en-US" sz="3600" baseline="30000" dirty="0">
                          <a:solidFill>
                            <a:schemeClr val="tx1"/>
                          </a:solidFill>
                          <a:effectLst/>
                        </a:rPr>
                        <a:t>*</a:t>
                      </a:r>
                      <a:endParaRPr lang="en-US" sz="36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64%</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3600" dirty="0">
                          <a:solidFill>
                            <a:schemeClr val="tx1"/>
                          </a:solidFill>
                          <a:effectLst/>
                        </a:rPr>
                        <a:t>72%</a:t>
                      </a:r>
                      <a:r>
                        <a:rPr lang="en-US" sz="3600" baseline="30000" dirty="0">
                          <a:solidFill>
                            <a:schemeClr val="tx1"/>
                          </a:solidFill>
                          <a:effectLst/>
                        </a:rPr>
                        <a:t>*</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163793701"/>
                  </a:ext>
                </a:extLst>
              </a:tr>
            </a:tbl>
          </a:graphicData>
        </a:graphic>
      </p:graphicFrame>
      <p:sp>
        <p:nvSpPr>
          <p:cNvPr id="40" name="TextBox 39">
            <a:extLst>
              <a:ext uri="{FF2B5EF4-FFF2-40B4-BE49-F238E27FC236}">
                <a16:creationId xmlns:a16="http://schemas.microsoft.com/office/drawing/2014/main" id="{22E2B7E0-50C9-4752-A14E-233AAF21D09D}"/>
              </a:ext>
            </a:extLst>
          </p:cNvPr>
          <p:cNvSpPr txBox="1"/>
          <p:nvPr/>
        </p:nvSpPr>
        <p:spPr>
          <a:xfrm>
            <a:off x="13336567" y="20725269"/>
            <a:ext cx="9455854" cy="646331"/>
          </a:xfrm>
          <a:prstGeom prst="rect">
            <a:avLst/>
          </a:prstGeom>
          <a:noFill/>
        </p:spPr>
        <p:txBody>
          <a:bodyPr wrap="square" rtlCol="0">
            <a:spAutoFit/>
          </a:bodyPr>
          <a:lstStyle/>
          <a:p>
            <a:r>
              <a:rPr lang="en-US" sz="3600" b="1" dirty="0">
                <a:solidFill>
                  <a:srgbClr val="1C6DB5"/>
                </a:solidFill>
              </a:rPr>
              <a:t>Figure 4. Summary of results</a:t>
            </a:r>
            <a:endParaRPr lang="en-US" sz="3600" b="1" u="sng" dirty="0">
              <a:solidFill>
                <a:srgbClr val="1C6DB5"/>
              </a:solidFill>
            </a:endParaRPr>
          </a:p>
        </p:txBody>
      </p:sp>
      <p:sp>
        <p:nvSpPr>
          <p:cNvPr id="41" name="TextBox 40">
            <a:extLst>
              <a:ext uri="{FF2B5EF4-FFF2-40B4-BE49-F238E27FC236}">
                <a16:creationId xmlns:a16="http://schemas.microsoft.com/office/drawing/2014/main" id="{01BCA123-3DFA-4528-A9CD-48E12B3A8095}"/>
              </a:ext>
            </a:extLst>
          </p:cNvPr>
          <p:cNvSpPr txBox="1"/>
          <p:nvPr/>
        </p:nvSpPr>
        <p:spPr>
          <a:xfrm>
            <a:off x="13336567" y="26911723"/>
            <a:ext cx="24475670" cy="830997"/>
          </a:xfrm>
          <a:prstGeom prst="rect">
            <a:avLst/>
          </a:prstGeom>
          <a:noFill/>
        </p:spPr>
        <p:txBody>
          <a:bodyPr wrap="square" rtlCol="0">
            <a:spAutoFit/>
          </a:bodyPr>
          <a:lstStyle/>
          <a:p>
            <a:r>
              <a:rPr lang="en-US" sz="2400" baseline="30000" dirty="0"/>
              <a:t>* </a:t>
            </a:r>
            <a:r>
              <a:rPr lang="en-US" sz="2400" dirty="0"/>
              <a:t>Statistically significantly different from the </a:t>
            </a:r>
            <a:r>
              <a:rPr lang="en-US" sz="2400" i="1" dirty="0"/>
              <a:t>before</a:t>
            </a:r>
            <a:r>
              <a:rPr lang="en-US" sz="2400" dirty="0"/>
              <a:t> period</a:t>
            </a:r>
          </a:p>
          <a:p>
            <a:r>
              <a:rPr lang="en-US" sz="2400" baseline="30000" dirty="0"/>
              <a:t>1</a:t>
            </a:r>
            <a:r>
              <a:rPr lang="en-US" sz="2400" dirty="0"/>
              <a:t> A total of 12,230 PLWH were eligible (sites A: 11,271; B: 733; C: 1,344), with &gt;75% in both the </a:t>
            </a:r>
            <a:r>
              <a:rPr lang="en-US" sz="2400" i="1" dirty="0"/>
              <a:t>before</a:t>
            </a:r>
            <a:r>
              <a:rPr lang="en-US" sz="2400" dirty="0"/>
              <a:t> and </a:t>
            </a:r>
            <a:r>
              <a:rPr lang="en-US" sz="2400" i="1" dirty="0"/>
              <a:t>after</a:t>
            </a:r>
            <a:r>
              <a:rPr lang="en-US" sz="2400" dirty="0"/>
              <a:t> periods </a:t>
            </a:r>
          </a:p>
        </p:txBody>
      </p:sp>
      <p:sp>
        <p:nvSpPr>
          <p:cNvPr id="45" name="Rectangle 44">
            <a:extLst>
              <a:ext uri="{FF2B5EF4-FFF2-40B4-BE49-F238E27FC236}">
                <a16:creationId xmlns:a16="http://schemas.microsoft.com/office/drawing/2014/main" id="{2C098A4E-7F53-4E3E-B472-3D8BE3B92C9B}"/>
              </a:ext>
            </a:extLst>
          </p:cNvPr>
          <p:cNvSpPr/>
          <p:nvPr/>
        </p:nvSpPr>
        <p:spPr>
          <a:xfrm>
            <a:off x="13336567" y="3939392"/>
            <a:ext cx="5727783" cy="830997"/>
          </a:xfrm>
          <a:prstGeom prst="rect">
            <a:avLst/>
          </a:prstGeom>
        </p:spPr>
        <p:txBody>
          <a:bodyPr wrap="square">
            <a:spAutoFit/>
          </a:bodyPr>
          <a:lstStyle/>
          <a:p>
            <a:r>
              <a:rPr lang="en-US" sz="4800" b="1" dirty="0">
                <a:solidFill>
                  <a:srgbClr val="1C6DB5"/>
                </a:solidFill>
                <a:latin typeface="Calibri" panose="020F0502020204030204" pitchFamily="34" charset="0"/>
                <a:ea typeface="Calibri" panose="020F0502020204030204" pitchFamily="34" charset="0"/>
                <a:cs typeface="Arial" panose="020B0604020202020204" pitchFamily="34" charset="0"/>
              </a:rPr>
              <a:t>Methods (</a:t>
            </a:r>
            <a:r>
              <a:rPr lang="en-US" sz="4800" b="1" i="1" dirty="0">
                <a:solidFill>
                  <a:srgbClr val="1C6DB5"/>
                </a:solidFill>
                <a:latin typeface="Calibri" panose="020F0502020204030204" pitchFamily="34" charset="0"/>
                <a:ea typeface="Calibri" panose="020F0502020204030204" pitchFamily="34" charset="0"/>
                <a:cs typeface="Arial" panose="020B0604020202020204" pitchFamily="34" charset="0"/>
              </a:rPr>
              <a:t>continued</a:t>
            </a:r>
            <a:r>
              <a:rPr lang="en-US" sz="4800" b="1" dirty="0">
                <a:solidFill>
                  <a:srgbClr val="1C6DB5"/>
                </a:solidFill>
                <a:latin typeface="Calibri" panose="020F0502020204030204" pitchFamily="34" charset="0"/>
                <a:ea typeface="Calibri" panose="020F0502020204030204" pitchFamily="34" charset="0"/>
                <a:cs typeface="Arial" panose="020B0604020202020204" pitchFamily="34" charset="0"/>
              </a:rPr>
              <a:t>)</a:t>
            </a:r>
            <a:endParaRPr lang="en-US" sz="4400" dirty="0">
              <a:solidFill>
                <a:srgbClr val="1C6DB5"/>
              </a:solidFill>
            </a:endParaRPr>
          </a:p>
        </p:txBody>
      </p:sp>
      <p:sp>
        <p:nvSpPr>
          <p:cNvPr id="48" name="TextBox 47">
            <a:extLst>
              <a:ext uri="{FF2B5EF4-FFF2-40B4-BE49-F238E27FC236}">
                <a16:creationId xmlns:a16="http://schemas.microsoft.com/office/drawing/2014/main" id="{F3D101CE-7A2A-4F82-A60F-AE40F39D6086}"/>
              </a:ext>
            </a:extLst>
          </p:cNvPr>
          <p:cNvSpPr txBox="1"/>
          <p:nvPr/>
        </p:nvSpPr>
        <p:spPr>
          <a:xfrm>
            <a:off x="25821022" y="4973847"/>
            <a:ext cx="12120726" cy="646331"/>
          </a:xfrm>
          <a:prstGeom prst="rect">
            <a:avLst/>
          </a:prstGeom>
          <a:noFill/>
        </p:spPr>
        <p:txBody>
          <a:bodyPr wrap="square" rtlCol="0">
            <a:spAutoFit/>
          </a:bodyPr>
          <a:lstStyle/>
          <a:p>
            <a:r>
              <a:rPr lang="en-US" sz="3600" b="1" dirty="0">
                <a:solidFill>
                  <a:srgbClr val="1C6DB5"/>
                </a:solidFill>
              </a:rPr>
              <a:t>Figure 3a. Alerts and responses over 309 days at Site A</a:t>
            </a:r>
            <a:endParaRPr lang="en-US" sz="3600" b="1" u="sng" dirty="0">
              <a:solidFill>
                <a:srgbClr val="1C6DB5"/>
              </a:solidFill>
            </a:endParaRPr>
          </a:p>
        </p:txBody>
      </p:sp>
      <p:sp>
        <p:nvSpPr>
          <p:cNvPr id="49" name="TextBox 48">
            <a:extLst>
              <a:ext uri="{FF2B5EF4-FFF2-40B4-BE49-F238E27FC236}">
                <a16:creationId xmlns:a16="http://schemas.microsoft.com/office/drawing/2014/main" id="{D2B2C1A6-421D-4758-9785-ACC470F4526C}"/>
              </a:ext>
            </a:extLst>
          </p:cNvPr>
          <p:cNvSpPr txBox="1"/>
          <p:nvPr/>
        </p:nvSpPr>
        <p:spPr>
          <a:xfrm>
            <a:off x="13329671" y="12885699"/>
            <a:ext cx="11828995" cy="646331"/>
          </a:xfrm>
          <a:prstGeom prst="rect">
            <a:avLst/>
          </a:prstGeom>
          <a:noFill/>
        </p:spPr>
        <p:txBody>
          <a:bodyPr wrap="square" rtlCol="0">
            <a:spAutoFit/>
          </a:bodyPr>
          <a:lstStyle/>
          <a:p>
            <a:r>
              <a:rPr lang="en-US" sz="3600" b="1" dirty="0">
                <a:solidFill>
                  <a:srgbClr val="1C6DB5"/>
                </a:solidFill>
              </a:rPr>
              <a:t>Figure 3b. Alerts and responses over 352 days at Site B</a:t>
            </a:r>
            <a:endParaRPr lang="en-US" sz="3600" b="1" u="sng" dirty="0">
              <a:solidFill>
                <a:srgbClr val="1C6DB5"/>
              </a:solidFill>
            </a:endParaRPr>
          </a:p>
        </p:txBody>
      </p:sp>
      <p:sp>
        <p:nvSpPr>
          <p:cNvPr id="55" name="TextBox 54">
            <a:extLst>
              <a:ext uri="{FF2B5EF4-FFF2-40B4-BE49-F238E27FC236}">
                <a16:creationId xmlns:a16="http://schemas.microsoft.com/office/drawing/2014/main" id="{028A3CB7-3E69-46EE-AEBA-D2EC89413E92}"/>
              </a:ext>
            </a:extLst>
          </p:cNvPr>
          <p:cNvSpPr txBox="1"/>
          <p:nvPr/>
        </p:nvSpPr>
        <p:spPr>
          <a:xfrm>
            <a:off x="25930461" y="12851619"/>
            <a:ext cx="12288077" cy="646331"/>
          </a:xfrm>
          <a:prstGeom prst="rect">
            <a:avLst/>
          </a:prstGeom>
          <a:noFill/>
        </p:spPr>
        <p:txBody>
          <a:bodyPr wrap="square" rtlCol="0">
            <a:spAutoFit/>
          </a:bodyPr>
          <a:lstStyle/>
          <a:p>
            <a:r>
              <a:rPr lang="en-US" sz="3600" b="1" dirty="0">
                <a:solidFill>
                  <a:srgbClr val="1C6DB5"/>
                </a:solidFill>
              </a:rPr>
              <a:t>Figure 3c. Alerts and responses over 246 days at Site C</a:t>
            </a:r>
            <a:endParaRPr lang="en-US" sz="3600" b="1" u="sng" dirty="0">
              <a:solidFill>
                <a:srgbClr val="1C6DB5"/>
              </a:solidFill>
            </a:endParaRPr>
          </a:p>
        </p:txBody>
      </p:sp>
      <p:graphicFrame>
        <p:nvGraphicFramePr>
          <p:cNvPr id="2" name="Table 4">
            <a:extLst>
              <a:ext uri="{FF2B5EF4-FFF2-40B4-BE49-F238E27FC236}">
                <a16:creationId xmlns:a16="http://schemas.microsoft.com/office/drawing/2014/main" id="{E926C49A-3AAF-418A-8027-AB2C82261EAA}"/>
              </a:ext>
            </a:extLst>
          </p:cNvPr>
          <p:cNvGraphicFramePr>
            <a:graphicFrameLocks noGrp="1"/>
          </p:cNvGraphicFramePr>
          <p:nvPr>
            <p:extLst>
              <p:ext uri="{D42A27DB-BD31-4B8C-83A1-F6EECF244321}">
                <p14:modId xmlns:p14="http://schemas.microsoft.com/office/powerpoint/2010/main" val="1186891626"/>
              </p:ext>
            </p:extLst>
          </p:nvPr>
        </p:nvGraphicFramePr>
        <p:xfrm>
          <a:off x="549038" y="24423633"/>
          <a:ext cx="11789511" cy="2170328"/>
        </p:xfrm>
        <a:graphic>
          <a:graphicData uri="http://schemas.openxmlformats.org/drawingml/2006/table">
            <a:tbl>
              <a:tblPr firstRow="1" bandRow="1">
                <a:tableStyleId>{5C22544A-7EE6-4342-B048-85BDC9FD1C3A}</a:tableStyleId>
              </a:tblPr>
              <a:tblGrid>
                <a:gridCol w="3368432">
                  <a:extLst>
                    <a:ext uri="{9D8B030D-6E8A-4147-A177-3AD203B41FA5}">
                      <a16:colId xmlns:a16="http://schemas.microsoft.com/office/drawing/2014/main" val="2528694494"/>
                    </a:ext>
                  </a:extLst>
                </a:gridCol>
                <a:gridCol w="1122810">
                  <a:extLst>
                    <a:ext uri="{9D8B030D-6E8A-4147-A177-3AD203B41FA5}">
                      <a16:colId xmlns:a16="http://schemas.microsoft.com/office/drawing/2014/main" val="1725887616"/>
                    </a:ext>
                  </a:extLst>
                </a:gridCol>
                <a:gridCol w="2111143">
                  <a:extLst>
                    <a:ext uri="{9D8B030D-6E8A-4147-A177-3AD203B41FA5}">
                      <a16:colId xmlns:a16="http://schemas.microsoft.com/office/drawing/2014/main" val="2447708587"/>
                    </a:ext>
                  </a:extLst>
                </a:gridCol>
                <a:gridCol w="1257289">
                  <a:extLst>
                    <a:ext uri="{9D8B030D-6E8A-4147-A177-3AD203B41FA5}">
                      <a16:colId xmlns:a16="http://schemas.microsoft.com/office/drawing/2014/main" val="1447847252"/>
                    </a:ext>
                  </a:extLst>
                </a:gridCol>
                <a:gridCol w="561405">
                  <a:extLst>
                    <a:ext uri="{9D8B030D-6E8A-4147-A177-3AD203B41FA5}">
                      <a16:colId xmlns:a16="http://schemas.microsoft.com/office/drawing/2014/main" val="4294425473"/>
                    </a:ext>
                  </a:extLst>
                </a:gridCol>
                <a:gridCol w="2093533">
                  <a:extLst>
                    <a:ext uri="{9D8B030D-6E8A-4147-A177-3AD203B41FA5}">
                      <a16:colId xmlns:a16="http://schemas.microsoft.com/office/drawing/2014/main" val="3365877349"/>
                    </a:ext>
                  </a:extLst>
                </a:gridCol>
                <a:gridCol w="1274899">
                  <a:extLst>
                    <a:ext uri="{9D8B030D-6E8A-4147-A177-3AD203B41FA5}">
                      <a16:colId xmlns:a16="http://schemas.microsoft.com/office/drawing/2014/main" val="1059941763"/>
                    </a:ext>
                  </a:extLst>
                </a:gridCol>
              </a:tblGrid>
              <a:tr h="582244">
                <a:tc gridSpan="3">
                  <a:txBody>
                    <a:bodyPr/>
                    <a:lstStyle/>
                    <a:p>
                      <a:pPr algn="ctr"/>
                      <a:r>
                        <a:rPr lang="en-US" sz="3000" b="0" dirty="0">
                          <a:solidFill>
                            <a:schemeClr val="tx1"/>
                          </a:solidFill>
                        </a:rPr>
                        <a:t>Eligible if ≥1 EHR entry in this 2-year period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3000" b="0" dirty="0">
                          <a:solidFill>
                            <a:schemeClr val="tx1"/>
                          </a:solidFill>
                        </a:rPr>
                        <a:t>Follow up</a:t>
                      </a:r>
                      <a:r>
                        <a:rPr lang="en-US" sz="3000" b="0" baseline="30000" dirty="0">
                          <a:solidFill>
                            <a:schemeClr val="tx1"/>
                          </a:solidFill>
                        </a:rPr>
                        <a:t>2</a:t>
                      </a:r>
                      <a:endParaRPr lang="en-US" sz="3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rowSpan="2">
                  <a:txBody>
                    <a:bodyPr/>
                    <a:lstStyle/>
                    <a:p>
                      <a:pPr algn="ctr"/>
                      <a:endParaRPr lang="en-US" sz="3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r>
                        <a:rPr lang="en-US" sz="3000" b="1" dirty="0">
                          <a:solidFill>
                            <a:schemeClr val="tx1"/>
                          </a:solidFill>
                        </a:rPr>
                        <a:t>Alerts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365D1"/>
                    </a:solidFill>
                  </a:tcPr>
                </a:tc>
                <a:tc rowSpan="3">
                  <a:txBody>
                    <a:bodyPr/>
                    <a:lstStyle/>
                    <a:p>
                      <a:pPr algn="ctr"/>
                      <a:r>
                        <a:rPr lang="en-US" sz="3000" b="0" dirty="0">
                          <a:solidFill>
                            <a:schemeClr val="tx1"/>
                          </a:solidFill>
                        </a:rPr>
                        <a:t>Follow up</a:t>
                      </a:r>
                      <a:r>
                        <a:rPr lang="en-US" sz="3000" b="0" baseline="30000" dirty="0">
                          <a:solidFill>
                            <a:schemeClr val="tx1"/>
                          </a:solidFill>
                        </a:rPr>
                        <a:t>2</a:t>
                      </a:r>
                      <a:endParaRPr lang="en-US" sz="3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365D1"/>
                    </a:solidFill>
                  </a:tcPr>
                </a:tc>
                <a:extLst>
                  <a:ext uri="{0D108BD9-81ED-4DB2-BD59-A6C34878D82A}">
                    <a16:rowId xmlns:a16="http://schemas.microsoft.com/office/drawing/2014/main" val="806922711"/>
                  </a:ext>
                </a:extLst>
              </a:tr>
              <a:tr h="582244">
                <a:tc gridSpan="2">
                  <a:txBody>
                    <a:bodyPr/>
                    <a:lstStyle/>
                    <a:p>
                      <a:pPr algn="ctr"/>
                      <a:endParaRPr lang="en-US" sz="3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hMerge="1">
                  <a:txBody>
                    <a:bodyPr/>
                    <a:lstStyle/>
                    <a:p>
                      <a:pPr algn="ct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3000" b="1" dirty="0">
                          <a:solidFill>
                            <a:schemeClr val="tx1"/>
                          </a:solidFill>
                        </a:rPr>
                        <a:t>No Alerts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4662416"/>
                  </a:ext>
                </a:extLst>
              </a:tr>
              <a:tr h="582244">
                <a:tc>
                  <a:txBody>
                    <a:bodyPr/>
                    <a:lstStyle/>
                    <a:p>
                      <a:pPr algn="ctr"/>
                      <a:endParaRPr lang="en-US" sz="3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5">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3000" b="0" dirty="0">
                          <a:solidFill>
                            <a:schemeClr val="tx1"/>
                          </a:solidFill>
                        </a:rPr>
                        <a:t>Eligible if ≥1 EHR entry in this 2-year period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AFE7"/>
                    </a:solidFill>
                  </a:tcPr>
                </a:tc>
                <a:tc h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3137423"/>
                  </a:ext>
                </a:extLst>
              </a:tr>
            </a:tbl>
          </a:graphicData>
        </a:graphic>
      </p:graphicFrame>
      <p:sp>
        <p:nvSpPr>
          <p:cNvPr id="50" name="TextBox 49">
            <a:extLst>
              <a:ext uri="{FF2B5EF4-FFF2-40B4-BE49-F238E27FC236}">
                <a16:creationId xmlns:a16="http://schemas.microsoft.com/office/drawing/2014/main" id="{4A82A5B9-6FC8-403F-930B-9EE846CC09C7}"/>
              </a:ext>
            </a:extLst>
          </p:cNvPr>
          <p:cNvSpPr txBox="1"/>
          <p:nvPr/>
        </p:nvSpPr>
        <p:spPr>
          <a:xfrm>
            <a:off x="549038" y="26686825"/>
            <a:ext cx="11857182" cy="1200329"/>
          </a:xfrm>
          <a:prstGeom prst="rect">
            <a:avLst/>
          </a:prstGeom>
          <a:noFill/>
        </p:spPr>
        <p:txBody>
          <a:bodyPr wrap="square" rtlCol="0">
            <a:spAutoFit/>
          </a:bodyPr>
          <a:lstStyle/>
          <a:p>
            <a:r>
              <a:rPr lang="en-US" sz="2400" baseline="30000" dirty="0"/>
              <a:t>1</a:t>
            </a:r>
            <a:r>
              <a:rPr lang="en-US" sz="2400" dirty="0"/>
              <a:t> The </a:t>
            </a:r>
            <a:r>
              <a:rPr lang="en-US" sz="2400" i="1" dirty="0"/>
              <a:t>before</a:t>
            </a:r>
            <a:r>
              <a:rPr lang="en-US" sz="2400" dirty="0"/>
              <a:t> period, without the alert intervention, appears in gold and the </a:t>
            </a:r>
            <a:r>
              <a:rPr lang="en-US" sz="2400" i="1" dirty="0"/>
              <a:t>after</a:t>
            </a:r>
            <a:r>
              <a:rPr lang="en-US" sz="2400" dirty="0"/>
              <a:t> period, with the alert intervention appears in purple</a:t>
            </a:r>
          </a:p>
          <a:p>
            <a:r>
              <a:rPr lang="en-US" sz="2400" baseline="30000" dirty="0"/>
              <a:t>2</a:t>
            </a:r>
            <a:r>
              <a:rPr lang="en-US" sz="2400" dirty="0"/>
              <a:t> 3 months in duration</a:t>
            </a:r>
          </a:p>
        </p:txBody>
      </p:sp>
      <p:graphicFrame>
        <p:nvGraphicFramePr>
          <p:cNvPr id="56" name="Chart 55">
            <a:extLst>
              <a:ext uri="{FF2B5EF4-FFF2-40B4-BE49-F238E27FC236}">
                <a16:creationId xmlns:a16="http://schemas.microsoft.com/office/drawing/2014/main" id="{F76B6CD5-882F-44F7-A96D-57B95E56A62B}"/>
              </a:ext>
            </a:extLst>
          </p:cNvPr>
          <p:cNvGraphicFramePr>
            <a:graphicFrameLocks/>
          </p:cNvGraphicFramePr>
          <p:nvPr>
            <p:extLst>
              <p:ext uri="{D42A27DB-BD31-4B8C-83A1-F6EECF244321}">
                <p14:modId xmlns:p14="http://schemas.microsoft.com/office/powerpoint/2010/main" val="135980768"/>
              </p:ext>
            </p:extLst>
          </p:nvPr>
        </p:nvGraphicFramePr>
        <p:xfrm>
          <a:off x="26059974" y="13597605"/>
          <a:ext cx="11881774" cy="685939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7" name="Chart 56">
            <a:extLst>
              <a:ext uri="{FF2B5EF4-FFF2-40B4-BE49-F238E27FC236}">
                <a16:creationId xmlns:a16="http://schemas.microsoft.com/office/drawing/2014/main" id="{63C2D9B2-3C9C-4283-9EF9-11BD9251FEB2}"/>
              </a:ext>
            </a:extLst>
          </p:cNvPr>
          <p:cNvGraphicFramePr>
            <a:graphicFrameLocks/>
          </p:cNvGraphicFramePr>
          <p:nvPr>
            <p:extLst>
              <p:ext uri="{D42A27DB-BD31-4B8C-83A1-F6EECF244321}">
                <p14:modId xmlns:p14="http://schemas.microsoft.com/office/powerpoint/2010/main" val="1056641743"/>
              </p:ext>
            </p:extLst>
          </p:nvPr>
        </p:nvGraphicFramePr>
        <p:xfrm>
          <a:off x="25930461" y="5640058"/>
          <a:ext cx="11881775" cy="682694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59" name="Chart 58">
            <a:extLst>
              <a:ext uri="{FF2B5EF4-FFF2-40B4-BE49-F238E27FC236}">
                <a16:creationId xmlns:a16="http://schemas.microsoft.com/office/drawing/2014/main" id="{7FD06D69-7EE9-4527-85F2-8BF33C816692}"/>
              </a:ext>
            </a:extLst>
          </p:cNvPr>
          <p:cNvGraphicFramePr>
            <a:graphicFrameLocks/>
          </p:cNvGraphicFramePr>
          <p:nvPr>
            <p:extLst>
              <p:ext uri="{D42A27DB-BD31-4B8C-83A1-F6EECF244321}">
                <p14:modId xmlns:p14="http://schemas.microsoft.com/office/powerpoint/2010/main" val="1275251644"/>
              </p:ext>
            </p:extLst>
          </p:nvPr>
        </p:nvGraphicFramePr>
        <p:xfrm>
          <a:off x="13320597" y="13618280"/>
          <a:ext cx="11654013" cy="6838719"/>
        </p:xfrm>
        <a:graphic>
          <a:graphicData uri="http://schemas.openxmlformats.org/drawingml/2006/chart">
            <c:chart xmlns:c="http://schemas.openxmlformats.org/drawingml/2006/chart" xmlns:r="http://schemas.openxmlformats.org/officeDocument/2006/relationships" r:id="rId9"/>
          </a:graphicData>
        </a:graphic>
      </p:graphicFrame>
      <p:pic>
        <p:nvPicPr>
          <p:cNvPr id="6" name="Picture 5" descr="A close up of a sign&#10;&#10;Description automatically generated">
            <a:extLst>
              <a:ext uri="{FF2B5EF4-FFF2-40B4-BE49-F238E27FC236}">
                <a16:creationId xmlns:a16="http://schemas.microsoft.com/office/drawing/2014/main" id="{EB042397-F194-4987-81FD-22DE9B6BA02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6937351" y="26110090"/>
            <a:ext cx="2444831" cy="2222383"/>
          </a:xfrm>
          <a:prstGeom prst="rect">
            <a:avLst/>
          </a:prstGeom>
        </p:spPr>
      </p:pic>
      <p:pic>
        <p:nvPicPr>
          <p:cNvPr id="14" name="Picture 13" descr="A screenshot of text&#10;&#10;Description automatically generated">
            <a:extLst>
              <a:ext uri="{FF2B5EF4-FFF2-40B4-BE49-F238E27FC236}">
                <a16:creationId xmlns:a16="http://schemas.microsoft.com/office/drawing/2014/main" id="{1C3DAA2B-084B-4DE4-9532-E56078AEA12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342434" y="5635396"/>
            <a:ext cx="11632176" cy="6900048"/>
          </a:xfrm>
          <a:prstGeom prst="rect">
            <a:avLst/>
          </a:prstGeom>
        </p:spPr>
      </p:pic>
    </p:spTree>
    <p:extLst>
      <p:ext uri="{BB962C8B-B14F-4D97-AF65-F5344CB8AC3E}">
        <p14:creationId xmlns:p14="http://schemas.microsoft.com/office/powerpoint/2010/main" val="8493396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6B64A45745F64D83352EF24082A25C" ma:contentTypeVersion="11" ma:contentTypeDescription="Create a new document." ma:contentTypeScope="" ma:versionID="b875fe78216cbd2fe4749d86eea40e96">
  <xsd:schema xmlns:xsd="http://www.w3.org/2001/XMLSchema" xmlns:xs="http://www.w3.org/2001/XMLSchema" xmlns:p="http://schemas.microsoft.com/office/2006/metadata/properties" xmlns:ns2="da73d508-1714-41dd-b774-32757e63854a" xmlns:ns3="1aa800a3-308f-437d-8b1d-ae8e1bd86065" targetNamespace="http://schemas.microsoft.com/office/2006/metadata/properties" ma:root="true" ma:fieldsID="2d798ac725d06809c6bd0505d76078e8" ns2:_="" ns3:_="">
    <xsd:import namespace="da73d508-1714-41dd-b774-32757e63854a"/>
    <xsd:import namespace="1aa800a3-308f-437d-8b1d-ae8e1bd8606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73d508-1714-41dd-b774-32757e6385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800a3-308f-437d-8b1d-ae8e1bd8606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aa800a3-308f-437d-8b1d-ae8e1bd86065">
      <UserInfo>
        <DisplayName/>
        <AccountId xsi:nil="true"/>
        <AccountType/>
      </UserInfo>
    </SharedWithUsers>
  </documentManagement>
</p:properties>
</file>

<file path=customXml/itemProps1.xml><?xml version="1.0" encoding="utf-8"?>
<ds:datastoreItem xmlns:ds="http://schemas.openxmlformats.org/officeDocument/2006/customXml" ds:itemID="{1C9C02D2-C1CB-4557-8501-30B6CC20BCC2}"/>
</file>

<file path=customXml/itemProps2.xml><?xml version="1.0" encoding="utf-8"?>
<ds:datastoreItem xmlns:ds="http://schemas.openxmlformats.org/officeDocument/2006/customXml" ds:itemID="{3C6F6F30-B777-4326-9893-FECA075C7297}"/>
</file>

<file path=customXml/itemProps3.xml><?xml version="1.0" encoding="utf-8"?>
<ds:datastoreItem xmlns:ds="http://schemas.openxmlformats.org/officeDocument/2006/customXml" ds:itemID="{81232F6E-D659-4FEA-9160-B3DD5E23B59C}"/>
</file>

<file path=docProps/app.xml><?xml version="1.0" encoding="utf-8"?>
<Properties xmlns="http://schemas.openxmlformats.org/officeDocument/2006/extended-properties" xmlns:vt="http://schemas.openxmlformats.org/officeDocument/2006/docPropsVTypes">
  <Template>Office Theme</Template>
  <TotalTime>2893</TotalTime>
  <Words>1058</Words>
  <Application>Microsoft Office PowerPoint</Application>
  <PresentationFormat>Custom</PresentationFormat>
  <Paragraphs>129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Courier New</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Laurence Brunet</dc:creator>
  <cp:lastModifiedBy>Rachel Weber</cp:lastModifiedBy>
  <cp:revision>256</cp:revision>
  <cp:lastPrinted>2019-10-16T13:42:38Z</cp:lastPrinted>
  <dcterms:created xsi:type="dcterms:W3CDTF">2019-02-01T19:30:00Z</dcterms:created>
  <dcterms:modified xsi:type="dcterms:W3CDTF">2020-09-25T19:46:50Z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0x010100C56B64A45745F64D83352EF24082A25C</vt:lpwstr>
  </property>
  <property fmtid="{D5CDD505-2E9C-101B-9397-08002B2CF9AE}" pid="3" name="Order">
    <vt:r8>1103700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ies>
</file>