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7" r:id="rId5"/>
  </p:sldMasterIdLst>
  <p:notesMasterIdLst>
    <p:notesMasterId r:id="rId29"/>
  </p:notesMasterIdLst>
  <p:handoutMasterIdLst>
    <p:handoutMasterId r:id="rId30"/>
  </p:handoutMasterIdLst>
  <p:sldIdLst>
    <p:sldId id="364"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Lst>
  <p:sldSz cx="9144000" cy="5143500" type="screen16x9"/>
  <p:notesSz cx="6858000" cy="9144000"/>
  <p:defaultTextStyle>
    <a:defPPr>
      <a:defRPr lang="en-US"/>
    </a:defPPr>
    <a:lvl1pPr marL="0" algn="l" defTabSz="408131" rtl="0" eaLnBrk="1" latinLnBrk="0" hangingPunct="1">
      <a:defRPr sz="1612" kern="1200">
        <a:solidFill>
          <a:schemeClr val="tx1"/>
        </a:solidFill>
        <a:latin typeface="+mn-lt"/>
        <a:ea typeface="+mn-ea"/>
        <a:cs typeface="+mn-cs"/>
      </a:defRPr>
    </a:lvl1pPr>
    <a:lvl2pPr marL="408131" algn="l" defTabSz="408131" rtl="0" eaLnBrk="1" latinLnBrk="0" hangingPunct="1">
      <a:defRPr sz="1612" kern="1200">
        <a:solidFill>
          <a:schemeClr val="tx1"/>
        </a:solidFill>
        <a:latin typeface="+mn-lt"/>
        <a:ea typeface="+mn-ea"/>
        <a:cs typeface="+mn-cs"/>
      </a:defRPr>
    </a:lvl2pPr>
    <a:lvl3pPr marL="816262" algn="l" defTabSz="408131" rtl="0" eaLnBrk="1" latinLnBrk="0" hangingPunct="1">
      <a:defRPr sz="1612" kern="1200">
        <a:solidFill>
          <a:schemeClr val="tx1"/>
        </a:solidFill>
        <a:latin typeface="+mn-lt"/>
        <a:ea typeface="+mn-ea"/>
        <a:cs typeface="+mn-cs"/>
      </a:defRPr>
    </a:lvl3pPr>
    <a:lvl4pPr marL="1224392" algn="l" defTabSz="408131" rtl="0" eaLnBrk="1" latinLnBrk="0" hangingPunct="1">
      <a:defRPr sz="1612" kern="1200">
        <a:solidFill>
          <a:schemeClr val="tx1"/>
        </a:solidFill>
        <a:latin typeface="+mn-lt"/>
        <a:ea typeface="+mn-ea"/>
        <a:cs typeface="+mn-cs"/>
      </a:defRPr>
    </a:lvl4pPr>
    <a:lvl5pPr marL="1632523" algn="l" defTabSz="408131" rtl="0" eaLnBrk="1" latinLnBrk="0" hangingPunct="1">
      <a:defRPr sz="1612" kern="1200">
        <a:solidFill>
          <a:schemeClr val="tx1"/>
        </a:solidFill>
        <a:latin typeface="+mn-lt"/>
        <a:ea typeface="+mn-ea"/>
        <a:cs typeface="+mn-cs"/>
      </a:defRPr>
    </a:lvl5pPr>
    <a:lvl6pPr marL="2040654" algn="l" defTabSz="408131" rtl="0" eaLnBrk="1" latinLnBrk="0" hangingPunct="1">
      <a:defRPr sz="1612" kern="1200">
        <a:solidFill>
          <a:schemeClr val="tx1"/>
        </a:solidFill>
        <a:latin typeface="+mn-lt"/>
        <a:ea typeface="+mn-ea"/>
        <a:cs typeface="+mn-cs"/>
      </a:defRPr>
    </a:lvl6pPr>
    <a:lvl7pPr marL="2448785" algn="l" defTabSz="408131" rtl="0" eaLnBrk="1" latinLnBrk="0" hangingPunct="1">
      <a:defRPr sz="1612" kern="1200">
        <a:solidFill>
          <a:schemeClr val="tx1"/>
        </a:solidFill>
        <a:latin typeface="+mn-lt"/>
        <a:ea typeface="+mn-ea"/>
        <a:cs typeface="+mn-cs"/>
      </a:defRPr>
    </a:lvl7pPr>
    <a:lvl8pPr marL="2856915" algn="l" defTabSz="408131" rtl="0" eaLnBrk="1" latinLnBrk="0" hangingPunct="1">
      <a:defRPr sz="1612" kern="1200">
        <a:solidFill>
          <a:schemeClr val="tx1"/>
        </a:solidFill>
        <a:latin typeface="+mn-lt"/>
        <a:ea typeface="+mn-ea"/>
        <a:cs typeface="+mn-cs"/>
      </a:defRPr>
    </a:lvl8pPr>
    <a:lvl9pPr marL="3265046" algn="l" defTabSz="408131" rtl="0" eaLnBrk="1" latinLnBrk="0" hangingPunct="1">
      <a:defRPr sz="16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2" userDrawn="1">
          <p15:clr>
            <a:srgbClr val="A4A3A4"/>
          </p15:clr>
        </p15:guide>
        <p15:guide id="2" orient="horz" pos="1620" userDrawn="1">
          <p15:clr>
            <a:srgbClr val="A4A3A4"/>
          </p15:clr>
        </p15:guide>
        <p15:guide id="3" orient="horz" pos="180" userDrawn="1">
          <p15:clr>
            <a:srgbClr val="A4A3A4"/>
          </p15:clr>
        </p15:guide>
        <p15:guide id="4" pos="2880" userDrawn="1">
          <p15:clr>
            <a:srgbClr val="A4A3A4"/>
          </p15:clr>
        </p15:guide>
        <p15:guide id="5" pos="407" userDrawn="1">
          <p15:clr>
            <a:srgbClr val="A4A3A4"/>
          </p15:clr>
        </p15:guide>
        <p15:guide id="6" pos="53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42B"/>
    <a:srgbClr val="E28330"/>
    <a:srgbClr val="005189"/>
    <a:srgbClr val="D1BDD6"/>
    <a:srgbClr val="7C2B83"/>
    <a:srgbClr val="D6E9D2"/>
    <a:srgbClr val="D6E8D2"/>
    <a:srgbClr val="B3C7E3"/>
    <a:srgbClr val="009BFC"/>
    <a:srgbClr val="008A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EA975-69B0-4BE7-ABC2-E9C9B96F6537}" v="1" dt="2019-12-10T05:13:18.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5"/>
    <p:restoredTop sz="94686"/>
  </p:normalViewPr>
  <p:slideViewPr>
    <p:cSldViewPr snapToGrid="0" snapToObjects="1" showGuides="1">
      <p:cViewPr varScale="1">
        <p:scale>
          <a:sx n="84" d="100"/>
          <a:sy n="84" d="100"/>
        </p:scale>
        <p:origin x="822" y="90"/>
      </p:cViewPr>
      <p:guideLst>
        <p:guide orient="horz" pos="2912"/>
        <p:guide orient="horz" pos="1620"/>
        <p:guide orient="horz" pos="180"/>
        <p:guide pos="2880"/>
        <p:guide pos="407"/>
        <p:guide pos="5354"/>
      </p:guideLst>
    </p:cSldViewPr>
  </p:slideViewPr>
  <p:notesTextViewPr>
    <p:cViewPr>
      <p:scale>
        <a:sx n="100" d="100"/>
        <a:sy n="100" d="100"/>
      </p:scale>
      <p:origin x="0" y="0"/>
    </p:cViewPr>
  </p:notesTextViewPr>
  <p:sorterViewPr>
    <p:cViewPr>
      <p:scale>
        <a:sx n="66" d="100"/>
        <a:sy n="66" d="100"/>
      </p:scale>
      <p:origin x="0" y="7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eka Evans" userId="644f9f46-4ff0-43dd-b711-f0949eea1645" providerId="ADAL" clId="{82CEA975-69B0-4BE7-ABC2-E9C9B96F6537}"/>
    <pc:docChg chg="custSel modSld">
      <pc:chgData name="Tammeka Evans" userId="644f9f46-4ff0-43dd-b711-f0949eea1645" providerId="ADAL" clId="{82CEA975-69B0-4BE7-ABC2-E9C9B96F6537}" dt="2019-12-10T05:16:34.342" v="2" actId="478"/>
      <pc:docMkLst>
        <pc:docMk/>
      </pc:docMkLst>
      <pc:sldChg chg="addSp delSp modSp">
        <pc:chgData name="Tammeka Evans" userId="644f9f46-4ff0-43dd-b711-f0949eea1645" providerId="ADAL" clId="{82CEA975-69B0-4BE7-ABC2-E9C9B96F6537}" dt="2019-12-10T05:16:34.342" v="2" actId="478"/>
        <pc:sldMkLst>
          <pc:docMk/>
          <pc:sldMk cId="2695177768" sldId="379"/>
        </pc:sldMkLst>
        <pc:spChg chg="add del mod">
          <ac:chgData name="Tammeka Evans" userId="644f9f46-4ff0-43dd-b711-f0949eea1645" providerId="ADAL" clId="{82CEA975-69B0-4BE7-ABC2-E9C9B96F6537}" dt="2019-12-10T05:16:34.342" v="2" actId="478"/>
          <ac:spMkLst>
            <pc:docMk/>
            <pc:sldMk cId="2695177768" sldId="379"/>
            <ac:spMk id="13" creationId="{ECE52DCC-08A4-4557-BE10-31E8E416D31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91-4D0D-87C3-4D07FBD7DE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AE-470B-B857-DA10E8B5D1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AE-470B-B857-DA10E8B5D1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AE-470B-B857-DA10E8B5D162}"/>
              </c:ext>
            </c:extLst>
          </c:dPt>
          <c:cat>
            <c:strRef>
              <c:f>Sheet1!$A$2:$A$5</c:f>
              <c:strCache>
                <c:ptCount val="2"/>
                <c:pt idx="0">
                  <c:v>App</c:v>
                </c:pt>
                <c:pt idx="1">
                  <c:v>StandArd texting</c:v>
                </c:pt>
              </c:strCache>
            </c:strRef>
          </c:cat>
          <c:val>
            <c:numRef>
              <c:f>Sheet1!$B$2:$B$5</c:f>
              <c:numCache>
                <c:formatCode>General</c:formatCode>
                <c:ptCount val="4"/>
                <c:pt idx="0">
                  <c:v>10</c:v>
                </c:pt>
                <c:pt idx="1">
                  <c:v>2</c:v>
                </c:pt>
              </c:numCache>
            </c:numRef>
          </c:val>
          <c:extLst>
            <c:ext xmlns:c16="http://schemas.microsoft.com/office/drawing/2014/chart" uri="{C3380CC4-5D6E-409C-BE32-E72D297353CC}">
              <c16:uniqueId val="{00000000-AF91-4D0D-87C3-4D07FBD7DE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9E-4FF5-8529-C762E79BE8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9E-4FF5-8529-C762E79BE882}"/>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4EFE-4E5F-8359-0C87990C8E29}"/>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2-4EFE-4E5F-8359-0C87990C8E29}"/>
              </c:ext>
            </c:extLst>
          </c:dPt>
          <c:dPt>
            <c:idx val="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4EFE-4E5F-8359-0C87990C8E29}"/>
              </c:ext>
            </c:extLst>
          </c:dPt>
          <c:cat>
            <c:strRef>
              <c:f>Sheet1!$A$2:$A$6</c:f>
              <c:strCache>
                <c:ptCount val="5"/>
                <c:pt idx="0">
                  <c:v>App</c:v>
                </c:pt>
                <c:pt idx="1">
                  <c:v>Standard texting</c:v>
                </c:pt>
                <c:pt idx="2">
                  <c:v>No preference</c:v>
                </c:pt>
                <c:pt idx="3">
                  <c:v>Prefers both</c:v>
                </c:pt>
                <c:pt idx="4">
                  <c:v>MyChart</c:v>
                </c:pt>
              </c:strCache>
            </c:strRef>
          </c:cat>
          <c:val>
            <c:numRef>
              <c:f>Sheet1!$B$2:$B$6</c:f>
              <c:numCache>
                <c:formatCode>General</c:formatCode>
                <c:ptCount val="5"/>
                <c:pt idx="0">
                  <c:v>5</c:v>
                </c:pt>
                <c:pt idx="1">
                  <c:v>3</c:v>
                </c:pt>
                <c:pt idx="2">
                  <c:v>2</c:v>
                </c:pt>
                <c:pt idx="3">
                  <c:v>2</c:v>
                </c:pt>
                <c:pt idx="4">
                  <c:v>2</c:v>
                </c:pt>
              </c:numCache>
            </c:numRef>
          </c:val>
          <c:extLst>
            <c:ext xmlns:c16="http://schemas.microsoft.com/office/drawing/2014/chart" uri="{C3380CC4-5D6E-409C-BE32-E72D297353CC}">
              <c16:uniqueId val="{00000000-4EFE-4E5F-8359-0C87990C8E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0.55894</cdr:x>
      <cdr:y>0.52167</cdr:y>
    </cdr:from>
    <cdr:to>
      <cdr:x>0.76423</cdr:x>
      <cdr:y>0.7042</cdr:y>
    </cdr:to>
    <cdr:sp macro="" textlink="">
      <cdr:nvSpPr>
        <cdr:cNvPr id="2" name="TextBox 1"/>
        <cdr:cNvSpPr txBox="1"/>
      </cdr:nvSpPr>
      <cdr:spPr>
        <a:xfrm xmlns:a="http://schemas.openxmlformats.org/drawingml/2006/main">
          <a:off x="1919542" y="1344420"/>
          <a:ext cx="704995" cy="470419"/>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en-US" sz="1400" b="1" dirty="0">
              <a:solidFill>
                <a:schemeClr val="bg1"/>
              </a:solidFill>
              <a:latin typeface="Open Sans"/>
              <a:cs typeface="Open Sans"/>
            </a:rPr>
            <a:t>Qliq</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2C047-BE12-EC46-B9BA-2707E4FC193E}" type="datetimeFigureOut">
              <a:rPr lang="en-US" smtClean="0"/>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75CD9-A899-4B4C-B58D-2FB87FF1F72B}" type="slidenum">
              <a:rPr lang="en-US" smtClean="0"/>
              <a:t>‹#›</a:t>
            </a:fld>
            <a:endParaRPr lang="en-US"/>
          </a:p>
        </p:txBody>
      </p:sp>
    </p:spTree>
    <p:extLst>
      <p:ext uri="{BB962C8B-B14F-4D97-AF65-F5344CB8AC3E}">
        <p14:creationId xmlns:p14="http://schemas.microsoft.com/office/powerpoint/2010/main" val="2456288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E678E-1831-8F48-A62D-BC5A98DE3A4C}" type="datetimeFigureOut">
              <a:rPr lang="en-US" smtClean="0"/>
              <a:t>12/10/2019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8A9B0-80EF-A34D-B345-E2DEC5501E01}" type="slidenum">
              <a:rPr lang="en-US" smtClean="0"/>
              <a:t>‹#›</a:t>
            </a:fld>
            <a:endParaRPr lang="en-US"/>
          </a:p>
        </p:txBody>
      </p:sp>
    </p:spTree>
    <p:extLst>
      <p:ext uri="{BB962C8B-B14F-4D97-AF65-F5344CB8AC3E}">
        <p14:creationId xmlns:p14="http://schemas.microsoft.com/office/powerpoint/2010/main" val="506164296"/>
      </p:ext>
    </p:extLst>
  </p:cSld>
  <p:clrMap bg1="lt1" tx1="dk1" bg2="lt2" tx2="dk2" accent1="accent1" accent2="accent2" accent3="accent3" accent4="accent4" accent5="accent5" accent6="accent6" hlink="hlink" folHlink="folHlink"/>
  <p:notesStyle>
    <a:lvl1pPr marL="0" algn="l" defTabSz="171404" rtl="0" eaLnBrk="1" latinLnBrk="0" hangingPunct="1">
      <a:defRPr sz="450" kern="1200">
        <a:solidFill>
          <a:schemeClr val="tx1"/>
        </a:solidFill>
        <a:latin typeface="+mn-lt"/>
        <a:ea typeface="+mn-ea"/>
        <a:cs typeface="+mn-cs"/>
      </a:defRPr>
    </a:lvl1pPr>
    <a:lvl2pPr marL="171404" algn="l" defTabSz="171404" rtl="0" eaLnBrk="1" latinLnBrk="0" hangingPunct="1">
      <a:defRPr sz="450" kern="1200">
        <a:solidFill>
          <a:schemeClr val="tx1"/>
        </a:solidFill>
        <a:latin typeface="+mn-lt"/>
        <a:ea typeface="+mn-ea"/>
        <a:cs typeface="+mn-cs"/>
      </a:defRPr>
    </a:lvl2pPr>
    <a:lvl3pPr marL="342809" algn="l" defTabSz="171404" rtl="0" eaLnBrk="1" latinLnBrk="0" hangingPunct="1">
      <a:defRPr sz="450" kern="1200">
        <a:solidFill>
          <a:schemeClr val="tx1"/>
        </a:solidFill>
        <a:latin typeface="+mn-lt"/>
        <a:ea typeface="+mn-ea"/>
        <a:cs typeface="+mn-cs"/>
      </a:defRPr>
    </a:lvl3pPr>
    <a:lvl4pPr marL="514213" algn="l" defTabSz="171404" rtl="0" eaLnBrk="1" latinLnBrk="0" hangingPunct="1">
      <a:defRPr sz="450" kern="1200">
        <a:solidFill>
          <a:schemeClr val="tx1"/>
        </a:solidFill>
        <a:latin typeface="+mn-lt"/>
        <a:ea typeface="+mn-ea"/>
        <a:cs typeface="+mn-cs"/>
      </a:defRPr>
    </a:lvl4pPr>
    <a:lvl5pPr marL="685617" algn="l" defTabSz="171404" rtl="0" eaLnBrk="1" latinLnBrk="0" hangingPunct="1">
      <a:defRPr sz="450" kern="1200">
        <a:solidFill>
          <a:schemeClr val="tx1"/>
        </a:solidFill>
        <a:latin typeface="+mn-lt"/>
        <a:ea typeface="+mn-ea"/>
        <a:cs typeface="+mn-cs"/>
      </a:defRPr>
    </a:lvl5pPr>
    <a:lvl6pPr marL="857021" algn="l" defTabSz="171404" rtl="0" eaLnBrk="1" latinLnBrk="0" hangingPunct="1">
      <a:defRPr sz="450" kern="1200">
        <a:solidFill>
          <a:schemeClr val="tx1"/>
        </a:solidFill>
        <a:latin typeface="+mn-lt"/>
        <a:ea typeface="+mn-ea"/>
        <a:cs typeface="+mn-cs"/>
      </a:defRPr>
    </a:lvl6pPr>
    <a:lvl7pPr marL="1028426" algn="l" defTabSz="171404" rtl="0" eaLnBrk="1" latinLnBrk="0" hangingPunct="1">
      <a:defRPr sz="450" kern="1200">
        <a:solidFill>
          <a:schemeClr val="tx1"/>
        </a:solidFill>
        <a:latin typeface="+mn-lt"/>
        <a:ea typeface="+mn-ea"/>
        <a:cs typeface="+mn-cs"/>
      </a:defRPr>
    </a:lvl7pPr>
    <a:lvl8pPr marL="1199830" algn="l" defTabSz="171404" rtl="0" eaLnBrk="1" latinLnBrk="0" hangingPunct="1">
      <a:defRPr sz="450" kern="1200">
        <a:solidFill>
          <a:schemeClr val="tx1"/>
        </a:solidFill>
        <a:latin typeface="+mn-lt"/>
        <a:ea typeface="+mn-ea"/>
        <a:cs typeface="+mn-cs"/>
      </a:defRPr>
    </a:lvl8pPr>
    <a:lvl9pPr marL="1371234" algn="l" defTabSz="171404" rtl="0" eaLnBrk="1" latinLnBrk="0" hangingPunct="1">
      <a:defRPr sz="4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ull Image 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userDrawn="1"/>
        </p:nvSpPr>
        <p:spPr>
          <a:xfrm>
            <a:off x="7977600" y="4528800"/>
            <a:ext cx="964800" cy="614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799" y="324063"/>
            <a:ext cx="1313073" cy="719514"/>
          </a:xfrm>
          <a:prstGeom prst="rect">
            <a:avLst/>
          </a:prstGeom>
        </p:spPr>
      </p:pic>
      <p:sp>
        <p:nvSpPr>
          <p:cNvPr id="2" name="Rectangle 1"/>
          <p:cNvSpPr/>
          <p:nvPr userDrawn="1"/>
        </p:nvSpPr>
        <p:spPr>
          <a:xfrm>
            <a:off x="41835" y="47811"/>
            <a:ext cx="1846730" cy="11163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userDrawn="1"/>
        </p:nvSpPr>
        <p:spPr>
          <a:xfrm>
            <a:off x="322729" y="1882588"/>
            <a:ext cx="914400" cy="914400"/>
          </a:xfrm>
          <a:prstGeom prst="rect">
            <a:avLst/>
          </a:prstGeom>
          <a:noFill/>
        </p:spPr>
        <p:txBody>
          <a:bodyPr wrap="none" rtlCol="0">
            <a:noAutofit/>
          </a:bodyPr>
          <a:lstStyle/>
          <a:p>
            <a:endParaRPr lang="en-US" sz="2475" b="1" dirty="0">
              <a:solidFill>
                <a:schemeClr val="tx2"/>
              </a:solidFill>
              <a:latin typeface="Open Sans"/>
              <a:cs typeface="Open Sans"/>
            </a:endParaRPr>
          </a:p>
        </p:txBody>
      </p:sp>
      <p:sp>
        <p:nvSpPr>
          <p:cNvPr id="5" name="Rectangle 4"/>
          <p:cNvSpPr/>
          <p:nvPr userDrawn="1"/>
        </p:nvSpPr>
        <p:spPr>
          <a:xfrm>
            <a:off x="322729" y="324062"/>
            <a:ext cx="2703500" cy="13632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304799" y="4232636"/>
            <a:ext cx="3871275" cy="810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descr="A picture containing bottle, text, newspaper&#10;&#10;Description automatically generated">
            <a:extLst>
              <a:ext uri="{FF2B5EF4-FFF2-40B4-BE49-F238E27FC236}">
                <a16:creationId xmlns:a16="http://schemas.microsoft.com/office/drawing/2014/main" id="{ED3E45DF-D027-314C-9478-71081D07C475}"/>
              </a:ext>
            </a:extLst>
          </p:cNvPr>
          <p:cNvPicPr>
            <a:picLocks noChangeAspect="1"/>
          </p:cNvPicPr>
          <p:nvPr userDrawn="1"/>
        </p:nvPicPr>
        <p:blipFill>
          <a:blip r:embed="rId4"/>
          <a:stretch>
            <a:fillRect/>
          </a:stretch>
        </p:blipFill>
        <p:spPr>
          <a:xfrm>
            <a:off x="322729" y="235991"/>
            <a:ext cx="3641169" cy="1856390"/>
          </a:xfrm>
          <a:prstGeom prst="rect">
            <a:avLst/>
          </a:prstGeom>
        </p:spPr>
      </p:pic>
      <p:sp>
        <p:nvSpPr>
          <p:cNvPr id="9" name="Rectangle 8">
            <a:extLst>
              <a:ext uri="{FF2B5EF4-FFF2-40B4-BE49-F238E27FC236}">
                <a16:creationId xmlns:a16="http://schemas.microsoft.com/office/drawing/2014/main" id="{38FFC337-F5B9-C447-8E10-F4381410DD7F}"/>
              </a:ext>
            </a:extLst>
          </p:cNvPr>
          <p:cNvSpPr/>
          <p:nvPr userDrawn="1"/>
        </p:nvSpPr>
        <p:spPr>
          <a:xfrm>
            <a:off x="304799" y="1584656"/>
            <a:ext cx="3526972" cy="54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68A55BDD-A19A-DF46-A492-E8B4B60D9B37}"/>
              </a:ext>
            </a:extLst>
          </p:cNvPr>
          <p:cNvSpPr txBox="1"/>
          <p:nvPr userDrawn="1"/>
        </p:nvSpPr>
        <p:spPr>
          <a:xfrm>
            <a:off x="232016" y="1562889"/>
            <a:ext cx="3378414" cy="620485"/>
          </a:xfrm>
          <a:prstGeom prst="rect">
            <a:avLst/>
          </a:prstGeom>
          <a:noFill/>
        </p:spPr>
        <p:txBody>
          <a:bodyPr wrap="square" rtlCol="0">
            <a:noAutofit/>
          </a:bodyPr>
          <a:lstStyle/>
          <a:p>
            <a:r>
              <a:rPr lang="en-US" sz="1900" b="0" i="0" dirty="0">
                <a:solidFill>
                  <a:srgbClr val="C8942B"/>
                </a:solidFill>
                <a:latin typeface="Arial Narrow" panose="020B0604020202020204" pitchFamily="34" charset="0"/>
                <a:cs typeface="Arial Narrow" panose="020B0604020202020204" pitchFamily="34" charset="0"/>
              </a:rPr>
              <a:t>Co-Hosted by the National Institutes</a:t>
            </a:r>
          </a:p>
          <a:p>
            <a:r>
              <a:rPr lang="en-US" sz="1900" b="0" i="0" dirty="0">
                <a:solidFill>
                  <a:srgbClr val="C8942B"/>
                </a:solidFill>
                <a:latin typeface="Arial Narrow" panose="020B0604020202020204" pitchFamily="34" charset="0"/>
                <a:cs typeface="Arial Narrow" panose="020B0604020202020204" pitchFamily="34" charset="0"/>
              </a:rPr>
              <a:t>of Health and </a:t>
            </a:r>
            <a:r>
              <a:rPr lang="en-US" sz="1900" b="0" i="0" dirty="0" err="1">
                <a:solidFill>
                  <a:srgbClr val="C8942B"/>
                </a:solidFill>
                <a:latin typeface="Arial Narrow" panose="020B0604020202020204" pitchFamily="34" charset="0"/>
                <a:cs typeface="Arial Narrow" panose="020B0604020202020204" pitchFamily="34" charset="0"/>
              </a:rPr>
              <a:t>AcademyHealth</a:t>
            </a:r>
            <a:endParaRPr lang="en-US" sz="1900" b="0" i="0" dirty="0">
              <a:solidFill>
                <a:srgbClr val="C8942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78586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Full Image 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rgbClr val="66B360">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userDrawn="1"/>
        </p:nvSpPr>
        <p:spPr>
          <a:xfrm>
            <a:off x="7977600" y="4528800"/>
            <a:ext cx="964800" cy="614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p:nvPr userDrawn="1"/>
        </p:nvGrpSpPr>
        <p:grpSpPr>
          <a:xfrm>
            <a:off x="4999198" y="-7201"/>
            <a:ext cx="4144800" cy="4998815"/>
            <a:chOff x="4701686" y="0"/>
            <a:chExt cx="4153561" cy="5009380"/>
          </a:xfrm>
          <a:solidFill>
            <a:srgbClr val="66B360"/>
          </a:solidFill>
        </p:grpSpPr>
        <p:sp>
          <p:nvSpPr>
            <p:cNvPr id="6" name="Rectangle 5"/>
            <p:cNvSpPr/>
            <p:nvPr/>
          </p:nvSpPr>
          <p:spPr>
            <a:xfrm>
              <a:off x="7225553" y="0"/>
              <a:ext cx="1629694" cy="194235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534212" y="1942353"/>
              <a:ext cx="1691341" cy="169134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7225553" y="3633692"/>
              <a:ext cx="1375688" cy="13756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4701686" y="3633695"/>
              <a:ext cx="832526" cy="83252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799" y="324063"/>
            <a:ext cx="1313073" cy="719514"/>
          </a:xfrm>
          <a:prstGeom prst="rect">
            <a:avLst/>
          </a:prstGeom>
        </p:spPr>
      </p:pic>
      <p:sp>
        <p:nvSpPr>
          <p:cNvPr id="10" name="TextBox 9"/>
          <p:cNvSpPr txBox="1"/>
          <p:nvPr userDrawn="1"/>
        </p:nvSpPr>
        <p:spPr>
          <a:xfrm>
            <a:off x="265916" y="1783227"/>
            <a:ext cx="5616484" cy="854080"/>
          </a:xfrm>
          <a:prstGeom prst="rect">
            <a:avLst/>
          </a:prstGeom>
          <a:noFill/>
        </p:spPr>
        <p:txBody>
          <a:bodyPr wrap="square" rtlCol="0">
            <a:spAutoFit/>
          </a:bodyPr>
          <a:lstStyle/>
          <a:p>
            <a:pPr>
              <a:lnSpc>
                <a:spcPct val="90000"/>
              </a:lnSpc>
            </a:pPr>
            <a:r>
              <a:rPr lang="en-US" sz="3000" b="1" dirty="0">
                <a:solidFill>
                  <a:schemeClr val="bg1"/>
                </a:solidFill>
                <a:latin typeface="Arial"/>
                <a:cs typeface="Arial"/>
              </a:rPr>
              <a:t>Title Arial Bold – 34pt font</a:t>
            </a:r>
          </a:p>
          <a:p>
            <a:pPr>
              <a:lnSpc>
                <a:spcPct val="90000"/>
              </a:lnSpc>
            </a:pPr>
            <a:r>
              <a:rPr lang="en-US" sz="2500" dirty="0">
                <a:solidFill>
                  <a:schemeClr val="bg1"/>
                </a:solidFill>
                <a:latin typeface="Arial"/>
                <a:cs typeface="Arial"/>
              </a:rPr>
              <a:t>Subtitle Arial – 25pt font</a:t>
            </a:r>
          </a:p>
        </p:txBody>
      </p:sp>
      <p:sp>
        <p:nvSpPr>
          <p:cNvPr id="11" name="TextBox 10"/>
          <p:cNvSpPr txBox="1"/>
          <p:nvPr userDrawn="1"/>
        </p:nvSpPr>
        <p:spPr>
          <a:xfrm>
            <a:off x="265916" y="2756427"/>
            <a:ext cx="5616484" cy="590931"/>
          </a:xfrm>
          <a:prstGeom prst="rect">
            <a:avLst/>
          </a:prstGeom>
          <a:noFill/>
        </p:spPr>
        <p:txBody>
          <a:bodyPr wrap="square" rtlCol="0">
            <a:spAutoFit/>
          </a:bodyPr>
          <a:lstStyle/>
          <a:p>
            <a:pPr>
              <a:lnSpc>
                <a:spcPct val="90000"/>
              </a:lnSpc>
            </a:pPr>
            <a:r>
              <a:rPr lang="en-US" sz="1200" dirty="0">
                <a:solidFill>
                  <a:schemeClr val="bg1"/>
                </a:solidFill>
                <a:latin typeface="Arial"/>
                <a:cs typeface="Arial"/>
              </a:rPr>
              <a:t>Presenter’s Name</a:t>
            </a:r>
          </a:p>
          <a:p>
            <a:pPr>
              <a:lnSpc>
                <a:spcPct val="90000"/>
              </a:lnSpc>
            </a:pPr>
            <a:r>
              <a:rPr lang="en-US" sz="1200" dirty="0">
                <a:solidFill>
                  <a:schemeClr val="bg1"/>
                </a:solidFill>
                <a:latin typeface="Arial"/>
                <a:cs typeface="Arial"/>
              </a:rPr>
              <a:t>Office or Department Name</a:t>
            </a:r>
          </a:p>
          <a:p>
            <a:pPr>
              <a:lnSpc>
                <a:spcPct val="90000"/>
              </a:lnSpc>
            </a:pPr>
            <a:endParaRPr lang="en-US" sz="1200" dirty="0">
              <a:solidFill>
                <a:schemeClr val="bg1"/>
              </a:solidFill>
              <a:latin typeface="Arial"/>
              <a:cs typeface="Arial"/>
            </a:endParaRPr>
          </a:p>
        </p:txBody>
      </p:sp>
    </p:spTree>
    <p:extLst>
      <p:ext uri="{BB962C8B-B14F-4D97-AF65-F5344CB8AC3E}">
        <p14:creationId xmlns:p14="http://schemas.microsoft.com/office/powerpoint/2010/main" val="206400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ull Image BG">
    <p:spTree>
      <p:nvGrpSpPr>
        <p:cNvPr id="1" name=""/>
        <p:cNvGrpSpPr/>
        <p:nvPr/>
      </p:nvGrpSpPr>
      <p:grpSpPr>
        <a:xfrm>
          <a:off x="0" y="0"/>
          <a:ext cx="0" cy="0"/>
          <a:chOff x="0" y="0"/>
          <a:chExt cx="0" cy="0"/>
        </a:xfrm>
      </p:grpSpPr>
      <p:sp>
        <p:nvSpPr>
          <p:cNvPr id="18" name="Rectangle 17"/>
          <p:cNvSpPr/>
          <p:nvPr userDrawn="1"/>
        </p:nvSpPr>
        <p:spPr>
          <a:xfrm>
            <a:off x="0" y="-7201"/>
            <a:ext cx="9143998" cy="5150701"/>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p:cNvGrpSpPr/>
          <p:nvPr userDrawn="1"/>
        </p:nvGrpSpPr>
        <p:grpSpPr>
          <a:xfrm>
            <a:off x="4999198" y="-7201"/>
            <a:ext cx="4144800" cy="4998815"/>
            <a:chOff x="4701686" y="0"/>
            <a:chExt cx="4153561" cy="5009380"/>
          </a:xfrm>
          <a:solidFill>
            <a:srgbClr val="0068AA"/>
          </a:solidFill>
        </p:grpSpPr>
        <p:sp>
          <p:nvSpPr>
            <p:cNvPr id="14" name="Rectangle 13"/>
            <p:cNvSpPr/>
            <p:nvPr/>
          </p:nvSpPr>
          <p:spPr>
            <a:xfrm>
              <a:off x="7225553" y="0"/>
              <a:ext cx="1629694" cy="194235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5534212" y="1942353"/>
              <a:ext cx="1691341" cy="169134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7225553" y="3633692"/>
              <a:ext cx="1375688" cy="13756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4701686" y="3633695"/>
              <a:ext cx="832526" cy="83252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799" y="324063"/>
            <a:ext cx="1313073" cy="719514"/>
          </a:xfrm>
          <a:prstGeom prst="rect">
            <a:avLst/>
          </a:prstGeom>
        </p:spPr>
      </p:pic>
      <p:sp>
        <p:nvSpPr>
          <p:cNvPr id="20" name="TextBox 19"/>
          <p:cNvSpPr txBox="1"/>
          <p:nvPr userDrawn="1"/>
        </p:nvSpPr>
        <p:spPr>
          <a:xfrm>
            <a:off x="265916" y="1783227"/>
            <a:ext cx="5616484" cy="854080"/>
          </a:xfrm>
          <a:prstGeom prst="rect">
            <a:avLst/>
          </a:prstGeom>
          <a:noFill/>
        </p:spPr>
        <p:txBody>
          <a:bodyPr wrap="square" rtlCol="0">
            <a:spAutoFit/>
          </a:bodyPr>
          <a:lstStyle/>
          <a:p>
            <a:pPr>
              <a:lnSpc>
                <a:spcPct val="90000"/>
              </a:lnSpc>
            </a:pPr>
            <a:r>
              <a:rPr lang="en-US" sz="3000" b="1" dirty="0">
                <a:solidFill>
                  <a:schemeClr val="bg1"/>
                </a:solidFill>
                <a:latin typeface="Arial"/>
                <a:cs typeface="Arial"/>
              </a:rPr>
              <a:t>Title Arial Bold – 34pt font</a:t>
            </a:r>
          </a:p>
          <a:p>
            <a:pPr>
              <a:lnSpc>
                <a:spcPct val="90000"/>
              </a:lnSpc>
            </a:pPr>
            <a:r>
              <a:rPr lang="en-US" sz="2500" dirty="0">
                <a:solidFill>
                  <a:schemeClr val="bg1"/>
                </a:solidFill>
                <a:latin typeface="Arial"/>
                <a:cs typeface="Arial"/>
              </a:rPr>
              <a:t>Subtitle Arial – 25pt font</a:t>
            </a:r>
          </a:p>
        </p:txBody>
      </p:sp>
      <p:sp>
        <p:nvSpPr>
          <p:cNvPr id="21" name="TextBox 20"/>
          <p:cNvSpPr txBox="1"/>
          <p:nvPr userDrawn="1"/>
        </p:nvSpPr>
        <p:spPr>
          <a:xfrm>
            <a:off x="265916" y="2756427"/>
            <a:ext cx="5616484" cy="590931"/>
          </a:xfrm>
          <a:prstGeom prst="rect">
            <a:avLst/>
          </a:prstGeom>
          <a:noFill/>
        </p:spPr>
        <p:txBody>
          <a:bodyPr wrap="square" rtlCol="0">
            <a:spAutoFit/>
          </a:bodyPr>
          <a:lstStyle/>
          <a:p>
            <a:pPr>
              <a:lnSpc>
                <a:spcPct val="90000"/>
              </a:lnSpc>
            </a:pPr>
            <a:r>
              <a:rPr lang="en-US" sz="1200" dirty="0">
                <a:solidFill>
                  <a:schemeClr val="bg1"/>
                </a:solidFill>
                <a:latin typeface="Arial"/>
                <a:cs typeface="Arial"/>
              </a:rPr>
              <a:t>Presenter’s Name</a:t>
            </a:r>
          </a:p>
          <a:p>
            <a:pPr>
              <a:lnSpc>
                <a:spcPct val="90000"/>
              </a:lnSpc>
            </a:pPr>
            <a:r>
              <a:rPr lang="en-US" sz="1200" dirty="0">
                <a:solidFill>
                  <a:schemeClr val="bg1"/>
                </a:solidFill>
                <a:latin typeface="Arial"/>
                <a:cs typeface="Arial"/>
              </a:rPr>
              <a:t>Office or Department Name</a:t>
            </a:r>
          </a:p>
          <a:p>
            <a:pPr>
              <a:lnSpc>
                <a:spcPct val="90000"/>
              </a:lnSpc>
            </a:pPr>
            <a:endParaRPr lang="en-US" sz="1200" dirty="0">
              <a:solidFill>
                <a:schemeClr val="bg1"/>
              </a:solidFill>
              <a:latin typeface="Arial"/>
              <a:cs typeface="Arial"/>
            </a:endParaRPr>
          </a:p>
        </p:txBody>
      </p:sp>
    </p:spTree>
    <p:extLst>
      <p:ext uri="{BB962C8B-B14F-4D97-AF65-F5344CB8AC3E}">
        <p14:creationId xmlns:p14="http://schemas.microsoft.com/office/powerpoint/2010/main" val="206826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ull Image BG">
    <p:spTree>
      <p:nvGrpSpPr>
        <p:cNvPr id="1" name=""/>
        <p:cNvGrpSpPr/>
        <p:nvPr/>
      </p:nvGrpSpPr>
      <p:grpSpPr>
        <a:xfrm>
          <a:off x="0" y="0"/>
          <a:ext cx="0" cy="0"/>
          <a:chOff x="0" y="0"/>
          <a:chExt cx="0" cy="0"/>
        </a:xfrm>
      </p:grpSpPr>
      <p:sp>
        <p:nvSpPr>
          <p:cNvPr id="3" name="Rectangle 2"/>
          <p:cNvSpPr/>
          <p:nvPr userDrawn="1"/>
        </p:nvSpPr>
        <p:spPr>
          <a:xfrm>
            <a:off x="0" y="-7201"/>
            <a:ext cx="9143998" cy="5150701"/>
          </a:xfrm>
          <a:prstGeom prst="rect">
            <a:avLst/>
          </a:prstGeom>
          <a:solidFill>
            <a:srgbClr val="7C2B83">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p:nvPr userDrawn="1"/>
        </p:nvGrpSpPr>
        <p:grpSpPr>
          <a:xfrm>
            <a:off x="4999198" y="-7201"/>
            <a:ext cx="4144800" cy="4998815"/>
            <a:chOff x="4701686" y="0"/>
            <a:chExt cx="4153561" cy="5009380"/>
          </a:xfrm>
          <a:solidFill>
            <a:srgbClr val="7C2B83"/>
          </a:solidFill>
        </p:grpSpPr>
        <p:sp>
          <p:nvSpPr>
            <p:cNvPr id="11" name="Rectangle 10"/>
            <p:cNvSpPr/>
            <p:nvPr/>
          </p:nvSpPr>
          <p:spPr>
            <a:xfrm>
              <a:off x="7225553" y="0"/>
              <a:ext cx="1629694" cy="194235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5534212" y="1942353"/>
              <a:ext cx="1691341" cy="169134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7225553" y="3633692"/>
              <a:ext cx="1375688" cy="13756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4701686" y="3633695"/>
              <a:ext cx="832526" cy="83252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799" y="324063"/>
            <a:ext cx="1313073" cy="719514"/>
          </a:xfrm>
          <a:prstGeom prst="rect">
            <a:avLst/>
          </a:prstGeom>
        </p:spPr>
      </p:pic>
      <p:sp>
        <p:nvSpPr>
          <p:cNvPr id="17" name="TextBox 16"/>
          <p:cNvSpPr txBox="1"/>
          <p:nvPr userDrawn="1"/>
        </p:nvSpPr>
        <p:spPr>
          <a:xfrm>
            <a:off x="265916" y="1783227"/>
            <a:ext cx="5616484" cy="854080"/>
          </a:xfrm>
          <a:prstGeom prst="rect">
            <a:avLst/>
          </a:prstGeom>
          <a:noFill/>
        </p:spPr>
        <p:txBody>
          <a:bodyPr wrap="square" rtlCol="0">
            <a:spAutoFit/>
          </a:bodyPr>
          <a:lstStyle/>
          <a:p>
            <a:pPr>
              <a:lnSpc>
                <a:spcPct val="90000"/>
              </a:lnSpc>
            </a:pPr>
            <a:r>
              <a:rPr lang="en-US" sz="3000" b="1" dirty="0">
                <a:solidFill>
                  <a:schemeClr val="bg1"/>
                </a:solidFill>
                <a:latin typeface="Arial"/>
                <a:cs typeface="Arial"/>
              </a:rPr>
              <a:t>Title Arial Bold – 34pt font</a:t>
            </a:r>
          </a:p>
          <a:p>
            <a:pPr>
              <a:lnSpc>
                <a:spcPct val="90000"/>
              </a:lnSpc>
            </a:pPr>
            <a:r>
              <a:rPr lang="en-US" sz="2500" dirty="0">
                <a:solidFill>
                  <a:schemeClr val="bg1"/>
                </a:solidFill>
                <a:latin typeface="Arial"/>
                <a:cs typeface="Arial"/>
              </a:rPr>
              <a:t>Subtitle Arial – 25pt font</a:t>
            </a:r>
          </a:p>
        </p:txBody>
      </p:sp>
      <p:sp>
        <p:nvSpPr>
          <p:cNvPr id="18" name="TextBox 17"/>
          <p:cNvSpPr txBox="1"/>
          <p:nvPr userDrawn="1"/>
        </p:nvSpPr>
        <p:spPr>
          <a:xfrm>
            <a:off x="265916" y="2756427"/>
            <a:ext cx="5616484" cy="590931"/>
          </a:xfrm>
          <a:prstGeom prst="rect">
            <a:avLst/>
          </a:prstGeom>
          <a:noFill/>
        </p:spPr>
        <p:txBody>
          <a:bodyPr wrap="square" rtlCol="0">
            <a:spAutoFit/>
          </a:bodyPr>
          <a:lstStyle/>
          <a:p>
            <a:pPr>
              <a:lnSpc>
                <a:spcPct val="90000"/>
              </a:lnSpc>
            </a:pPr>
            <a:r>
              <a:rPr lang="en-US" sz="1200" dirty="0">
                <a:solidFill>
                  <a:schemeClr val="bg1"/>
                </a:solidFill>
                <a:latin typeface="Arial"/>
                <a:cs typeface="Arial"/>
              </a:rPr>
              <a:t>Presenter’s Name</a:t>
            </a:r>
          </a:p>
          <a:p>
            <a:pPr>
              <a:lnSpc>
                <a:spcPct val="90000"/>
              </a:lnSpc>
            </a:pPr>
            <a:r>
              <a:rPr lang="en-US" sz="1200" dirty="0">
                <a:solidFill>
                  <a:schemeClr val="bg1"/>
                </a:solidFill>
                <a:latin typeface="Arial"/>
                <a:cs typeface="Arial"/>
              </a:rPr>
              <a:t>Office or Department Name</a:t>
            </a:r>
          </a:p>
          <a:p>
            <a:pPr>
              <a:lnSpc>
                <a:spcPct val="90000"/>
              </a:lnSpc>
            </a:pPr>
            <a:endParaRPr lang="en-US" sz="1200" dirty="0">
              <a:solidFill>
                <a:schemeClr val="bg1"/>
              </a:solidFill>
              <a:latin typeface="Arial"/>
              <a:cs typeface="Arial"/>
            </a:endParaRPr>
          </a:p>
        </p:txBody>
      </p:sp>
    </p:spTree>
    <p:extLst>
      <p:ext uri="{BB962C8B-B14F-4D97-AF65-F5344CB8AC3E}">
        <p14:creationId xmlns:p14="http://schemas.microsoft.com/office/powerpoint/2010/main" val="33775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Full Image BG">
    <p:spTree>
      <p:nvGrpSpPr>
        <p:cNvPr id="1" name=""/>
        <p:cNvGrpSpPr/>
        <p:nvPr/>
      </p:nvGrpSpPr>
      <p:grpSpPr>
        <a:xfrm>
          <a:off x="0" y="0"/>
          <a:ext cx="0" cy="0"/>
          <a:chOff x="0" y="0"/>
          <a:chExt cx="0" cy="0"/>
        </a:xfrm>
      </p:grpSpPr>
      <p:sp>
        <p:nvSpPr>
          <p:cNvPr id="2" name="Rectangle 1"/>
          <p:cNvSpPr/>
          <p:nvPr userDrawn="1"/>
        </p:nvSpPr>
        <p:spPr>
          <a:xfrm>
            <a:off x="230909" y="4230255"/>
            <a:ext cx="8691418" cy="9132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616"/>
          <a:stretch/>
        </p:blipFill>
        <p:spPr>
          <a:xfrm>
            <a:off x="0" y="0"/>
            <a:ext cx="9144000" cy="5143499"/>
          </a:xfrm>
          <a:prstGeom prst="rect">
            <a:avLst/>
          </a:prstGeom>
        </p:spPr>
      </p:pic>
    </p:spTree>
    <p:extLst>
      <p:ext uri="{BB962C8B-B14F-4D97-AF65-F5344CB8AC3E}">
        <p14:creationId xmlns:p14="http://schemas.microsoft.com/office/powerpoint/2010/main" val="91804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ull Image BG">
    <p:spTree>
      <p:nvGrpSpPr>
        <p:cNvPr id="1" name=""/>
        <p:cNvGrpSpPr/>
        <p:nvPr/>
      </p:nvGrpSpPr>
      <p:grpSpPr>
        <a:xfrm>
          <a:off x="0" y="0"/>
          <a:ext cx="0" cy="0"/>
          <a:chOff x="0" y="0"/>
          <a:chExt cx="0" cy="0"/>
        </a:xfrm>
      </p:grpSpPr>
      <p:sp>
        <p:nvSpPr>
          <p:cNvPr id="3" name="Title Placeholder 3"/>
          <p:cNvSpPr>
            <a:spLocks noGrp="1"/>
          </p:cNvSpPr>
          <p:nvPr>
            <p:ph type="title"/>
          </p:nvPr>
        </p:nvSpPr>
        <p:spPr>
          <a:xfrm>
            <a:off x="645830" y="-26800"/>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idx="1"/>
          </p:nvPr>
        </p:nvSpPr>
        <p:spPr>
          <a:xfrm>
            <a:off x="365312" y="969608"/>
            <a:ext cx="8229600" cy="3394472"/>
          </a:xfrm>
          <a:prstGeom prst="rect">
            <a:avLst/>
          </a:prstGeom>
        </p:spPr>
        <p:txBody>
          <a:bodyPr vert="horz" lIns="217728" tIns="108864" rIns="217728" bIns="108864"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727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Title Placeholder 3"/>
          <p:cNvSpPr>
            <a:spLocks noGrp="1"/>
          </p:cNvSpPr>
          <p:nvPr>
            <p:ph type="title"/>
          </p:nvPr>
        </p:nvSpPr>
        <p:spPr>
          <a:xfrm>
            <a:off x="645830" y="-26800"/>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p:cNvSpPr>
            <a:spLocks noGrp="1"/>
          </p:cNvSpPr>
          <p:nvPr>
            <p:ph idx="1"/>
          </p:nvPr>
        </p:nvSpPr>
        <p:spPr>
          <a:xfrm>
            <a:off x="365312" y="969608"/>
            <a:ext cx="8229600" cy="3394472"/>
          </a:xfrm>
          <a:prstGeom prst="rect">
            <a:avLst/>
          </a:prstGeom>
        </p:spPr>
        <p:txBody>
          <a:bodyPr vert="horz" lIns="217728" tIns="108864" rIns="217728" bIns="108864" rtlCol="0">
            <a:normAutofit/>
          </a:bodyPr>
          <a:lstStyle/>
          <a:p>
            <a:pPr lvl="0"/>
            <a:r>
              <a:rPr lang="en-US" dirty="0"/>
              <a:t>Click to edit Master text styles</a:t>
            </a:r>
          </a:p>
          <a:p>
            <a:pPr lvl="1"/>
            <a:r>
              <a:rPr lang="en-US" dirty="0"/>
              <a:t>Second level</a:t>
            </a:r>
          </a:p>
          <a:p>
            <a:pPr lvl="2"/>
            <a:r>
              <a:rPr lang="en-US" dirty="0"/>
              <a:t>Third level</a:t>
            </a:r>
          </a:p>
        </p:txBody>
      </p:sp>
      <p:sp>
        <p:nvSpPr>
          <p:cNvPr id="2" name="TextBox 1">
            <a:extLst>
              <a:ext uri="{FF2B5EF4-FFF2-40B4-BE49-F238E27FC236}">
                <a16:creationId xmlns:a16="http://schemas.microsoft.com/office/drawing/2014/main" id="{E61BE972-126C-954F-93F1-60893692E2E8}"/>
              </a:ext>
            </a:extLst>
          </p:cNvPr>
          <p:cNvSpPr txBox="1"/>
          <p:nvPr userDrawn="1"/>
        </p:nvSpPr>
        <p:spPr>
          <a:xfrm>
            <a:off x="641023" y="4751109"/>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spTree>
    <p:extLst>
      <p:ext uri="{BB962C8B-B14F-4D97-AF65-F5344CB8AC3E}">
        <p14:creationId xmlns:p14="http://schemas.microsoft.com/office/powerpoint/2010/main" val="194617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33" y="969608"/>
            <a:ext cx="8229600" cy="3394472"/>
          </a:xfrm>
          <a:prstGeom prst="rect">
            <a:avLst/>
          </a:prstGeom>
        </p:spPr>
        <p:txBody>
          <a:bodyPr vert="horz" lIns="217728" tIns="108864" rIns="217728" bIns="108864"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17728" tIns="108864" rIns="217728" bIns="108864" rtlCol="0" anchor="ctr"/>
          <a:lstStyle>
            <a:lvl1pPr algn="r">
              <a:defRPr sz="1088">
                <a:solidFill>
                  <a:schemeClr val="tx1">
                    <a:tint val="75000"/>
                  </a:schemeClr>
                </a:solidFill>
              </a:defRPr>
            </a:lvl1pPr>
          </a:lstStyle>
          <a:p>
            <a:fld id="{4AFB891B-AB7E-3649-97C7-338B5D56FE40}" type="slidenum">
              <a:rPr lang="en-US" smtClean="0"/>
              <a:t>‹#›</a:t>
            </a:fld>
            <a:endParaRPr lang="en-US"/>
          </a:p>
        </p:txBody>
      </p:sp>
      <p:sp>
        <p:nvSpPr>
          <p:cNvPr id="8" name="Slide Number Placeholder 5"/>
          <p:cNvSpPr txBox="1">
            <a:spLocks/>
          </p:cNvSpPr>
          <p:nvPr userDrawn="1"/>
        </p:nvSpPr>
        <p:spPr>
          <a:xfrm>
            <a:off x="8163738" y="351094"/>
            <a:ext cx="399451" cy="273844"/>
          </a:xfrm>
          <a:prstGeom prst="rect">
            <a:avLst/>
          </a:prstGeom>
        </p:spPr>
        <p:txBody>
          <a:bodyPr/>
          <a:lstStyle>
            <a:defPPr>
              <a:defRPr lang="en-US"/>
            </a:defPPr>
            <a:lvl1pPr marL="0" algn="ctr" defTabSz="1088639" rtl="0" eaLnBrk="1" latinLnBrk="0" hangingPunct="1">
              <a:defRPr sz="2400" kern="1200">
                <a:solidFill>
                  <a:schemeClr val="bg1"/>
                </a:solidFill>
                <a:latin typeface="Raleway Regular"/>
                <a:ea typeface="+mn-ea"/>
                <a:cs typeface="Raleway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9DF686B8-C880-FF40-96DC-14FF2413C34E}" type="slidenum">
              <a:rPr lang="en-US" sz="900" smtClean="0">
                <a:latin typeface="Arial"/>
                <a:cs typeface="Arial"/>
              </a:rPr>
              <a:pPr/>
              <a:t>‹#›</a:t>
            </a:fld>
            <a:endParaRPr lang="en-US" sz="900" dirty="0">
              <a:latin typeface="Arial"/>
              <a:cs typeface="Arial"/>
            </a:endParaRPr>
          </a:p>
        </p:txBody>
      </p:sp>
      <p:pic>
        <p:nvPicPr>
          <p:cNvPr id="12" name="Picture 1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547146" y="4553152"/>
            <a:ext cx="788659" cy="432079"/>
          </a:xfrm>
          <a:prstGeom prst="rect">
            <a:avLst/>
          </a:prstGeom>
        </p:spPr>
      </p:pic>
      <p:sp>
        <p:nvSpPr>
          <p:cNvPr id="4" name="Title Placeholder 3"/>
          <p:cNvSpPr>
            <a:spLocks noGrp="1"/>
          </p:cNvSpPr>
          <p:nvPr>
            <p:ph type="title"/>
          </p:nvPr>
        </p:nvSpPr>
        <p:spPr>
          <a:xfrm>
            <a:off x="294851" y="-26800"/>
            <a:ext cx="7886700" cy="993775"/>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49649" y="4654827"/>
            <a:ext cx="1937151" cy="298644"/>
          </a:xfrm>
          <a:prstGeom prst="rect">
            <a:avLst/>
          </a:prstGeom>
        </p:spPr>
      </p:pic>
      <p:pic>
        <p:nvPicPr>
          <p:cNvPr id="5" name="Picture 4" descr="A close up of a keyboard&#10;&#10;Description automatically generated">
            <a:extLst>
              <a:ext uri="{FF2B5EF4-FFF2-40B4-BE49-F238E27FC236}">
                <a16:creationId xmlns:a16="http://schemas.microsoft.com/office/drawing/2014/main" id="{D2958F7A-045A-6D48-A887-AFC48B8D9E52}"/>
              </a:ext>
            </a:extLst>
          </p:cNvPr>
          <p:cNvPicPr>
            <a:picLocks noChangeAspect="1"/>
          </p:cNvPicPr>
          <p:nvPr userDrawn="1"/>
        </p:nvPicPr>
        <p:blipFill>
          <a:blip r:embed="rId11"/>
          <a:stretch>
            <a:fillRect/>
          </a:stretch>
        </p:blipFill>
        <p:spPr>
          <a:xfrm>
            <a:off x="315531" y="4389701"/>
            <a:ext cx="3738186" cy="638097"/>
          </a:xfrm>
          <a:prstGeom prst="rect">
            <a:avLst/>
          </a:prstGeom>
        </p:spPr>
      </p:pic>
    </p:spTree>
    <p:extLst>
      <p:ext uri="{BB962C8B-B14F-4D97-AF65-F5344CB8AC3E}">
        <p14:creationId xmlns:p14="http://schemas.microsoft.com/office/powerpoint/2010/main" val="2664681394"/>
      </p:ext>
    </p:extLst>
  </p:cSld>
  <p:clrMap bg1="lt1" tx1="dk1" bg2="lt2" tx2="dk2" accent1="accent1" accent2="accent2" accent3="accent3" accent4="accent4" accent5="accent5" accent6="accent6" hlink="hlink" folHlink="folHlink"/>
  <p:sldLayoutIdLst>
    <p:sldLayoutId id="2147483683" r:id="rId1"/>
    <p:sldLayoutId id="2147483724" r:id="rId2"/>
    <p:sldLayoutId id="2147483721" r:id="rId3"/>
    <p:sldLayoutId id="2147483722" r:id="rId4"/>
    <p:sldLayoutId id="2147483723" r:id="rId5"/>
    <p:sldLayoutId id="2147483684" r:id="rId6"/>
    <p:sldLayoutId id="2147483650" r:id="rId7"/>
  </p:sldLayoutIdLst>
  <p:txStyles>
    <p:titleStyle>
      <a:lvl1pPr algn="l" defTabSz="408240" rtl="0" eaLnBrk="1" latinLnBrk="0" hangingPunct="1">
        <a:spcBef>
          <a:spcPct val="0"/>
        </a:spcBef>
        <a:buNone/>
        <a:defRPr sz="2500" b="1" i="0" kern="1200">
          <a:solidFill>
            <a:srgbClr val="0068AA"/>
          </a:solidFill>
          <a:latin typeface="Arial Narrow" panose="020B0604020202020204" pitchFamily="34" charset="0"/>
          <a:ea typeface="Arial Narrow" panose="020B0604020202020204" pitchFamily="34" charset="0"/>
          <a:cs typeface="Arial Narrow" panose="020B0604020202020204" pitchFamily="34" charset="0"/>
        </a:defRPr>
      </a:lvl1pPr>
    </p:titleStyle>
    <p:bodyStyle>
      <a:lvl1pPr marL="342900" indent="-160020" algn="l" defTabSz="408240" rtl="0" eaLnBrk="1" latinLnBrk="0" hangingPunct="1">
        <a:spcBef>
          <a:spcPct val="20000"/>
        </a:spcBef>
        <a:buClr>
          <a:srgbClr val="0068AA"/>
        </a:buClr>
        <a:buFont typeface="Arial" charset="0"/>
        <a:buChar char="•"/>
        <a:defRPr sz="20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1pPr>
      <a:lvl2pPr marL="751140" indent="-160020" algn="l" defTabSz="408240" rtl="0" eaLnBrk="1" latinLnBrk="0" hangingPunct="1">
        <a:spcBef>
          <a:spcPct val="20000"/>
        </a:spcBef>
        <a:buSzPct val="85000"/>
        <a:buFont typeface="Arial" charset="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2pPr>
      <a:lvl3pPr marL="1159379" indent="-160020" algn="l" defTabSz="408240" rtl="0" eaLnBrk="1" latinLnBrk="0" hangingPunct="1">
        <a:spcBef>
          <a:spcPct val="20000"/>
        </a:spcBef>
        <a:buFont typeface=".AppleSystemUIFont" charset="-12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3pPr>
      <a:lvl4pPr marL="156761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4pPr>
      <a:lvl5pPr marL="197585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7"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40" rtl="0" eaLnBrk="1" latinLnBrk="0" hangingPunct="1">
        <a:defRPr sz="1613" kern="1200">
          <a:solidFill>
            <a:schemeClr val="tx1"/>
          </a:solidFill>
          <a:latin typeface="+mn-lt"/>
          <a:ea typeface="+mn-ea"/>
          <a:cs typeface="+mn-cs"/>
        </a:defRPr>
      </a:lvl1pPr>
      <a:lvl2pPr marL="408240" algn="l" defTabSz="408240" rtl="0" eaLnBrk="1" latinLnBrk="0" hangingPunct="1">
        <a:defRPr sz="1613" kern="1200">
          <a:solidFill>
            <a:schemeClr val="tx1"/>
          </a:solidFill>
          <a:latin typeface="+mn-lt"/>
          <a:ea typeface="+mn-ea"/>
          <a:cs typeface="+mn-cs"/>
        </a:defRPr>
      </a:lvl2pPr>
      <a:lvl3pPr marL="816479" algn="l" defTabSz="408240" rtl="0" eaLnBrk="1" latinLnBrk="0" hangingPunct="1">
        <a:defRPr sz="1613" kern="1200">
          <a:solidFill>
            <a:schemeClr val="tx1"/>
          </a:solidFill>
          <a:latin typeface="+mn-lt"/>
          <a:ea typeface="+mn-ea"/>
          <a:cs typeface="+mn-cs"/>
        </a:defRPr>
      </a:lvl3pPr>
      <a:lvl4pPr marL="1224719" algn="l" defTabSz="408240" rtl="0" eaLnBrk="1" latinLnBrk="0" hangingPunct="1">
        <a:defRPr sz="1613" kern="1200">
          <a:solidFill>
            <a:schemeClr val="tx1"/>
          </a:solidFill>
          <a:latin typeface="+mn-lt"/>
          <a:ea typeface="+mn-ea"/>
          <a:cs typeface="+mn-cs"/>
        </a:defRPr>
      </a:lvl4pPr>
      <a:lvl5pPr marL="1632959" algn="l" defTabSz="408240" rtl="0" eaLnBrk="1" latinLnBrk="0" hangingPunct="1">
        <a:defRPr sz="1613" kern="1200">
          <a:solidFill>
            <a:schemeClr val="tx1"/>
          </a:solidFill>
          <a:latin typeface="+mn-lt"/>
          <a:ea typeface="+mn-ea"/>
          <a:cs typeface="+mn-cs"/>
        </a:defRPr>
      </a:lvl5pPr>
      <a:lvl6pPr marL="2041198" algn="l" defTabSz="408240" rtl="0" eaLnBrk="1" latinLnBrk="0" hangingPunct="1">
        <a:defRPr sz="1613" kern="1200">
          <a:solidFill>
            <a:schemeClr val="tx1"/>
          </a:solidFill>
          <a:latin typeface="+mn-lt"/>
          <a:ea typeface="+mn-ea"/>
          <a:cs typeface="+mn-cs"/>
        </a:defRPr>
      </a:lvl6pPr>
      <a:lvl7pPr marL="2449438" algn="l" defTabSz="408240" rtl="0" eaLnBrk="1" latinLnBrk="0" hangingPunct="1">
        <a:defRPr sz="1613" kern="1200">
          <a:solidFill>
            <a:schemeClr val="tx1"/>
          </a:solidFill>
          <a:latin typeface="+mn-lt"/>
          <a:ea typeface="+mn-ea"/>
          <a:cs typeface="+mn-cs"/>
        </a:defRPr>
      </a:lvl7pPr>
      <a:lvl8pPr marL="2857677" algn="l" defTabSz="408240" rtl="0" eaLnBrk="1" latinLnBrk="0" hangingPunct="1">
        <a:defRPr sz="1613" kern="1200">
          <a:solidFill>
            <a:schemeClr val="tx1"/>
          </a:solidFill>
          <a:latin typeface="+mn-lt"/>
          <a:ea typeface="+mn-ea"/>
          <a:cs typeface="+mn-cs"/>
        </a:defRPr>
      </a:lvl8pPr>
      <a:lvl9pPr marL="3265917" algn="l" defTabSz="408240" rtl="0" eaLnBrk="1" latinLnBrk="0" hangingPunct="1">
        <a:defRPr sz="16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568" y="273844"/>
            <a:ext cx="7886864"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568" y="1369219"/>
            <a:ext cx="7886864" cy="3263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568" y="4767262"/>
            <a:ext cx="2057728" cy="273844"/>
          </a:xfrm>
          <a:prstGeom prst="rect">
            <a:avLst/>
          </a:prstGeom>
        </p:spPr>
        <p:txBody>
          <a:bodyPr vert="horz" lIns="91440" tIns="45720" rIns="91440" bIns="45720" rtlCol="0" anchor="ctr"/>
          <a:lstStyle>
            <a:lvl1pPr algn="l">
              <a:defRPr sz="450">
                <a:solidFill>
                  <a:schemeClr val="tx1">
                    <a:tint val="75000"/>
                  </a:schemeClr>
                </a:solidFill>
              </a:defRPr>
            </a:lvl1pPr>
          </a:lstStyle>
          <a:p>
            <a:fld id="{1CFEE8B5-7DA2-C04C-975E-75E7A07E9926}" type="datetimeFigureOut">
              <a:rPr lang="en-US" smtClean="0"/>
              <a:t>12/10/2019</a:t>
            </a:fld>
            <a:endParaRPr lang="en-US"/>
          </a:p>
        </p:txBody>
      </p:sp>
      <p:sp>
        <p:nvSpPr>
          <p:cNvPr id="5" name="Footer Placeholder 4"/>
          <p:cNvSpPr>
            <a:spLocks noGrp="1"/>
          </p:cNvSpPr>
          <p:nvPr>
            <p:ph type="ftr" sz="quarter" idx="3"/>
          </p:nvPr>
        </p:nvSpPr>
        <p:spPr>
          <a:xfrm>
            <a:off x="3029151" y="4767262"/>
            <a:ext cx="3085698" cy="273844"/>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705" y="4767262"/>
            <a:ext cx="2057727" cy="273844"/>
          </a:xfrm>
          <a:prstGeom prst="rect">
            <a:avLst/>
          </a:prstGeom>
        </p:spPr>
        <p:txBody>
          <a:bodyPr vert="horz" lIns="91440" tIns="45720" rIns="91440" bIns="45720" rtlCol="0" anchor="ctr"/>
          <a:lstStyle>
            <a:lvl1pPr algn="r">
              <a:defRPr sz="450">
                <a:solidFill>
                  <a:schemeClr val="tx1">
                    <a:tint val="75000"/>
                  </a:schemeClr>
                </a:solidFill>
              </a:defRPr>
            </a:lvl1pPr>
          </a:lstStyle>
          <a:p>
            <a:fld id="{189B5F3C-4C03-4741-A478-8D803D5806F1}"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9927" y="4589023"/>
            <a:ext cx="817017" cy="447696"/>
          </a:xfrm>
          <a:prstGeom prst="rect">
            <a:avLst/>
          </a:prstGeom>
          <a:solidFill>
            <a:srgbClr val="216BA9"/>
          </a:solidFill>
        </p:spPr>
      </p:pic>
      <p:grpSp>
        <p:nvGrpSpPr>
          <p:cNvPr id="8" name="Group 7"/>
          <p:cNvGrpSpPr/>
          <p:nvPr userDrawn="1"/>
        </p:nvGrpSpPr>
        <p:grpSpPr>
          <a:xfrm>
            <a:off x="0" y="0"/>
            <a:ext cx="9144000" cy="5143500"/>
            <a:chOff x="0" y="0"/>
            <a:chExt cx="24387175" cy="13716000"/>
          </a:xfrm>
          <a:solidFill>
            <a:srgbClr val="216BA9"/>
          </a:solidFill>
        </p:grpSpPr>
        <p:sp>
          <p:nvSpPr>
            <p:cNvPr id="9" name="Rectangle 8"/>
            <p:cNvSpPr/>
            <p:nvPr userDrawn="1"/>
          </p:nvSpPr>
          <p:spPr>
            <a:xfrm>
              <a:off x="0" y="0"/>
              <a:ext cx="24387175" cy="13716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5"/>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75948" y="12237395"/>
              <a:ext cx="2178996" cy="1193856"/>
            </a:xfrm>
            <a:prstGeom prst="rect">
              <a:avLst/>
            </a:prstGeom>
            <a:grpFill/>
          </p:spPr>
        </p:pic>
      </p:grpSp>
    </p:spTree>
    <p:extLst>
      <p:ext uri="{BB962C8B-B14F-4D97-AF65-F5344CB8AC3E}">
        <p14:creationId xmlns:p14="http://schemas.microsoft.com/office/powerpoint/2010/main" val="957829479"/>
      </p:ext>
    </p:extLst>
  </p:cSld>
  <p:clrMap bg1="lt1" tx1="dk1" bg2="lt2" tx2="dk2" accent1="accent1" accent2="accent2" accent3="accent3" accent4="accent4" accent5="accent5" accent6="accent6" hlink="hlink" folHlink="folHlink"/>
  <p:txStyles>
    <p:titleStyle>
      <a:lvl1pPr algn="l" defTabSz="342900"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a:buChar char="•"/>
        <a:defRPr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a:buChar char="•"/>
        <a:defRPr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a:buChar char="•"/>
        <a:defRPr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07" y="2286568"/>
            <a:ext cx="5120606" cy="923330"/>
          </a:xfrm>
          <a:prstGeom prst="rect">
            <a:avLst/>
          </a:prstGeom>
          <a:noFill/>
        </p:spPr>
        <p:txBody>
          <a:bodyPr wrap="square" rtlCol="0">
            <a:spAutoFit/>
          </a:bodyPr>
          <a:lstStyle/>
          <a:p>
            <a:pPr>
              <a:lnSpc>
                <a:spcPct val="90000"/>
              </a:lnSpc>
            </a:pPr>
            <a:r>
              <a:rPr lang="en-US" sz="2000" b="1" dirty="0"/>
              <a:t>Text messaging between providers and patients living with HIV in South Carolina: </a:t>
            </a:r>
            <a:br>
              <a:rPr lang="en-US" sz="1800" b="1" dirty="0"/>
            </a:br>
            <a:r>
              <a:rPr lang="en-US" sz="1800" b="1" dirty="0"/>
              <a:t>Barriers and facilitators to implementation </a:t>
            </a:r>
            <a:endParaRPr lang="en-US" sz="2800" b="1" dirty="0">
              <a:solidFill>
                <a:srgbClr val="005189"/>
              </a:solidFill>
              <a:latin typeface="Arial Narrow" charset="0"/>
              <a:ea typeface="Arial Narrow" charset="0"/>
              <a:cs typeface="Arial Narrow" charset="0"/>
            </a:endParaRPr>
          </a:p>
        </p:txBody>
      </p:sp>
      <p:sp>
        <p:nvSpPr>
          <p:cNvPr id="3" name="TextBox 2"/>
          <p:cNvSpPr txBox="1"/>
          <p:nvPr/>
        </p:nvSpPr>
        <p:spPr>
          <a:xfrm>
            <a:off x="224545" y="3265062"/>
            <a:ext cx="5616484" cy="840230"/>
          </a:xfrm>
          <a:prstGeom prst="rect">
            <a:avLst/>
          </a:prstGeom>
          <a:noFill/>
        </p:spPr>
        <p:txBody>
          <a:bodyPr wrap="square" rtlCol="0">
            <a:spAutoFit/>
          </a:bodyPr>
          <a:lstStyle/>
          <a:p>
            <a:pPr>
              <a:lnSpc>
                <a:spcPct val="90000"/>
              </a:lnSpc>
            </a:pPr>
            <a:r>
              <a:rPr lang="en-US" sz="1400" dirty="0">
                <a:solidFill>
                  <a:srgbClr val="005189"/>
                </a:solidFill>
                <a:latin typeface="Arial Narrow" charset="0"/>
                <a:ea typeface="Arial Narrow" charset="0"/>
                <a:cs typeface="Arial Narrow" charset="0"/>
              </a:rPr>
              <a:t>Virginia Fonner, PhD, MPH (Co-PI)</a:t>
            </a:r>
          </a:p>
          <a:p>
            <a:pPr>
              <a:lnSpc>
                <a:spcPct val="90000"/>
              </a:lnSpc>
            </a:pPr>
            <a:r>
              <a:rPr lang="en-US" sz="1400" dirty="0">
                <a:solidFill>
                  <a:srgbClr val="005189"/>
                </a:solidFill>
                <a:latin typeface="Arial Narrow" charset="0"/>
                <a:ea typeface="Arial Narrow" charset="0"/>
                <a:cs typeface="Arial Narrow" charset="0"/>
              </a:rPr>
              <a:t>Department of Psychiatry and Behavioral Science</a:t>
            </a:r>
          </a:p>
          <a:p>
            <a:pPr>
              <a:lnSpc>
                <a:spcPct val="90000"/>
              </a:lnSpc>
            </a:pPr>
            <a:r>
              <a:rPr lang="en-US" sz="1400" dirty="0">
                <a:solidFill>
                  <a:srgbClr val="005189"/>
                </a:solidFill>
                <a:latin typeface="Arial Narrow" charset="0"/>
                <a:ea typeface="Arial Narrow" charset="0"/>
                <a:cs typeface="Arial Narrow" charset="0"/>
              </a:rPr>
              <a:t>Medical University of South Carolina</a:t>
            </a:r>
          </a:p>
          <a:p>
            <a:pPr>
              <a:lnSpc>
                <a:spcPct val="90000"/>
              </a:lnSpc>
            </a:pPr>
            <a:endParaRPr lang="en-US" sz="1200" dirty="0">
              <a:solidFill>
                <a:srgbClr val="216BA9"/>
              </a:solidFill>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31" y="4072081"/>
            <a:ext cx="1333430" cy="73105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248" y="4348948"/>
            <a:ext cx="2610857" cy="402507"/>
          </a:xfrm>
          <a:prstGeom prst="rect">
            <a:avLst/>
          </a:prstGeom>
        </p:spPr>
      </p:pic>
      <p:sp>
        <p:nvSpPr>
          <p:cNvPr id="5" name="TextBox 4"/>
          <p:cNvSpPr txBox="1"/>
          <p:nvPr/>
        </p:nvSpPr>
        <p:spPr>
          <a:xfrm>
            <a:off x="495946" y="627681"/>
            <a:ext cx="914400" cy="914400"/>
          </a:xfrm>
          <a:prstGeom prst="rect">
            <a:avLst/>
          </a:prstGeom>
          <a:noFill/>
        </p:spPr>
        <p:txBody>
          <a:bodyPr wrap="none" rtlCol="0">
            <a:noAutofit/>
          </a:bodyPr>
          <a:lstStyle/>
          <a:p>
            <a:endParaRPr lang="en-US" sz="2475" b="1" dirty="0">
              <a:solidFill>
                <a:schemeClr val="tx2"/>
              </a:solidFill>
              <a:latin typeface="Open Sans"/>
              <a:cs typeface="Open Sans"/>
            </a:endParaRPr>
          </a:p>
        </p:txBody>
      </p:sp>
      <p:sp>
        <p:nvSpPr>
          <p:cNvPr id="6" name="TextBox 5"/>
          <p:cNvSpPr txBox="1"/>
          <p:nvPr/>
        </p:nvSpPr>
        <p:spPr>
          <a:xfrm>
            <a:off x="1533236" y="2059709"/>
            <a:ext cx="914400" cy="914400"/>
          </a:xfrm>
          <a:prstGeom prst="rect">
            <a:avLst/>
          </a:prstGeom>
          <a:noFill/>
        </p:spPr>
        <p:txBody>
          <a:bodyPr wrap="none" rtlCol="0">
            <a:noAutofit/>
          </a:bodyPr>
          <a:lstStyle/>
          <a:p>
            <a:endParaRPr lang="en-US" sz="2475" b="1" dirty="0">
              <a:solidFill>
                <a:schemeClr val="tx2"/>
              </a:solidFill>
              <a:latin typeface="Open Sans"/>
              <a:cs typeface="Open Sans"/>
            </a:endParaRPr>
          </a:p>
        </p:txBody>
      </p:sp>
      <p:sp>
        <p:nvSpPr>
          <p:cNvPr id="7" name="TextBox 6"/>
          <p:cNvSpPr txBox="1"/>
          <p:nvPr/>
        </p:nvSpPr>
        <p:spPr>
          <a:xfrm>
            <a:off x="951345" y="1948873"/>
            <a:ext cx="914400" cy="914400"/>
          </a:xfrm>
          <a:prstGeom prst="rect">
            <a:avLst/>
          </a:prstGeom>
          <a:noFill/>
        </p:spPr>
        <p:txBody>
          <a:bodyPr wrap="none" rtlCol="0">
            <a:noAutofit/>
          </a:bodyPr>
          <a:lstStyle/>
          <a:p>
            <a:endParaRPr lang="en-US" sz="2475" b="1" dirty="0">
              <a:solidFill>
                <a:schemeClr val="tx2"/>
              </a:solidFill>
              <a:latin typeface="Open Sans"/>
              <a:cs typeface="Open Sans"/>
            </a:endParaRPr>
          </a:p>
        </p:txBody>
      </p:sp>
      <p:sp>
        <p:nvSpPr>
          <p:cNvPr id="8" name="TextBox 7">
            <a:extLst>
              <a:ext uri="{FF2B5EF4-FFF2-40B4-BE49-F238E27FC236}">
                <a16:creationId xmlns:a16="http://schemas.microsoft.com/office/drawing/2014/main" id="{EFA2A206-2911-E34B-ABD9-264B4957C29F}"/>
              </a:ext>
            </a:extLst>
          </p:cNvPr>
          <p:cNvSpPr txBox="1"/>
          <p:nvPr/>
        </p:nvSpPr>
        <p:spPr>
          <a:xfrm>
            <a:off x="7812505" y="737937"/>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sp>
        <p:nvSpPr>
          <p:cNvPr id="10" name="TextBox 9">
            <a:extLst>
              <a:ext uri="{FF2B5EF4-FFF2-40B4-BE49-F238E27FC236}">
                <a16:creationId xmlns:a16="http://schemas.microsoft.com/office/drawing/2014/main" id="{86AC7BF4-F1CF-5344-B0C8-D73AEBF1D2DB}"/>
              </a:ext>
            </a:extLst>
          </p:cNvPr>
          <p:cNvSpPr txBox="1"/>
          <p:nvPr/>
        </p:nvSpPr>
        <p:spPr>
          <a:xfrm>
            <a:off x="1600200" y="1175657"/>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spTree>
    <p:extLst>
      <p:ext uri="{BB962C8B-B14F-4D97-AF65-F5344CB8AC3E}">
        <p14:creationId xmlns:p14="http://schemas.microsoft.com/office/powerpoint/2010/main" val="79389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Results: Acceptability </a:t>
            </a:r>
          </a:p>
        </p:txBody>
      </p:sp>
      <p:sp>
        <p:nvSpPr>
          <p:cNvPr id="3" name="Content Placeholder 2"/>
          <p:cNvSpPr>
            <a:spLocks noGrp="1"/>
          </p:cNvSpPr>
          <p:nvPr>
            <p:ph idx="1"/>
          </p:nvPr>
        </p:nvSpPr>
        <p:spPr>
          <a:xfrm>
            <a:off x="365312" y="969608"/>
            <a:ext cx="5484056" cy="3394472"/>
          </a:xfrm>
        </p:spPr>
        <p:txBody>
          <a:bodyPr>
            <a:normAutofit lnSpcReduction="10000"/>
          </a:bodyPr>
          <a:lstStyle/>
          <a:p>
            <a:pPr marL="640080" lvl="0" indent="-457200">
              <a:buFont typeface="+mj-lt"/>
              <a:buAutoNum type="arabicPeriod"/>
            </a:pPr>
            <a:r>
              <a:rPr lang="en-US" dirty="0"/>
              <a:t>I would like to use this form of communication frequently.</a:t>
            </a:r>
          </a:p>
          <a:p>
            <a:pPr marL="640080" lvl="0" indent="-457200">
              <a:buFont typeface="+mj-lt"/>
              <a:buAutoNum type="arabicPeriod"/>
            </a:pPr>
            <a:r>
              <a:rPr lang="en-US" dirty="0"/>
              <a:t>Providers and patients should have the capacity to text with each other.</a:t>
            </a:r>
          </a:p>
          <a:p>
            <a:pPr marL="640080" lvl="0" indent="-457200">
              <a:buFont typeface="+mj-lt"/>
              <a:buAutoNum type="arabicPeriod"/>
            </a:pPr>
            <a:r>
              <a:rPr lang="en-US" dirty="0"/>
              <a:t>Trying to implement a system to allow texting between patients is too complex and not worth the time and risk.</a:t>
            </a:r>
          </a:p>
          <a:p>
            <a:pPr marL="640080" lvl="0" indent="-457200">
              <a:buFont typeface="+mj-lt"/>
              <a:buAutoNum type="arabicPeriod"/>
            </a:pPr>
            <a:r>
              <a:rPr lang="en-US" dirty="0"/>
              <a:t>Most patients would be interested in communicating by text with their case manager or pharmacist.</a:t>
            </a:r>
          </a:p>
          <a:p>
            <a:endParaRPr lang="en-US" dirty="0"/>
          </a:p>
        </p:txBody>
      </p:sp>
      <p:sp>
        <p:nvSpPr>
          <p:cNvPr id="4" name="Left-Right Arrow 3"/>
          <p:cNvSpPr/>
          <p:nvPr/>
        </p:nvSpPr>
        <p:spPr>
          <a:xfrm>
            <a:off x="5602964" y="1094282"/>
            <a:ext cx="3175970" cy="397869"/>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Left-Right Arrow 4"/>
          <p:cNvSpPr/>
          <p:nvPr/>
        </p:nvSpPr>
        <p:spPr>
          <a:xfrm>
            <a:off x="5602964" y="1720078"/>
            <a:ext cx="3175970" cy="397869"/>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Left-Right Arrow 5"/>
          <p:cNvSpPr/>
          <p:nvPr/>
        </p:nvSpPr>
        <p:spPr>
          <a:xfrm>
            <a:off x="5602964" y="2429253"/>
            <a:ext cx="3175970" cy="397869"/>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Left-Right Arrow 6"/>
          <p:cNvSpPr/>
          <p:nvPr/>
        </p:nvSpPr>
        <p:spPr>
          <a:xfrm>
            <a:off x="5602964" y="3479606"/>
            <a:ext cx="3175970" cy="397869"/>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5029582" y="759720"/>
            <a:ext cx="1709283" cy="483972"/>
          </a:xfrm>
          <a:prstGeom prst="rect">
            <a:avLst/>
          </a:prstGeom>
          <a:noFill/>
        </p:spPr>
        <p:txBody>
          <a:bodyPr wrap="none" rtlCol="0">
            <a:noAutofit/>
          </a:bodyPr>
          <a:lstStyle/>
          <a:p>
            <a:r>
              <a:rPr lang="en-US" sz="1200" b="1" dirty="0">
                <a:solidFill>
                  <a:schemeClr val="tx2"/>
                </a:solidFill>
                <a:latin typeface="Open Sans"/>
                <a:cs typeface="Open Sans"/>
              </a:rPr>
              <a:t>Strongly disagree (1)</a:t>
            </a:r>
          </a:p>
        </p:txBody>
      </p:sp>
      <p:sp>
        <p:nvSpPr>
          <p:cNvPr id="9" name="TextBox 8"/>
          <p:cNvSpPr txBox="1"/>
          <p:nvPr/>
        </p:nvSpPr>
        <p:spPr>
          <a:xfrm>
            <a:off x="7710012" y="750499"/>
            <a:ext cx="1382711" cy="483972"/>
          </a:xfrm>
          <a:prstGeom prst="rect">
            <a:avLst/>
          </a:prstGeom>
          <a:noFill/>
        </p:spPr>
        <p:txBody>
          <a:bodyPr wrap="none" rtlCol="0">
            <a:noAutofit/>
          </a:bodyPr>
          <a:lstStyle/>
          <a:p>
            <a:r>
              <a:rPr lang="en-US" sz="1200" b="1" dirty="0">
                <a:solidFill>
                  <a:schemeClr val="tx2"/>
                </a:solidFill>
                <a:latin typeface="Open Sans"/>
                <a:cs typeface="Open Sans"/>
              </a:rPr>
              <a:t>Strongly agree (5)</a:t>
            </a:r>
          </a:p>
        </p:txBody>
      </p:sp>
      <p:sp>
        <p:nvSpPr>
          <p:cNvPr id="10" name="Oval 9"/>
          <p:cNvSpPr/>
          <p:nvPr/>
        </p:nvSpPr>
        <p:spPr>
          <a:xfrm>
            <a:off x="7577031" y="1105598"/>
            <a:ext cx="416323" cy="3752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7554436" y="1732358"/>
            <a:ext cx="416323" cy="3752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6261450" y="2447813"/>
            <a:ext cx="416323" cy="3752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p:cNvSpPr/>
          <p:nvPr/>
        </p:nvSpPr>
        <p:spPr>
          <a:xfrm>
            <a:off x="7852792" y="3479606"/>
            <a:ext cx="416323" cy="3752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7572623" y="1141117"/>
            <a:ext cx="346612" cy="343243"/>
          </a:xfrm>
          <a:prstGeom prst="rect">
            <a:avLst/>
          </a:prstGeom>
          <a:noFill/>
        </p:spPr>
        <p:txBody>
          <a:bodyPr wrap="none" rtlCol="0">
            <a:noAutofit/>
          </a:bodyPr>
          <a:lstStyle/>
          <a:p>
            <a:r>
              <a:rPr lang="en-US" sz="1200" b="1" dirty="0">
                <a:solidFill>
                  <a:schemeClr val="bg1"/>
                </a:solidFill>
                <a:latin typeface="Open Sans"/>
                <a:cs typeface="Open Sans"/>
              </a:rPr>
              <a:t>4.1</a:t>
            </a:r>
          </a:p>
        </p:txBody>
      </p:sp>
      <p:sp>
        <p:nvSpPr>
          <p:cNvPr id="15" name="TextBox 14"/>
          <p:cNvSpPr txBox="1"/>
          <p:nvPr/>
        </p:nvSpPr>
        <p:spPr>
          <a:xfrm>
            <a:off x="7544208" y="1798460"/>
            <a:ext cx="346612" cy="483972"/>
          </a:xfrm>
          <a:prstGeom prst="rect">
            <a:avLst/>
          </a:prstGeom>
          <a:noFill/>
        </p:spPr>
        <p:txBody>
          <a:bodyPr wrap="none" rtlCol="0">
            <a:noAutofit/>
          </a:bodyPr>
          <a:lstStyle/>
          <a:p>
            <a:r>
              <a:rPr lang="en-US" sz="1200" b="1" dirty="0">
                <a:solidFill>
                  <a:schemeClr val="bg1"/>
                </a:solidFill>
                <a:latin typeface="Open Sans"/>
                <a:cs typeface="Open Sans"/>
              </a:rPr>
              <a:t>4.0</a:t>
            </a:r>
          </a:p>
        </p:txBody>
      </p:sp>
      <p:sp>
        <p:nvSpPr>
          <p:cNvPr id="17" name="TextBox 16"/>
          <p:cNvSpPr txBox="1"/>
          <p:nvPr/>
        </p:nvSpPr>
        <p:spPr>
          <a:xfrm>
            <a:off x="6322038" y="2472314"/>
            <a:ext cx="346612" cy="483972"/>
          </a:xfrm>
          <a:prstGeom prst="rect">
            <a:avLst/>
          </a:prstGeom>
          <a:noFill/>
        </p:spPr>
        <p:txBody>
          <a:bodyPr wrap="none" rtlCol="0">
            <a:noAutofit/>
          </a:bodyPr>
          <a:lstStyle/>
          <a:p>
            <a:r>
              <a:rPr lang="en-US" sz="1200" b="1" dirty="0">
                <a:solidFill>
                  <a:schemeClr val="bg1"/>
                </a:solidFill>
                <a:latin typeface="Open Sans"/>
                <a:cs typeface="Open Sans"/>
              </a:rPr>
              <a:t>1.9</a:t>
            </a:r>
          </a:p>
        </p:txBody>
      </p:sp>
      <p:sp>
        <p:nvSpPr>
          <p:cNvPr id="18" name="TextBox 17"/>
          <p:cNvSpPr txBox="1"/>
          <p:nvPr/>
        </p:nvSpPr>
        <p:spPr>
          <a:xfrm>
            <a:off x="7878945" y="3528948"/>
            <a:ext cx="346612" cy="483972"/>
          </a:xfrm>
          <a:prstGeom prst="rect">
            <a:avLst/>
          </a:prstGeom>
          <a:noFill/>
        </p:spPr>
        <p:txBody>
          <a:bodyPr wrap="none" rtlCol="0">
            <a:noAutofit/>
          </a:bodyPr>
          <a:lstStyle/>
          <a:p>
            <a:r>
              <a:rPr lang="en-US" sz="1200" b="1" dirty="0">
                <a:solidFill>
                  <a:schemeClr val="bg1"/>
                </a:solidFill>
                <a:latin typeface="Open Sans"/>
                <a:cs typeface="Open Sans"/>
              </a:rPr>
              <a:t>4.5</a:t>
            </a:r>
          </a:p>
        </p:txBody>
      </p:sp>
      <p:sp>
        <p:nvSpPr>
          <p:cNvPr id="20" name="Oval 19"/>
          <p:cNvSpPr/>
          <p:nvPr/>
        </p:nvSpPr>
        <p:spPr>
          <a:xfrm>
            <a:off x="7890820" y="1105598"/>
            <a:ext cx="416323" cy="375235"/>
          </a:xfrm>
          <a:prstGeom prst="ellipse">
            <a:avLst/>
          </a:prstGeom>
          <a:solidFill>
            <a:srgbClr val="E2833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1" name="TextBox 20"/>
          <p:cNvSpPr txBox="1"/>
          <p:nvPr/>
        </p:nvSpPr>
        <p:spPr>
          <a:xfrm>
            <a:off x="7902823" y="1130785"/>
            <a:ext cx="298856" cy="517019"/>
          </a:xfrm>
          <a:prstGeom prst="rect">
            <a:avLst/>
          </a:prstGeom>
          <a:noFill/>
        </p:spPr>
        <p:txBody>
          <a:bodyPr wrap="none" rtlCol="0">
            <a:noAutofit/>
          </a:bodyPr>
          <a:lstStyle/>
          <a:p>
            <a:r>
              <a:rPr lang="en-US" sz="1200" b="1" dirty="0">
                <a:solidFill>
                  <a:schemeClr val="bg1"/>
                </a:solidFill>
                <a:latin typeface="Open Sans"/>
                <a:cs typeface="Open Sans"/>
              </a:rPr>
              <a:t>4.4</a:t>
            </a:r>
          </a:p>
        </p:txBody>
      </p:sp>
      <p:sp>
        <p:nvSpPr>
          <p:cNvPr id="22" name="Oval 21"/>
          <p:cNvSpPr/>
          <p:nvPr/>
        </p:nvSpPr>
        <p:spPr>
          <a:xfrm>
            <a:off x="7930176" y="1731392"/>
            <a:ext cx="416323" cy="375235"/>
          </a:xfrm>
          <a:prstGeom prst="ellipse">
            <a:avLst/>
          </a:prstGeom>
          <a:solidFill>
            <a:srgbClr val="E2833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4" name="TextBox 23"/>
          <p:cNvSpPr txBox="1"/>
          <p:nvPr/>
        </p:nvSpPr>
        <p:spPr>
          <a:xfrm>
            <a:off x="7949553" y="1776769"/>
            <a:ext cx="298856" cy="517019"/>
          </a:xfrm>
          <a:prstGeom prst="rect">
            <a:avLst/>
          </a:prstGeom>
          <a:noFill/>
        </p:spPr>
        <p:txBody>
          <a:bodyPr wrap="none" rtlCol="0">
            <a:noAutofit/>
          </a:bodyPr>
          <a:lstStyle/>
          <a:p>
            <a:r>
              <a:rPr lang="en-US" sz="1200" b="1" dirty="0">
                <a:solidFill>
                  <a:schemeClr val="bg1"/>
                </a:solidFill>
                <a:latin typeface="Open Sans"/>
                <a:cs typeface="Open Sans"/>
              </a:rPr>
              <a:t>4.4</a:t>
            </a:r>
          </a:p>
        </p:txBody>
      </p:sp>
      <p:sp>
        <p:nvSpPr>
          <p:cNvPr id="25" name="Oval 24"/>
          <p:cNvSpPr/>
          <p:nvPr/>
        </p:nvSpPr>
        <p:spPr>
          <a:xfrm>
            <a:off x="5983577" y="2443739"/>
            <a:ext cx="416323" cy="375235"/>
          </a:xfrm>
          <a:prstGeom prst="ellipse">
            <a:avLst/>
          </a:prstGeom>
          <a:solidFill>
            <a:srgbClr val="E2833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6" name="TextBox 25"/>
          <p:cNvSpPr txBox="1"/>
          <p:nvPr/>
        </p:nvSpPr>
        <p:spPr>
          <a:xfrm>
            <a:off x="5975426" y="2488350"/>
            <a:ext cx="346612" cy="483972"/>
          </a:xfrm>
          <a:prstGeom prst="rect">
            <a:avLst/>
          </a:prstGeom>
          <a:noFill/>
        </p:spPr>
        <p:txBody>
          <a:bodyPr wrap="none" rtlCol="0">
            <a:noAutofit/>
          </a:bodyPr>
          <a:lstStyle/>
          <a:p>
            <a:r>
              <a:rPr lang="en-US" sz="1200" b="1" dirty="0">
                <a:solidFill>
                  <a:schemeClr val="bg1"/>
                </a:solidFill>
                <a:latin typeface="Open Sans"/>
                <a:cs typeface="Open Sans"/>
              </a:rPr>
              <a:t>1.6</a:t>
            </a:r>
          </a:p>
        </p:txBody>
      </p:sp>
      <p:sp>
        <p:nvSpPr>
          <p:cNvPr id="27" name="Oval 26"/>
          <p:cNvSpPr/>
          <p:nvPr/>
        </p:nvSpPr>
        <p:spPr>
          <a:xfrm>
            <a:off x="7486500" y="3478200"/>
            <a:ext cx="416323" cy="375235"/>
          </a:xfrm>
          <a:prstGeom prst="ellipse">
            <a:avLst/>
          </a:prstGeom>
          <a:solidFill>
            <a:srgbClr val="E2833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8" name="TextBox 27"/>
          <p:cNvSpPr txBox="1"/>
          <p:nvPr/>
        </p:nvSpPr>
        <p:spPr>
          <a:xfrm>
            <a:off x="7486500" y="3544788"/>
            <a:ext cx="346612" cy="483972"/>
          </a:xfrm>
          <a:prstGeom prst="rect">
            <a:avLst/>
          </a:prstGeom>
          <a:noFill/>
        </p:spPr>
        <p:txBody>
          <a:bodyPr wrap="none" rtlCol="0">
            <a:noAutofit/>
          </a:bodyPr>
          <a:lstStyle/>
          <a:p>
            <a:r>
              <a:rPr lang="en-US" sz="1200" b="1" dirty="0">
                <a:solidFill>
                  <a:schemeClr val="bg1"/>
                </a:solidFill>
                <a:latin typeface="Open Sans"/>
                <a:cs typeface="Open Sans"/>
              </a:rPr>
              <a:t>4.3</a:t>
            </a:r>
          </a:p>
        </p:txBody>
      </p:sp>
      <p:sp>
        <p:nvSpPr>
          <p:cNvPr id="29" name="TextBox 28"/>
          <p:cNvSpPr txBox="1"/>
          <p:nvPr/>
        </p:nvSpPr>
        <p:spPr>
          <a:xfrm>
            <a:off x="5346797" y="4030244"/>
            <a:ext cx="3531957" cy="464974"/>
          </a:xfrm>
          <a:prstGeom prst="rect">
            <a:avLst/>
          </a:prstGeom>
          <a:noFill/>
        </p:spPr>
        <p:txBody>
          <a:bodyPr wrap="square" rtlCol="0">
            <a:noAutofit/>
          </a:bodyPr>
          <a:lstStyle/>
          <a:p>
            <a:endParaRPr lang="en-US" sz="2475" b="1" dirty="0">
              <a:solidFill>
                <a:schemeClr val="tx2"/>
              </a:solidFill>
              <a:latin typeface="Open Sans"/>
              <a:cs typeface="Open Sans"/>
            </a:endParaRPr>
          </a:p>
        </p:txBody>
      </p:sp>
      <p:sp>
        <p:nvSpPr>
          <p:cNvPr id="30" name="TextBox 29"/>
          <p:cNvSpPr txBox="1"/>
          <p:nvPr/>
        </p:nvSpPr>
        <p:spPr>
          <a:xfrm>
            <a:off x="5681844" y="4028760"/>
            <a:ext cx="3196910" cy="550220"/>
          </a:xfrm>
          <a:prstGeom prst="rect">
            <a:avLst/>
          </a:prstGeom>
          <a:noFill/>
        </p:spPr>
        <p:txBody>
          <a:bodyPr wrap="square" rtlCol="0">
            <a:noAutofit/>
          </a:bodyPr>
          <a:lstStyle/>
          <a:p>
            <a:endParaRPr lang="en-US" sz="2475" b="1" dirty="0">
              <a:solidFill>
                <a:schemeClr val="tx2"/>
              </a:solidFill>
              <a:latin typeface="Open Sans"/>
              <a:cs typeface="Open Sans"/>
            </a:endParaRPr>
          </a:p>
        </p:txBody>
      </p:sp>
      <p:sp>
        <p:nvSpPr>
          <p:cNvPr id="33" name="Rectangle 32"/>
          <p:cNvSpPr/>
          <p:nvPr/>
        </p:nvSpPr>
        <p:spPr>
          <a:xfrm>
            <a:off x="141774" y="4161564"/>
            <a:ext cx="8711230" cy="907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p:cNvSpPr/>
          <p:nvPr/>
        </p:nvSpPr>
        <p:spPr>
          <a:xfrm>
            <a:off x="3551445" y="4578980"/>
            <a:ext cx="416323" cy="37523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2" name="Oval 31"/>
          <p:cNvSpPr/>
          <p:nvPr/>
        </p:nvSpPr>
        <p:spPr>
          <a:xfrm>
            <a:off x="3551445" y="4153679"/>
            <a:ext cx="416323" cy="375235"/>
          </a:xfrm>
          <a:prstGeom prst="ellipse">
            <a:avLst/>
          </a:prstGeom>
          <a:solidFill>
            <a:srgbClr val="E2833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34" name="TextBox 33"/>
          <p:cNvSpPr txBox="1"/>
          <p:nvPr/>
        </p:nvSpPr>
        <p:spPr>
          <a:xfrm>
            <a:off x="3950165" y="4168922"/>
            <a:ext cx="924704" cy="295289"/>
          </a:xfrm>
          <a:prstGeom prst="rect">
            <a:avLst/>
          </a:prstGeom>
          <a:noFill/>
        </p:spPr>
        <p:txBody>
          <a:bodyPr wrap="square" rtlCol="0">
            <a:noAutofit/>
          </a:bodyPr>
          <a:lstStyle/>
          <a:p>
            <a:r>
              <a:rPr lang="en-US" sz="1200" b="1" dirty="0">
                <a:solidFill>
                  <a:schemeClr val="accent6">
                    <a:lumMod val="50000"/>
                  </a:schemeClr>
                </a:solidFill>
                <a:latin typeface="Open Sans"/>
                <a:cs typeface="Open Sans"/>
              </a:rPr>
              <a:t>= patients</a:t>
            </a:r>
          </a:p>
        </p:txBody>
      </p:sp>
      <p:sp>
        <p:nvSpPr>
          <p:cNvPr id="36" name="TextBox 35"/>
          <p:cNvSpPr txBox="1"/>
          <p:nvPr/>
        </p:nvSpPr>
        <p:spPr>
          <a:xfrm>
            <a:off x="3967768" y="4595531"/>
            <a:ext cx="1061814" cy="295289"/>
          </a:xfrm>
          <a:prstGeom prst="rect">
            <a:avLst/>
          </a:prstGeom>
          <a:noFill/>
        </p:spPr>
        <p:txBody>
          <a:bodyPr wrap="square" rtlCol="0">
            <a:noAutofit/>
          </a:bodyPr>
          <a:lstStyle/>
          <a:p>
            <a:r>
              <a:rPr lang="en-US" sz="1200" b="1" dirty="0">
                <a:solidFill>
                  <a:schemeClr val="accent6">
                    <a:lumMod val="50000"/>
                  </a:schemeClr>
                </a:solidFill>
                <a:latin typeface="Open Sans"/>
                <a:cs typeface="Open Sans"/>
              </a:rPr>
              <a:t>= providers</a:t>
            </a:r>
          </a:p>
        </p:txBody>
      </p:sp>
      <p:sp>
        <p:nvSpPr>
          <p:cNvPr id="37" name="TextBox 36"/>
          <p:cNvSpPr txBox="1"/>
          <p:nvPr/>
        </p:nvSpPr>
        <p:spPr>
          <a:xfrm>
            <a:off x="5693778" y="4193245"/>
            <a:ext cx="3097090" cy="737141"/>
          </a:xfrm>
          <a:prstGeom prst="rect">
            <a:avLst/>
          </a:prstGeom>
          <a:noFill/>
          <a:ln>
            <a:solidFill>
              <a:schemeClr val="tx2"/>
            </a:solidFill>
          </a:ln>
        </p:spPr>
        <p:txBody>
          <a:bodyPr wrap="square" rtlCol="0">
            <a:noAutofit/>
          </a:bodyPr>
          <a:lstStyle/>
          <a:p>
            <a:r>
              <a:rPr lang="en-US" sz="1400" b="1" dirty="0">
                <a:solidFill>
                  <a:schemeClr val="accent6">
                    <a:lumMod val="50000"/>
                  </a:schemeClr>
                </a:solidFill>
                <a:latin typeface="Open Sans"/>
                <a:cs typeface="Open Sans"/>
              </a:rPr>
              <a:t>No significant differences (p&lt;0.05) between patients and providers’ perceptions </a:t>
            </a:r>
          </a:p>
        </p:txBody>
      </p:sp>
    </p:spTree>
    <p:extLst>
      <p:ext uri="{BB962C8B-B14F-4D97-AF65-F5344CB8AC3E}">
        <p14:creationId xmlns:p14="http://schemas.microsoft.com/office/powerpoint/2010/main" val="69013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Outer setting: Meeting patient needs</a:t>
            </a:r>
          </a:p>
        </p:txBody>
      </p:sp>
      <p:sp>
        <p:nvSpPr>
          <p:cNvPr id="3" name="Content Placeholder 2"/>
          <p:cNvSpPr>
            <a:spLocks noGrp="1"/>
          </p:cNvSpPr>
          <p:nvPr>
            <p:ph idx="1"/>
          </p:nvPr>
        </p:nvSpPr>
        <p:spPr>
          <a:xfrm>
            <a:off x="111683" y="849629"/>
            <a:ext cx="8885734" cy="817311"/>
          </a:xfrm>
        </p:spPr>
        <p:txBody>
          <a:bodyPr>
            <a:normAutofit lnSpcReduction="10000"/>
          </a:bodyPr>
          <a:lstStyle/>
          <a:p>
            <a:r>
              <a:rPr lang="en-US" dirty="0">
                <a:latin typeface="Arial Narrow" panose="020B0604020202020204" pitchFamily="34" charset="0"/>
                <a:cs typeface="Arial Narrow" panose="020B0604020202020204" pitchFamily="34" charset="0"/>
              </a:rPr>
              <a:t>Most patients (92%) and providers (86%) favored having text messaging as mode of communication</a:t>
            </a:r>
          </a:p>
          <a:p>
            <a:pPr marL="182880" indent="0">
              <a:buNone/>
            </a:pPr>
            <a:endParaRPr lang="en-US" dirty="0">
              <a:latin typeface="Arial Narrow" panose="020B0604020202020204" pitchFamily="34" charset="0"/>
              <a:cs typeface="Arial Narrow" panose="020B0604020202020204" pitchFamily="34" charset="0"/>
            </a:endParaRPr>
          </a:p>
          <a:p>
            <a:endParaRPr lang="en-US" dirty="0"/>
          </a:p>
          <a:p>
            <a:endParaRPr lang="en-US" dirty="0">
              <a:latin typeface="Arial Narrow" panose="020B0604020202020204" pitchFamily="34" charset="0"/>
              <a:cs typeface="Arial Narrow" panose="020B0604020202020204" pitchFamily="34" charset="0"/>
            </a:endParaRPr>
          </a:p>
          <a:p>
            <a:endParaRPr lang="en-US" dirty="0"/>
          </a:p>
          <a:p>
            <a:pPr marL="182880" indent="0">
              <a:buNone/>
            </a:pPr>
            <a:endParaRPr lang="en-US" dirty="0">
              <a:latin typeface="Arial Narrow" panose="020B0604020202020204" pitchFamily="34" charset="0"/>
              <a:cs typeface="Arial Narrow" panose="020B0604020202020204" pitchFamily="34" charset="0"/>
            </a:endParaRPr>
          </a:p>
          <a:p>
            <a:endParaRPr lang="en-US" dirty="0"/>
          </a:p>
          <a:p>
            <a:endParaRPr lang="en-US" dirty="0">
              <a:latin typeface="Arial Narrow" panose="020B0604020202020204" pitchFamily="34" charset="0"/>
              <a:cs typeface="Arial Narrow" panose="020B0604020202020204" pitchFamily="34" charset="0"/>
            </a:endParaRPr>
          </a:p>
        </p:txBody>
      </p:sp>
      <p:sp>
        <p:nvSpPr>
          <p:cNvPr id="4" name="TextBox 3"/>
          <p:cNvSpPr txBox="1"/>
          <p:nvPr/>
        </p:nvSpPr>
        <p:spPr>
          <a:xfrm>
            <a:off x="451883" y="1647315"/>
            <a:ext cx="8308210" cy="2715280"/>
          </a:xfrm>
          <a:prstGeom prst="rect">
            <a:avLst/>
          </a:prstGeom>
          <a:noFill/>
          <a:ln>
            <a:solidFill>
              <a:schemeClr val="accent1"/>
            </a:solidFill>
          </a:ln>
        </p:spPr>
        <p:txBody>
          <a:bodyPr wrap="none" rtlCol="0">
            <a:noAutofit/>
          </a:bodyPr>
          <a:lstStyle/>
          <a:p>
            <a:r>
              <a:rPr lang="en-US" b="1" u="sng" dirty="0">
                <a:solidFill>
                  <a:schemeClr val="accent1"/>
                </a:solidFill>
              </a:rPr>
              <a:t>Patient Perspective</a:t>
            </a:r>
          </a:p>
          <a:p>
            <a:r>
              <a:rPr lang="en-US" dirty="0">
                <a:solidFill>
                  <a:sysClr val="windowText" lastClr="000000"/>
                </a:solidFill>
              </a:rPr>
              <a:t>“…phone calls get drawn on and then get still and I be like, ‘okay miss, is that it?’ But that's, </a:t>
            </a:r>
          </a:p>
          <a:p>
            <a:r>
              <a:rPr lang="en-US" dirty="0">
                <a:solidFill>
                  <a:sysClr val="windowText" lastClr="000000"/>
                </a:solidFill>
              </a:rPr>
              <a:t>it sucks for it to be like that cause I know she only calling for my best interest but I am not the </a:t>
            </a:r>
          </a:p>
          <a:p>
            <a:r>
              <a:rPr lang="en-US" dirty="0">
                <a:solidFill>
                  <a:sysClr val="windowText" lastClr="000000"/>
                </a:solidFill>
              </a:rPr>
              <a:t>phone talking guy…I would rather text all day.”    </a:t>
            </a:r>
            <a:r>
              <a:rPr lang="en-US" i="1" dirty="0">
                <a:solidFill>
                  <a:sysClr val="windowText" lastClr="000000"/>
                </a:solidFill>
              </a:rPr>
              <a:t>–African American male patient, 26 years old</a:t>
            </a:r>
          </a:p>
          <a:p>
            <a:endParaRPr lang="en-US" dirty="0"/>
          </a:p>
          <a:p>
            <a:r>
              <a:rPr lang="en-US" b="1" u="sng" dirty="0">
                <a:solidFill>
                  <a:schemeClr val="accent1"/>
                </a:solidFill>
              </a:rPr>
              <a:t>Provider Perspective</a:t>
            </a:r>
          </a:p>
          <a:p>
            <a:r>
              <a:rPr lang="en-US" dirty="0">
                <a:solidFill>
                  <a:sysClr val="windowText" lastClr="000000"/>
                </a:solidFill>
              </a:rPr>
              <a:t>“You know that people will text, but maybe they're not answering their phone, maybe they don't </a:t>
            </a:r>
          </a:p>
          <a:p>
            <a:r>
              <a:rPr lang="en-US" dirty="0">
                <a:solidFill>
                  <a:sysClr val="windowText" lastClr="000000"/>
                </a:solidFill>
              </a:rPr>
              <a:t>want to talk... they would just rather text…I'm hoping it [</a:t>
            </a:r>
            <a:r>
              <a:rPr lang="en-US" i="1" dirty="0">
                <a:solidFill>
                  <a:sysClr val="windowText" lastClr="000000"/>
                </a:solidFill>
              </a:rPr>
              <a:t>text messaging</a:t>
            </a:r>
            <a:r>
              <a:rPr lang="en-US" dirty="0">
                <a:solidFill>
                  <a:sysClr val="windowText" lastClr="000000"/>
                </a:solidFill>
              </a:rPr>
              <a:t>] will be an efficient and </a:t>
            </a:r>
          </a:p>
          <a:p>
            <a:r>
              <a:rPr lang="en-US" dirty="0">
                <a:solidFill>
                  <a:sysClr val="windowText" lastClr="000000"/>
                </a:solidFill>
              </a:rPr>
              <a:t>time reducer, I guess, in terms of wasting time trying to get people that I feel like the chances </a:t>
            </a:r>
          </a:p>
          <a:p>
            <a:r>
              <a:rPr lang="en-US" dirty="0">
                <a:solidFill>
                  <a:sysClr val="windowText" lastClr="000000"/>
                </a:solidFill>
              </a:rPr>
              <a:t>might be greater with a text sort of solution. ”   </a:t>
            </a:r>
            <a:r>
              <a:rPr lang="en-US" i="1" dirty="0">
                <a:solidFill>
                  <a:sysClr val="windowText" lastClr="000000"/>
                </a:solidFill>
              </a:rPr>
              <a:t>–Social Support Provider</a:t>
            </a:r>
          </a:p>
        </p:txBody>
      </p:sp>
      <p:sp>
        <p:nvSpPr>
          <p:cNvPr id="5" name="Rectangle 4"/>
          <p:cNvSpPr/>
          <p:nvPr/>
        </p:nvSpPr>
        <p:spPr>
          <a:xfrm>
            <a:off x="451883" y="1549593"/>
            <a:ext cx="8545534" cy="28130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226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Perceived benefits of text messaging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8238631"/>
              </p:ext>
            </p:extLst>
          </p:nvPr>
        </p:nvGraphicFramePr>
        <p:xfrm>
          <a:off x="707152" y="991351"/>
          <a:ext cx="7682992" cy="2778760"/>
        </p:xfrm>
        <a:graphic>
          <a:graphicData uri="http://schemas.openxmlformats.org/drawingml/2006/table">
            <a:tbl>
              <a:tblPr firstRow="1" bandRow="1">
                <a:tableStyleId>{5C22544A-7EE6-4342-B048-85BDC9FD1C3A}</a:tableStyleId>
              </a:tblPr>
              <a:tblGrid>
                <a:gridCol w="1903425">
                  <a:extLst>
                    <a:ext uri="{9D8B030D-6E8A-4147-A177-3AD203B41FA5}">
                      <a16:colId xmlns:a16="http://schemas.microsoft.com/office/drawing/2014/main" val="1046327845"/>
                    </a:ext>
                  </a:extLst>
                </a:gridCol>
                <a:gridCol w="5779567">
                  <a:extLst>
                    <a:ext uri="{9D8B030D-6E8A-4147-A177-3AD203B41FA5}">
                      <a16:colId xmlns:a16="http://schemas.microsoft.com/office/drawing/2014/main" val="1880230131"/>
                    </a:ext>
                  </a:extLst>
                </a:gridCol>
              </a:tblGrid>
              <a:tr h="370840">
                <a:tc>
                  <a:txBody>
                    <a:bodyPr/>
                    <a:lstStyle/>
                    <a:p>
                      <a:r>
                        <a:rPr lang="en-US" dirty="0"/>
                        <a:t>Benefits</a:t>
                      </a:r>
                    </a:p>
                  </a:txBody>
                  <a:tcPr/>
                </a:tc>
                <a:tc>
                  <a:txBody>
                    <a:bodyPr/>
                    <a:lstStyle/>
                    <a:p>
                      <a:pPr marL="0" marR="0" indent="0" algn="l" defTabSz="408240" rtl="0" eaLnBrk="1" fontAlgn="auto" latinLnBrk="0" hangingPunct="1">
                        <a:lnSpc>
                          <a:spcPct val="100000"/>
                        </a:lnSpc>
                        <a:spcBef>
                          <a:spcPts val="0"/>
                        </a:spcBef>
                        <a:spcAft>
                          <a:spcPts val="0"/>
                        </a:spcAft>
                        <a:buClrTx/>
                        <a:buSzTx/>
                        <a:buFontTx/>
                        <a:buNone/>
                        <a:tabLst/>
                        <a:defRPr/>
                      </a:pPr>
                      <a:r>
                        <a:rPr lang="en-US" dirty="0"/>
                        <a:t>Exemplary quotes</a:t>
                      </a:r>
                    </a:p>
                  </a:txBody>
                  <a:tcPr/>
                </a:tc>
                <a:extLst>
                  <a:ext uri="{0D108BD9-81ED-4DB2-BD59-A6C34878D82A}">
                    <a16:rowId xmlns:a16="http://schemas.microsoft.com/office/drawing/2014/main" val="2635016623"/>
                  </a:ext>
                </a:extLst>
              </a:tr>
              <a:tr h="370840">
                <a:tc>
                  <a:txBody>
                    <a:bodyPr/>
                    <a:lstStyle/>
                    <a:p>
                      <a:r>
                        <a:rPr lang="en-US" b="1" dirty="0">
                          <a:solidFill>
                            <a:schemeClr val="tx1">
                              <a:lumMod val="50000"/>
                            </a:schemeClr>
                          </a:solidFill>
                        </a:rPr>
                        <a:t>Quick and efficient</a:t>
                      </a:r>
                      <a:r>
                        <a:rPr lang="en-US" b="1" baseline="0" dirty="0">
                          <a:solidFill>
                            <a:schemeClr val="tx1">
                              <a:lumMod val="50000"/>
                            </a:schemeClr>
                          </a:solidFill>
                        </a:rPr>
                        <a:t>  </a:t>
                      </a:r>
                      <a:endParaRPr lang="en-US" b="1" dirty="0">
                        <a:solidFill>
                          <a:schemeClr val="tx1">
                            <a:lumMod val="50000"/>
                          </a:schemeClr>
                        </a:solidFill>
                      </a:endParaRPr>
                    </a:p>
                  </a:txBody>
                  <a:tcPr/>
                </a:tc>
                <a:tc>
                  <a:txBody>
                    <a:bodyPr/>
                    <a:lstStyle/>
                    <a:p>
                      <a:r>
                        <a:rPr lang="en-US" sz="1400" dirty="0">
                          <a:solidFill>
                            <a:schemeClr val="tx1">
                              <a:lumMod val="50000"/>
                            </a:schemeClr>
                          </a:solidFill>
                        </a:rPr>
                        <a:t>“Send it, shoot it, it's quicker communication</a:t>
                      </a:r>
                      <a:r>
                        <a:rPr lang="en-US" sz="1400" i="1" dirty="0">
                          <a:solidFill>
                            <a:schemeClr val="tx1">
                              <a:lumMod val="50000"/>
                            </a:schemeClr>
                          </a:solidFill>
                        </a:rPr>
                        <a:t>.” –Social Support Provider</a:t>
                      </a:r>
                    </a:p>
                    <a:p>
                      <a:endParaRPr lang="en-US" sz="1400" i="1" dirty="0">
                        <a:solidFill>
                          <a:schemeClr val="tx1">
                            <a:lumMod val="50000"/>
                          </a:schemeClr>
                        </a:solidFill>
                      </a:endParaRPr>
                    </a:p>
                  </a:txBody>
                  <a:tcPr/>
                </a:tc>
                <a:extLst>
                  <a:ext uri="{0D108BD9-81ED-4DB2-BD59-A6C34878D82A}">
                    <a16:rowId xmlns:a16="http://schemas.microsoft.com/office/drawing/2014/main" val="834952370"/>
                  </a:ext>
                </a:extLst>
              </a:tr>
              <a:tr h="370840">
                <a:tc>
                  <a:txBody>
                    <a:bodyPr/>
                    <a:lstStyle/>
                    <a:p>
                      <a:r>
                        <a:rPr lang="en-US" b="1" dirty="0">
                          <a:solidFill>
                            <a:schemeClr val="tx1">
                              <a:lumMod val="50000"/>
                            </a:schemeClr>
                          </a:solidFill>
                        </a:rPr>
                        <a:t>Convenient</a:t>
                      </a:r>
                      <a:r>
                        <a:rPr lang="en-US" b="1" baseline="0" dirty="0">
                          <a:solidFill>
                            <a:schemeClr val="tx1">
                              <a:lumMod val="50000"/>
                            </a:schemeClr>
                          </a:solidFill>
                        </a:rPr>
                        <a:t> </a:t>
                      </a:r>
                      <a:endParaRPr lang="en-US" b="1" dirty="0">
                        <a:solidFill>
                          <a:schemeClr val="tx1">
                            <a:lumMod val="50000"/>
                          </a:schemeClr>
                        </a:solidFill>
                      </a:endParaRPr>
                    </a:p>
                  </a:txBody>
                  <a:tcPr/>
                </a:tc>
                <a:tc>
                  <a:txBody>
                    <a:bodyPr/>
                    <a:lstStyle/>
                    <a:p>
                      <a:r>
                        <a:rPr lang="en-US" sz="1400" dirty="0">
                          <a:solidFill>
                            <a:schemeClr val="tx1">
                              <a:lumMod val="50000"/>
                            </a:schemeClr>
                          </a:solidFill>
                        </a:rPr>
                        <a:t>“Well that'd [text messaging]</a:t>
                      </a:r>
                      <a:r>
                        <a:rPr lang="en-US" sz="1400" baseline="0" dirty="0">
                          <a:solidFill>
                            <a:schemeClr val="tx1">
                              <a:lumMod val="50000"/>
                            </a:schemeClr>
                          </a:solidFill>
                        </a:rPr>
                        <a:t> </a:t>
                      </a:r>
                      <a:r>
                        <a:rPr lang="en-US" sz="1400" dirty="0">
                          <a:solidFill>
                            <a:schemeClr val="tx1">
                              <a:lumMod val="50000"/>
                            </a:schemeClr>
                          </a:solidFill>
                        </a:rPr>
                        <a:t>be good, especially on like days when I'm at work. Instead of that phone ringing and I'm like, ‘Oh I can't.’ This way here [</a:t>
                      </a:r>
                      <a:r>
                        <a:rPr lang="en-US" sz="1400" i="1" dirty="0">
                          <a:solidFill>
                            <a:schemeClr val="tx1">
                              <a:lumMod val="50000"/>
                            </a:schemeClr>
                          </a:solidFill>
                        </a:rPr>
                        <a:t>acts</a:t>
                      </a:r>
                      <a:r>
                        <a:rPr lang="en-US" sz="1400" i="1" baseline="0" dirty="0">
                          <a:solidFill>
                            <a:schemeClr val="tx1">
                              <a:lumMod val="50000"/>
                            </a:schemeClr>
                          </a:solidFill>
                        </a:rPr>
                        <a:t> like checking a text</a:t>
                      </a:r>
                      <a:r>
                        <a:rPr lang="en-US" sz="1400" baseline="0" dirty="0">
                          <a:solidFill>
                            <a:schemeClr val="tx1">
                              <a:lumMod val="50000"/>
                            </a:schemeClr>
                          </a:solidFill>
                        </a:rPr>
                        <a:t>]</a:t>
                      </a:r>
                      <a:r>
                        <a:rPr lang="en-US" sz="1400" dirty="0">
                          <a:solidFill>
                            <a:schemeClr val="tx1">
                              <a:lumMod val="50000"/>
                            </a:schemeClr>
                          </a:solidFill>
                        </a:rPr>
                        <a:t>, ‘Oh okay’.” </a:t>
                      </a:r>
                      <a:r>
                        <a:rPr lang="en-US" sz="1400" i="1" dirty="0">
                          <a:solidFill>
                            <a:schemeClr val="tx1">
                              <a:lumMod val="50000"/>
                            </a:schemeClr>
                          </a:solidFill>
                        </a:rPr>
                        <a:t>–African American female</a:t>
                      </a:r>
                      <a:r>
                        <a:rPr lang="en-US" sz="1400" i="1" baseline="0" dirty="0">
                          <a:solidFill>
                            <a:schemeClr val="tx1">
                              <a:lumMod val="50000"/>
                            </a:schemeClr>
                          </a:solidFill>
                        </a:rPr>
                        <a:t> patient, 57 years old</a:t>
                      </a:r>
                    </a:p>
                    <a:p>
                      <a:endParaRPr lang="en-US" sz="1400" i="1" dirty="0">
                        <a:solidFill>
                          <a:schemeClr val="tx1">
                            <a:lumMod val="50000"/>
                          </a:schemeClr>
                        </a:solidFill>
                      </a:endParaRPr>
                    </a:p>
                  </a:txBody>
                  <a:tcPr/>
                </a:tc>
                <a:extLst>
                  <a:ext uri="{0D108BD9-81ED-4DB2-BD59-A6C34878D82A}">
                    <a16:rowId xmlns:a16="http://schemas.microsoft.com/office/drawing/2014/main" val="3542491725"/>
                  </a:ext>
                </a:extLst>
              </a:tr>
              <a:tr h="370840">
                <a:tc>
                  <a:txBody>
                    <a:bodyPr/>
                    <a:lstStyle/>
                    <a:p>
                      <a:r>
                        <a:rPr lang="en-US" b="1" dirty="0">
                          <a:solidFill>
                            <a:schemeClr val="tx1">
                              <a:lumMod val="50000"/>
                            </a:schemeClr>
                          </a:solidFill>
                        </a:rPr>
                        <a:t>Ease of use</a:t>
                      </a:r>
                    </a:p>
                  </a:txBody>
                  <a:tcPr/>
                </a:tc>
                <a:tc>
                  <a:txBody>
                    <a:bodyPr/>
                    <a:lstStyle/>
                    <a:p>
                      <a:r>
                        <a:rPr lang="en-US" sz="1400" dirty="0">
                          <a:solidFill>
                            <a:schemeClr val="tx1">
                              <a:lumMod val="50000"/>
                            </a:schemeClr>
                          </a:solidFill>
                        </a:rPr>
                        <a:t>“…if somebody texts you, it's easy to text them back at your convenience.”          </a:t>
                      </a:r>
                      <a:r>
                        <a:rPr lang="en-US" sz="1400" i="1" u="none" dirty="0">
                          <a:solidFill>
                            <a:schemeClr val="tx1">
                              <a:lumMod val="50000"/>
                            </a:schemeClr>
                          </a:solidFill>
                        </a:rPr>
                        <a:t>–White/Native American</a:t>
                      </a:r>
                      <a:r>
                        <a:rPr lang="en-US" sz="1400" i="1" u="none" baseline="0" dirty="0">
                          <a:solidFill>
                            <a:schemeClr val="tx1">
                              <a:lumMod val="50000"/>
                            </a:schemeClr>
                          </a:solidFill>
                        </a:rPr>
                        <a:t> female patient, 36 years old</a:t>
                      </a:r>
                    </a:p>
                    <a:p>
                      <a:endParaRPr lang="en-US" sz="1400" i="1" u="none" dirty="0">
                        <a:solidFill>
                          <a:schemeClr val="tx1">
                            <a:lumMod val="50000"/>
                          </a:schemeClr>
                        </a:solidFill>
                      </a:endParaRPr>
                    </a:p>
                  </a:txBody>
                  <a:tcPr/>
                </a:tc>
                <a:extLst>
                  <a:ext uri="{0D108BD9-81ED-4DB2-BD59-A6C34878D82A}">
                    <a16:rowId xmlns:a16="http://schemas.microsoft.com/office/drawing/2014/main" val="3901876661"/>
                  </a:ext>
                </a:extLst>
              </a:tr>
            </a:tbl>
          </a:graphicData>
        </a:graphic>
      </p:graphicFrame>
    </p:spTree>
    <p:extLst>
      <p:ext uri="{BB962C8B-B14F-4D97-AF65-F5344CB8AC3E}">
        <p14:creationId xmlns:p14="http://schemas.microsoft.com/office/powerpoint/2010/main" val="176038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Perceived challenges of text messaging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7340879"/>
              </p:ext>
            </p:extLst>
          </p:nvPr>
        </p:nvGraphicFramePr>
        <p:xfrm>
          <a:off x="569690" y="785213"/>
          <a:ext cx="8038979" cy="3518154"/>
        </p:xfrm>
        <a:graphic>
          <a:graphicData uri="http://schemas.openxmlformats.org/drawingml/2006/table">
            <a:tbl>
              <a:tblPr firstRow="1" bandRow="1">
                <a:tableStyleId>{5C22544A-7EE6-4342-B048-85BDC9FD1C3A}</a:tableStyleId>
              </a:tblPr>
              <a:tblGrid>
                <a:gridCol w="2302537">
                  <a:extLst>
                    <a:ext uri="{9D8B030D-6E8A-4147-A177-3AD203B41FA5}">
                      <a16:colId xmlns:a16="http://schemas.microsoft.com/office/drawing/2014/main" val="236191822"/>
                    </a:ext>
                  </a:extLst>
                </a:gridCol>
                <a:gridCol w="5736442">
                  <a:extLst>
                    <a:ext uri="{9D8B030D-6E8A-4147-A177-3AD203B41FA5}">
                      <a16:colId xmlns:a16="http://schemas.microsoft.com/office/drawing/2014/main" val="1714779358"/>
                    </a:ext>
                  </a:extLst>
                </a:gridCol>
              </a:tblGrid>
              <a:tr h="370840">
                <a:tc>
                  <a:txBody>
                    <a:bodyPr/>
                    <a:lstStyle/>
                    <a:p>
                      <a:r>
                        <a:rPr lang="en-US" dirty="0">
                          <a:solidFill>
                            <a:schemeClr val="bg1"/>
                          </a:solidFill>
                        </a:rPr>
                        <a:t>Challenges</a:t>
                      </a:r>
                    </a:p>
                  </a:txBody>
                  <a:tcPr/>
                </a:tc>
                <a:tc>
                  <a:txBody>
                    <a:bodyPr/>
                    <a:lstStyle/>
                    <a:p>
                      <a:r>
                        <a:rPr lang="en-US" dirty="0"/>
                        <a:t>Exemplary quotes</a:t>
                      </a:r>
                    </a:p>
                  </a:txBody>
                  <a:tcPr/>
                </a:tc>
                <a:extLst>
                  <a:ext uri="{0D108BD9-81ED-4DB2-BD59-A6C34878D82A}">
                    <a16:rowId xmlns:a16="http://schemas.microsoft.com/office/drawing/2014/main" val="1013737571"/>
                  </a:ext>
                </a:extLst>
              </a:tr>
              <a:tr h="370840">
                <a:tc>
                  <a:txBody>
                    <a:bodyPr/>
                    <a:lstStyle/>
                    <a:p>
                      <a:r>
                        <a:rPr lang="en-US" b="1" dirty="0">
                          <a:solidFill>
                            <a:sysClr val="windowText" lastClr="000000"/>
                          </a:solidFill>
                        </a:rPr>
                        <a:t>Impersonality</a:t>
                      </a:r>
                      <a:r>
                        <a:rPr lang="en-US" dirty="0">
                          <a:solidFill>
                            <a:sysClr val="windowText" lastClr="000000"/>
                          </a:solidFill>
                        </a:rPr>
                        <a:t> </a:t>
                      </a:r>
                    </a:p>
                  </a:txBody>
                  <a:tcPr/>
                </a:tc>
                <a:tc>
                  <a:txBody>
                    <a:bodyPr/>
                    <a:lstStyle/>
                    <a:p>
                      <a:r>
                        <a:rPr lang="en-US" sz="1400" dirty="0">
                          <a:solidFill>
                            <a:sysClr val="windowText" lastClr="000000"/>
                          </a:solidFill>
                        </a:rPr>
                        <a:t>“I feel as though texting loses emotion…People don't see my concern over text.” </a:t>
                      </a:r>
                      <a:r>
                        <a:rPr lang="en-US" sz="1400" i="1" dirty="0">
                          <a:solidFill>
                            <a:sysClr val="windowText" lastClr="000000"/>
                          </a:solidFill>
                        </a:rPr>
                        <a:t>—Medical Provider</a:t>
                      </a:r>
                    </a:p>
                  </a:txBody>
                  <a:tcPr/>
                </a:tc>
                <a:extLst>
                  <a:ext uri="{0D108BD9-81ED-4DB2-BD59-A6C34878D82A}">
                    <a16:rowId xmlns:a16="http://schemas.microsoft.com/office/drawing/2014/main" val="4291224498"/>
                  </a:ext>
                </a:extLst>
              </a:tr>
              <a:tr h="370840">
                <a:tc>
                  <a:txBody>
                    <a:bodyPr/>
                    <a:lstStyle/>
                    <a:p>
                      <a:r>
                        <a:rPr lang="en-US" b="1" dirty="0">
                          <a:solidFill>
                            <a:sysClr val="windowText" lastClr="000000"/>
                          </a:solidFill>
                        </a:rPr>
                        <a:t>Expectations of instant access </a:t>
                      </a:r>
                      <a:r>
                        <a:rPr lang="en-US" dirty="0">
                          <a:solidFill>
                            <a:sysClr val="windowText" lastClr="000000"/>
                          </a:solidFill>
                        </a:rPr>
                        <a:t>(provider)</a:t>
                      </a:r>
                    </a:p>
                  </a:txBody>
                  <a:tcPr/>
                </a:tc>
                <a:tc>
                  <a:txBody>
                    <a:bodyPr/>
                    <a:lstStyle/>
                    <a:p>
                      <a:r>
                        <a:rPr lang="en-US" sz="1400" dirty="0">
                          <a:solidFill>
                            <a:sysClr val="windowText" lastClr="000000"/>
                          </a:solidFill>
                        </a:rPr>
                        <a:t>“…Texting implies that you have my full attention and I'm at your disposal anytime, anywhere.” </a:t>
                      </a:r>
                      <a:r>
                        <a:rPr lang="en-US" sz="1400" i="1" dirty="0">
                          <a:solidFill>
                            <a:sysClr val="windowText" lastClr="000000"/>
                          </a:solidFill>
                        </a:rPr>
                        <a:t>–Medical Provider</a:t>
                      </a:r>
                    </a:p>
                  </a:txBody>
                  <a:tcPr/>
                </a:tc>
                <a:extLst>
                  <a:ext uri="{0D108BD9-81ED-4DB2-BD59-A6C34878D82A}">
                    <a16:rowId xmlns:a16="http://schemas.microsoft.com/office/drawing/2014/main" val="3799393893"/>
                  </a:ext>
                </a:extLst>
              </a:tr>
              <a:tr h="370840">
                <a:tc>
                  <a:txBody>
                    <a:bodyPr/>
                    <a:lstStyle/>
                    <a:p>
                      <a:r>
                        <a:rPr lang="en-US" b="1" dirty="0">
                          <a:solidFill>
                            <a:sysClr val="windowText" lastClr="000000"/>
                          </a:solidFill>
                        </a:rPr>
                        <a:t>Potential for overutilization</a:t>
                      </a:r>
                      <a:r>
                        <a:rPr lang="en-US" b="1" baseline="0" dirty="0">
                          <a:solidFill>
                            <a:sysClr val="windowText" lastClr="000000"/>
                          </a:solidFill>
                        </a:rPr>
                        <a:t> </a:t>
                      </a:r>
                      <a:r>
                        <a:rPr lang="en-US" baseline="0" dirty="0">
                          <a:solidFill>
                            <a:sysClr val="windowText" lastClr="000000"/>
                          </a:solidFill>
                        </a:rPr>
                        <a:t>(provider)</a:t>
                      </a:r>
                      <a:endParaRPr lang="en-US" dirty="0">
                        <a:solidFill>
                          <a:sysClr val="windowText" lastClr="000000"/>
                        </a:solidFill>
                      </a:endParaRPr>
                    </a:p>
                  </a:txBody>
                  <a:tcPr/>
                </a:tc>
                <a:tc>
                  <a:txBody>
                    <a:bodyPr/>
                    <a:lstStyle/>
                    <a:p>
                      <a:pPr marL="0" marR="0" indent="0" algn="l" defTabSz="40824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“…Please don't send me 15 text messages in one day.” </a:t>
                      </a:r>
                      <a:r>
                        <a:rPr lang="en-US" sz="1400" i="1" dirty="0">
                          <a:solidFill>
                            <a:sysClr val="windowText" lastClr="000000"/>
                          </a:solidFill>
                        </a:rPr>
                        <a:t>–Social Support Provider</a:t>
                      </a:r>
                    </a:p>
                  </a:txBody>
                  <a:tcPr/>
                </a:tc>
                <a:extLst>
                  <a:ext uri="{0D108BD9-81ED-4DB2-BD59-A6C34878D82A}">
                    <a16:rowId xmlns:a16="http://schemas.microsoft.com/office/drawing/2014/main" val="89142678"/>
                  </a:ext>
                </a:extLst>
              </a:tr>
              <a:tr h="370840">
                <a:tc>
                  <a:txBody>
                    <a:bodyPr/>
                    <a:lstStyle/>
                    <a:p>
                      <a:r>
                        <a:rPr lang="en-US" b="1" dirty="0">
                          <a:solidFill>
                            <a:sysClr val="windowText" lastClr="000000"/>
                          </a:solidFill>
                        </a:rPr>
                        <a:t>Privacy</a:t>
                      </a:r>
                      <a:r>
                        <a:rPr lang="en-US" b="1" baseline="0" dirty="0">
                          <a:solidFill>
                            <a:sysClr val="windowText" lastClr="000000"/>
                          </a:solidFill>
                        </a:rPr>
                        <a:t> and security</a:t>
                      </a:r>
                      <a:endParaRPr lang="en-US" b="1" dirty="0">
                        <a:solidFill>
                          <a:sysClr val="windowText" lastClr="000000"/>
                        </a:solidFill>
                      </a:endParaRPr>
                    </a:p>
                  </a:txBody>
                  <a:tcPr/>
                </a:tc>
                <a:tc>
                  <a:txBody>
                    <a:bodyPr/>
                    <a:lstStyle/>
                    <a:p>
                      <a:r>
                        <a:rPr lang="en-US" sz="1400" dirty="0">
                          <a:solidFill>
                            <a:sysClr val="windowText" lastClr="000000"/>
                          </a:solidFill>
                        </a:rPr>
                        <a:t>“There's always an element of concern for someone who's HIV positive that somebody's </a:t>
                      </a:r>
                      <a:r>
                        <a:rPr lang="en-US" sz="1400" dirty="0" err="1">
                          <a:solidFill>
                            <a:sysClr val="windowText" lastClr="000000"/>
                          </a:solidFill>
                        </a:rPr>
                        <a:t>gonna</a:t>
                      </a:r>
                      <a:r>
                        <a:rPr lang="en-US" sz="1400" dirty="0">
                          <a:solidFill>
                            <a:sysClr val="windowText" lastClr="000000"/>
                          </a:solidFill>
                        </a:rPr>
                        <a:t> find out their status that they don't want to know their status.” </a:t>
                      </a:r>
                      <a:r>
                        <a:rPr lang="en-US" sz="1400" baseline="0" dirty="0">
                          <a:solidFill>
                            <a:sysClr val="windowText" lastClr="000000"/>
                          </a:solidFill>
                        </a:rPr>
                        <a:t>  </a:t>
                      </a:r>
                      <a:r>
                        <a:rPr lang="en-US" sz="1400" i="1" dirty="0">
                          <a:solidFill>
                            <a:sysClr val="windowText" lastClr="000000"/>
                          </a:solidFill>
                        </a:rPr>
                        <a:t>–Social</a:t>
                      </a:r>
                      <a:r>
                        <a:rPr lang="en-US" sz="1400" i="1" baseline="0" dirty="0">
                          <a:solidFill>
                            <a:sysClr val="windowText" lastClr="000000"/>
                          </a:solidFill>
                        </a:rPr>
                        <a:t> Support Provider</a:t>
                      </a:r>
                      <a:endParaRPr lang="en-US" sz="1400" i="1" dirty="0">
                        <a:solidFill>
                          <a:sysClr val="windowText" lastClr="000000"/>
                        </a:solidFill>
                      </a:endParaRPr>
                    </a:p>
                  </a:txBody>
                  <a:tcPr/>
                </a:tc>
                <a:extLst>
                  <a:ext uri="{0D108BD9-81ED-4DB2-BD59-A6C34878D82A}">
                    <a16:rowId xmlns:a16="http://schemas.microsoft.com/office/drawing/2014/main" val="1927841927"/>
                  </a:ext>
                </a:extLst>
              </a:tr>
              <a:tr h="370840">
                <a:tc>
                  <a:txBody>
                    <a:bodyPr/>
                    <a:lstStyle/>
                    <a:p>
                      <a:r>
                        <a:rPr lang="en-US" b="1" dirty="0">
                          <a:solidFill>
                            <a:sysClr val="windowText" lastClr="000000"/>
                          </a:solidFill>
                        </a:rPr>
                        <a:t>Cost</a:t>
                      </a:r>
                      <a:r>
                        <a:rPr lang="en-US" b="1" baseline="0" dirty="0">
                          <a:solidFill>
                            <a:sysClr val="windowText" lastClr="000000"/>
                          </a:solidFill>
                        </a:rPr>
                        <a:t> and access</a:t>
                      </a:r>
                      <a:endParaRPr lang="en-US" b="1" dirty="0">
                        <a:solidFill>
                          <a:sysClr val="windowText" lastClr="000000"/>
                        </a:solidFill>
                      </a:endParaRPr>
                    </a:p>
                  </a:txBody>
                  <a:tcPr/>
                </a:tc>
                <a:tc>
                  <a:txBody>
                    <a:bodyPr/>
                    <a:lstStyle/>
                    <a:p>
                      <a:r>
                        <a:rPr lang="en-US" sz="1400" i="0" dirty="0">
                          <a:solidFill>
                            <a:sysClr val="windowText" lastClr="000000"/>
                          </a:solidFill>
                        </a:rPr>
                        <a:t>“…Some people have monthly bills for phone plans. They have unlimited. Some people have minutes and stuff.” </a:t>
                      </a:r>
                      <a:r>
                        <a:rPr lang="en-US" sz="1400" i="1" dirty="0">
                          <a:solidFill>
                            <a:sysClr val="windowText" lastClr="000000"/>
                          </a:solidFill>
                        </a:rPr>
                        <a:t>–African American male</a:t>
                      </a:r>
                      <a:r>
                        <a:rPr lang="en-US" sz="1400" i="1" baseline="0" dirty="0">
                          <a:solidFill>
                            <a:sysClr val="windowText" lastClr="000000"/>
                          </a:solidFill>
                        </a:rPr>
                        <a:t> patient, 33 years old</a:t>
                      </a:r>
                      <a:endParaRPr lang="en-US" sz="1400" i="1" dirty="0">
                        <a:solidFill>
                          <a:sysClr val="windowText" lastClr="000000"/>
                        </a:solidFill>
                      </a:endParaRPr>
                    </a:p>
                  </a:txBody>
                  <a:tcPr/>
                </a:tc>
                <a:extLst>
                  <a:ext uri="{0D108BD9-81ED-4DB2-BD59-A6C34878D82A}">
                    <a16:rowId xmlns:a16="http://schemas.microsoft.com/office/drawing/2014/main" val="2668982583"/>
                  </a:ext>
                </a:extLst>
              </a:tr>
            </a:tbl>
          </a:graphicData>
        </a:graphic>
      </p:graphicFrame>
    </p:spTree>
    <p:extLst>
      <p:ext uri="{BB962C8B-B14F-4D97-AF65-F5344CB8AC3E}">
        <p14:creationId xmlns:p14="http://schemas.microsoft.com/office/powerpoint/2010/main" val="351194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vs. patient perspectives in technology preference</a:t>
            </a:r>
          </a:p>
        </p:txBody>
      </p:sp>
      <p:sp>
        <p:nvSpPr>
          <p:cNvPr id="3" name="Content Placeholder 2"/>
          <p:cNvSpPr>
            <a:spLocks noGrp="1"/>
          </p:cNvSpPr>
          <p:nvPr>
            <p:ph idx="1"/>
          </p:nvPr>
        </p:nvSpPr>
        <p:spPr>
          <a:xfrm>
            <a:off x="309470" y="842805"/>
            <a:ext cx="8736808" cy="3707094"/>
          </a:xfrm>
        </p:spPr>
        <p:txBody>
          <a:bodyPr>
            <a:normAutofit/>
          </a:bodyPr>
          <a:lstStyle/>
          <a:p>
            <a:pPr>
              <a:spcAft>
                <a:spcPts val="600"/>
              </a:spcAft>
            </a:pPr>
            <a:r>
              <a:rPr lang="en-US" b="1" dirty="0"/>
              <a:t>Providers thought patients would prefer plain texting; concerned with access</a:t>
            </a:r>
          </a:p>
          <a:p>
            <a:pPr marL="591120" lvl="1" indent="0">
              <a:buNone/>
            </a:pPr>
            <a:endParaRPr lang="en-US" sz="100" b="1" i="1" dirty="0">
              <a:solidFill>
                <a:schemeClr val="accent1"/>
              </a:solidFill>
            </a:endParaRPr>
          </a:p>
          <a:p>
            <a:pPr>
              <a:spcAft>
                <a:spcPts val="600"/>
              </a:spcAft>
            </a:pPr>
            <a:r>
              <a:rPr lang="en-US" b="1" dirty="0"/>
              <a:t>Providers deferential to patients needs/preferences </a:t>
            </a:r>
          </a:p>
          <a:p>
            <a:endParaRPr lang="en-US" dirty="0"/>
          </a:p>
          <a:p>
            <a:endParaRPr lang="en-US" dirty="0"/>
          </a:p>
          <a:p>
            <a:r>
              <a:rPr lang="en-US" b="1" dirty="0"/>
              <a:t>Providers and patients agreed security was a benefit of using Qliq</a:t>
            </a:r>
          </a:p>
          <a:p>
            <a:pPr lvl="1"/>
            <a:endParaRPr lang="en-US" dirty="0"/>
          </a:p>
          <a:p>
            <a:pPr marL="182880" indent="0">
              <a:buNone/>
            </a:pPr>
            <a:endParaRPr lang="en-US" i="1" dirty="0"/>
          </a:p>
        </p:txBody>
      </p:sp>
      <p:sp>
        <p:nvSpPr>
          <p:cNvPr id="7" name="Rectangle 6"/>
          <p:cNvSpPr/>
          <p:nvPr/>
        </p:nvSpPr>
        <p:spPr>
          <a:xfrm>
            <a:off x="877181" y="1767992"/>
            <a:ext cx="7894551" cy="739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indent="0">
              <a:buNone/>
            </a:pPr>
            <a:r>
              <a:rPr lang="en-US" sz="1600" dirty="0">
                <a:solidFill>
                  <a:schemeClr val="bg1"/>
                </a:solidFill>
              </a:rPr>
              <a:t>“If that's the way you want to communicate with me, I'm all for it. If it'll get you to answer my questions, you do what I want you to, then sure. ” </a:t>
            </a:r>
            <a:r>
              <a:rPr lang="en-US" sz="1600" i="1" dirty="0"/>
              <a:t>–</a:t>
            </a:r>
            <a:r>
              <a:rPr lang="en-US" sz="1600" i="1" dirty="0">
                <a:solidFill>
                  <a:schemeClr val="bg1"/>
                </a:solidFill>
              </a:rPr>
              <a:t>Social Service Provider</a:t>
            </a:r>
          </a:p>
        </p:txBody>
      </p:sp>
      <p:sp>
        <p:nvSpPr>
          <p:cNvPr id="8" name="Rectangle 7"/>
          <p:cNvSpPr/>
          <p:nvPr/>
        </p:nvSpPr>
        <p:spPr>
          <a:xfrm>
            <a:off x="877181" y="2959585"/>
            <a:ext cx="7894552" cy="11447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“You have kids, you have family members who doodle in your phone. They can read the text, everybody else’s text. But when it comes to your health and your privacy, there should be an app that is created just for that.” </a:t>
            </a:r>
            <a:r>
              <a:rPr lang="en-US" sz="1600" i="1" dirty="0"/>
              <a:t>–African American male patient, 37 years old </a:t>
            </a:r>
          </a:p>
        </p:txBody>
      </p:sp>
    </p:spTree>
    <p:extLst>
      <p:ext uri="{BB962C8B-B14F-4D97-AF65-F5344CB8AC3E}">
        <p14:creationId xmlns:p14="http://schemas.microsoft.com/office/powerpoint/2010/main" val="19002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Preference: App vs. Plain Texting </a:t>
            </a:r>
          </a:p>
        </p:txBody>
      </p:sp>
      <p:sp>
        <p:nvSpPr>
          <p:cNvPr id="5" name="Content Placeholder 4"/>
          <p:cNvSpPr>
            <a:spLocks noGrp="1"/>
          </p:cNvSpPr>
          <p:nvPr>
            <p:ph idx="1"/>
          </p:nvPr>
        </p:nvSpPr>
        <p:spPr>
          <a:xfrm>
            <a:off x="365312" y="969608"/>
            <a:ext cx="4018224" cy="3394472"/>
          </a:xfrm>
          <a:ln>
            <a:solidFill>
              <a:schemeClr val="tx1"/>
            </a:solidFill>
          </a:ln>
        </p:spPr>
        <p:txBody>
          <a:bodyPr>
            <a:normAutofit/>
          </a:bodyPr>
          <a:lstStyle/>
          <a:p>
            <a:pPr marL="182880" indent="0">
              <a:buNone/>
            </a:pPr>
            <a:r>
              <a:rPr lang="en-US" b="1" dirty="0">
                <a:solidFill>
                  <a:schemeClr val="tx2"/>
                </a:solidFill>
              </a:rPr>
              <a:t>Patients</a:t>
            </a:r>
          </a:p>
          <a:p>
            <a:r>
              <a:rPr lang="en-US" dirty="0"/>
              <a:t>10/12 (83%) preferred Qliq</a:t>
            </a:r>
          </a:p>
          <a:p>
            <a:pPr marL="182880" indent="0">
              <a:buNone/>
            </a:pPr>
            <a:endParaRPr lang="en-US" dirty="0"/>
          </a:p>
        </p:txBody>
      </p:sp>
      <p:sp>
        <p:nvSpPr>
          <p:cNvPr id="8" name="Content Placeholder 4"/>
          <p:cNvSpPr txBox="1">
            <a:spLocks/>
          </p:cNvSpPr>
          <p:nvPr/>
        </p:nvSpPr>
        <p:spPr>
          <a:xfrm>
            <a:off x="4589179" y="969608"/>
            <a:ext cx="4163931" cy="3394472"/>
          </a:xfrm>
          <a:prstGeom prst="rect">
            <a:avLst/>
          </a:prstGeom>
          <a:ln>
            <a:solidFill>
              <a:schemeClr val="tx1"/>
            </a:solidFill>
          </a:ln>
        </p:spPr>
        <p:txBody>
          <a:bodyPr vert="horz" lIns="217728" tIns="108864" rIns="217728" bIns="108864" rtlCol="0">
            <a:normAutofit/>
          </a:bodyPr>
          <a:lstStyle>
            <a:lvl1pPr marL="342900" indent="-160020" algn="l" defTabSz="408240" rtl="0" eaLnBrk="1" latinLnBrk="0" hangingPunct="1">
              <a:spcBef>
                <a:spcPct val="20000"/>
              </a:spcBef>
              <a:buClr>
                <a:srgbClr val="0068AA"/>
              </a:buClr>
              <a:buFont typeface="Arial" charset="0"/>
              <a:buChar char="•"/>
              <a:defRPr sz="20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1pPr>
            <a:lvl2pPr marL="751140" indent="-160020" algn="l" defTabSz="408240" rtl="0" eaLnBrk="1" latinLnBrk="0" hangingPunct="1">
              <a:spcBef>
                <a:spcPct val="20000"/>
              </a:spcBef>
              <a:buSzPct val="85000"/>
              <a:buFont typeface="Arial" charset="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2pPr>
            <a:lvl3pPr marL="1159379" indent="-160020" algn="l" defTabSz="408240" rtl="0" eaLnBrk="1" latinLnBrk="0" hangingPunct="1">
              <a:spcBef>
                <a:spcPct val="20000"/>
              </a:spcBef>
              <a:buFont typeface=".AppleSystemUIFont" charset="-12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3pPr>
            <a:lvl4pPr marL="156761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4pPr>
            <a:lvl5pPr marL="197585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7"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0">
              <a:buFont typeface="Arial" charset="0"/>
              <a:buNone/>
            </a:pPr>
            <a:r>
              <a:rPr lang="en-US" b="1" dirty="0">
                <a:solidFill>
                  <a:schemeClr val="tx2"/>
                </a:solidFill>
              </a:rPr>
              <a:t>Providers</a:t>
            </a:r>
          </a:p>
          <a:p>
            <a:r>
              <a:rPr lang="en-US" dirty="0"/>
              <a:t>Qliq preferred but more variation</a:t>
            </a:r>
          </a:p>
          <a:p>
            <a:pPr marL="182880" indent="0">
              <a:buFont typeface="Arial" charset="0"/>
              <a:buNone/>
            </a:pPr>
            <a:endParaRPr lang="en-US" dirty="0"/>
          </a:p>
        </p:txBody>
      </p:sp>
      <p:graphicFrame>
        <p:nvGraphicFramePr>
          <p:cNvPr id="11" name="Chart 10"/>
          <p:cNvGraphicFramePr/>
          <p:nvPr>
            <p:extLst/>
          </p:nvPr>
        </p:nvGraphicFramePr>
        <p:xfrm>
          <a:off x="572373" y="1786920"/>
          <a:ext cx="3434235" cy="2577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nvPr>
        </p:nvGraphicFramePr>
        <p:xfrm>
          <a:off x="6077476" y="1779092"/>
          <a:ext cx="2840922" cy="250735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
          <p:cNvSpPr txBox="1"/>
          <p:nvPr/>
        </p:nvSpPr>
        <p:spPr>
          <a:xfrm>
            <a:off x="7651230" y="2561787"/>
            <a:ext cx="704995"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Open Sans"/>
                <a:cs typeface="Open Sans"/>
              </a:rPr>
              <a:t>Qliq</a:t>
            </a:r>
          </a:p>
        </p:txBody>
      </p:sp>
      <p:sp>
        <p:nvSpPr>
          <p:cNvPr id="19" name="TextBox 1"/>
          <p:cNvSpPr txBox="1"/>
          <p:nvPr/>
        </p:nvSpPr>
        <p:spPr>
          <a:xfrm>
            <a:off x="1584495" y="2175789"/>
            <a:ext cx="872519"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Open Sans"/>
                <a:cs typeface="Open Sans"/>
              </a:rPr>
              <a:t>Plain texting</a:t>
            </a:r>
          </a:p>
        </p:txBody>
      </p:sp>
      <p:sp>
        <p:nvSpPr>
          <p:cNvPr id="20" name="TextBox 1"/>
          <p:cNvSpPr txBox="1"/>
          <p:nvPr/>
        </p:nvSpPr>
        <p:spPr>
          <a:xfrm>
            <a:off x="7283305" y="3354487"/>
            <a:ext cx="872519"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Open Sans"/>
                <a:cs typeface="Open Sans"/>
              </a:rPr>
              <a:t>Plain texting</a:t>
            </a:r>
          </a:p>
        </p:txBody>
      </p:sp>
      <p:sp>
        <p:nvSpPr>
          <p:cNvPr id="24" name="TextBox 1"/>
          <p:cNvSpPr txBox="1"/>
          <p:nvPr/>
        </p:nvSpPr>
        <p:spPr>
          <a:xfrm>
            <a:off x="4902198" y="3354487"/>
            <a:ext cx="1515446"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50000"/>
                  </a:schemeClr>
                </a:solidFill>
                <a:latin typeface="Open Sans"/>
                <a:cs typeface="Open Sans"/>
              </a:rPr>
              <a:t>No preference</a:t>
            </a:r>
          </a:p>
        </p:txBody>
      </p:sp>
      <p:sp>
        <p:nvSpPr>
          <p:cNvPr id="25" name="TextBox 1"/>
          <p:cNvSpPr txBox="1"/>
          <p:nvPr/>
        </p:nvSpPr>
        <p:spPr>
          <a:xfrm>
            <a:off x="4904435" y="2529257"/>
            <a:ext cx="1783576"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50000"/>
                  </a:schemeClr>
                </a:solidFill>
                <a:latin typeface="Open Sans"/>
                <a:cs typeface="Open Sans"/>
              </a:rPr>
              <a:t>Prefers both methods available</a:t>
            </a:r>
          </a:p>
        </p:txBody>
      </p:sp>
      <p:sp>
        <p:nvSpPr>
          <p:cNvPr id="26" name="TextBox 1"/>
          <p:cNvSpPr txBox="1"/>
          <p:nvPr/>
        </p:nvSpPr>
        <p:spPr>
          <a:xfrm>
            <a:off x="4626963" y="1795653"/>
            <a:ext cx="2515615" cy="4704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50000"/>
                  </a:schemeClr>
                </a:solidFill>
                <a:latin typeface="Open Sans"/>
                <a:cs typeface="Open Sans"/>
              </a:rPr>
              <a:t>Prefers using the patient portal instead</a:t>
            </a:r>
          </a:p>
        </p:txBody>
      </p:sp>
      <p:cxnSp>
        <p:nvCxnSpPr>
          <p:cNvPr id="28" name="Straight Connector 27"/>
          <p:cNvCxnSpPr/>
          <p:nvPr/>
        </p:nvCxnSpPr>
        <p:spPr>
          <a:xfrm flipH="1" flipV="1">
            <a:off x="6659066" y="2050484"/>
            <a:ext cx="176049" cy="125305"/>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flipH="1" flipV="1">
            <a:off x="6266402" y="2653740"/>
            <a:ext cx="176050"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H="1" flipV="1">
            <a:off x="6266402" y="3526046"/>
            <a:ext cx="217783" cy="2"/>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5942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vs. patient perspectives in technology preference</a:t>
            </a:r>
          </a:p>
        </p:txBody>
      </p:sp>
      <p:sp>
        <p:nvSpPr>
          <p:cNvPr id="3" name="Content Placeholder 2"/>
          <p:cNvSpPr>
            <a:spLocks noGrp="1"/>
          </p:cNvSpPr>
          <p:nvPr>
            <p:ph idx="1"/>
          </p:nvPr>
        </p:nvSpPr>
        <p:spPr>
          <a:xfrm>
            <a:off x="314107" y="864905"/>
            <a:ext cx="8280805" cy="3394472"/>
          </a:xfrm>
        </p:spPr>
        <p:txBody>
          <a:bodyPr/>
          <a:lstStyle/>
          <a:p>
            <a:r>
              <a:rPr lang="en-US" b="1" dirty="0"/>
              <a:t>Patient portal and text messaging redundant? Some providers thought so, patients disagreed.  </a:t>
            </a:r>
          </a:p>
          <a:p>
            <a:endParaRPr lang="en-US" b="1" dirty="0"/>
          </a:p>
          <a:p>
            <a:endParaRPr lang="en-US" b="1" dirty="0"/>
          </a:p>
          <a:p>
            <a:endParaRPr lang="en-US" b="1" dirty="0"/>
          </a:p>
          <a:p>
            <a:endParaRPr lang="en-US" b="1" dirty="0"/>
          </a:p>
          <a:p>
            <a:r>
              <a:rPr lang="en-US" b="1" dirty="0"/>
              <a:t>Separateness of </a:t>
            </a:r>
            <a:r>
              <a:rPr lang="en-US" b="1" dirty="0" err="1"/>
              <a:t>Qliq</a:t>
            </a:r>
            <a:r>
              <a:rPr lang="en-US" b="1" dirty="0"/>
              <a:t> seen as beneficial but concern over message visibility</a:t>
            </a:r>
          </a:p>
          <a:p>
            <a:endParaRPr lang="en-US" b="1" dirty="0"/>
          </a:p>
        </p:txBody>
      </p:sp>
      <p:sp>
        <p:nvSpPr>
          <p:cNvPr id="4" name="Rectangle 3"/>
          <p:cNvSpPr/>
          <p:nvPr/>
        </p:nvSpPr>
        <p:spPr>
          <a:xfrm>
            <a:off x="830636" y="1693573"/>
            <a:ext cx="7646051" cy="12494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I see [</a:t>
            </a:r>
            <a:r>
              <a:rPr lang="en-US" i="1" dirty="0"/>
              <a:t>text messaging</a:t>
            </a:r>
            <a:r>
              <a:rPr lang="en-US" dirty="0"/>
              <a:t>] as a better improvement </a:t>
            </a:r>
            <a:r>
              <a:rPr lang="en-US" dirty="0" err="1"/>
              <a:t>'cause</a:t>
            </a:r>
            <a:r>
              <a:rPr lang="en-US" dirty="0"/>
              <a:t> when I go through the MUSC patient care app like every six months you </a:t>
            </a:r>
            <a:r>
              <a:rPr lang="en-US" dirty="0" err="1"/>
              <a:t>gotta</a:t>
            </a:r>
            <a:r>
              <a:rPr lang="en-US" dirty="0"/>
              <a:t> get a new password and its like, ‘I don't want to get a new password. Just show me when the next doctor's appointment is coming up’.” </a:t>
            </a:r>
            <a:r>
              <a:rPr lang="en-US" i="1" dirty="0"/>
              <a:t>–African American female patient, 47 years old</a:t>
            </a:r>
          </a:p>
        </p:txBody>
      </p:sp>
      <p:sp>
        <p:nvSpPr>
          <p:cNvPr id="5" name="Rectangle 4"/>
          <p:cNvSpPr/>
          <p:nvPr/>
        </p:nvSpPr>
        <p:spPr>
          <a:xfrm>
            <a:off x="886479" y="3507987"/>
            <a:ext cx="7646051" cy="590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10" dirty="0"/>
              <a:t>“Obviously they would have to get those push notifications, or it wouldn't work.”    </a:t>
            </a:r>
          </a:p>
          <a:p>
            <a:r>
              <a:rPr lang="en-US" sz="1610" dirty="0"/>
              <a:t>  </a:t>
            </a:r>
            <a:r>
              <a:rPr lang="en-US" sz="1610" i="1" dirty="0"/>
              <a:t>–Social Support  Staff</a:t>
            </a:r>
          </a:p>
        </p:txBody>
      </p:sp>
    </p:spTree>
    <p:extLst>
      <p:ext uri="{BB962C8B-B14F-4D97-AF65-F5344CB8AC3E}">
        <p14:creationId xmlns:p14="http://schemas.microsoft.com/office/powerpoint/2010/main" val="148896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and Security</a:t>
            </a:r>
          </a:p>
        </p:txBody>
      </p:sp>
      <p:sp>
        <p:nvSpPr>
          <p:cNvPr id="3" name="Content Placeholder 2"/>
          <p:cNvSpPr>
            <a:spLocks noGrp="1"/>
          </p:cNvSpPr>
          <p:nvPr>
            <p:ph idx="1"/>
          </p:nvPr>
        </p:nvSpPr>
        <p:spPr>
          <a:xfrm>
            <a:off x="365312" y="788124"/>
            <a:ext cx="8408740" cy="3394472"/>
          </a:xfrm>
        </p:spPr>
        <p:txBody>
          <a:bodyPr/>
          <a:lstStyle/>
          <a:p>
            <a:r>
              <a:rPr lang="en-US" b="1" dirty="0"/>
              <a:t>Agreement on what should never be sent by text</a:t>
            </a:r>
          </a:p>
          <a:p>
            <a:endParaRPr lang="en-US" dirty="0"/>
          </a:p>
          <a:p>
            <a:endParaRPr lang="en-US" dirty="0"/>
          </a:p>
          <a:p>
            <a:r>
              <a:rPr lang="en-US" b="1" dirty="0"/>
              <a:t>Providers concerned about “HIPAA violations” and “PHI”. Patients were not</a:t>
            </a:r>
          </a:p>
          <a:p>
            <a:endParaRPr lang="en-US" dirty="0"/>
          </a:p>
          <a:p>
            <a:endParaRPr lang="en-US" dirty="0"/>
          </a:p>
          <a:p>
            <a:r>
              <a:rPr lang="en-US" b="1" dirty="0"/>
              <a:t>Patients mainly trusted providers to be discreet</a:t>
            </a:r>
          </a:p>
          <a:p>
            <a:pPr marL="182880" indent="0">
              <a:buNone/>
            </a:pPr>
            <a:endParaRPr lang="en-US" dirty="0"/>
          </a:p>
          <a:p>
            <a:pPr marL="182880" indent="0">
              <a:buNone/>
            </a:pPr>
            <a:endParaRPr lang="en-US" dirty="0"/>
          </a:p>
        </p:txBody>
      </p:sp>
      <p:sp>
        <p:nvSpPr>
          <p:cNvPr id="4" name="Rectangle 3"/>
          <p:cNvSpPr/>
          <p:nvPr/>
        </p:nvSpPr>
        <p:spPr>
          <a:xfrm>
            <a:off x="844598" y="1301482"/>
            <a:ext cx="7785213" cy="5304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“Probably the three little words—H.I.V.” </a:t>
            </a:r>
            <a:r>
              <a:rPr lang="en-US" i="1" dirty="0"/>
              <a:t>–White/Native American female patient, 36 </a:t>
            </a:r>
            <a:r>
              <a:rPr lang="en-US" i="1" dirty="0" err="1"/>
              <a:t>yrs</a:t>
            </a:r>
            <a:r>
              <a:rPr lang="en-US" i="1" dirty="0"/>
              <a:t> old</a:t>
            </a:r>
          </a:p>
        </p:txBody>
      </p:sp>
      <p:sp>
        <p:nvSpPr>
          <p:cNvPr id="5" name="Rectangle 4"/>
          <p:cNvSpPr/>
          <p:nvPr/>
        </p:nvSpPr>
        <p:spPr>
          <a:xfrm>
            <a:off x="879500" y="2390204"/>
            <a:ext cx="7715412" cy="5304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“…You can control what you send out to patients, but you can't control what patients send back to you.” </a:t>
            </a:r>
            <a:r>
              <a:rPr lang="en-US" i="1" dirty="0"/>
              <a:t>–Social Support Staff</a:t>
            </a:r>
          </a:p>
        </p:txBody>
      </p:sp>
      <p:sp>
        <p:nvSpPr>
          <p:cNvPr id="7" name="Rectangle 6"/>
          <p:cNvSpPr/>
          <p:nvPr/>
        </p:nvSpPr>
        <p:spPr>
          <a:xfrm>
            <a:off x="879498" y="3500473"/>
            <a:ext cx="7750313" cy="606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“You just have to be confident with yourself and trust and know your staff. So to me, I think it's a trust factor. And me, I trust them 100 percent.” </a:t>
            </a:r>
            <a:r>
              <a:rPr lang="en-US" i="1" dirty="0"/>
              <a:t>–African American female, 39 </a:t>
            </a:r>
            <a:r>
              <a:rPr lang="en-US" i="1" dirty="0" err="1"/>
              <a:t>yrs</a:t>
            </a:r>
            <a:r>
              <a:rPr lang="en-US" i="1" dirty="0"/>
              <a:t> old  </a:t>
            </a:r>
          </a:p>
        </p:txBody>
      </p:sp>
    </p:spTree>
    <p:extLst>
      <p:ext uri="{BB962C8B-B14F-4D97-AF65-F5344CB8AC3E}">
        <p14:creationId xmlns:p14="http://schemas.microsoft.com/office/powerpoint/2010/main" val="98685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to send by text?</a:t>
            </a:r>
          </a:p>
        </p:txBody>
      </p:sp>
      <p:sp>
        <p:nvSpPr>
          <p:cNvPr id="3" name="Content Placeholder 2"/>
          <p:cNvSpPr>
            <a:spLocks noGrp="1"/>
          </p:cNvSpPr>
          <p:nvPr>
            <p:ph idx="1"/>
          </p:nvPr>
        </p:nvSpPr>
        <p:spPr>
          <a:xfrm>
            <a:off x="365312" y="769189"/>
            <a:ext cx="8229600" cy="3394472"/>
          </a:xfrm>
        </p:spPr>
        <p:txBody>
          <a:bodyPr>
            <a:normAutofit/>
          </a:bodyPr>
          <a:lstStyle/>
          <a:p>
            <a:r>
              <a:rPr lang="en-US" b="1" dirty="0"/>
              <a:t>Some patients wanted medical information sent by text, not others</a:t>
            </a:r>
          </a:p>
          <a:p>
            <a:pPr lvl="1"/>
            <a:endParaRPr lang="en-US" dirty="0"/>
          </a:p>
          <a:p>
            <a:pPr marL="591120" lvl="1" indent="0">
              <a:buNone/>
            </a:pPr>
            <a:endParaRPr lang="en-US" b="1" dirty="0"/>
          </a:p>
          <a:p>
            <a:endParaRPr lang="en-US" sz="500" b="1" dirty="0"/>
          </a:p>
          <a:p>
            <a:r>
              <a:rPr lang="en-US" b="1" dirty="0"/>
              <a:t>Providers wanted short, general messages</a:t>
            </a:r>
          </a:p>
          <a:p>
            <a:endParaRPr lang="en-US" dirty="0"/>
          </a:p>
          <a:p>
            <a:endParaRPr lang="en-US" dirty="0"/>
          </a:p>
          <a:p>
            <a:endParaRPr lang="en-US" sz="800" dirty="0"/>
          </a:p>
          <a:p>
            <a:r>
              <a:rPr lang="en-US" b="1" dirty="0"/>
              <a:t>Patients and providers liked using texting for quick check-ins</a:t>
            </a:r>
          </a:p>
          <a:p>
            <a:endParaRPr lang="en-US" dirty="0"/>
          </a:p>
          <a:p>
            <a:endParaRPr lang="en-US" dirty="0"/>
          </a:p>
          <a:p>
            <a:endParaRPr lang="en-US" dirty="0"/>
          </a:p>
          <a:p>
            <a:endParaRPr lang="en-US" dirty="0"/>
          </a:p>
          <a:p>
            <a:endParaRPr lang="en-US" dirty="0"/>
          </a:p>
        </p:txBody>
      </p:sp>
      <p:sp>
        <p:nvSpPr>
          <p:cNvPr id="4" name="Rectangle 3"/>
          <p:cNvSpPr/>
          <p:nvPr/>
        </p:nvSpPr>
        <p:spPr>
          <a:xfrm>
            <a:off x="767815" y="1223452"/>
            <a:ext cx="8236582" cy="6944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…She'll [the case manager] get information about my lab work before I do…she could just send me a text message and be like ‘hey this changed, this improved’” </a:t>
            </a:r>
            <a:r>
              <a:rPr lang="en-US" sz="1600" i="1" dirty="0"/>
              <a:t>–African American male, 26 </a:t>
            </a:r>
            <a:r>
              <a:rPr lang="en-US" sz="1600" i="1" dirty="0" err="1"/>
              <a:t>yrs</a:t>
            </a:r>
            <a:endParaRPr lang="en-US" sz="1600" i="1" dirty="0"/>
          </a:p>
        </p:txBody>
      </p:sp>
      <p:sp>
        <p:nvSpPr>
          <p:cNvPr id="5" name="Rectangle 4"/>
          <p:cNvSpPr/>
          <p:nvPr/>
        </p:nvSpPr>
        <p:spPr>
          <a:xfrm>
            <a:off x="767815" y="2372129"/>
            <a:ext cx="8236582" cy="74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“Just a simple text and not a detailed text. We're not trying to give a dissertation about the client’s medical history. We just want to give them simple instructions.” –</a:t>
            </a:r>
            <a:r>
              <a:rPr lang="en-US" i="1" dirty="0"/>
              <a:t>Social Services Provider</a:t>
            </a:r>
          </a:p>
        </p:txBody>
      </p:sp>
      <p:sp>
        <p:nvSpPr>
          <p:cNvPr id="6" name="Rectangle 5"/>
          <p:cNvSpPr/>
          <p:nvPr/>
        </p:nvSpPr>
        <p:spPr>
          <a:xfrm>
            <a:off x="767815" y="3574391"/>
            <a:ext cx="8236582" cy="6871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“I would think just a short check in as far as text …like, "Hey, are you doing okay? Is there anything I can help with?"  </a:t>
            </a:r>
            <a:r>
              <a:rPr lang="en-US" i="1" dirty="0"/>
              <a:t> – White gender-fluid patient, 38 years</a:t>
            </a:r>
          </a:p>
        </p:txBody>
      </p:sp>
    </p:spTree>
    <p:extLst>
      <p:ext uri="{BB962C8B-B14F-4D97-AF65-F5344CB8AC3E}">
        <p14:creationId xmlns:p14="http://schemas.microsoft.com/office/powerpoint/2010/main" val="27749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3" name="Content Placeholder 2"/>
          <p:cNvSpPr>
            <a:spLocks noGrp="1"/>
          </p:cNvSpPr>
          <p:nvPr>
            <p:ph idx="1"/>
          </p:nvPr>
        </p:nvSpPr>
        <p:spPr/>
        <p:txBody>
          <a:bodyPr>
            <a:normAutofit/>
          </a:bodyPr>
          <a:lstStyle/>
          <a:p>
            <a:r>
              <a:rPr lang="en-US" dirty="0"/>
              <a:t>Text messaging acceptable and helps meet patient needs</a:t>
            </a:r>
          </a:p>
          <a:p>
            <a:pPr lvl="1"/>
            <a:r>
              <a:rPr lang="en-US" dirty="0"/>
              <a:t>Benefits: quick, efficient, convenient, easy</a:t>
            </a:r>
          </a:p>
          <a:p>
            <a:pPr lvl="1"/>
            <a:r>
              <a:rPr lang="en-US" dirty="0"/>
              <a:t>Challenges: Security; perception of instant access; overutilization; impersonality; cost and access</a:t>
            </a:r>
          </a:p>
          <a:p>
            <a:pPr lvl="1"/>
            <a:r>
              <a:rPr lang="en-US" dirty="0"/>
              <a:t>Too efficient? Too convenient? Advantages raise complexity (potential for disruption) and compatibility issues (Increased work load? Altered work flow?)</a:t>
            </a:r>
          </a:p>
          <a:p>
            <a:r>
              <a:rPr lang="en-US" dirty="0"/>
              <a:t>Using secure app preferred over plain text messaging </a:t>
            </a:r>
          </a:p>
          <a:p>
            <a:r>
              <a:rPr lang="en-US" dirty="0"/>
              <a:t>Frequency of engagement and information exchange is a two-way street</a:t>
            </a:r>
          </a:p>
          <a:p>
            <a:pPr marL="591120" lvl="1" indent="0">
              <a:buNone/>
            </a:pPr>
            <a:endParaRPr lang="en-US" dirty="0"/>
          </a:p>
        </p:txBody>
      </p:sp>
    </p:spTree>
    <p:extLst>
      <p:ext uri="{BB962C8B-B14F-4D97-AF65-F5344CB8AC3E}">
        <p14:creationId xmlns:p14="http://schemas.microsoft.com/office/powerpoint/2010/main" val="34602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10" y="-26800"/>
            <a:ext cx="7886700" cy="993775"/>
          </a:xfrm>
        </p:spPr>
        <p:txBody>
          <a:bodyPr>
            <a:normAutofit/>
          </a:bodyPr>
          <a:lstStyle/>
          <a:p>
            <a:r>
              <a:rPr lang="en-US" sz="2800" dirty="0">
                <a:latin typeface="Arial Narrow" charset="0"/>
                <a:ea typeface="Arial Narrow" charset="0"/>
                <a:cs typeface="Arial Narrow" charset="0"/>
              </a:rPr>
              <a:t>Background</a:t>
            </a:r>
          </a:p>
        </p:txBody>
      </p:sp>
      <p:sp>
        <p:nvSpPr>
          <p:cNvPr id="3" name="Content Placeholder 2"/>
          <p:cNvSpPr>
            <a:spLocks noGrp="1"/>
          </p:cNvSpPr>
          <p:nvPr>
            <p:ph idx="1"/>
          </p:nvPr>
        </p:nvSpPr>
        <p:spPr>
          <a:xfrm>
            <a:off x="-22609" y="969608"/>
            <a:ext cx="8671017" cy="3394472"/>
          </a:xfrm>
        </p:spPr>
        <p:txBody>
          <a:bodyPr>
            <a:normAutofit lnSpcReduction="10000"/>
          </a:bodyPr>
          <a:lstStyle/>
          <a:p>
            <a:r>
              <a:rPr lang="en-US" dirty="0">
                <a:latin typeface="Arial Narrow" charset="0"/>
                <a:ea typeface="Arial Narrow" charset="0"/>
                <a:cs typeface="Arial Narrow" charset="0"/>
              </a:rPr>
              <a:t>~20,000 people living with HIV in South Carolina </a:t>
            </a:r>
          </a:p>
          <a:p>
            <a:pPr lvl="1"/>
            <a:r>
              <a:rPr lang="en-US" dirty="0">
                <a:latin typeface="Arial Narrow" charset="0"/>
                <a:ea typeface="Arial Narrow" charset="0"/>
                <a:cs typeface="Arial Narrow" charset="0"/>
              </a:rPr>
              <a:t>Only ~50% are retained in continuous HIV-related medical</a:t>
            </a:r>
          </a:p>
          <a:p>
            <a:pPr lvl="1"/>
            <a:r>
              <a:rPr lang="en-US" dirty="0">
                <a:latin typeface="Arial Narrow" charset="0"/>
                <a:ea typeface="Arial Narrow" charset="0"/>
                <a:cs typeface="Arial Narrow" charset="0"/>
              </a:rPr>
              <a:t>~750 new infections per year </a:t>
            </a:r>
          </a:p>
          <a:p>
            <a:pPr lvl="1"/>
            <a:endParaRPr lang="en-US" dirty="0">
              <a:latin typeface="Arial Narrow" charset="0"/>
              <a:ea typeface="Arial Narrow" charset="0"/>
              <a:cs typeface="Arial Narrow" charset="0"/>
            </a:endParaRPr>
          </a:p>
          <a:p>
            <a:pPr lvl="1"/>
            <a:endParaRPr lang="en-US" dirty="0">
              <a:latin typeface="Arial Narrow" charset="0"/>
              <a:ea typeface="Arial Narrow" charset="0"/>
              <a:cs typeface="Arial Narrow" charset="0"/>
            </a:endParaRPr>
          </a:p>
          <a:p>
            <a:pPr lvl="1"/>
            <a:endParaRPr lang="en-US" dirty="0">
              <a:latin typeface="Arial Narrow" charset="0"/>
              <a:ea typeface="Arial Narrow" charset="0"/>
              <a:cs typeface="Arial Narrow" charset="0"/>
            </a:endParaRPr>
          </a:p>
          <a:p>
            <a:pPr lvl="1"/>
            <a:endParaRPr lang="en-US" dirty="0">
              <a:latin typeface="Arial Narrow" charset="0"/>
              <a:ea typeface="Arial Narrow" charset="0"/>
              <a:cs typeface="Arial Narrow" charset="0"/>
            </a:endParaRPr>
          </a:p>
          <a:p>
            <a:pPr lvl="1"/>
            <a:endParaRPr lang="en-US" dirty="0">
              <a:latin typeface="Arial Narrow" charset="0"/>
              <a:ea typeface="Arial Narrow" charset="0"/>
              <a:cs typeface="Arial Narrow" charset="0"/>
            </a:endParaRPr>
          </a:p>
          <a:p>
            <a:r>
              <a:rPr lang="en-US" dirty="0">
                <a:latin typeface="Arial Narrow" charset="0"/>
                <a:ea typeface="Arial Narrow" charset="0"/>
                <a:cs typeface="Arial Narrow" charset="0"/>
              </a:rPr>
              <a:t>Sustained HIV treatment </a:t>
            </a:r>
            <a:r>
              <a:rPr lang="en-US" dirty="0">
                <a:latin typeface="Arial Narrow" charset="0"/>
                <a:ea typeface="Arial Narrow" charset="0"/>
                <a:cs typeface="Arial Narrow" charset="0"/>
                <a:sym typeface="Wingdings" panose="05000000000000000000" pitchFamily="2" charset="2"/>
              </a:rPr>
              <a:t>healthy patients  no onward transmission</a:t>
            </a:r>
            <a:endParaRPr lang="en-US" dirty="0">
              <a:latin typeface="Arial Narrow" charset="0"/>
              <a:ea typeface="Arial Narrow" charset="0"/>
              <a:cs typeface="Arial Narrow" charset="0"/>
            </a:endParaRPr>
          </a:p>
          <a:p>
            <a:r>
              <a:rPr lang="en-US" dirty="0">
                <a:latin typeface="Arial Narrow" charset="0"/>
                <a:ea typeface="Arial Narrow" charset="0"/>
                <a:cs typeface="Arial Narrow" charset="0"/>
              </a:rPr>
              <a:t>Communication vital to patient engagement and retention </a:t>
            </a:r>
          </a:p>
          <a:p>
            <a:endParaRPr lang="en-US" dirty="0">
              <a:latin typeface="Arial Narrow" charset="0"/>
              <a:ea typeface="Arial Narrow" charset="0"/>
              <a:cs typeface="Arial Narrow" charset="0"/>
            </a:endParaRPr>
          </a:p>
          <a:p>
            <a:endParaRPr lang="en-US" dirty="0">
              <a:latin typeface="Arial Narrow" charset="0"/>
              <a:ea typeface="Arial Narrow" charset="0"/>
              <a:cs typeface="Arial Narrow" charset="0"/>
            </a:endParaRPr>
          </a:p>
        </p:txBody>
      </p:sp>
      <p:sp>
        <p:nvSpPr>
          <p:cNvPr id="4" name="TextBox 3">
            <a:extLst>
              <a:ext uri="{FF2B5EF4-FFF2-40B4-BE49-F238E27FC236}">
                <a16:creationId xmlns:a16="http://schemas.microsoft.com/office/drawing/2014/main" id="{5CE62B64-A915-C143-BE5C-14145896DA3E}"/>
              </a:ext>
            </a:extLst>
          </p:cNvPr>
          <p:cNvSpPr txBox="1"/>
          <p:nvPr/>
        </p:nvSpPr>
        <p:spPr>
          <a:xfrm>
            <a:off x="970961" y="4534293"/>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315" y="1770985"/>
            <a:ext cx="2102332" cy="1651832"/>
          </a:xfrm>
          <a:prstGeom prst="rect">
            <a:avLst/>
          </a:prstGeom>
        </p:spPr>
      </p:pic>
      <p:sp>
        <p:nvSpPr>
          <p:cNvPr id="6" name="Right Arrow 5"/>
          <p:cNvSpPr/>
          <p:nvPr/>
        </p:nvSpPr>
        <p:spPr>
          <a:xfrm>
            <a:off x="5099823" y="2847279"/>
            <a:ext cx="1724723" cy="24532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361" y="1207873"/>
            <a:ext cx="1307377" cy="1884733"/>
          </a:xfrm>
          <a:prstGeom prst="rect">
            <a:avLst/>
          </a:prstGeom>
        </p:spPr>
      </p:pic>
    </p:spTree>
    <p:extLst>
      <p:ext uri="{BB962C8B-B14F-4D97-AF65-F5344CB8AC3E}">
        <p14:creationId xmlns:p14="http://schemas.microsoft.com/office/powerpoint/2010/main" val="92432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Implications for D&amp;I Research </a:t>
            </a:r>
          </a:p>
        </p:txBody>
      </p:sp>
      <p:sp>
        <p:nvSpPr>
          <p:cNvPr id="3" name="Content Placeholder 2"/>
          <p:cNvSpPr>
            <a:spLocks noGrp="1"/>
          </p:cNvSpPr>
          <p:nvPr>
            <p:ph idx="1"/>
          </p:nvPr>
        </p:nvSpPr>
        <p:spPr>
          <a:xfrm>
            <a:off x="-4138" y="969608"/>
            <a:ext cx="8806111" cy="3372047"/>
          </a:xfrm>
        </p:spPr>
        <p:txBody>
          <a:bodyPr>
            <a:normAutofit/>
          </a:bodyPr>
          <a:lstStyle/>
          <a:p>
            <a:r>
              <a:rPr lang="en-US" dirty="0">
                <a:latin typeface="Arial Narrow" panose="020B0604020202020204" pitchFamily="34" charset="0"/>
                <a:cs typeface="Arial Narrow" panose="020B0604020202020204" pitchFamily="34" charset="0"/>
              </a:rPr>
              <a:t>Unique challenges of implementing bidirectional intervention</a:t>
            </a:r>
          </a:p>
          <a:p>
            <a:pPr lvl="1"/>
            <a:r>
              <a:rPr lang="en-US" dirty="0"/>
              <a:t>One size does not fit all</a:t>
            </a:r>
          </a:p>
          <a:p>
            <a:pPr lvl="2"/>
            <a:r>
              <a:rPr lang="en-US" dirty="0"/>
              <a:t>Wide variations in expected use by patients and concern of overuse/unreasonable expectations by providers</a:t>
            </a:r>
          </a:p>
          <a:p>
            <a:pPr lvl="1"/>
            <a:r>
              <a:rPr lang="en-US" dirty="0"/>
              <a:t>Patient perspective more critical than most institutionally-initiated interventions </a:t>
            </a:r>
          </a:p>
          <a:p>
            <a:pPr lvl="1"/>
            <a:r>
              <a:rPr lang="en-US" dirty="0"/>
              <a:t>Questions:</a:t>
            </a:r>
          </a:p>
          <a:p>
            <a:pPr lvl="2"/>
            <a:r>
              <a:rPr lang="en-US" dirty="0"/>
              <a:t>How to match patient/provider expectations and use?</a:t>
            </a:r>
          </a:p>
          <a:p>
            <a:pPr lvl="2"/>
            <a:r>
              <a:rPr lang="en-US" dirty="0">
                <a:latin typeface="Arial Narrow" panose="020B0604020202020204" pitchFamily="34" charset="0"/>
                <a:cs typeface="Arial Narrow" panose="020B0604020202020204" pitchFamily="34" charset="0"/>
              </a:rPr>
              <a:t>Determining fidelity?</a:t>
            </a:r>
          </a:p>
          <a:p>
            <a:pPr lvl="2"/>
            <a:r>
              <a:rPr lang="en-US" dirty="0">
                <a:latin typeface="Arial Narrow" panose="020B0604020202020204" pitchFamily="34" charset="0"/>
                <a:cs typeface="Arial Narrow" panose="020B0604020202020204" pitchFamily="34" charset="0"/>
              </a:rPr>
              <a:t>Addressing provider and </a:t>
            </a:r>
            <a:r>
              <a:rPr lang="en-US" b="1" u="sng" dirty="0">
                <a:latin typeface="Arial Narrow" panose="020B0604020202020204" pitchFamily="34" charset="0"/>
                <a:cs typeface="Arial Narrow" panose="020B0604020202020204" pitchFamily="34" charset="0"/>
              </a:rPr>
              <a:t>patient </a:t>
            </a:r>
            <a:r>
              <a:rPr lang="en-US" dirty="0">
                <a:latin typeface="Arial Narrow" panose="020B0604020202020204" pitchFamily="34" charset="0"/>
                <a:cs typeface="Arial Narrow" panose="020B0604020202020204" pitchFamily="34" charset="0"/>
              </a:rPr>
              <a:t>perspectives in implementation frameworks?</a:t>
            </a:r>
          </a:p>
          <a:p>
            <a:pPr lvl="1"/>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3189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Implications for D&amp;I Research </a:t>
            </a:r>
          </a:p>
        </p:txBody>
      </p:sp>
      <p:sp>
        <p:nvSpPr>
          <p:cNvPr id="3" name="Content Placeholder 2"/>
          <p:cNvSpPr>
            <a:spLocks noGrp="1"/>
          </p:cNvSpPr>
          <p:nvPr>
            <p:ph idx="1"/>
          </p:nvPr>
        </p:nvSpPr>
        <p:spPr>
          <a:xfrm>
            <a:off x="-4137" y="969608"/>
            <a:ext cx="8229600" cy="3394472"/>
          </a:xfrm>
        </p:spPr>
        <p:txBody>
          <a:bodyPr/>
          <a:lstStyle/>
          <a:p>
            <a:r>
              <a:rPr lang="en-US" dirty="0"/>
              <a:t>Implementation research </a:t>
            </a:r>
            <a:r>
              <a:rPr lang="en-US" dirty="0">
                <a:sym typeface="Wingdings" panose="05000000000000000000" pitchFamily="2" charset="2"/>
              </a:rPr>
              <a:t> </a:t>
            </a:r>
            <a:r>
              <a:rPr lang="en-US" dirty="0"/>
              <a:t>community/institutional buy-in</a:t>
            </a:r>
          </a:p>
          <a:p>
            <a:pPr lvl="1"/>
            <a:r>
              <a:rPr lang="en-US" dirty="0">
                <a:latin typeface="Arial Narrow" panose="020B0604020202020204" pitchFamily="34" charset="0"/>
                <a:cs typeface="Arial Narrow" panose="020B0604020202020204" pitchFamily="34" charset="0"/>
              </a:rPr>
              <a:t>Involvement of patients and providers </a:t>
            </a:r>
            <a:r>
              <a:rPr lang="en-US" dirty="0"/>
              <a:t>gave voice/</a:t>
            </a:r>
            <a:r>
              <a:rPr lang="en-US" dirty="0">
                <a:latin typeface="Arial Narrow" panose="020B0604020202020204" pitchFamily="34" charset="0"/>
                <a:cs typeface="Arial Narrow" panose="020B0604020202020204" pitchFamily="34" charset="0"/>
                <a:sym typeface="Wingdings" panose="05000000000000000000" pitchFamily="2" charset="2"/>
              </a:rPr>
              <a:t>stake in project</a:t>
            </a:r>
            <a:endParaRPr lang="en-US" dirty="0">
              <a:latin typeface="Arial Narrow" panose="020B0604020202020204" pitchFamily="34" charset="0"/>
              <a:cs typeface="Arial Narrow" panose="020B0604020202020204" pitchFamily="34" charset="0"/>
            </a:endParaRPr>
          </a:p>
          <a:p>
            <a:pPr lvl="1"/>
            <a:r>
              <a:rPr lang="en-US" dirty="0"/>
              <a:t>Institution has no formal policy on texting in clinical settings</a:t>
            </a:r>
          </a:p>
          <a:p>
            <a:pPr lvl="2"/>
            <a:r>
              <a:rPr lang="en-US" dirty="0">
                <a:latin typeface="Arial Narrow" panose="020B0604020202020204" pitchFamily="34" charset="0"/>
                <a:cs typeface="Arial Narrow" panose="020B0604020202020204" pitchFamily="34" charset="0"/>
              </a:rPr>
              <a:t>Text messaging in research context more acceptable than for clinical purposes </a:t>
            </a:r>
          </a:p>
          <a:p>
            <a:pPr lvl="2"/>
            <a:r>
              <a:rPr lang="en-US" dirty="0"/>
              <a:t>Sparked institutional recognition of need to formulate text messaging policy </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2762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Implications for D&amp;I Research </a:t>
            </a:r>
          </a:p>
        </p:txBody>
      </p:sp>
      <p:sp>
        <p:nvSpPr>
          <p:cNvPr id="3" name="Content Placeholder 2"/>
          <p:cNvSpPr>
            <a:spLocks noGrp="1"/>
          </p:cNvSpPr>
          <p:nvPr>
            <p:ph idx="1"/>
          </p:nvPr>
        </p:nvSpPr>
        <p:spPr>
          <a:xfrm>
            <a:off x="-4137" y="969608"/>
            <a:ext cx="8229600" cy="3394472"/>
          </a:xfrm>
        </p:spPr>
        <p:txBody>
          <a:bodyPr/>
          <a:lstStyle/>
          <a:p>
            <a:r>
              <a:rPr lang="en-US" dirty="0">
                <a:latin typeface="Arial Narrow" panose="020B0604020202020204" pitchFamily="34" charset="0"/>
                <a:cs typeface="Arial Narrow" panose="020B0604020202020204" pitchFamily="34" charset="0"/>
              </a:rPr>
              <a:t>Results from formative work used to develop text messaging intervention</a:t>
            </a:r>
          </a:p>
          <a:p>
            <a:pPr lvl="1"/>
            <a:r>
              <a:rPr lang="en-US" dirty="0"/>
              <a:t>Use of encrypted, HIPAA-compliant app </a:t>
            </a:r>
          </a:p>
          <a:p>
            <a:pPr lvl="2"/>
            <a:r>
              <a:rPr lang="en-US" dirty="0"/>
              <a:t>Plain texting allowed for those without smart phones</a:t>
            </a:r>
          </a:p>
          <a:p>
            <a:pPr lvl="1"/>
            <a:r>
              <a:rPr lang="en-US" dirty="0"/>
              <a:t>Intervention “rules” provided to patients prior to enrollment</a:t>
            </a:r>
          </a:p>
          <a:p>
            <a:pPr lvl="2"/>
            <a:r>
              <a:rPr lang="en-US" dirty="0"/>
              <a:t>Ex: Providers will try to respond within 1 business day</a:t>
            </a:r>
          </a:p>
          <a:p>
            <a:r>
              <a:rPr lang="en-US" dirty="0"/>
              <a:t>Implementation indicators being collected</a:t>
            </a:r>
          </a:p>
          <a:p>
            <a:pPr marL="182880" indent="0">
              <a:buNone/>
            </a:pPr>
            <a:endParaRPr lang="en-US" dirty="0"/>
          </a:p>
          <a:p>
            <a:pPr marL="591120" lvl="1" indent="0">
              <a:buNone/>
            </a:pPr>
            <a:r>
              <a:rPr lang="en-US" dirty="0"/>
              <a:t>…stay tuned for results!</a:t>
            </a:r>
          </a:p>
          <a:p>
            <a:pPr marL="591120" lvl="1" indent="0">
              <a:buNone/>
            </a:pP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453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5658" y="1634064"/>
            <a:ext cx="7772400" cy="770465"/>
          </a:xfrm>
          <a:prstGeom prst="rect">
            <a:avLst/>
          </a:prstGeom>
        </p:spPr>
        <p:txBody>
          <a:bodyPr/>
          <a:lstStyle>
            <a:lvl1pPr algn="l" defTabSz="408240" rtl="0" eaLnBrk="1" latinLnBrk="0" hangingPunct="1">
              <a:spcBef>
                <a:spcPct val="0"/>
              </a:spcBef>
              <a:buNone/>
              <a:defRPr sz="2500" b="1" kern="1200">
                <a:solidFill>
                  <a:srgbClr val="0068AA"/>
                </a:solidFill>
                <a:latin typeface="Arial" charset="0"/>
                <a:ea typeface="Arial" charset="0"/>
                <a:cs typeface="Arial" charset="0"/>
              </a:defRPr>
            </a:lvl1pPr>
          </a:lstStyle>
          <a:p>
            <a:r>
              <a:rPr lang="en-US" sz="4000" dirty="0">
                <a:solidFill>
                  <a:schemeClr val="bg1"/>
                </a:solidFill>
                <a:latin typeface="Arial Narrow" charset="0"/>
                <a:ea typeface="Arial Narrow" charset="0"/>
                <a:cs typeface="Arial Narrow" charset="0"/>
              </a:rPr>
              <a:t>THANK YOU!</a:t>
            </a:r>
          </a:p>
        </p:txBody>
      </p:sp>
      <p:sp>
        <p:nvSpPr>
          <p:cNvPr id="4" name="Subtitle 2"/>
          <p:cNvSpPr txBox="1">
            <a:spLocks/>
          </p:cNvSpPr>
          <p:nvPr/>
        </p:nvSpPr>
        <p:spPr>
          <a:xfrm>
            <a:off x="308640" y="2442817"/>
            <a:ext cx="7772400" cy="639230"/>
          </a:xfrm>
          <a:prstGeom prst="rect">
            <a:avLst/>
          </a:prstGeom>
        </p:spPr>
        <p:txBody>
          <a:bodyPr>
            <a:noAutofit/>
          </a:bodyPr>
          <a:lstStyle>
            <a:lvl1pPr marL="342900" indent="-160020" algn="l" defTabSz="408240" rtl="0" eaLnBrk="1" latinLnBrk="0" hangingPunct="1">
              <a:spcBef>
                <a:spcPct val="20000"/>
              </a:spcBef>
              <a:buClr>
                <a:srgbClr val="0068AA"/>
              </a:buClr>
              <a:buFont typeface="Arial" charset="0"/>
              <a:buChar char="•"/>
              <a:defRPr sz="2000" kern="1200">
                <a:solidFill>
                  <a:schemeClr val="tx1">
                    <a:lumMod val="50000"/>
                  </a:schemeClr>
                </a:solidFill>
                <a:latin typeface="Arial" charset="0"/>
                <a:ea typeface="Arial" charset="0"/>
                <a:cs typeface="Arial" charset="0"/>
              </a:defRPr>
            </a:lvl1pPr>
            <a:lvl2pPr marL="751140" indent="-160020" algn="l" defTabSz="408240" rtl="0" eaLnBrk="1" latinLnBrk="0" hangingPunct="1">
              <a:spcBef>
                <a:spcPct val="20000"/>
              </a:spcBef>
              <a:buSzPct val="85000"/>
              <a:buFont typeface="Arial" charset="0"/>
              <a:buChar char="•"/>
              <a:defRPr sz="1800" kern="1200">
                <a:solidFill>
                  <a:schemeClr val="tx1">
                    <a:lumMod val="50000"/>
                  </a:schemeClr>
                </a:solidFill>
                <a:latin typeface="Arial" charset="0"/>
                <a:ea typeface="Arial" charset="0"/>
                <a:cs typeface="Arial" charset="0"/>
              </a:defRPr>
            </a:lvl2pPr>
            <a:lvl3pPr marL="1159379" indent="-160020" algn="l" defTabSz="408240" rtl="0" eaLnBrk="1" latinLnBrk="0" hangingPunct="1">
              <a:spcBef>
                <a:spcPct val="20000"/>
              </a:spcBef>
              <a:buFont typeface=".AppleSystemUIFont" charset="-120"/>
              <a:buChar char="–"/>
              <a:defRPr sz="1800" kern="1200">
                <a:solidFill>
                  <a:schemeClr val="tx1">
                    <a:lumMod val="50000"/>
                  </a:schemeClr>
                </a:solidFill>
                <a:latin typeface="Arial" charset="0"/>
                <a:ea typeface="Arial" charset="0"/>
                <a:cs typeface="Arial" charset="0"/>
              </a:defRPr>
            </a:lvl3pPr>
            <a:lvl4pPr marL="156761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4pPr>
            <a:lvl5pPr marL="197585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7"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a:lstStyle>
          <a:p>
            <a:pPr>
              <a:buClr>
                <a:schemeClr val="bg1"/>
              </a:buClr>
            </a:pPr>
            <a:r>
              <a:rPr lang="en-US" dirty="0">
                <a:solidFill>
                  <a:schemeClr val="bg1"/>
                </a:solidFill>
                <a:latin typeface="Arial Narrow" charset="0"/>
                <a:ea typeface="Arial Narrow" charset="0"/>
                <a:cs typeface="Arial Narrow" charset="0"/>
              </a:rPr>
              <a:t>Funding source: </a:t>
            </a:r>
            <a:r>
              <a:rPr lang="en-US" dirty="0" err="1">
                <a:solidFill>
                  <a:schemeClr val="bg1"/>
                </a:solidFill>
                <a:latin typeface="Arial Narrow" charset="0"/>
                <a:ea typeface="Arial Narrow" charset="0"/>
                <a:cs typeface="Arial Narrow" charset="0"/>
              </a:rPr>
              <a:t>Viiv</a:t>
            </a:r>
            <a:r>
              <a:rPr lang="en-US" dirty="0">
                <a:solidFill>
                  <a:schemeClr val="bg1"/>
                </a:solidFill>
                <a:latin typeface="Arial Narrow" charset="0"/>
                <a:ea typeface="Arial Narrow" charset="0"/>
                <a:cs typeface="Arial Narrow" charset="0"/>
              </a:rPr>
              <a:t> Healthcare </a:t>
            </a:r>
          </a:p>
          <a:p>
            <a:pPr>
              <a:buClr>
                <a:schemeClr val="bg1"/>
              </a:buClr>
            </a:pPr>
            <a:r>
              <a:rPr lang="en-US" dirty="0">
                <a:solidFill>
                  <a:schemeClr val="bg1"/>
                </a:solidFill>
                <a:latin typeface="Arial Narrow" charset="0"/>
                <a:ea typeface="Arial Narrow" charset="0"/>
                <a:cs typeface="Arial Narrow" charset="0"/>
              </a:rPr>
              <a:t>Research team: Eric Meissner, MD, PhD (co-PI), Lisa Martin (coordinator), Samuel Kennedy and Christie Eichberg (data collectors)</a:t>
            </a:r>
          </a:p>
          <a:p>
            <a:pPr>
              <a:buClr>
                <a:schemeClr val="bg1"/>
              </a:buClr>
            </a:pPr>
            <a:r>
              <a:rPr lang="en-US" dirty="0">
                <a:solidFill>
                  <a:schemeClr val="bg1"/>
                </a:solidFill>
                <a:latin typeface="Arial Narrow" charset="0"/>
                <a:ea typeface="Arial Narrow" charset="0"/>
                <a:cs typeface="Arial Narrow" charset="0"/>
              </a:rPr>
              <a:t>All participants</a:t>
            </a:r>
          </a:p>
          <a:p>
            <a:pPr marL="182880" indent="0">
              <a:buClr>
                <a:schemeClr val="bg1"/>
              </a:buClr>
              <a:buNone/>
            </a:pPr>
            <a:endParaRPr lang="en-US" dirty="0">
              <a:solidFill>
                <a:schemeClr val="bg1"/>
              </a:solidFill>
              <a:latin typeface="Arial Narrow" charset="0"/>
              <a:ea typeface="Arial Narrow" charset="0"/>
              <a:cs typeface="Arial Narrow" charset="0"/>
            </a:endParaRPr>
          </a:p>
          <a:p>
            <a:pPr marL="182880" indent="0">
              <a:buClr>
                <a:schemeClr val="bg1"/>
              </a:buClr>
              <a:buNone/>
            </a:pPr>
            <a:endParaRPr lang="en-US" dirty="0">
              <a:solidFill>
                <a:schemeClr val="bg1"/>
              </a:solidFill>
              <a:latin typeface="Arial Narrow" charset="0"/>
              <a:ea typeface="Arial Narrow" charset="0"/>
              <a:cs typeface="Arial Narrow" charset="0"/>
            </a:endParaRPr>
          </a:p>
        </p:txBody>
      </p:sp>
      <p:sp>
        <p:nvSpPr>
          <p:cNvPr id="6" name="Subtitle 2"/>
          <p:cNvSpPr txBox="1">
            <a:spLocks/>
          </p:cNvSpPr>
          <p:nvPr/>
        </p:nvSpPr>
        <p:spPr>
          <a:xfrm>
            <a:off x="465658" y="4280397"/>
            <a:ext cx="7543804" cy="431797"/>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rgbClr val="0C1A3E"/>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solidFill>
                  <a:schemeClr val="bg1"/>
                </a:solidFill>
                <a:latin typeface="Arial"/>
                <a:cs typeface="Arial"/>
              </a:rPr>
              <a:t>Email: fonner@musc.edu</a:t>
            </a:r>
          </a:p>
        </p:txBody>
      </p:sp>
    </p:spTree>
    <p:extLst>
      <p:ext uri="{BB962C8B-B14F-4D97-AF65-F5344CB8AC3E}">
        <p14:creationId xmlns:p14="http://schemas.microsoft.com/office/powerpoint/2010/main" val="24881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10" y="-26800"/>
            <a:ext cx="7886700" cy="993775"/>
          </a:xfrm>
        </p:spPr>
        <p:txBody>
          <a:bodyPr>
            <a:normAutofit/>
          </a:bodyPr>
          <a:lstStyle/>
          <a:p>
            <a:r>
              <a:rPr lang="en-US" sz="2800" dirty="0">
                <a:latin typeface="Arial Narrow" charset="0"/>
                <a:ea typeface="Arial Narrow" charset="0"/>
                <a:cs typeface="Arial Narrow" charset="0"/>
              </a:rPr>
              <a:t>Background</a:t>
            </a:r>
          </a:p>
        </p:txBody>
      </p:sp>
      <p:sp>
        <p:nvSpPr>
          <p:cNvPr id="3" name="Content Placeholder 2"/>
          <p:cNvSpPr>
            <a:spLocks noGrp="1"/>
          </p:cNvSpPr>
          <p:nvPr>
            <p:ph idx="1"/>
          </p:nvPr>
        </p:nvSpPr>
        <p:spPr>
          <a:xfrm>
            <a:off x="-171291" y="910135"/>
            <a:ext cx="7248598" cy="3394472"/>
          </a:xfrm>
        </p:spPr>
        <p:txBody>
          <a:bodyPr>
            <a:normAutofit/>
          </a:bodyPr>
          <a:lstStyle/>
          <a:p>
            <a:r>
              <a:rPr lang="en-US" dirty="0">
                <a:latin typeface="Arial Narrow" charset="0"/>
                <a:ea typeface="Arial Narrow" charset="0"/>
                <a:cs typeface="Arial Narrow" charset="0"/>
              </a:rPr>
              <a:t>MUSC HIV Clinic:  ~1,200 patients</a:t>
            </a:r>
          </a:p>
          <a:p>
            <a:pPr lvl="1"/>
            <a:r>
              <a:rPr lang="en-US" dirty="0">
                <a:latin typeface="Arial Narrow" charset="0"/>
                <a:ea typeface="Arial Narrow" charset="0"/>
                <a:cs typeface="Arial Narrow" charset="0"/>
              </a:rPr>
              <a:t>~250 patients receive case management services</a:t>
            </a:r>
          </a:p>
          <a:p>
            <a:pPr lvl="1"/>
            <a:r>
              <a:rPr lang="en-US" dirty="0">
                <a:latin typeface="Arial Narrow" charset="0"/>
                <a:ea typeface="Arial Narrow" charset="0"/>
                <a:cs typeface="Arial Narrow" charset="0"/>
              </a:rPr>
              <a:t>An estimated 95% have cell phones; 75% have smart phones</a:t>
            </a:r>
          </a:p>
          <a:p>
            <a:r>
              <a:rPr lang="en-US" dirty="0">
                <a:latin typeface="Arial Narrow" charset="0"/>
                <a:ea typeface="Arial Narrow" charset="0"/>
                <a:cs typeface="Arial Narrow" charset="0"/>
              </a:rPr>
              <a:t>Current clinic operations: </a:t>
            </a:r>
          </a:p>
          <a:p>
            <a:pPr lvl="1"/>
            <a:r>
              <a:rPr lang="en-US" dirty="0">
                <a:latin typeface="Arial Narrow" charset="0"/>
                <a:ea typeface="Arial Narrow" charset="0"/>
                <a:cs typeface="Arial Narrow" charset="0"/>
              </a:rPr>
              <a:t>Landline telephones used for communication, but:</a:t>
            </a:r>
          </a:p>
          <a:p>
            <a:pPr lvl="2"/>
            <a:r>
              <a:rPr lang="en-US" dirty="0">
                <a:latin typeface="Arial Narrow" charset="0"/>
                <a:ea typeface="Arial Narrow" charset="0"/>
                <a:cs typeface="Arial Narrow" charset="0"/>
              </a:rPr>
              <a:t>Patients decline to answer calls from blocked numbers</a:t>
            </a:r>
          </a:p>
          <a:p>
            <a:pPr lvl="2"/>
            <a:r>
              <a:rPr lang="en-US" dirty="0">
                <a:latin typeface="Arial Narrow" charset="0"/>
                <a:ea typeface="Arial Narrow" charset="0"/>
                <a:cs typeface="Arial Narrow" charset="0"/>
              </a:rPr>
              <a:t>Voice mailboxes are full or have not been set-up</a:t>
            </a:r>
          </a:p>
          <a:p>
            <a:pPr lvl="2"/>
            <a:r>
              <a:rPr lang="en-US" dirty="0">
                <a:latin typeface="Arial Narrow" charset="0"/>
                <a:ea typeface="Arial Narrow" charset="0"/>
                <a:cs typeface="Arial Narrow" charset="0"/>
              </a:rPr>
              <a:t>Providers play phone tag all day</a:t>
            </a:r>
          </a:p>
          <a:p>
            <a:pPr lvl="2"/>
            <a:r>
              <a:rPr lang="en-US" dirty="0">
                <a:latin typeface="Arial Narrow" charset="0"/>
                <a:ea typeface="Arial Narrow" charset="0"/>
                <a:cs typeface="Arial Narrow" charset="0"/>
              </a:rPr>
              <a:t>Patients ask to be texted, not called</a:t>
            </a:r>
          </a:p>
          <a:p>
            <a:endParaRPr lang="en-US" dirty="0">
              <a:latin typeface="Arial Narrow" charset="0"/>
              <a:ea typeface="Arial Narrow" charset="0"/>
              <a:cs typeface="Arial Narrow" charset="0"/>
            </a:endParaRPr>
          </a:p>
        </p:txBody>
      </p:sp>
      <p:sp>
        <p:nvSpPr>
          <p:cNvPr id="4" name="TextBox 3">
            <a:extLst>
              <a:ext uri="{FF2B5EF4-FFF2-40B4-BE49-F238E27FC236}">
                <a16:creationId xmlns:a16="http://schemas.microsoft.com/office/drawing/2014/main" id="{5CE62B64-A915-C143-BE5C-14145896DA3E}"/>
              </a:ext>
            </a:extLst>
          </p:cNvPr>
          <p:cNvSpPr txBox="1"/>
          <p:nvPr/>
        </p:nvSpPr>
        <p:spPr>
          <a:xfrm>
            <a:off x="970961" y="4534293"/>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pic>
        <p:nvPicPr>
          <p:cNvPr id="5" name="Picture 4"/>
          <p:cNvPicPr>
            <a:picLocks noChangeAspect="1"/>
          </p:cNvPicPr>
          <p:nvPr/>
        </p:nvPicPr>
        <p:blipFill>
          <a:blip r:embed="rId2"/>
          <a:stretch>
            <a:fillRect/>
          </a:stretch>
        </p:blipFill>
        <p:spPr>
          <a:xfrm>
            <a:off x="6622594" y="2144696"/>
            <a:ext cx="1110205" cy="19929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483" y="429609"/>
            <a:ext cx="2164961" cy="1332284"/>
          </a:xfrm>
          <a:prstGeom prst="rect">
            <a:avLst/>
          </a:prstGeom>
        </p:spPr>
      </p:pic>
    </p:spTree>
    <p:extLst>
      <p:ext uri="{BB962C8B-B14F-4D97-AF65-F5344CB8AC3E}">
        <p14:creationId xmlns:p14="http://schemas.microsoft.com/office/powerpoint/2010/main" val="134006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10" y="-26800"/>
            <a:ext cx="7886700" cy="993775"/>
          </a:xfrm>
        </p:spPr>
        <p:txBody>
          <a:bodyPr>
            <a:normAutofit/>
          </a:bodyPr>
          <a:lstStyle/>
          <a:p>
            <a:r>
              <a:rPr lang="en-US" sz="2800" dirty="0">
                <a:latin typeface="Arial Narrow" charset="0"/>
                <a:ea typeface="Arial Narrow" charset="0"/>
                <a:cs typeface="Arial Narrow" charset="0"/>
              </a:rPr>
              <a:t>Hypothesis and aim</a:t>
            </a:r>
          </a:p>
        </p:txBody>
      </p:sp>
      <p:sp>
        <p:nvSpPr>
          <p:cNvPr id="3" name="Content Placeholder 2"/>
          <p:cNvSpPr>
            <a:spLocks noGrp="1"/>
          </p:cNvSpPr>
          <p:nvPr>
            <p:ph idx="1"/>
          </p:nvPr>
        </p:nvSpPr>
        <p:spPr>
          <a:xfrm>
            <a:off x="-22608" y="969608"/>
            <a:ext cx="8229600" cy="3394472"/>
          </a:xfrm>
        </p:spPr>
        <p:txBody>
          <a:bodyPr/>
          <a:lstStyle/>
          <a:p>
            <a:r>
              <a:rPr lang="en-US" u="sng" dirty="0"/>
              <a:t>Hypothesis</a:t>
            </a:r>
            <a:r>
              <a:rPr lang="en-US" dirty="0"/>
              <a:t>: Having the capacity to text between patients and clinic providers (specifically case managers and pharmacists) will improve:</a:t>
            </a:r>
          </a:p>
          <a:p>
            <a:pPr lvl="1"/>
            <a:r>
              <a:rPr lang="en-US" dirty="0"/>
              <a:t>Linkage and retention in clinical care </a:t>
            </a:r>
          </a:p>
          <a:p>
            <a:pPr lvl="1"/>
            <a:r>
              <a:rPr lang="en-US" dirty="0"/>
              <a:t>Patient satisfaction with clinical services</a:t>
            </a:r>
          </a:p>
          <a:p>
            <a:r>
              <a:rPr lang="en-US" u="sng" dirty="0"/>
              <a:t>Research Aim</a:t>
            </a:r>
            <a:r>
              <a:rPr lang="en-US" dirty="0"/>
              <a:t>: To understand acceptability, preferences, and barriers/facilitators to texting among patients and providers</a:t>
            </a:r>
          </a:p>
          <a:p>
            <a:pPr lvl="1"/>
            <a:r>
              <a:rPr lang="en-US" dirty="0"/>
              <a:t>Included assessing preference for encrypted app (Qliq) vs. standard texting</a:t>
            </a:r>
          </a:p>
          <a:p>
            <a:pPr marL="182880" indent="0">
              <a:buNone/>
            </a:pPr>
            <a:endParaRPr lang="en-US" dirty="0">
              <a:latin typeface="Arial Narrow" charset="0"/>
              <a:ea typeface="Arial Narrow" charset="0"/>
              <a:cs typeface="Arial Narrow" charset="0"/>
            </a:endParaRPr>
          </a:p>
        </p:txBody>
      </p:sp>
      <p:sp>
        <p:nvSpPr>
          <p:cNvPr id="4" name="TextBox 3">
            <a:extLst>
              <a:ext uri="{FF2B5EF4-FFF2-40B4-BE49-F238E27FC236}">
                <a16:creationId xmlns:a16="http://schemas.microsoft.com/office/drawing/2014/main" id="{5CE62B64-A915-C143-BE5C-14145896DA3E}"/>
              </a:ext>
            </a:extLst>
          </p:cNvPr>
          <p:cNvSpPr txBox="1"/>
          <p:nvPr/>
        </p:nvSpPr>
        <p:spPr>
          <a:xfrm>
            <a:off x="970961" y="4534293"/>
            <a:ext cx="0" cy="0"/>
          </a:xfrm>
          <a:prstGeom prst="rect">
            <a:avLst/>
          </a:prstGeom>
          <a:noFill/>
        </p:spPr>
        <p:txBody>
          <a:bodyPr wrap="none" rtlCol="0">
            <a:noAutofit/>
          </a:bodyPr>
          <a:lstStyle/>
          <a:p>
            <a:endParaRPr lang="en-US" sz="2475" b="1" dirty="0">
              <a:solidFill>
                <a:schemeClr val="tx2"/>
              </a:solidFill>
              <a:latin typeface="Open Sans"/>
              <a:cs typeface="Open Sans"/>
            </a:endParaRPr>
          </a:p>
        </p:txBody>
      </p:sp>
      <p:pic>
        <p:nvPicPr>
          <p:cNvPr id="5" name="Picture 4"/>
          <p:cNvPicPr>
            <a:picLocks noChangeAspect="1"/>
          </p:cNvPicPr>
          <p:nvPr/>
        </p:nvPicPr>
        <p:blipFill>
          <a:blip r:embed="rId2"/>
          <a:stretch>
            <a:fillRect/>
          </a:stretch>
        </p:blipFill>
        <p:spPr>
          <a:xfrm>
            <a:off x="7460282" y="3040471"/>
            <a:ext cx="1368656" cy="1386431"/>
          </a:xfrm>
          <a:prstGeom prst="rect">
            <a:avLst/>
          </a:prstGeom>
        </p:spPr>
      </p:pic>
    </p:spTree>
    <p:extLst>
      <p:ext uri="{BB962C8B-B14F-4D97-AF65-F5344CB8AC3E}">
        <p14:creationId xmlns:p14="http://schemas.microsoft.com/office/powerpoint/2010/main" val="349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Qliq</a:t>
            </a:r>
            <a:r>
              <a:rPr lang="en-US" dirty="0"/>
              <a:t> vs. plain texting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1486895"/>
              </p:ext>
            </p:extLst>
          </p:nvPr>
        </p:nvGraphicFramePr>
        <p:xfrm>
          <a:off x="645830" y="1105198"/>
          <a:ext cx="7800155" cy="3097622"/>
        </p:xfrm>
        <a:graphic>
          <a:graphicData uri="http://schemas.openxmlformats.org/drawingml/2006/table">
            <a:tbl>
              <a:tblPr firstRow="1" firstCol="1" bandRow="1">
                <a:tableStyleId>{5C22544A-7EE6-4342-B048-85BDC9FD1C3A}</a:tableStyleId>
              </a:tblPr>
              <a:tblGrid>
                <a:gridCol w="1197135">
                  <a:extLst>
                    <a:ext uri="{9D8B030D-6E8A-4147-A177-3AD203B41FA5}">
                      <a16:colId xmlns:a16="http://schemas.microsoft.com/office/drawing/2014/main" val="417518690"/>
                    </a:ext>
                  </a:extLst>
                </a:gridCol>
                <a:gridCol w="1521470">
                  <a:extLst>
                    <a:ext uri="{9D8B030D-6E8A-4147-A177-3AD203B41FA5}">
                      <a16:colId xmlns:a16="http://schemas.microsoft.com/office/drawing/2014/main" val="1344375959"/>
                    </a:ext>
                  </a:extLst>
                </a:gridCol>
                <a:gridCol w="5081550">
                  <a:extLst>
                    <a:ext uri="{9D8B030D-6E8A-4147-A177-3AD203B41FA5}">
                      <a16:colId xmlns:a16="http://schemas.microsoft.com/office/drawing/2014/main" val="2788320735"/>
                    </a:ext>
                  </a:extLst>
                </a:gridCol>
              </a:tblGrid>
              <a:tr h="260922">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a:effectLst/>
                        </a:rPr>
                        <a:t>Text messaging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a:effectLst/>
                        </a:rPr>
                        <a:t>Qliq</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extLst>
                  <a:ext uri="{0D108BD9-81ED-4DB2-BD59-A6C34878D82A}">
                    <a16:rowId xmlns:a16="http://schemas.microsoft.com/office/drawing/2014/main" val="1518512849"/>
                  </a:ext>
                </a:extLst>
              </a:tr>
              <a:tr h="260922">
                <a:tc>
                  <a:txBody>
                    <a:bodyPr/>
                    <a:lstStyle/>
                    <a:p>
                      <a:pPr marL="0" marR="0">
                        <a:lnSpc>
                          <a:spcPct val="107000"/>
                        </a:lnSpc>
                        <a:spcBef>
                          <a:spcPts val="0"/>
                        </a:spcBef>
                        <a:spcAft>
                          <a:spcPts val="0"/>
                        </a:spcAft>
                      </a:pPr>
                      <a:r>
                        <a:rPr lang="en-US" sz="1600">
                          <a:effectLst/>
                        </a:rPr>
                        <a:t>Ease of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On all phones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App (free for patients)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extLst>
                  <a:ext uri="{0D108BD9-81ED-4DB2-BD59-A6C34878D82A}">
                    <a16:rowId xmlns:a16="http://schemas.microsoft.com/office/drawing/2014/main" val="2140035755"/>
                  </a:ext>
                </a:extLst>
              </a:tr>
              <a:tr h="561994">
                <a:tc>
                  <a:txBody>
                    <a:bodyPr/>
                    <a:lstStyle/>
                    <a:p>
                      <a:pPr marL="0" marR="0">
                        <a:lnSpc>
                          <a:spcPct val="107000"/>
                        </a:lnSpc>
                        <a:spcBef>
                          <a:spcPts val="0"/>
                        </a:spcBef>
                        <a:spcAft>
                          <a:spcPts val="0"/>
                        </a:spcAft>
                      </a:pPr>
                      <a:r>
                        <a:rPr lang="en-US" sz="1600">
                          <a:effectLst/>
                        </a:rPr>
                        <a:t>Contacts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Same as on phone</a:t>
                      </a:r>
                    </a:p>
                  </a:txBody>
                  <a:tcPr marL="33038" marR="33038" marT="0" marB="0"/>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solidFill>
                            <a:schemeClr val="accent5">
                              <a:lumMod val="50000"/>
                            </a:schemeClr>
                          </a:solidFill>
                          <a:effectLst/>
                        </a:rPr>
                        <a:t>Separate contacts</a:t>
                      </a:r>
                    </a:p>
                    <a:p>
                      <a:pPr marL="285750" marR="0" indent="-285750">
                        <a:lnSpc>
                          <a:spcPct val="107000"/>
                        </a:lnSpc>
                        <a:spcBef>
                          <a:spcPts val="0"/>
                        </a:spcBef>
                        <a:spcAft>
                          <a:spcPts val="0"/>
                        </a:spcAft>
                        <a:buFont typeface="Arial" panose="020B0604020202020204" pitchFamily="34" charset="0"/>
                        <a:buChar char="•"/>
                      </a:pPr>
                      <a:r>
                        <a:rPr lang="en-US" sz="1600" baseline="0" dirty="0">
                          <a:solidFill>
                            <a:schemeClr val="accent5">
                              <a:lumMod val="50000"/>
                            </a:schemeClr>
                          </a:solidFill>
                          <a:effectLst/>
                        </a:rPr>
                        <a:t>Account requires name and phone number or email </a:t>
                      </a:r>
                      <a:r>
                        <a:rPr lang="en-US" sz="1600" dirty="0">
                          <a:solidFill>
                            <a:schemeClr val="accent5">
                              <a:lumMod val="50000"/>
                            </a:schemeClr>
                          </a:solidFill>
                          <a:effectLst/>
                        </a:rPr>
                        <a:t> </a:t>
                      </a:r>
                    </a:p>
                  </a:txBody>
                  <a:tcPr marL="33038" marR="33038" marT="0" marB="0"/>
                </a:tc>
                <a:extLst>
                  <a:ext uri="{0D108BD9-81ED-4DB2-BD59-A6C34878D82A}">
                    <a16:rowId xmlns:a16="http://schemas.microsoft.com/office/drawing/2014/main" val="3119982782"/>
                  </a:ext>
                </a:extLst>
              </a:tr>
              <a:tr h="643422">
                <a:tc>
                  <a:txBody>
                    <a:bodyPr/>
                    <a:lstStyle/>
                    <a:p>
                      <a:pPr marL="0" marR="0">
                        <a:lnSpc>
                          <a:spcPct val="107000"/>
                        </a:lnSpc>
                        <a:spcBef>
                          <a:spcPts val="0"/>
                        </a:spcBef>
                        <a:spcAft>
                          <a:spcPts val="0"/>
                        </a:spcAft>
                      </a:pPr>
                      <a:r>
                        <a:rPr lang="en-US" sz="1600">
                          <a:effectLst/>
                        </a:rPr>
                        <a:t>Sending a message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Type and hit “send”</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indent="0">
                        <a:lnSpc>
                          <a:spcPct val="107000"/>
                        </a:lnSpc>
                        <a:spcBef>
                          <a:spcPts val="0"/>
                        </a:spcBef>
                        <a:spcAft>
                          <a:spcPts val="0"/>
                        </a:spcAft>
                        <a:buFont typeface="Arial" panose="020B0604020202020204" pitchFamily="34" charset="0"/>
                        <a:buNone/>
                      </a:pPr>
                      <a:r>
                        <a:rPr lang="en-US" sz="1600" dirty="0">
                          <a:solidFill>
                            <a:schemeClr val="accent5">
                              <a:lumMod val="50000"/>
                            </a:schemeClr>
                          </a:solidFill>
                          <a:effectLst/>
                        </a:rPr>
                        <a:t>Type and hit “send”</a:t>
                      </a:r>
                    </a:p>
                  </a:txBody>
                  <a:tcPr marL="33038" marR="33038" marT="0" marB="0"/>
                </a:tc>
                <a:extLst>
                  <a:ext uri="{0D108BD9-81ED-4DB2-BD59-A6C34878D82A}">
                    <a16:rowId xmlns:a16="http://schemas.microsoft.com/office/drawing/2014/main" val="3586492591"/>
                  </a:ext>
                </a:extLst>
              </a:tr>
              <a:tr h="848519">
                <a:tc>
                  <a:txBody>
                    <a:bodyPr/>
                    <a:lstStyle/>
                    <a:p>
                      <a:pPr marL="0" marR="0">
                        <a:lnSpc>
                          <a:spcPct val="107000"/>
                        </a:lnSpc>
                        <a:spcBef>
                          <a:spcPts val="0"/>
                        </a:spcBef>
                        <a:spcAft>
                          <a:spcPts val="0"/>
                        </a:spcAft>
                      </a:pPr>
                      <a:r>
                        <a:rPr lang="en-US" sz="1600" dirty="0">
                          <a:effectLst/>
                        </a:rPr>
                        <a:t>Privacy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Based on phone privacy settings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solidFill>
                            <a:schemeClr val="accent5">
                              <a:lumMod val="50000"/>
                            </a:schemeClr>
                          </a:solidFill>
                          <a:effectLst/>
                        </a:rPr>
                        <a:t>Passcode protected </a:t>
                      </a:r>
                    </a:p>
                    <a:p>
                      <a:pPr marL="285750" marR="0" indent="-285750">
                        <a:lnSpc>
                          <a:spcPct val="107000"/>
                        </a:lnSpc>
                        <a:spcBef>
                          <a:spcPts val="0"/>
                        </a:spcBef>
                        <a:spcAft>
                          <a:spcPts val="0"/>
                        </a:spcAft>
                        <a:buFont typeface="Arial" panose="020B0604020202020204" pitchFamily="34" charset="0"/>
                        <a:buChar char="•"/>
                      </a:pPr>
                      <a:r>
                        <a:rPr lang="en-US" sz="1600" dirty="0">
                          <a:solidFill>
                            <a:schemeClr val="accent5">
                              <a:lumMod val="50000"/>
                            </a:schemeClr>
                          </a:solidFill>
                          <a:effectLst/>
                        </a:rPr>
                        <a:t>Can remotely delete messages if device is lost or stolen</a:t>
                      </a:r>
                    </a:p>
                    <a:p>
                      <a:pPr marL="285750" marR="0" indent="-285750">
                        <a:lnSpc>
                          <a:spcPct val="107000"/>
                        </a:lnSpc>
                        <a:spcBef>
                          <a:spcPts val="0"/>
                        </a:spcBef>
                        <a:spcAft>
                          <a:spcPts val="0"/>
                        </a:spcAft>
                        <a:buFont typeface="Arial" panose="020B0604020202020204" pitchFamily="34" charset="0"/>
                        <a:buChar char="•"/>
                      </a:pPr>
                      <a:r>
                        <a:rPr lang="en-US" sz="1600" dirty="0">
                          <a:solidFill>
                            <a:schemeClr val="accent5">
                              <a:lumMod val="50000"/>
                            </a:schemeClr>
                          </a:solidFill>
                          <a:effectLst/>
                        </a:rPr>
                        <a:t>HIPAA compliant (messages are encrypted)</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extLst>
                  <a:ext uri="{0D108BD9-81ED-4DB2-BD59-A6C34878D82A}">
                    <a16:rowId xmlns:a16="http://schemas.microsoft.com/office/drawing/2014/main" val="2237147280"/>
                  </a:ext>
                </a:extLst>
              </a:tr>
              <a:tr h="521843">
                <a:tc>
                  <a:txBody>
                    <a:bodyPr/>
                    <a:lstStyle/>
                    <a:p>
                      <a:pPr marL="0" marR="0">
                        <a:lnSpc>
                          <a:spcPct val="107000"/>
                        </a:lnSpc>
                        <a:spcBef>
                          <a:spcPts val="0"/>
                        </a:spcBef>
                        <a:spcAft>
                          <a:spcPts val="0"/>
                        </a:spcAft>
                      </a:pPr>
                      <a:r>
                        <a:rPr lang="en-US" sz="1600" dirty="0">
                          <a:effectLst/>
                        </a:rPr>
                        <a:t>Receive notifications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Yes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tc>
                  <a:txBody>
                    <a:bodyPr/>
                    <a:lstStyle/>
                    <a:p>
                      <a:pPr marL="0" marR="0">
                        <a:lnSpc>
                          <a:spcPct val="107000"/>
                        </a:lnSpc>
                        <a:spcBef>
                          <a:spcPts val="0"/>
                        </a:spcBef>
                        <a:spcAft>
                          <a:spcPts val="0"/>
                        </a:spcAft>
                      </a:pPr>
                      <a:r>
                        <a:rPr lang="en-US" sz="1600" dirty="0">
                          <a:solidFill>
                            <a:schemeClr val="accent5">
                              <a:lumMod val="50000"/>
                            </a:schemeClr>
                          </a:solidFill>
                          <a:effectLst/>
                        </a:rPr>
                        <a:t>Yes, might need to configure settings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38" marR="33038" marT="0" marB="0"/>
                </a:tc>
                <a:extLst>
                  <a:ext uri="{0D108BD9-81ED-4DB2-BD59-A6C34878D82A}">
                    <a16:rowId xmlns:a16="http://schemas.microsoft.com/office/drawing/2014/main" val="2103512371"/>
                  </a:ext>
                </a:extLst>
              </a:tr>
            </a:tbl>
          </a:graphicData>
        </a:graphic>
      </p:graphicFrame>
    </p:spTree>
    <p:extLst>
      <p:ext uri="{BB962C8B-B14F-4D97-AF65-F5344CB8AC3E}">
        <p14:creationId xmlns:p14="http://schemas.microsoft.com/office/powerpoint/2010/main" val="389448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Qliq</a:t>
            </a:r>
            <a:endParaRPr lang="en-US" dirty="0"/>
          </a:p>
        </p:txBody>
      </p:sp>
      <p:sp>
        <p:nvSpPr>
          <p:cNvPr id="5" name="Rectangle 4"/>
          <p:cNvSpPr/>
          <p:nvPr/>
        </p:nvSpPr>
        <p:spPr>
          <a:xfrm>
            <a:off x="265246" y="3908885"/>
            <a:ext cx="8571627" cy="11447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716" y="0"/>
            <a:ext cx="2376434" cy="5145775"/>
          </a:xfrm>
          <a:ln w="38100">
            <a:solidFill>
              <a:schemeClr val="tx1">
                <a:lumMod val="50000"/>
              </a:schemeClr>
            </a:solidFill>
          </a:ln>
        </p:spPr>
      </p:pic>
      <p:sp>
        <p:nvSpPr>
          <p:cNvPr id="6" name="Oval 5"/>
          <p:cNvSpPr/>
          <p:nvPr/>
        </p:nvSpPr>
        <p:spPr>
          <a:xfrm>
            <a:off x="2624537" y="1661277"/>
            <a:ext cx="2163847" cy="66311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Arrow Connector 7"/>
          <p:cNvCxnSpPr>
            <a:stCxn id="6" idx="6"/>
          </p:cNvCxnSpPr>
          <p:nvPr/>
        </p:nvCxnSpPr>
        <p:spPr>
          <a:xfrm>
            <a:off x="4788384" y="1992834"/>
            <a:ext cx="726532" cy="3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30088" y="1472812"/>
            <a:ext cx="1933503" cy="11419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Can see when someone has read a text </a:t>
            </a:r>
          </a:p>
        </p:txBody>
      </p:sp>
      <p:sp>
        <p:nvSpPr>
          <p:cNvPr id="11" name="Oval 10"/>
          <p:cNvSpPr/>
          <p:nvPr/>
        </p:nvSpPr>
        <p:spPr>
          <a:xfrm>
            <a:off x="2226669" y="258266"/>
            <a:ext cx="1531347" cy="34900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Arrow Connector 12"/>
          <p:cNvCxnSpPr/>
          <p:nvPr/>
        </p:nvCxnSpPr>
        <p:spPr>
          <a:xfrm>
            <a:off x="3758016" y="470087"/>
            <a:ext cx="15189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388678" y="209405"/>
            <a:ext cx="2359291" cy="8585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Can change status (“online,” “away,” or “do not disturb”)</a:t>
            </a:r>
          </a:p>
        </p:txBody>
      </p:sp>
      <p:sp>
        <p:nvSpPr>
          <p:cNvPr id="15" name="Oval 14"/>
          <p:cNvSpPr/>
          <p:nvPr/>
        </p:nvSpPr>
        <p:spPr>
          <a:xfrm>
            <a:off x="2992342" y="2701319"/>
            <a:ext cx="1209710" cy="31410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Arrow Connector 16"/>
          <p:cNvCxnSpPr/>
          <p:nvPr/>
        </p:nvCxnSpPr>
        <p:spPr>
          <a:xfrm>
            <a:off x="4202052" y="2959584"/>
            <a:ext cx="1542614" cy="20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70860" y="2812501"/>
            <a:ext cx="2219137" cy="7306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Can request acknowledgement</a:t>
            </a:r>
          </a:p>
        </p:txBody>
      </p:sp>
      <p:sp>
        <p:nvSpPr>
          <p:cNvPr id="20" name="Oval 19"/>
          <p:cNvSpPr/>
          <p:nvPr/>
        </p:nvSpPr>
        <p:spPr>
          <a:xfrm>
            <a:off x="2226669" y="4572000"/>
            <a:ext cx="2746690" cy="48163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Arrow Connector 21"/>
          <p:cNvCxnSpPr/>
          <p:nvPr/>
        </p:nvCxnSpPr>
        <p:spPr>
          <a:xfrm>
            <a:off x="4973359" y="4753484"/>
            <a:ext cx="1225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300036" y="4100839"/>
            <a:ext cx="2704361" cy="942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Standard way of typing and sending messages. Can also send pictures</a:t>
            </a:r>
          </a:p>
        </p:txBody>
      </p:sp>
      <p:pic>
        <p:nvPicPr>
          <p:cNvPr id="25" name="Picture 24"/>
          <p:cNvPicPr>
            <a:picLocks noChangeAspect="1"/>
          </p:cNvPicPr>
          <p:nvPr/>
        </p:nvPicPr>
        <p:blipFill>
          <a:blip r:embed="rId3"/>
          <a:stretch>
            <a:fillRect/>
          </a:stretch>
        </p:blipFill>
        <p:spPr>
          <a:xfrm>
            <a:off x="579926" y="1127877"/>
            <a:ext cx="942975" cy="1066800"/>
          </a:xfrm>
          <a:prstGeom prst="rect">
            <a:avLst/>
          </a:prstGeom>
        </p:spPr>
      </p:pic>
      <p:pic>
        <p:nvPicPr>
          <p:cNvPr id="28" name="Picture 27"/>
          <p:cNvPicPr>
            <a:picLocks noChangeAspect="1"/>
          </p:cNvPicPr>
          <p:nvPr/>
        </p:nvPicPr>
        <p:blipFill>
          <a:blip r:embed="rId4"/>
          <a:stretch>
            <a:fillRect/>
          </a:stretch>
        </p:blipFill>
        <p:spPr>
          <a:xfrm>
            <a:off x="377604" y="2425343"/>
            <a:ext cx="1544387" cy="2525951"/>
          </a:xfrm>
          <a:prstGeom prst="rect">
            <a:avLst/>
          </a:prstGeom>
        </p:spPr>
      </p:pic>
      <p:sp>
        <p:nvSpPr>
          <p:cNvPr id="32" name="Rectangle 31"/>
          <p:cNvSpPr/>
          <p:nvPr/>
        </p:nvSpPr>
        <p:spPr>
          <a:xfrm>
            <a:off x="921380" y="3144255"/>
            <a:ext cx="349008" cy="792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227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5" grpId="0" animBg="1"/>
      <p:bldP spid="18"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Methods</a:t>
            </a:r>
          </a:p>
        </p:txBody>
      </p:sp>
      <p:sp>
        <p:nvSpPr>
          <p:cNvPr id="3" name="Content Placeholder 2"/>
          <p:cNvSpPr>
            <a:spLocks noGrp="1"/>
          </p:cNvSpPr>
          <p:nvPr>
            <p:ph idx="1"/>
          </p:nvPr>
        </p:nvSpPr>
        <p:spPr>
          <a:xfrm>
            <a:off x="276381" y="890193"/>
            <a:ext cx="8229600" cy="3394472"/>
          </a:xfrm>
        </p:spPr>
        <p:txBody>
          <a:bodyPr>
            <a:normAutofit/>
          </a:bodyPr>
          <a:lstStyle/>
          <a:p>
            <a:r>
              <a:rPr lang="en-US" dirty="0">
                <a:latin typeface="Arial Narrow" panose="020B0604020202020204" pitchFamily="34" charset="0"/>
                <a:cs typeface="Arial Narrow" panose="020B0604020202020204" pitchFamily="34" charset="0"/>
              </a:rPr>
              <a:t>Semi-structured in-depth interviews with patients (n=12) and providers (n=14) </a:t>
            </a:r>
          </a:p>
          <a:p>
            <a:pPr lvl="1"/>
            <a:r>
              <a:rPr lang="en-US" dirty="0"/>
              <a:t>Purposeful sampling (variation of provider role and patient age/gender) </a:t>
            </a:r>
          </a:p>
          <a:p>
            <a:r>
              <a:rPr lang="en-US" dirty="0"/>
              <a:t>Interviews included: </a:t>
            </a:r>
          </a:p>
          <a:p>
            <a:pPr lvl="1"/>
            <a:r>
              <a:rPr lang="en-US" dirty="0"/>
              <a:t>Open-ended questions related to CFIR domains</a:t>
            </a:r>
          </a:p>
          <a:p>
            <a:pPr lvl="1"/>
            <a:r>
              <a:rPr lang="en-US" dirty="0"/>
              <a:t>Demonstration of a secure texting app (Qliq)</a:t>
            </a:r>
          </a:p>
          <a:p>
            <a:pPr lvl="1"/>
            <a:r>
              <a:rPr lang="en-US" dirty="0"/>
              <a:t>Close-ended Likert scale questions related to intervention acceptability</a:t>
            </a:r>
          </a:p>
          <a:p>
            <a:r>
              <a:rPr lang="en-US" dirty="0"/>
              <a:t>Interviews transcribed, coded using deductive and emergent codes </a:t>
            </a:r>
            <a:endParaRPr lang="en-US" dirty="0">
              <a:latin typeface="Arial Narrow" panose="020B0604020202020204" pitchFamily="34" charset="0"/>
              <a:cs typeface="Arial Narrow" panose="020B0604020202020204" pitchFamily="34" charset="0"/>
            </a:endParaRPr>
          </a:p>
          <a:p>
            <a:r>
              <a:rPr lang="en-US" dirty="0"/>
              <a:t>Thematic analysis</a:t>
            </a:r>
          </a:p>
          <a:p>
            <a:pPr marL="182880" indent="0">
              <a:buNone/>
            </a:pP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8020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1" y="-26800"/>
            <a:ext cx="7886700" cy="993775"/>
          </a:xfrm>
        </p:spPr>
        <p:txBody>
          <a:bodyPr/>
          <a:lstStyle/>
          <a:p>
            <a:r>
              <a:rPr lang="en-US" dirty="0">
                <a:latin typeface="Arial Narrow" panose="020B0604020202020204" pitchFamily="34" charset="0"/>
                <a:cs typeface="Arial Narrow" panose="020B0604020202020204" pitchFamily="34" charset="0"/>
              </a:rPr>
              <a:t>Methods</a:t>
            </a:r>
          </a:p>
        </p:txBody>
      </p:sp>
      <p:sp>
        <p:nvSpPr>
          <p:cNvPr id="3" name="Content Placeholder 2"/>
          <p:cNvSpPr>
            <a:spLocks noGrp="1"/>
          </p:cNvSpPr>
          <p:nvPr>
            <p:ph idx="1"/>
          </p:nvPr>
        </p:nvSpPr>
        <p:spPr>
          <a:xfrm>
            <a:off x="-4137" y="969608"/>
            <a:ext cx="8229600" cy="3394472"/>
          </a:xfrm>
          <a:noFill/>
        </p:spPr>
        <p:txBody>
          <a:bodyPr/>
          <a:lstStyle/>
          <a:p>
            <a:r>
              <a:rPr lang="en-US" dirty="0">
                <a:latin typeface="Arial Narrow" panose="020B0604020202020204" pitchFamily="34" charset="0"/>
                <a:cs typeface="Arial Narrow" panose="020B0604020202020204" pitchFamily="34" charset="0"/>
              </a:rPr>
              <a:t>Formative phase of larger, mixed-methods study</a:t>
            </a:r>
          </a:p>
        </p:txBody>
      </p:sp>
      <p:sp>
        <p:nvSpPr>
          <p:cNvPr id="7" name="Rounded Rectangle 6"/>
          <p:cNvSpPr/>
          <p:nvPr/>
        </p:nvSpPr>
        <p:spPr>
          <a:xfrm>
            <a:off x="642174" y="1703157"/>
            <a:ext cx="1793899" cy="244305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t>Phase 1:</a:t>
            </a:r>
            <a:r>
              <a:rPr lang="en-US" dirty="0"/>
              <a:t> Developmental formative evaluation</a:t>
            </a:r>
          </a:p>
        </p:txBody>
      </p:sp>
      <p:sp>
        <p:nvSpPr>
          <p:cNvPr id="8" name="Rounded Rectangle 7"/>
          <p:cNvSpPr/>
          <p:nvPr/>
        </p:nvSpPr>
        <p:spPr>
          <a:xfrm>
            <a:off x="3018139" y="1703156"/>
            <a:ext cx="1793899" cy="2443055"/>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t>Phase 2:</a:t>
            </a:r>
            <a:r>
              <a:rPr lang="en-US" dirty="0"/>
              <a:t> Implementation of text/video chat  </a:t>
            </a:r>
          </a:p>
          <a:p>
            <a:pPr algn="ctr"/>
            <a:r>
              <a:rPr lang="en-US" dirty="0"/>
              <a:t> (12 months)</a:t>
            </a:r>
          </a:p>
        </p:txBody>
      </p:sp>
      <p:sp>
        <p:nvSpPr>
          <p:cNvPr id="9" name="Rounded Rectangle 8"/>
          <p:cNvSpPr/>
          <p:nvPr/>
        </p:nvSpPr>
        <p:spPr>
          <a:xfrm>
            <a:off x="5421251" y="1703156"/>
            <a:ext cx="1793899" cy="2443055"/>
          </a:xfrm>
          <a:prstGeom prst="roundRect">
            <a:avLst/>
          </a:prstGeom>
          <a:solidFill>
            <a:srgbClr val="E2833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a:t>Phase 3: </a:t>
            </a:r>
            <a:r>
              <a:rPr lang="en-US" dirty="0"/>
              <a:t>Interpretative formative evaluation</a:t>
            </a:r>
          </a:p>
        </p:txBody>
      </p:sp>
      <p:sp>
        <p:nvSpPr>
          <p:cNvPr id="10" name="Right Arrow 9"/>
          <p:cNvSpPr/>
          <p:nvPr/>
        </p:nvSpPr>
        <p:spPr>
          <a:xfrm>
            <a:off x="4893279" y="2671076"/>
            <a:ext cx="446730" cy="453710"/>
          </a:xfrm>
          <a:prstGeom prst="rightArrow">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ight Arrow 10"/>
          <p:cNvSpPr/>
          <p:nvPr/>
        </p:nvSpPr>
        <p:spPr>
          <a:xfrm>
            <a:off x="2535863" y="2659864"/>
            <a:ext cx="446730" cy="453710"/>
          </a:xfrm>
          <a:prstGeom prst="rightArrow">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276381" y="1347169"/>
            <a:ext cx="2523425" cy="3113149"/>
          </a:xfrm>
          <a:prstGeom prst="ellipse">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951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Sample characteristics</a:t>
            </a:r>
          </a:p>
        </p:txBody>
      </p:sp>
      <p:sp>
        <p:nvSpPr>
          <p:cNvPr id="3" name="Content Placeholder 2"/>
          <p:cNvSpPr>
            <a:spLocks noGrp="1"/>
          </p:cNvSpPr>
          <p:nvPr>
            <p:ph idx="1"/>
          </p:nvPr>
        </p:nvSpPr>
        <p:spPr>
          <a:xfrm>
            <a:off x="532836" y="823024"/>
            <a:ext cx="4081045" cy="3686154"/>
          </a:xfrm>
          <a:ln>
            <a:solidFill>
              <a:schemeClr val="tx1"/>
            </a:solidFill>
          </a:ln>
        </p:spPr>
        <p:txBody>
          <a:bodyPr/>
          <a:lstStyle/>
          <a:p>
            <a:pPr marL="182880" indent="0">
              <a:buNone/>
            </a:pPr>
            <a:r>
              <a:rPr lang="en-US" u="sng" dirty="0"/>
              <a:t>Patients (n=12)</a:t>
            </a:r>
          </a:p>
          <a:p>
            <a:pPr marL="182880" indent="0">
              <a:buNone/>
            </a:pPr>
            <a:endParaRPr lang="en-US" u="sng" dirty="0"/>
          </a:p>
          <a:p>
            <a:pPr marL="182880" indent="0">
              <a:buNone/>
            </a:pPr>
            <a:endParaRPr lang="en-US" u="sng" dirty="0"/>
          </a:p>
        </p:txBody>
      </p:sp>
      <p:graphicFrame>
        <p:nvGraphicFramePr>
          <p:cNvPr id="4" name="Table 3"/>
          <p:cNvGraphicFramePr>
            <a:graphicFrameLocks noGrp="1"/>
          </p:cNvGraphicFramePr>
          <p:nvPr>
            <p:extLst/>
          </p:nvPr>
        </p:nvGraphicFramePr>
        <p:xfrm>
          <a:off x="798737" y="1495887"/>
          <a:ext cx="3549242" cy="2518537"/>
        </p:xfrm>
        <a:graphic>
          <a:graphicData uri="http://schemas.openxmlformats.org/drawingml/2006/table">
            <a:tbl>
              <a:tblPr firstRow="1" bandRow="1">
                <a:tableStyleId>{5C22544A-7EE6-4342-B048-85BDC9FD1C3A}</a:tableStyleId>
              </a:tblPr>
              <a:tblGrid>
                <a:gridCol w="1439007">
                  <a:extLst>
                    <a:ext uri="{9D8B030D-6E8A-4147-A177-3AD203B41FA5}">
                      <a16:colId xmlns:a16="http://schemas.microsoft.com/office/drawing/2014/main" val="1313609281"/>
                    </a:ext>
                  </a:extLst>
                </a:gridCol>
                <a:gridCol w="2110235">
                  <a:extLst>
                    <a:ext uri="{9D8B030D-6E8A-4147-A177-3AD203B41FA5}">
                      <a16:colId xmlns:a16="http://schemas.microsoft.com/office/drawing/2014/main" val="406755430"/>
                    </a:ext>
                  </a:extLst>
                </a:gridCol>
              </a:tblGrid>
              <a:tr h="370840">
                <a:tc>
                  <a:txBody>
                    <a:bodyPr/>
                    <a:lstStyle/>
                    <a:p>
                      <a:r>
                        <a:rPr lang="en-US" dirty="0"/>
                        <a:t>Characteristic</a:t>
                      </a:r>
                    </a:p>
                  </a:txBody>
                  <a:tcPr/>
                </a:tc>
                <a:tc>
                  <a:txBody>
                    <a:bodyPr/>
                    <a:lstStyle/>
                    <a:p>
                      <a:r>
                        <a:rPr lang="en-US" sz="1600" dirty="0"/>
                        <a:t>% in sample</a:t>
                      </a:r>
                    </a:p>
                  </a:txBody>
                  <a:tcPr/>
                </a:tc>
                <a:extLst>
                  <a:ext uri="{0D108BD9-81ED-4DB2-BD59-A6C34878D82A}">
                    <a16:rowId xmlns:a16="http://schemas.microsoft.com/office/drawing/2014/main" val="267730362"/>
                  </a:ext>
                </a:extLst>
              </a:tr>
              <a:tr h="370840">
                <a:tc>
                  <a:txBody>
                    <a:bodyPr/>
                    <a:lstStyle/>
                    <a:p>
                      <a:r>
                        <a:rPr lang="en-US" dirty="0">
                          <a:solidFill>
                            <a:schemeClr val="accent6">
                              <a:lumMod val="50000"/>
                            </a:schemeClr>
                          </a:solidFill>
                        </a:rPr>
                        <a:t>Gender</a:t>
                      </a:r>
                    </a:p>
                  </a:txBody>
                  <a:tcPr/>
                </a:tc>
                <a:tc>
                  <a:txBody>
                    <a:bodyPr/>
                    <a:lstStyle/>
                    <a:p>
                      <a:r>
                        <a:rPr lang="en-US" sz="1600" dirty="0">
                          <a:solidFill>
                            <a:schemeClr val="accent6">
                              <a:lumMod val="50000"/>
                            </a:schemeClr>
                          </a:solidFill>
                        </a:rPr>
                        <a:t>42%</a:t>
                      </a:r>
                      <a:r>
                        <a:rPr lang="en-US" sz="1600" baseline="0" dirty="0">
                          <a:solidFill>
                            <a:schemeClr val="accent6">
                              <a:lumMod val="50000"/>
                            </a:schemeClr>
                          </a:solidFill>
                        </a:rPr>
                        <a:t> male </a:t>
                      </a:r>
                    </a:p>
                    <a:p>
                      <a:r>
                        <a:rPr lang="en-US" sz="1600" baseline="0" dirty="0">
                          <a:solidFill>
                            <a:schemeClr val="accent6">
                              <a:lumMod val="50000"/>
                            </a:schemeClr>
                          </a:solidFill>
                        </a:rPr>
                        <a:t>50% female </a:t>
                      </a:r>
                    </a:p>
                    <a:p>
                      <a:r>
                        <a:rPr lang="en-US" sz="1600" baseline="0" dirty="0">
                          <a:solidFill>
                            <a:schemeClr val="accent6">
                              <a:lumMod val="50000"/>
                            </a:schemeClr>
                          </a:solidFill>
                        </a:rPr>
                        <a:t>8% gender fluid</a:t>
                      </a:r>
                      <a:endParaRPr lang="en-US" sz="1600" dirty="0">
                        <a:solidFill>
                          <a:schemeClr val="accent6">
                            <a:lumMod val="50000"/>
                          </a:schemeClr>
                        </a:solidFill>
                      </a:endParaRPr>
                    </a:p>
                  </a:txBody>
                  <a:tcPr/>
                </a:tc>
                <a:extLst>
                  <a:ext uri="{0D108BD9-81ED-4DB2-BD59-A6C34878D82A}">
                    <a16:rowId xmlns:a16="http://schemas.microsoft.com/office/drawing/2014/main" val="3216767813"/>
                  </a:ext>
                </a:extLst>
              </a:tr>
              <a:tr h="370840">
                <a:tc>
                  <a:txBody>
                    <a:bodyPr/>
                    <a:lstStyle/>
                    <a:p>
                      <a:r>
                        <a:rPr lang="en-US" dirty="0">
                          <a:solidFill>
                            <a:schemeClr val="accent6">
                              <a:lumMod val="50000"/>
                            </a:schemeClr>
                          </a:solidFill>
                        </a:rPr>
                        <a:t>Race/ethnicity</a:t>
                      </a:r>
                    </a:p>
                  </a:txBody>
                  <a:tcPr/>
                </a:tc>
                <a:tc>
                  <a:txBody>
                    <a:bodyPr/>
                    <a:lstStyle/>
                    <a:p>
                      <a:r>
                        <a:rPr lang="en-US" sz="1600" dirty="0">
                          <a:solidFill>
                            <a:schemeClr val="accent6">
                              <a:lumMod val="50000"/>
                            </a:schemeClr>
                          </a:solidFill>
                        </a:rPr>
                        <a:t>83%</a:t>
                      </a:r>
                      <a:r>
                        <a:rPr lang="en-US" sz="1600" baseline="0" dirty="0">
                          <a:solidFill>
                            <a:schemeClr val="accent6">
                              <a:lumMod val="50000"/>
                            </a:schemeClr>
                          </a:solidFill>
                        </a:rPr>
                        <a:t> African American</a:t>
                      </a:r>
                    </a:p>
                  </a:txBody>
                  <a:tcPr/>
                </a:tc>
                <a:extLst>
                  <a:ext uri="{0D108BD9-81ED-4DB2-BD59-A6C34878D82A}">
                    <a16:rowId xmlns:a16="http://schemas.microsoft.com/office/drawing/2014/main" val="2623793512"/>
                  </a:ext>
                </a:extLst>
              </a:tr>
              <a:tr h="370840">
                <a:tc>
                  <a:txBody>
                    <a:bodyPr/>
                    <a:lstStyle/>
                    <a:p>
                      <a:r>
                        <a:rPr lang="en-US" dirty="0">
                          <a:solidFill>
                            <a:schemeClr val="accent6">
                              <a:lumMod val="50000"/>
                            </a:schemeClr>
                          </a:solidFill>
                        </a:rPr>
                        <a:t>Age,</a:t>
                      </a:r>
                      <a:r>
                        <a:rPr lang="en-US" baseline="0" dirty="0">
                          <a:solidFill>
                            <a:schemeClr val="accent6">
                              <a:lumMod val="50000"/>
                            </a:schemeClr>
                          </a:solidFill>
                        </a:rPr>
                        <a:t> </a:t>
                      </a:r>
                      <a:r>
                        <a:rPr lang="en-US" i="1" baseline="0" dirty="0">
                          <a:solidFill>
                            <a:schemeClr val="accent6">
                              <a:lumMod val="50000"/>
                            </a:schemeClr>
                          </a:solidFill>
                        </a:rPr>
                        <a:t>mean (range)</a:t>
                      </a:r>
                      <a:endParaRPr lang="en-US" i="1" dirty="0">
                        <a:solidFill>
                          <a:schemeClr val="accent6">
                            <a:lumMod val="50000"/>
                          </a:schemeClr>
                        </a:solidFill>
                      </a:endParaRPr>
                    </a:p>
                  </a:txBody>
                  <a:tcPr/>
                </a:tc>
                <a:tc>
                  <a:txBody>
                    <a:bodyPr/>
                    <a:lstStyle/>
                    <a:p>
                      <a:r>
                        <a:rPr lang="en-US" sz="1600" dirty="0">
                          <a:solidFill>
                            <a:schemeClr val="accent6">
                              <a:lumMod val="50000"/>
                            </a:schemeClr>
                          </a:solidFill>
                        </a:rPr>
                        <a:t>39.5 (23-57)</a:t>
                      </a:r>
                    </a:p>
                  </a:txBody>
                  <a:tcPr/>
                </a:tc>
                <a:extLst>
                  <a:ext uri="{0D108BD9-81ED-4DB2-BD59-A6C34878D82A}">
                    <a16:rowId xmlns:a16="http://schemas.microsoft.com/office/drawing/2014/main" val="527919658"/>
                  </a:ext>
                </a:extLst>
              </a:tr>
              <a:tr h="370840">
                <a:tc>
                  <a:txBody>
                    <a:bodyPr/>
                    <a:lstStyle/>
                    <a:p>
                      <a:r>
                        <a:rPr lang="en-US" i="1" dirty="0">
                          <a:solidFill>
                            <a:schemeClr val="accent6">
                              <a:lumMod val="50000"/>
                            </a:schemeClr>
                          </a:solidFill>
                        </a:rPr>
                        <a:t>Phone access</a:t>
                      </a:r>
                    </a:p>
                  </a:txBody>
                  <a:tcPr/>
                </a:tc>
                <a:tc>
                  <a:txBody>
                    <a:bodyPr/>
                    <a:lstStyle/>
                    <a:p>
                      <a:r>
                        <a:rPr lang="en-US" sz="1600" dirty="0">
                          <a:solidFill>
                            <a:schemeClr val="accent6">
                              <a:lumMod val="50000"/>
                            </a:schemeClr>
                          </a:solidFill>
                        </a:rPr>
                        <a:t>100% </a:t>
                      </a:r>
                      <a:r>
                        <a:rPr lang="en-US" sz="1600" baseline="0" dirty="0">
                          <a:solidFill>
                            <a:schemeClr val="accent6">
                              <a:lumMod val="50000"/>
                            </a:schemeClr>
                          </a:solidFill>
                        </a:rPr>
                        <a:t>smart phones</a:t>
                      </a:r>
                      <a:endParaRPr lang="en-US" sz="1600" dirty="0">
                        <a:solidFill>
                          <a:schemeClr val="accent6">
                            <a:lumMod val="50000"/>
                          </a:schemeClr>
                        </a:solidFill>
                      </a:endParaRPr>
                    </a:p>
                  </a:txBody>
                  <a:tcPr/>
                </a:tc>
                <a:extLst>
                  <a:ext uri="{0D108BD9-81ED-4DB2-BD59-A6C34878D82A}">
                    <a16:rowId xmlns:a16="http://schemas.microsoft.com/office/drawing/2014/main" val="2317748604"/>
                  </a:ext>
                </a:extLst>
              </a:tr>
            </a:tbl>
          </a:graphicData>
        </a:graphic>
      </p:graphicFrame>
      <p:sp>
        <p:nvSpPr>
          <p:cNvPr id="5" name="Content Placeholder 2"/>
          <p:cNvSpPr txBox="1">
            <a:spLocks/>
          </p:cNvSpPr>
          <p:nvPr/>
        </p:nvSpPr>
        <p:spPr>
          <a:xfrm>
            <a:off x="4732692" y="823023"/>
            <a:ext cx="4081045" cy="3686155"/>
          </a:xfrm>
          <a:prstGeom prst="rect">
            <a:avLst/>
          </a:prstGeom>
          <a:ln>
            <a:solidFill>
              <a:schemeClr val="tx1"/>
            </a:solidFill>
          </a:ln>
        </p:spPr>
        <p:txBody>
          <a:bodyPr vert="horz" lIns="217728" tIns="108864" rIns="217728" bIns="108864" rtlCol="0">
            <a:normAutofit/>
          </a:bodyPr>
          <a:lstStyle>
            <a:lvl1pPr marL="342900" indent="-160020" algn="l" defTabSz="408240" rtl="0" eaLnBrk="1" latinLnBrk="0" hangingPunct="1">
              <a:spcBef>
                <a:spcPct val="20000"/>
              </a:spcBef>
              <a:buClr>
                <a:srgbClr val="0068AA"/>
              </a:buClr>
              <a:buFont typeface="Arial" charset="0"/>
              <a:buChar char="•"/>
              <a:defRPr sz="20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1pPr>
            <a:lvl2pPr marL="751140" indent="-160020" algn="l" defTabSz="408240" rtl="0" eaLnBrk="1" latinLnBrk="0" hangingPunct="1">
              <a:spcBef>
                <a:spcPct val="20000"/>
              </a:spcBef>
              <a:buSzPct val="85000"/>
              <a:buFont typeface="Arial" charset="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2pPr>
            <a:lvl3pPr marL="1159379" indent="-160020" algn="l" defTabSz="408240" rtl="0" eaLnBrk="1" latinLnBrk="0" hangingPunct="1">
              <a:spcBef>
                <a:spcPct val="20000"/>
              </a:spcBef>
              <a:buFont typeface=".AppleSystemUIFont" charset="-12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3pPr>
            <a:lvl4pPr marL="156761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4pPr>
            <a:lvl5pPr marL="197585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7"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0">
              <a:buFont typeface="Arial" charset="0"/>
              <a:buNone/>
            </a:pPr>
            <a:r>
              <a:rPr lang="en-US" u="sng" dirty="0"/>
              <a:t>Providers (n=14)</a:t>
            </a:r>
          </a:p>
          <a:p>
            <a:pPr marL="182880" indent="0">
              <a:buFont typeface="Arial" charset="0"/>
              <a:buNone/>
            </a:pPr>
            <a:endParaRPr lang="en-US" u="sng" dirty="0"/>
          </a:p>
          <a:p>
            <a:pPr marL="182880" indent="0">
              <a:buFont typeface="Arial" charset="0"/>
              <a:buNone/>
            </a:pPr>
            <a:endParaRPr lang="en-US" u="sng" dirty="0"/>
          </a:p>
        </p:txBody>
      </p:sp>
      <p:graphicFrame>
        <p:nvGraphicFramePr>
          <p:cNvPr id="6" name="Table 5"/>
          <p:cNvGraphicFramePr>
            <a:graphicFrameLocks noGrp="1"/>
          </p:cNvGraphicFramePr>
          <p:nvPr>
            <p:extLst>
              <p:ext uri="{D42A27DB-BD31-4B8C-83A1-F6EECF244321}">
                <p14:modId xmlns:p14="http://schemas.microsoft.com/office/powerpoint/2010/main" val="3509579395"/>
              </p:ext>
            </p:extLst>
          </p:nvPr>
        </p:nvGraphicFramePr>
        <p:xfrm>
          <a:off x="5018730" y="1444360"/>
          <a:ext cx="3608739" cy="2443480"/>
        </p:xfrm>
        <a:graphic>
          <a:graphicData uri="http://schemas.openxmlformats.org/drawingml/2006/table">
            <a:tbl>
              <a:tblPr firstRow="1" bandRow="1">
                <a:tableStyleId>{5C22544A-7EE6-4342-B048-85BDC9FD1C3A}</a:tableStyleId>
              </a:tblPr>
              <a:tblGrid>
                <a:gridCol w="2701319">
                  <a:extLst>
                    <a:ext uri="{9D8B030D-6E8A-4147-A177-3AD203B41FA5}">
                      <a16:colId xmlns:a16="http://schemas.microsoft.com/office/drawing/2014/main" val="1313609281"/>
                    </a:ext>
                  </a:extLst>
                </a:gridCol>
                <a:gridCol w="907420">
                  <a:extLst>
                    <a:ext uri="{9D8B030D-6E8A-4147-A177-3AD203B41FA5}">
                      <a16:colId xmlns:a16="http://schemas.microsoft.com/office/drawing/2014/main" val="406755430"/>
                    </a:ext>
                  </a:extLst>
                </a:gridCol>
              </a:tblGrid>
              <a:tr h="370840">
                <a:tc>
                  <a:txBody>
                    <a:bodyPr/>
                    <a:lstStyle/>
                    <a:p>
                      <a:r>
                        <a:rPr lang="en-US" dirty="0"/>
                        <a:t>Role</a:t>
                      </a:r>
                    </a:p>
                  </a:txBody>
                  <a:tcPr/>
                </a:tc>
                <a:tc>
                  <a:txBody>
                    <a:bodyPr/>
                    <a:lstStyle/>
                    <a:p>
                      <a:r>
                        <a:rPr lang="en-US" dirty="0"/>
                        <a:t>N (%)</a:t>
                      </a:r>
                    </a:p>
                  </a:txBody>
                  <a:tcPr/>
                </a:tc>
                <a:extLst>
                  <a:ext uri="{0D108BD9-81ED-4DB2-BD59-A6C34878D82A}">
                    <a16:rowId xmlns:a16="http://schemas.microsoft.com/office/drawing/2014/main" val="267730362"/>
                  </a:ext>
                </a:extLst>
              </a:tr>
              <a:tr h="370840">
                <a:tc>
                  <a:txBody>
                    <a:bodyPr/>
                    <a:lstStyle/>
                    <a:p>
                      <a:r>
                        <a:rPr lang="en-US" sz="1600" dirty="0">
                          <a:solidFill>
                            <a:schemeClr val="accent6">
                              <a:lumMod val="50000"/>
                            </a:schemeClr>
                          </a:solidFill>
                        </a:rPr>
                        <a:t>Social Support Provider</a:t>
                      </a:r>
                    </a:p>
                    <a:p>
                      <a:r>
                        <a:rPr lang="en-US" sz="1400" i="1" dirty="0">
                          <a:solidFill>
                            <a:schemeClr val="accent6">
                              <a:lumMod val="50000"/>
                            </a:schemeClr>
                          </a:solidFill>
                        </a:rPr>
                        <a:t>(Case Managers, Social Workers, Outreach)</a:t>
                      </a:r>
                    </a:p>
                  </a:txBody>
                  <a:tcPr/>
                </a:tc>
                <a:tc>
                  <a:txBody>
                    <a:bodyPr/>
                    <a:lstStyle/>
                    <a:p>
                      <a:r>
                        <a:rPr lang="en-US" sz="1600" dirty="0">
                          <a:solidFill>
                            <a:schemeClr val="accent6">
                              <a:lumMod val="50000"/>
                            </a:schemeClr>
                          </a:solidFill>
                        </a:rPr>
                        <a:t>6 (43%)</a:t>
                      </a:r>
                    </a:p>
                  </a:txBody>
                  <a:tcPr/>
                </a:tc>
                <a:extLst>
                  <a:ext uri="{0D108BD9-81ED-4DB2-BD59-A6C34878D82A}">
                    <a16:rowId xmlns:a16="http://schemas.microsoft.com/office/drawing/2014/main" val="3216767813"/>
                  </a:ext>
                </a:extLst>
              </a:tr>
              <a:tr h="370840">
                <a:tc>
                  <a:txBody>
                    <a:bodyPr/>
                    <a:lstStyle/>
                    <a:p>
                      <a:r>
                        <a:rPr lang="en-US" sz="1600" dirty="0">
                          <a:solidFill>
                            <a:schemeClr val="accent6">
                              <a:lumMod val="50000"/>
                            </a:schemeClr>
                          </a:solidFill>
                        </a:rPr>
                        <a:t>Medical</a:t>
                      </a:r>
                      <a:r>
                        <a:rPr lang="en-US" sz="1600" baseline="0" dirty="0">
                          <a:solidFill>
                            <a:schemeClr val="accent6">
                              <a:lumMod val="50000"/>
                            </a:schemeClr>
                          </a:solidFill>
                        </a:rPr>
                        <a:t> Provider </a:t>
                      </a:r>
                    </a:p>
                    <a:p>
                      <a:r>
                        <a:rPr lang="en-US" sz="1400" i="1" baseline="0" dirty="0">
                          <a:solidFill>
                            <a:schemeClr val="accent6">
                              <a:lumMod val="50000"/>
                            </a:schemeClr>
                          </a:solidFill>
                        </a:rPr>
                        <a:t>(</a:t>
                      </a:r>
                      <a:r>
                        <a:rPr lang="en-US" sz="1400" i="1" dirty="0">
                          <a:solidFill>
                            <a:schemeClr val="accent6">
                              <a:lumMod val="50000"/>
                            </a:schemeClr>
                          </a:solidFill>
                        </a:rPr>
                        <a:t>Physicians, PAs, Pharmacists)</a:t>
                      </a:r>
                    </a:p>
                  </a:txBody>
                  <a:tcPr/>
                </a:tc>
                <a:tc>
                  <a:txBody>
                    <a:bodyPr/>
                    <a:lstStyle/>
                    <a:p>
                      <a:r>
                        <a:rPr lang="en-US" sz="1600" dirty="0">
                          <a:solidFill>
                            <a:schemeClr val="accent6">
                              <a:lumMod val="50000"/>
                            </a:schemeClr>
                          </a:solidFill>
                        </a:rPr>
                        <a:t>5 (36%)</a:t>
                      </a:r>
                    </a:p>
                  </a:txBody>
                  <a:tcPr/>
                </a:tc>
                <a:extLst>
                  <a:ext uri="{0D108BD9-81ED-4DB2-BD59-A6C34878D82A}">
                    <a16:rowId xmlns:a16="http://schemas.microsoft.com/office/drawing/2014/main" val="2623793512"/>
                  </a:ext>
                </a:extLst>
              </a:tr>
              <a:tr h="370840">
                <a:tc>
                  <a:txBody>
                    <a:bodyPr/>
                    <a:lstStyle/>
                    <a:p>
                      <a:r>
                        <a:rPr lang="en-US" sz="1600" dirty="0">
                          <a:solidFill>
                            <a:schemeClr val="accent6">
                              <a:lumMod val="50000"/>
                            </a:schemeClr>
                          </a:solidFill>
                        </a:rPr>
                        <a:t>Support Staff </a:t>
                      </a:r>
                    </a:p>
                    <a:p>
                      <a:r>
                        <a:rPr lang="en-US" sz="1400" i="1" dirty="0">
                          <a:solidFill>
                            <a:schemeClr val="accent6">
                              <a:lumMod val="50000"/>
                            </a:schemeClr>
                          </a:solidFill>
                        </a:rPr>
                        <a:t>(Nurse</a:t>
                      </a:r>
                      <a:r>
                        <a:rPr lang="en-US" sz="1400" i="1" baseline="0" dirty="0">
                          <a:solidFill>
                            <a:schemeClr val="accent6">
                              <a:lumMod val="50000"/>
                            </a:schemeClr>
                          </a:solidFill>
                        </a:rPr>
                        <a:t> Administrators, Coordinators, Program Support)</a:t>
                      </a:r>
                      <a:endParaRPr lang="en-US" sz="1400" i="1" dirty="0">
                        <a:solidFill>
                          <a:schemeClr val="accent6">
                            <a:lumMod val="50000"/>
                          </a:schemeClr>
                        </a:solidFill>
                      </a:endParaRPr>
                    </a:p>
                  </a:txBody>
                  <a:tcPr/>
                </a:tc>
                <a:tc>
                  <a:txBody>
                    <a:bodyPr/>
                    <a:lstStyle/>
                    <a:p>
                      <a:r>
                        <a:rPr lang="en-US" sz="1600" dirty="0">
                          <a:solidFill>
                            <a:schemeClr val="accent6">
                              <a:lumMod val="50000"/>
                            </a:schemeClr>
                          </a:solidFill>
                        </a:rPr>
                        <a:t>3 (21%)</a:t>
                      </a:r>
                    </a:p>
                  </a:txBody>
                  <a:tcPr/>
                </a:tc>
                <a:extLst>
                  <a:ext uri="{0D108BD9-81ED-4DB2-BD59-A6C34878D82A}">
                    <a16:rowId xmlns:a16="http://schemas.microsoft.com/office/drawing/2014/main" val="4079589162"/>
                  </a:ext>
                </a:extLst>
              </a:tr>
            </a:tbl>
          </a:graphicData>
        </a:graphic>
      </p:graphicFrame>
    </p:spTree>
    <p:extLst>
      <p:ext uri="{BB962C8B-B14F-4D97-AF65-F5344CB8AC3E}">
        <p14:creationId xmlns:p14="http://schemas.microsoft.com/office/powerpoint/2010/main" val="723452975"/>
      </p:ext>
    </p:extLst>
  </p:cSld>
  <p:clrMapOvr>
    <a:masterClrMapping/>
  </p:clrMapOvr>
</p:sld>
</file>

<file path=ppt/theme/theme1.xml><?xml version="1.0" encoding="utf-8"?>
<a:theme xmlns:a="http://schemas.openxmlformats.org/drawingml/2006/main" name="Office Theme">
  <a:themeElements>
    <a:clrScheme name="Belize Hole Light">
      <a:dk1>
        <a:srgbClr val="737572"/>
      </a:dk1>
      <a:lt1>
        <a:sysClr val="window" lastClr="FFFFFF"/>
      </a:lt1>
      <a:dk2>
        <a:srgbClr val="216BA9"/>
      </a:dk2>
      <a:lt2>
        <a:srgbClr val="FFFFFF"/>
      </a:lt2>
      <a:accent1>
        <a:srgbClr val="216BA9"/>
      </a:accent1>
      <a:accent2>
        <a:srgbClr val="7C8185"/>
      </a:accent2>
      <a:accent3>
        <a:srgbClr val="216BA9"/>
      </a:accent3>
      <a:accent4>
        <a:srgbClr val="7C8185"/>
      </a:accent4>
      <a:accent5>
        <a:srgbClr val="216BA9"/>
      </a:accent5>
      <a:accent6>
        <a:srgbClr val="7C8185"/>
      </a:accent6>
      <a:hlink>
        <a:srgbClr val="216BA9"/>
      </a:hlink>
      <a:folHlink>
        <a:srgbClr val="3B7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2475" b="1" dirty="0">
            <a:solidFill>
              <a:schemeClr val="tx2"/>
            </a:solidFill>
            <a:latin typeface="Open Sans"/>
            <a:cs typeface="Open Sans"/>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6B64A45745F64D83352EF24082A25C" ma:contentTypeVersion="12" ma:contentTypeDescription="Create a new document." ma:contentTypeScope="" ma:versionID="2e9a8ee00348cd481bd3684467d12762">
  <xsd:schema xmlns:xsd="http://www.w3.org/2001/XMLSchema" xmlns:xs="http://www.w3.org/2001/XMLSchema" xmlns:p="http://schemas.microsoft.com/office/2006/metadata/properties" xmlns:ns2="da73d508-1714-41dd-b774-32757e63854a" xmlns:ns3="1aa800a3-308f-437d-8b1d-ae8e1bd86065" targetNamespace="http://schemas.microsoft.com/office/2006/metadata/properties" ma:root="true" ma:fieldsID="6705bbb2cada02b813245eb74b5dbf4f" ns2:_="" ns3:_="">
    <xsd:import namespace="da73d508-1714-41dd-b774-32757e63854a"/>
    <xsd:import namespace="1aa800a3-308f-437d-8b1d-ae8e1bd86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3d508-1714-41dd-b774-32757e638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800a3-308f-437d-8b1d-ae8e1bd86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A1C010-1959-45BF-8420-A54C1C81AC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CDDBC36-227F-4497-B947-D3FA6A3E1BB4}">
  <ds:schemaRefs>
    <ds:schemaRef ds:uri="http://schemas.microsoft.com/sharepoint/v3/contenttype/forms"/>
  </ds:schemaRefs>
</ds:datastoreItem>
</file>

<file path=customXml/itemProps3.xml><?xml version="1.0" encoding="utf-8"?>
<ds:datastoreItem xmlns:ds="http://schemas.openxmlformats.org/officeDocument/2006/customXml" ds:itemID="{8630B5A0-6699-4219-98CE-9639432F52B1}"/>
</file>

<file path=docProps/app.xml><?xml version="1.0" encoding="utf-8"?>
<Properties xmlns="http://schemas.openxmlformats.org/officeDocument/2006/extended-properties" xmlns:vt="http://schemas.openxmlformats.org/officeDocument/2006/docPropsVTypes">
  <Template/>
  <TotalTime>11091</TotalTime>
  <Words>1948</Words>
  <Application>Microsoft Office PowerPoint</Application>
  <PresentationFormat>On-screen Show (16:9)</PresentationFormat>
  <Paragraphs>250</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.AppleSystemUIFont</vt:lpstr>
      <vt:lpstr>Arial</vt:lpstr>
      <vt:lpstr>Arial Narrow</vt:lpstr>
      <vt:lpstr>Calibri</vt:lpstr>
      <vt:lpstr>Calibri Light</vt:lpstr>
      <vt:lpstr>Open Sans</vt:lpstr>
      <vt:lpstr>Office Theme</vt:lpstr>
      <vt:lpstr>1_Custom Design</vt:lpstr>
      <vt:lpstr>PowerPoint Presentation</vt:lpstr>
      <vt:lpstr>Background</vt:lpstr>
      <vt:lpstr>Background</vt:lpstr>
      <vt:lpstr>Hypothesis and aim</vt:lpstr>
      <vt:lpstr>Qliq vs. plain texting</vt:lpstr>
      <vt:lpstr>Qliq</vt:lpstr>
      <vt:lpstr>Methods</vt:lpstr>
      <vt:lpstr>Methods</vt:lpstr>
      <vt:lpstr>Results: Sample characteristics</vt:lpstr>
      <vt:lpstr>Quantitative Results: Acceptability </vt:lpstr>
      <vt:lpstr>Outer setting: Meeting patient needs</vt:lpstr>
      <vt:lpstr>Perceived benefits of text messaging</vt:lpstr>
      <vt:lpstr>Perceived challenges of text messaging</vt:lpstr>
      <vt:lpstr>Provider vs. patient perspectives in technology preference</vt:lpstr>
      <vt:lpstr>Technology Preference: App vs. Plain Texting </vt:lpstr>
      <vt:lpstr>Provider vs. patient perspectives in technology preference</vt:lpstr>
      <vt:lpstr>Privacy and Security</vt:lpstr>
      <vt:lpstr>What information to send by text?</vt:lpstr>
      <vt:lpstr>Results summary</vt:lpstr>
      <vt:lpstr>Implications for D&amp;I Research </vt:lpstr>
      <vt:lpstr>Implications for D&amp;I Research </vt:lpstr>
      <vt:lpstr>Implications for D&amp;I Research </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Tammeka Evans</cp:lastModifiedBy>
  <cp:revision>274</cp:revision>
  <cp:lastPrinted>2016-05-19T11:26:30Z</cp:lastPrinted>
  <dcterms:created xsi:type="dcterms:W3CDTF">2015-04-02T00:30:29Z</dcterms:created>
  <dcterms:modified xsi:type="dcterms:W3CDTF">2019-12-10T05:16:39Z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0x010100C56B64A45745F64D83352EF24082A25C</vt:lpwstr>
  </property>
</Properties>
</file>