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presentation.xml" ContentType="application/vnd.openxmlformats-officedocument.presentationml.presentation.main+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colors4.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4.xml" ContentType="application/vnd.ms-office.drawingml.diagramDrawing+xml"/>
  <Override PartName="/ppt/theme/theme2.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theme/theme1.xml" ContentType="application/vnd.openxmlformats-officedocument.them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63"/>
  </p:notesMasterIdLst>
  <p:sldIdLst>
    <p:sldId id="256" r:id="rId2"/>
    <p:sldId id="735" r:id="rId3"/>
    <p:sldId id="261" r:id="rId4"/>
    <p:sldId id="260" r:id="rId5"/>
    <p:sldId id="259" r:id="rId6"/>
    <p:sldId id="262" r:id="rId7"/>
    <p:sldId id="310" r:id="rId8"/>
    <p:sldId id="321" r:id="rId9"/>
    <p:sldId id="263" r:id="rId10"/>
    <p:sldId id="271" r:id="rId11"/>
    <p:sldId id="258" r:id="rId12"/>
    <p:sldId id="272" r:id="rId13"/>
    <p:sldId id="273" r:id="rId14"/>
    <p:sldId id="269" r:id="rId15"/>
    <p:sldId id="265" r:id="rId16"/>
    <p:sldId id="316" r:id="rId17"/>
    <p:sldId id="313" r:id="rId18"/>
    <p:sldId id="314" r:id="rId19"/>
    <p:sldId id="315" r:id="rId20"/>
    <p:sldId id="317" r:id="rId21"/>
    <p:sldId id="318" r:id="rId22"/>
    <p:sldId id="319" r:id="rId23"/>
    <p:sldId id="280" r:id="rId24"/>
    <p:sldId id="281" r:id="rId25"/>
    <p:sldId id="282" r:id="rId26"/>
    <p:sldId id="283" r:id="rId27"/>
    <p:sldId id="284" r:id="rId28"/>
    <p:sldId id="286" r:id="rId29"/>
    <p:sldId id="287" r:id="rId30"/>
    <p:sldId id="289" r:id="rId31"/>
    <p:sldId id="288" r:id="rId32"/>
    <p:sldId id="279" r:id="rId33"/>
    <p:sldId id="294" r:id="rId34"/>
    <p:sldId id="295" r:id="rId35"/>
    <p:sldId id="268" r:id="rId36"/>
    <p:sldId id="311" r:id="rId37"/>
    <p:sldId id="312" r:id="rId38"/>
    <p:sldId id="276" r:id="rId39"/>
    <p:sldId id="274" r:id="rId40"/>
    <p:sldId id="278" r:id="rId41"/>
    <p:sldId id="290" r:id="rId42"/>
    <p:sldId id="291" r:id="rId43"/>
    <p:sldId id="292" r:id="rId44"/>
    <p:sldId id="277" r:id="rId45"/>
    <p:sldId id="296" r:id="rId46"/>
    <p:sldId id="297" r:id="rId47"/>
    <p:sldId id="298" r:id="rId48"/>
    <p:sldId id="301" r:id="rId49"/>
    <p:sldId id="302" r:id="rId50"/>
    <p:sldId id="299" r:id="rId51"/>
    <p:sldId id="300" r:id="rId52"/>
    <p:sldId id="303" r:id="rId53"/>
    <p:sldId id="304" r:id="rId54"/>
    <p:sldId id="305" r:id="rId55"/>
    <p:sldId id="306" r:id="rId56"/>
    <p:sldId id="307" r:id="rId57"/>
    <p:sldId id="308" r:id="rId58"/>
    <p:sldId id="309" r:id="rId59"/>
    <p:sldId id="320" r:id="rId60"/>
    <p:sldId id="322" r:id="rId61"/>
    <p:sldId id="734"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3"/>
    <p:restoredTop sz="94681"/>
  </p:normalViewPr>
  <p:slideViewPr>
    <p:cSldViewPr snapToGrid="0" snapToObjects="1">
      <p:cViewPr>
        <p:scale>
          <a:sx n="112" d="100"/>
          <a:sy n="112" d="100"/>
        </p:scale>
        <p:origin x="312" y="2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312"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BBA31-177B-47AB-B438-537D3CCE2CAF}"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93DC3F4-0474-48C3-BCD7-EE627B90588A}">
      <dgm:prSet/>
      <dgm:spPr/>
      <dgm:t>
        <a:bodyPr/>
        <a:lstStyle/>
        <a:p>
          <a:r>
            <a:rPr lang="en-US" dirty="0"/>
            <a:t>Although HIV diagnoses in the United States have decreased overall, diagnoses among Latino MSM continue to increase with foreign-born Latino MSM representing the majority of new diagnoses.  </a:t>
          </a:r>
        </a:p>
      </dgm:t>
    </dgm:pt>
    <dgm:pt modelId="{FE498A7A-4B91-49D9-9594-954AA92F2095}" type="parTrans" cxnId="{66B35038-7CA5-47E0-8519-A6E1B44DC710}">
      <dgm:prSet/>
      <dgm:spPr/>
      <dgm:t>
        <a:bodyPr/>
        <a:lstStyle/>
        <a:p>
          <a:endParaRPr lang="en-US"/>
        </a:p>
      </dgm:t>
    </dgm:pt>
    <dgm:pt modelId="{3003A2A0-F6CC-4473-963F-BC74BBD03E0E}" type="sibTrans" cxnId="{66B35038-7CA5-47E0-8519-A6E1B44DC710}">
      <dgm:prSet/>
      <dgm:spPr/>
      <dgm:t>
        <a:bodyPr/>
        <a:lstStyle/>
        <a:p>
          <a:endParaRPr lang="en-US"/>
        </a:p>
      </dgm:t>
    </dgm:pt>
    <dgm:pt modelId="{B54004E7-074B-446F-A65E-91B46BB66C34}">
      <dgm:prSet/>
      <dgm:spPr/>
      <dgm:t>
        <a:bodyPr/>
        <a:lstStyle/>
        <a:p>
          <a:r>
            <a:rPr lang="en-GB"/>
            <a:t>This study explores the barriers and facilitators of engagement in care among foreign and US born Spanish and English-speaking Latino MSM.</a:t>
          </a:r>
          <a:endParaRPr lang="en-US"/>
        </a:p>
      </dgm:t>
    </dgm:pt>
    <dgm:pt modelId="{F2A772E7-7B3F-4660-9B16-4F17AA3A3F7E}" type="sibTrans" cxnId="{61EC4964-80A9-4F07-8B22-619E6EC941E5}">
      <dgm:prSet/>
      <dgm:spPr/>
      <dgm:t>
        <a:bodyPr/>
        <a:lstStyle/>
        <a:p>
          <a:endParaRPr lang="en-US"/>
        </a:p>
      </dgm:t>
    </dgm:pt>
    <dgm:pt modelId="{0E8DFBF8-8207-49C0-BFD8-7B9D696A7CAA}" type="parTrans" cxnId="{61EC4964-80A9-4F07-8B22-619E6EC941E5}">
      <dgm:prSet/>
      <dgm:spPr/>
      <dgm:t>
        <a:bodyPr/>
        <a:lstStyle/>
        <a:p>
          <a:endParaRPr lang="en-US"/>
        </a:p>
      </dgm:t>
    </dgm:pt>
    <dgm:pt modelId="{8E8BFDCF-4E8F-479C-AF39-F1FE564269B8}">
      <dgm:prSet/>
      <dgm:spPr/>
      <dgm:t>
        <a:bodyPr/>
        <a:lstStyle/>
        <a:p>
          <a:r>
            <a:rPr lang="en-GB" dirty="0"/>
            <a:t>As one of the few studies that focus on both English and Spanish speaking Latino MSM living with HIV/AIDS, the study seeks to combine both quantitative and qualitative data to tell one cohesive story.</a:t>
          </a:r>
          <a:endParaRPr lang="en-US" dirty="0"/>
        </a:p>
      </dgm:t>
    </dgm:pt>
    <dgm:pt modelId="{23CEAFF1-F8CC-4DEA-8710-60BDE1FE2D8C}" type="sibTrans" cxnId="{BFAFAF80-BCD5-4E0A-AA57-2F452E178669}">
      <dgm:prSet/>
      <dgm:spPr/>
      <dgm:t>
        <a:bodyPr/>
        <a:lstStyle/>
        <a:p>
          <a:endParaRPr lang="en-US"/>
        </a:p>
      </dgm:t>
    </dgm:pt>
    <dgm:pt modelId="{C7D07D62-CD63-44F0-BE23-34BBF2D5E56F}" type="parTrans" cxnId="{BFAFAF80-BCD5-4E0A-AA57-2F452E178669}">
      <dgm:prSet/>
      <dgm:spPr/>
      <dgm:t>
        <a:bodyPr/>
        <a:lstStyle/>
        <a:p>
          <a:endParaRPr lang="en-US"/>
        </a:p>
      </dgm:t>
    </dgm:pt>
    <dgm:pt modelId="{1E677B18-B6F9-44E1-B71B-B845C4445813}">
      <dgm:prSet/>
      <dgm:spPr/>
      <dgm:t>
        <a:bodyPr/>
        <a:lstStyle/>
        <a:p>
          <a:r>
            <a:rPr lang="en-GB" dirty="0"/>
            <a:t>A better understanding of these factors can be used to engage Latino MSM in treatment and prevention efforts in a culturally-responsive manner.  </a:t>
          </a:r>
          <a:endParaRPr lang="en-US" dirty="0"/>
        </a:p>
      </dgm:t>
    </dgm:pt>
    <dgm:pt modelId="{F51FA906-9EAA-4ECC-BE66-483BC0C2ADE8}" type="sibTrans" cxnId="{7C189979-453B-4A6C-A81E-607FCBC96571}">
      <dgm:prSet/>
      <dgm:spPr/>
      <dgm:t>
        <a:bodyPr/>
        <a:lstStyle/>
        <a:p>
          <a:endParaRPr lang="en-US"/>
        </a:p>
      </dgm:t>
    </dgm:pt>
    <dgm:pt modelId="{36DBBEB4-EB75-4B24-BE95-163E0CB0BB21}" type="parTrans" cxnId="{7C189979-453B-4A6C-A81E-607FCBC96571}">
      <dgm:prSet/>
      <dgm:spPr/>
      <dgm:t>
        <a:bodyPr/>
        <a:lstStyle/>
        <a:p>
          <a:endParaRPr lang="en-US"/>
        </a:p>
      </dgm:t>
    </dgm:pt>
    <dgm:pt modelId="{9A779B3B-CD24-2E4B-BABF-3D637727206B}" type="pres">
      <dgm:prSet presAssocID="{9D6BBA31-177B-47AB-B438-537D3CCE2CAF}" presName="Name0" presStyleCnt="0">
        <dgm:presLayoutVars>
          <dgm:dir/>
          <dgm:resizeHandles val="exact"/>
        </dgm:presLayoutVars>
      </dgm:prSet>
      <dgm:spPr/>
    </dgm:pt>
    <dgm:pt modelId="{BD16CC03-E12D-DE49-AFA3-D2206389210E}" type="pres">
      <dgm:prSet presAssocID="{993DC3F4-0474-48C3-BCD7-EE627B90588A}" presName="node" presStyleLbl="node1" presStyleIdx="0" presStyleCnt="4">
        <dgm:presLayoutVars>
          <dgm:bulletEnabled val="1"/>
        </dgm:presLayoutVars>
      </dgm:prSet>
      <dgm:spPr/>
    </dgm:pt>
    <dgm:pt modelId="{66D897C8-301B-0540-A17D-DAAC1432CC9B}" type="pres">
      <dgm:prSet presAssocID="{3003A2A0-F6CC-4473-963F-BC74BBD03E0E}" presName="sibTrans" presStyleLbl="sibTrans1D1" presStyleIdx="0" presStyleCnt="3"/>
      <dgm:spPr/>
    </dgm:pt>
    <dgm:pt modelId="{BAE40071-7502-0D48-A095-5C4B8C679904}" type="pres">
      <dgm:prSet presAssocID="{3003A2A0-F6CC-4473-963F-BC74BBD03E0E}" presName="connectorText" presStyleLbl="sibTrans1D1" presStyleIdx="0" presStyleCnt="3"/>
      <dgm:spPr/>
    </dgm:pt>
    <dgm:pt modelId="{034848EA-F973-FA4B-B084-82F6C684246B}" type="pres">
      <dgm:prSet presAssocID="{B54004E7-074B-446F-A65E-91B46BB66C34}" presName="node" presStyleLbl="node1" presStyleIdx="1" presStyleCnt="4">
        <dgm:presLayoutVars>
          <dgm:bulletEnabled val="1"/>
        </dgm:presLayoutVars>
      </dgm:prSet>
      <dgm:spPr/>
    </dgm:pt>
    <dgm:pt modelId="{6AA6F064-7B56-4B40-9D24-9812EAD0B5CC}" type="pres">
      <dgm:prSet presAssocID="{F2A772E7-7B3F-4660-9B16-4F17AA3A3F7E}" presName="sibTrans" presStyleLbl="sibTrans1D1" presStyleIdx="1" presStyleCnt="3"/>
      <dgm:spPr/>
    </dgm:pt>
    <dgm:pt modelId="{EA444591-93B1-5D46-91AB-7C0118CBD7C4}" type="pres">
      <dgm:prSet presAssocID="{F2A772E7-7B3F-4660-9B16-4F17AA3A3F7E}" presName="connectorText" presStyleLbl="sibTrans1D1" presStyleIdx="1" presStyleCnt="3"/>
      <dgm:spPr/>
    </dgm:pt>
    <dgm:pt modelId="{1D80C49B-B9A7-6047-A45F-D71C3338DC86}" type="pres">
      <dgm:prSet presAssocID="{1E677B18-B6F9-44E1-B71B-B845C4445813}" presName="node" presStyleLbl="node1" presStyleIdx="2" presStyleCnt="4">
        <dgm:presLayoutVars>
          <dgm:bulletEnabled val="1"/>
        </dgm:presLayoutVars>
      </dgm:prSet>
      <dgm:spPr/>
    </dgm:pt>
    <dgm:pt modelId="{607E4456-2BB3-2445-9049-555BACDDE386}" type="pres">
      <dgm:prSet presAssocID="{F51FA906-9EAA-4ECC-BE66-483BC0C2ADE8}" presName="sibTrans" presStyleLbl="sibTrans1D1" presStyleIdx="2" presStyleCnt="3"/>
      <dgm:spPr/>
    </dgm:pt>
    <dgm:pt modelId="{B1FD2247-6032-1F43-A266-300B058A6011}" type="pres">
      <dgm:prSet presAssocID="{F51FA906-9EAA-4ECC-BE66-483BC0C2ADE8}" presName="connectorText" presStyleLbl="sibTrans1D1" presStyleIdx="2" presStyleCnt="3"/>
      <dgm:spPr/>
    </dgm:pt>
    <dgm:pt modelId="{309E1B62-69DB-F040-A4D9-367808996A2A}" type="pres">
      <dgm:prSet presAssocID="{8E8BFDCF-4E8F-479C-AF39-F1FE564269B8}" presName="node" presStyleLbl="node1" presStyleIdx="3" presStyleCnt="4">
        <dgm:presLayoutVars>
          <dgm:bulletEnabled val="1"/>
        </dgm:presLayoutVars>
      </dgm:prSet>
      <dgm:spPr/>
    </dgm:pt>
  </dgm:ptLst>
  <dgm:cxnLst>
    <dgm:cxn modelId="{FEAD5229-3041-AF4F-BD41-0854FE03E55B}" type="presOf" srcId="{B54004E7-074B-446F-A65E-91B46BB66C34}" destId="{034848EA-F973-FA4B-B084-82F6C684246B}" srcOrd="0" destOrd="0" presId="urn:microsoft.com/office/officeart/2016/7/layout/RepeatingBendingProcessNew"/>
    <dgm:cxn modelId="{09EDC330-5C08-1B4D-89AA-0C0D3C94E5CD}" type="presOf" srcId="{3003A2A0-F6CC-4473-963F-BC74BBD03E0E}" destId="{66D897C8-301B-0540-A17D-DAAC1432CC9B}" srcOrd="0" destOrd="0" presId="urn:microsoft.com/office/officeart/2016/7/layout/RepeatingBendingProcessNew"/>
    <dgm:cxn modelId="{66B35038-7CA5-47E0-8519-A6E1B44DC710}" srcId="{9D6BBA31-177B-47AB-B438-537D3CCE2CAF}" destId="{993DC3F4-0474-48C3-BCD7-EE627B90588A}" srcOrd="0" destOrd="0" parTransId="{FE498A7A-4B91-49D9-9594-954AA92F2095}" sibTransId="{3003A2A0-F6CC-4473-963F-BC74BBD03E0E}"/>
    <dgm:cxn modelId="{61CB9B5E-962D-2349-BC62-25E02DC3E193}" type="presOf" srcId="{9D6BBA31-177B-47AB-B438-537D3CCE2CAF}" destId="{9A779B3B-CD24-2E4B-BABF-3D637727206B}" srcOrd="0" destOrd="0" presId="urn:microsoft.com/office/officeart/2016/7/layout/RepeatingBendingProcessNew"/>
    <dgm:cxn modelId="{61EC4964-80A9-4F07-8B22-619E6EC941E5}" srcId="{9D6BBA31-177B-47AB-B438-537D3CCE2CAF}" destId="{B54004E7-074B-446F-A65E-91B46BB66C34}" srcOrd="1" destOrd="0" parTransId="{0E8DFBF8-8207-49C0-BFD8-7B9D696A7CAA}" sibTransId="{F2A772E7-7B3F-4660-9B16-4F17AA3A3F7E}"/>
    <dgm:cxn modelId="{9EB14F64-B395-394E-83C6-BA846D9AB962}" type="presOf" srcId="{F2A772E7-7B3F-4660-9B16-4F17AA3A3F7E}" destId="{EA444591-93B1-5D46-91AB-7C0118CBD7C4}" srcOrd="1" destOrd="0" presId="urn:microsoft.com/office/officeart/2016/7/layout/RepeatingBendingProcessNew"/>
    <dgm:cxn modelId="{7CB97466-E2FF-6D46-B51A-DD56C4E96360}" type="presOf" srcId="{1E677B18-B6F9-44E1-B71B-B845C4445813}" destId="{1D80C49B-B9A7-6047-A45F-D71C3338DC86}" srcOrd="0" destOrd="0" presId="urn:microsoft.com/office/officeart/2016/7/layout/RepeatingBendingProcessNew"/>
    <dgm:cxn modelId="{7C189979-453B-4A6C-A81E-607FCBC96571}" srcId="{9D6BBA31-177B-47AB-B438-537D3CCE2CAF}" destId="{1E677B18-B6F9-44E1-B71B-B845C4445813}" srcOrd="2" destOrd="0" parTransId="{36DBBEB4-EB75-4B24-BE95-163E0CB0BB21}" sibTransId="{F51FA906-9EAA-4ECC-BE66-483BC0C2ADE8}"/>
    <dgm:cxn modelId="{BFAFAF80-BCD5-4E0A-AA57-2F452E178669}" srcId="{9D6BBA31-177B-47AB-B438-537D3CCE2CAF}" destId="{8E8BFDCF-4E8F-479C-AF39-F1FE564269B8}" srcOrd="3" destOrd="0" parTransId="{C7D07D62-CD63-44F0-BE23-34BBF2D5E56F}" sibTransId="{23CEAFF1-F8CC-4DEA-8710-60BDE1FE2D8C}"/>
    <dgm:cxn modelId="{513FDC89-AB42-0D4F-AC99-0BAC4DFC3134}" type="presOf" srcId="{F51FA906-9EAA-4ECC-BE66-483BC0C2ADE8}" destId="{607E4456-2BB3-2445-9049-555BACDDE386}" srcOrd="0" destOrd="0" presId="urn:microsoft.com/office/officeart/2016/7/layout/RepeatingBendingProcessNew"/>
    <dgm:cxn modelId="{6A726194-A3C6-C947-81CB-91C15CBB6303}" type="presOf" srcId="{F51FA906-9EAA-4ECC-BE66-483BC0C2ADE8}" destId="{B1FD2247-6032-1F43-A266-300B058A6011}" srcOrd="1" destOrd="0" presId="urn:microsoft.com/office/officeart/2016/7/layout/RepeatingBendingProcessNew"/>
    <dgm:cxn modelId="{14FE08B7-D1DE-A149-876B-662373AAFDD0}" type="presOf" srcId="{8E8BFDCF-4E8F-479C-AF39-F1FE564269B8}" destId="{309E1B62-69DB-F040-A4D9-367808996A2A}" srcOrd="0" destOrd="0" presId="urn:microsoft.com/office/officeart/2016/7/layout/RepeatingBendingProcessNew"/>
    <dgm:cxn modelId="{5391B7C6-B038-A845-AE6A-975D31B17ABF}" type="presOf" srcId="{993DC3F4-0474-48C3-BCD7-EE627B90588A}" destId="{BD16CC03-E12D-DE49-AFA3-D2206389210E}" srcOrd="0" destOrd="0" presId="urn:microsoft.com/office/officeart/2016/7/layout/RepeatingBendingProcessNew"/>
    <dgm:cxn modelId="{B13600F6-81AC-F040-8B7A-699DC60743BB}" type="presOf" srcId="{3003A2A0-F6CC-4473-963F-BC74BBD03E0E}" destId="{BAE40071-7502-0D48-A095-5C4B8C679904}" srcOrd="1" destOrd="0" presId="urn:microsoft.com/office/officeart/2016/7/layout/RepeatingBendingProcessNew"/>
    <dgm:cxn modelId="{A7D1DCFC-B94A-8B4D-9898-6265BED0EDD0}" type="presOf" srcId="{F2A772E7-7B3F-4660-9B16-4F17AA3A3F7E}" destId="{6AA6F064-7B56-4B40-9D24-9812EAD0B5CC}" srcOrd="0" destOrd="0" presId="urn:microsoft.com/office/officeart/2016/7/layout/RepeatingBendingProcessNew"/>
    <dgm:cxn modelId="{5EB932ED-EE32-E749-A73B-4BA2835058ED}" type="presParOf" srcId="{9A779B3B-CD24-2E4B-BABF-3D637727206B}" destId="{BD16CC03-E12D-DE49-AFA3-D2206389210E}" srcOrd="0" destOrd="0" presId="urn:microsoft.com/office/officeart/2016/7/layout/RepeatingBendingProcessNew"/>
    <dgm:cxn modelId="{81AA4314-CD43-F941-82E5-1F612A2E68A2}" type="presParOf" srcId="{9A779B3B-CD24-2E4B-BABF-3D637727206B}" destId="{66D897C8-301B-0540-A17D-DAAC1432CC9B}" srcOrd="1" destOrd="0" presId="urn:microsoft.com/office/officeart/2016/7/layout/RepeatingBendingProcessNew"/>
    <dgm:cxn modelId="{F199D612-AA61-B849-AB21-5FC9A3F1DA92}" type="presParOf" srcId="{66D897C8-301B-0540-A17D-DAAC1432CC9B}" destId="{BAE40071-7502-0D48-A095-5C4B8C679904}" srcOrd="0" destOrd="0" presId="urn:microsoft.com/office/officeart/2016/7/layout/RepeatingBendingProcessNew"/>
    <dgm:cxn modelId="{49F44A72-810A-AE48-AE29-0AC4FB229CDD}" type="presParOf" srcId="{9A779B3B-CD24-2E4B-BABF-3D637727206B}" destId="{034848EA-F973-FA4B-B084-82F6C684246B}" srcOrd="2" destOrd="0" presId="urn:microsoft.com/office/officeart/2016/7/layout/RepeatingBendingProcessNew"/>
    <dgm:cxn modelId="{AFE7E9B7-3C59-7C4F-8782-5EDD5FED589E}" type="presParOf" srcId="{9A779B3B-CD24-2E4B-BABF-3D637727206B}" destId="{6AA6F064-7B56-4B40-9D24-9812EAD0B5CC}" srcOrd="3" destOrd="0" presId="urn:microsoft.com/office/officeart/2016/7/layout/RepeatingBendingProcessNew"/>
    <dgm:cxn modelId="{A5E4B7AA-7A5F-FF4F-90D8-44DC8B23F96F}" type="presParOf" srcId="{6AA6F064-7B56-4B40-9D24-9812EAD0B5CC}" destId="{EA444591-93B1-5D46-91AB-7C0118CBD7C4}" srcOrd="0" destOrd="0" presId="urn:microsoft.com/office/officeart/2016/7/layout/RepeatingBendingProcessNew"/>
    <dgm:cxn modelId="{B831CDB2-2B34-D04A-913E-D2520A80DAA7}" type="presParOf" srcId="{9A779B3B-CD24-2E4B-BABF-3D637727206B}" destId="{1D80C49B-B9A7-6047-A45F-D71C3338DC86}" srcOrd="4" destOrd="0" presId="urn:microsoft.com/office/officeart/2016/7/layout/RepeatingBendingProcessNew"/>
    <dgm:cxn modelId="{B13A7AA9-A789-6244-BDE1-B6FDD10BEEB1}" type="presParOf" srcId="{9A779B3B-CD24-2E4B-BABF-3D637727206B}" destId="{607E4456-2BB3-2445-9049-555BACDDE386}" srcOrd="5" destOrd="0" presId="urn:microsoft.com/office/officeart/2016/7/layout/RepeatingBendingProcessNew"/>
    <dgm:cxn modelId="{3ADADE09-B727-A747-81A7-B8898486420C}" type="presParOf" srcId="{607E4456-2BB3-2445-9049-555BACDDE386}" destId="{B1FD2247-6032-1F43-A266-300B058A6011}" srcOrd="0" destOrd="0" presId="urn:microsoft.com/office/officeart/2016/7/layout/RepeatingBendingProcessNew"/>
    <dgm:cxn modelId="{01017BBD-9A95-C743-AE00-8CD0B83C7271}" type="presParOf" srcId="{9A779B3B-CD24-2E4B-BABF-3D637727206B}" destId="{309E1B62-69DB-F040-A4D9-367808996A2A}"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B5FA8-565F-4E3C-A15E-B2D0DAD7D60D}"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935A4F39-8FB3-419B-AEE7-467A80B11E40}">
      <dgm:prSet/>
      <dgm:spPr/>
      <dgm:t>
        <a:bodyPr/>
        <a:lstStyle/>
        <a:p>
          <a:r>
            <a:rPr lang="en-GB"/>
            <a:t>To address the gaps in current knowledge regarding the retention and engagement in care among US born and foreign-born Latino MSM living with diagnosed HIV residing in the New York City - NY, Miami - Florida and Los Angeles – California. </a:t>
          </a:r>
          <a:endParaRPr lang="en-US"/>
        </a:p>
      </dgm:t>
    </dgm:pt>
    <dgm:pt modelId="{F4CF53D3-D04F-4D15-AFA3-BBFB9693D1F4}" type="parTrans" cxnId="{2610BBBE-53E9-41D7-9D80-8BA5CC4D4530}">
      <dgm:prSet/>
      <dgm:spPr/>
      <dgm:t>
        <a:bodyPr/>
        <a:lstStyle/>
        <a:p>
          <a:endParaRPr lang="en-US"/>
        </a:p>
      </dgm:t>
    </dgm:pt>
    <dgm:pt modelId="{9AA0FBC3-0F35-4E21-AC8F-0942518EDF65}" type="sibTrans" cxnId="{2610BBBE-53E9-41D7-9D80-8BA5CC4D4530}">
      <dgm:prSet/>
      <dgm:spPr/>
      <dgm:t>
        <a:bodyPr/>
        <a:lstStyle/>
        <a:p>
          <a:endParaRPr lang="en-US"/>
        </a:p>
      </dgm:t>
    </dgm:pt>
    <dgm:pt modelId="{BFE1FE52-091B-4FBA-996B-BD4F4E29C54B}">
      <dgm:prSet/>
      <dgm:spPr/>
      <dgm:t>
        <a:bodyPr/>
        <a:lstStyle/>
        <a:p>
          <a:r>
            <a:rPr lang="en-GB" dirty="0"/>
            <a:t>The primary research questions:</a:t>
          </a:r>
          <a:r>
            <a:rPr lang="en-US" dirty="0"/>
            <a:t> 1. </a:t>
          </a:r>
          <a:r>
            <a:rPr lang="en-GB" dirty="0"/>
            <a:t>Is there a significant association between place of birth (foreign-born versus US born) and retention in care (</a:t>
          </a:r>
          <a:r>
            <a:rPr lang="en-US" dirty="0"/>
            <a:t>2 clinical visits in the last 12 months for retained in care and ≤1 clinical visit for not retained in care) </a:t>
          </a:r>
          <a:r>
            <a:rPr lang="en-GB" dirty="0"/>
            <a:t>amongst Latino MSM living with HIV? </a:t>
          </a:r>
          <a:endParaRPr lang="en-US" dirty="0"/>
        </a:p>
      </dgm:t>
    </dgm:pt>
    <dgm:pt modelId="{D411E429-05DD-433E-BD3C-F7A520A091DD}" type="parTrans" cxnId="{9D6B1F6F-C856-4809-9746-E4AFF7C46BD5}">
      <dgm:prSet/>
      <dgm:spPr/>
      <dgm:t>
        <a:bodyPr/>
        <a:lstStyle/>
        <a:p>
          <a:endParaRPr lang="en-US"/>
        </a:p>
      </dgm:t>
    </dgm:pt>
    <dgm:pt modelId="{547A16FD-2A2F-419E-8245-C19B21E9728E}" type="sibTrans" cxnId="{9D6B1F6F-C856-4809-9746-E4AFF7C46BD5}">
      <dgm:prSet/>
      <dgm:spPr/>
      <dgm:t>
        <a:bodyPr/>
        <a:lstStyle/>
        <a:p>
          <a:endParaRPr lang="en-US"/>
        </a:p>
      </dgm:t>
    </dgm:pt>
    <dgm:pt modelId="{FD8CE23F-7F91-45D4-AC15-488CC1830F21}">
      <dgm:prSet/>
      <dgm:spPr/>
      <dgm:t>
        <a:bodyPr/>
        <a:lstStyle/>
        <a:p>
          <a:r>
            <a:rPr lang="en-GB"/>
            <a:t>2. Is there a significant association between place of birth (foreign-born versus US born) and engagement in care (</a:t>
          </a:r>
          <a:r>
            <a:rPr lang="en-US"/>
            <a:t>evidence of at least one laboratory test, a prescription fill or a physician visit the last 12 months) </a:t>
          </a:r>
          <a:r>
            <a:rPr lang="en-GB"/>
            <a:t>amongst Latino MSM living with HIV? </a:t>
          </a:r>
          <a:endParaRPr lang="en-US"/>
        </a:p>
      </dgm:t>
    </dgm:pt>
    <dgm:pt modelId="{C02491BA-364A-4BCC-A433-B04179C821B7}" type="parTrans" cxnId="{251B9F6C-DCE8-4A7A-BEAE-2AED2D2BAB52}">
      <dgm:prSet/>
      <dgm:spPr/>
      <dgm:t>
        <a:bodyPr/>
        <a:lstStyle/>
        <a:p>
          <a:endParaRPr lang="en-US"/>
        </a:p>
      </dgm:t>
    </dgm:pt>
    <dgm:pt modelId="{824D5860-030F-40B7-B0B0-94C193603A34}" type="sibTrans" cxnId="{251B9F6C-DCE8-4A7A-BEAE-2AED2D2BAB52}">
      <dgm:prSet/>
      <dgm:spPr/>
      <dgm:t>
        <a:bodyPr/>
        <a:lstStyle/>
        <a:p>
          <a:endParaRPr lang="en-US"/>
        </a:p>
      </dgm:t>
    </dgm:pt>
    <dgm:pt modelId="{0F24D04F-4093-7F46-83AC-1351E1E1578B}" type="pres">
      <dgm:prSet presAssocID="{69BB5FA8-565F-4E3C-A15E-B2D0DAD7D60D}" presName="outerComposite" presStyleCnt="0">
        <dgm:presLayoutVars>
          <dgm:chMax val="5"/>
          <dgm:dir/>
          <dgm:resizeHandles val="exact"/>
        </dgm:presLayoutVars>
      </dgm:prSet>
      <dgm:spPr/>
    </dgm:pt>
    <dgm:pt modelId="{9B399377-2914-2642-9968-FF5F2A0C3217}" type="pres">
      <dgm:prSet presAssocID="{69BB5FA8-565F-4E3C-A15E-B2D0DAD7D60D}" presName="dummyMaxCanvas" presStyleCnt="0">
        <dgm:presLayoutVars/>
      </dgm:prSet>
      <dgm:spPr/>
    </dgm:pt>
    <dgm:pt modelId="{AA065C3C-342E-8941-B872-E64491E434A2}" type="pres">
      <dgm:prSet presAssocID="{69BB5FA8-565F-4E3C-A15E-B2D0DAD7D60D}" presName="ThreeNodes_1" presStyleLbl="node1" presStyleIdx="0" presStyleCnt="3">
        <dgm:presLayoutVars>
          <dgm:bulletEnabled val="1"/>
        </dgm:presLayoutVars>
      </dgm:prSet>
      <dgm:spPr/>
    </dgm:pt>
    <dgm:pt modelId="{EEFF9328-1005-9345-B8A7-16AE632794DA}" type="pres">
      <dgm:prSet presAssocID="{69BB5FA8-565F-4E3C-A15E-B2D0DAD7D60D}" presName="ThreeNodes_2" presStyleLbl="node1" presStyleIdx="1" presStyleCnt="3">
        <dgm:presLayoutVars>
          <dgm:bulletEnabled val="1"/>
        </dgm:presLayoutVars>
      </dgm:prSet>
      <dgm:spPr/>
    </dgm:pt>
    <dgm:pt modelId="{4A791696-7316-C14F-9A8D-817B474D29A6}" type="pres">
      <dgm:prSet presAssocID="{69BB5FA8-565F-4E3C-A15E-B2D0DAD7D60D}" presName="ThreeNodes_3" presStyleLbl="node1" presStyleIdx="2" presStyleCnt="3">
        <dgm:presLayoutVars>
          <dgm:bulletEnabled val="1"/>
        </dgm:presLayoutVars>
      </dgm:prSet>
      <dgm:spPr/>
    </dgm:pt>
    <dgm:pt modelId="{E8889513-E463-7149-A02C-B7D8F779F848}" type="pres">
      <dgm:prSet presAssocID="{69BB5FA8-565F-4E3C-A15E-B2D0DAD7D60D}" presName="ThreeConn_1-2" presStyleLbl="fgAccFollowNode1" presStyleIdx="0" presStyleCnt="2">
        <dgm:presLayoutVars>
          <dgm:bulletEnabled val="1"/>
        </dgm:presLayoutVars>
      </dgm:prSet>
      <dgm:spPr/>
    </dgm:pt>
    <dgm:pt modelId="{D513C3A2-5139-5542-B5B0-4C05577E70A0}" type="pres">
      <dgm:prSet presAssocID="{69BB5FA8-565F-4E3C-A15E-B2D0DAD7D60D}" presName="ThreeConn_2-3" presStyleLbl="fgAccFollowNode1" presStyleIdx="1" presStyleCnt="2">
        <dgm:presLayoutVars>
          <dgm:bulletEnabled val="1"/>
        </dgm:presLayoutVars>
      </dgm:prSet>
      <dgm:spPr/>
    </dgm:pt>
    <dgm:pt modelId="{C11E32D1-ADC2-A149-8617-8DDC2523FBF8}" type="pres">
      <dgm:prSet presAssocID="{69BB5FA8-565F-4E3C-A15E-B2D0DAD7D60D}" presName="ThreeNodes_1_text" presStyleLbl="node1" presStyleIdx="2" presStyleCnt="3">
        <dgm:presLayoutVars>
          <dgm:bulletEnabled val="1"/>
        </dgm:presLayoutVars>
      </dgm:prSet>
      <dgm:spPr/>
    </dgm:pt>
    <dgm:pt modelId="{81650309-E975-6F45-87A7-D8ADBE0BD8BA}" type="pres">
      <dgm:prSet presAssocID="{69BB5FA8-565F-4E3C-A15E-B2D0DAD7D60D}" presName="ThreeNodes_2_text" presStyleLbl="node1" presStyleIdx="2" presStyleCnt="3">
        <dgm:presLayoutVars>
          <dgm:bulletEnabled val="1"/>
        </dgm:presLayoutVars>
      </dgm:prSet>
      <dgm:spPr/>
    </dgm:pt>
    <dgm:pt modelId="{81F54C14-D913-B74D-B229-89F9C5A6426F}" type="pres">
      <dgm:prSet presAssocID="{69BB5FA8-565F-4E3C-A15E-B2D0DAD7D60D}" presName="ThreeNodes_3_text" presStyleLbl="node1" presStyleIdx="2" presStyleCnt="3">
        <dgm:presLayoutVars>
          <dgm:bulletEnabled val="1"/>
        </dgm:presLayoutVars>
      </dgm:prSet>
      <dgm:spPr/>
    </dgm:pt>
  </dgm:ptLst>
  <dgm:cxnLst>
    <dgm:cxn modelId="{605CCC21-F5E6-B644-B2B5-DB9C9683B091}" type="presOf" srcId="{547A16FD-2A2F-419E-8245-C19B21E9728E}" destId="{D513C3A2-5139-5542-B5B0-4C05577E70A0}" srcOrd="0" destOrd="0" presId="urn:microsoft.com/office/officeart/2005/8/layout/vProcess5"/>
    <dgm:cxn modelId="{5502C135-E295-AF43-92B1-46DCB63DB0B1}" type="presOf" srcId="{935A4F39-8FB3-419B-AEE7-467A80B11E40}" destId="{C11E32D1-ADC2-A149-8617-8DDC2523FBF8}" srcOrd="1" destOrd="0" presId="urn:microsoft.com/office/officeart/2005/8/layout/vProcess5"/>
    <dgm:cxn modelId="{9BBB4336-E369-7942-9991-03CA6E88A999}" type="presOf" srcId="{935A4F39-8FB3-419B-AEE7-467A80B11E40}" destId="{AA065C3C-342E-8941-B872-E64491E434A2}" srcOrd="0" destOrd="0" presId="urn:microsoft.com/office/officeart/2005/8/layout/vProcess5"/>
    <dgm:cxn modelId="{A221616A-A729-A44C-A178-10E64065582E}" type="presOf" srcId="{FD8CE23F-7F91-45D4-AC15-488CC1830F21}" destId="{4A791696-7316-C14F-9A8D-817B474D29A6}" srcOrd="0" destOrd="0" presId="urn:microsoft.com/office/officeart/2005/8/layout/vProcess5"/>
    <dgm:cxn modelId="{251B9F6C-DCE8-4A7A-BEAE-2AED2D2BAB52}" srcId="{69BB5FA8-565F-4E3C-A15E-B2D0DAD7D60D}" destId="{FD8CE23F-7F91-45D4-AC15-488CC1830F21}" srcOrd="2" destOrd="0" parTransId="{C02491BA-364A-4BCC-A433-B04179C821B7}" sibTransId="{824D5860-030F-40B7-B0B0-94C193603A34}"/>
    <dgm:cxn modelId="{9D6B1F6F-C856-4809-9746-E4AFF7C46BD5}" srcId="{69BB5FA8-565F-4E3C-A15E-B2D0DAD7D60D}" destId="{BFE1FE52-091B-4FBA-996B-BD4F4E29C54B}" srcOrd="1" destOrd="0" parTransId="{D411E429-05DD-433E-BD3C-F7A520A091DD}" sibTransId="{547A16FD-2A2F-419E-8245-C19B21E9728E}"/>
    <dgm:cxn modelId="{943AFF97-F062-4047-A801-8ED0E8FD8EFE}" type="presOf" srcId="{69BB5FA8-565F-4E3C-A15E-B2D0DAD7D60D}" destId="{0F24D04F-4093-7F46-83AC-1351E1E1578B}" srcOrd="0" destOrd="0" presId="urn:microsoft.com/office/officeart/2005/8/layout/vProcess5"/>
    <dgm:cxn modelId="{B6DC44B2-E2C8-434C-AC87-9729611017E2}" type="presOf" srcId="{FD8CE23F-7F91-45D4-AC15-488CC1830F21}" destId="{81F54C14-D913-B74D-B229-89F9C5A6426F}" srcOrd="1" destOrd="0" presId="urn:microsoft.com/office/officeart/2005/8/layout/vProcess5"/>
    <dgm:cxn modelId="{2610BBBE-53E9-41D7-9D80-8BA5CC4D4530}" srcId="{69BB5FA8-565F-4E3C-A15E-B2D0DAD7D60D}" destId="{935A4F39-8FB3-419B-AEE7-467A80B11E40}" srcOrd="0" destOrd="0" parTransId="{F4CF53D3-D04F-4D15-AFA3-BBFB9693D1F4}" sibTransId="{9AA0FBC3-0F35-4E21-AC8F-0942518EDF65}"/>
    <dgm:cxn modelId="{57A4A8C0-A799-B74B-942A-C9431AB6E735}" type="presOf" srcId="{BFE1FE52-091B-4FBA-996B-BD4F4E29C54B}" destId="{81650309-E975-6F45-87A7-D8ADBE0BD8BA}" srcOrd="1" destOrd="0" presId="urn:microsoft.com/office/officeart/2005/8/layout/vProcess5"/>
    <dgm:cxn modelId="{BE86A1C8-0384-4B4E-9FE9-C516076C0978}" type="presOf" srcId="{BFE1FE52-091B-4FBA-996B-BD4F4E29C54B}" destId="{EEFF9328-1005-9345-B8A7-16AE632794DA}" srcOrd="0" destOrd="0" presId="urn:microsoft.com/office/officeart/2005/8/layout/vProcess5"/>
    <dgm:cxn modelId="{74F9D3C9-E810-3742-9D91-D5C444CCDC79}" type="presOf" srcId="{9AA0FBC3-0F35-4E21-AC8F-0942518EDF65}" destId="{E8889513-E463-7149-A02C-B7D8F779F848}" srcOrd="0" destOrd="0" presId="urn:microsoft.com/office/officeart/2005/8/layout/vProcess5"/>
    <dgm:cxn modelId="{7A0C6327-6913-2A4C-B65B-C0AD8B73C3A1}" type="presParOf" srcId="{0F24D04F-4093-7F46-83AC-1351E1E1578B}" destId="{9B399377-2914-2642-9968-FF5F2A0C3217}" srcOrd="0" destOrd="0" presId="urn:microsoft.com/office/officeart/2005/8/layout/vProcess5"/>
    <dgm:cxn modelId="{AB7A150F-CC4F-2743-B8DE-B9C3806ED453}" type="presParOf" srcId="{0F24D04F-4093-7F46-83AC-1351E1E1578B}" destId="{AA065C3C-342E-8941-B872-E64491E434A2}" srcOrd="1" destOrd="0" presId="urn:microsoft.com/office/officeart/2005/8/layout/vProcess5"/>
    <dgm:cxn modelId="{E15D3FA5-B962-AC4A-B3E9-62BD1E0086ED}" type="presParOf" srcId="{0F24D04F-4093-7F46-83AC-1351E1E1578B}" destId="{EEFF9328-1005-9345-B8A7-16AE632794DA}" srcOrd="2" destOrd="0" presId="urn:microsoft.com/office/officeart/2005/8/layout/vProcess5"/>
    <dgm:cxn modelId="{09405FA1-DCE8-234A-BFAB-9855411F3E5D}" type="presParOf" srcId="{0F24D04F-4093-7F46-83AC-1351E1E1578B}" destId="{4A791696-7316-C14F-9A8D-817B474D29A6}" srcOrd="3" destOrd="0" presId="urn:microsoft.com/office/officeart/2005/8/layout/vProcess5"/>
    <dgm:cxn modelId="{FC896361-C98A-FD4D-9991-26B7B073C4E7}" type="presParOf" srcId="{0F24D04F-4093-7F46-83AC-1351E1E1578B}" destId="{E8889513-E463-7149-A02C-B7D8F779F848}" srcOrd="4" destOrd="0" presId="urn:microsoft.com/office/officeart/2005/8/layout/vProcess5"/>
    <dgm:cxn modelId="{57D03003-E6C3-FD4B-A4CF-B7B26FF83AAB}" type="presParOf" srcId="{0F24D04F-4093-7F46-83AC-1351E1E1578B}" destId="{D513C3A2-5139-5542-B5B0-4C05577E70A0}" srcOrd="5" destOrd="0" presId="urn:microsoft.com/office/officeart/2005/8/layout/vProcess5"/>
    <dgm:cxn modelId="{43727051-1462-DB49-81BC-86C86986D974}" type="presParOf" srcId="{0F24D04F-4093-7F46-83AC-1351E1E1578B}" destId="{C11E32D1-ADC2-A149-8617-8DDC2523FBF8}" srcOrd="6" destOrd="0" presId="urn:microsoft.com/office/officeart/2005/8/layout/vProcess5"/>
    <dgm:cxn modelId="{2D2B3AB1-3A04-D248-B0F4-C8AF83816695}" type="presParOf" srcId="{0F24D04F-4093-7F46-83AC-1351E1E1578B}" destId="{81650309-E975-6F45-87A7-D8ADBE0BD8BA}" srcOrd="7" destOrd="0" presId="urn:microsoft.com/office/officeart/2005/8/layout/vProcess5"/>
    <dgm:cxn modelId="{D25C3679-DD22-D94E-9808-21CCA46CAF18}" type="presParOf" srcId="{0F24D04F-4093-7F46-83AC-1351E1E1578B}" destId="{81F54C14-D913-B74D-B229-89F9C5A642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78A62-0B4F-4451-BABD-6E8A42031094}"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FD5BFDE-E99D-4FC7-9FAF-168CB54CD3B5}">
      <dgm:prSet/>
      <dgm:spPr/>
      <dgm:t>
        <a:bodyPr/>
        <a:lstStyle/>
        <a:p>
          <a:pPr>
            <a:defRPr cap="all"/>
          </a:pPr>
          <a:r>
            <a:rPr lang="en-US" dirty="0"/>
            <a:t>From January to October 2018, survey and focus group data was collected from a convenience sample of diverse Latino MSM</a:t>
          </a:r>
        </a:p>
      </dgm:t>
    </dgm:pt>
    <dgm:pt modelId="{498EE07D-6D45-447D-A8FA-C361C9101802}" type="parTrans" cxnId="{81D8C46C-395C-4282-AC4A-0819CFB1EA73}">
      <dgm:prSet/>
      <dgm:spPr/>
      <dgm:t>
        <a:bodyPr/>
        <a:lstStyle/>
        <a:p>
          <a:endParaRPr lang="en-US"/>
        </a:p>
      </dgm:t>
    </dgm:pt>
    <dgm:pt modelId="{0E293EE0-F0CD-42C9-8E99-6589B6D25F0D}" type="sibTrans" cxnId="{81D8C46C-395C-4282-AC4A-0819CFB1EA73}">
      <dgm:prSet/>
      <dgm:spPr/>
      <dgm:t>
        <a:bodyPr/>
        <a:lstStyle/>
        <a:p>
          <a:endParaRPr lang="en-US"/>
        </a:p>
      </dgm:t>
    </dgm:pt>
    <dgm:pt modelId="{3A9A5CDC-4DBC-41E0-A87D-6E4D766E576D}">
      <dgm:prSet/>
      <dgm:spPr/>
      <dgm:t>
        <a:bodyPr/>
        <a:lstStyle/>
        <a:p>
          <a:pPr>
            <a:defRPr cap="all"/>
          </a:pPr>
          <a:r>
            <a:rPr lang="en-US"/>
            <a:t>The survey online on SurveyMonkey and paper-based in Spanish and English.  </a:t>
          </a:r>
        </a:p>
      </dgm:t>
    </dgm:pt>
    <dgm:pt modelId="{63E15D1F-167C-4091-820C-F69FB3A55ECC}" type="parTrans" cxnId="{2C9D89A3-088B-4813-94B6-6BE20037BDEF}">
      <dgm:prSet/>
      <dgm:spPr/>
      <dgm:t>
        <a:bodyPr/>
        <a:lstStyle/>
        <a:p>
          <a:endParaRPr lang="en-US"/>
        </a:p>
      </dgm:t>
    </dgm:pt>
    <dgm:pt modelId="{15EF23B3-15F2-4D4A-9A60-1AB27C768CE6}" type="sibTrans" cxnId="{2C9D89A3-088B-4813-94B6-6BE20037BDEF}">
      <dgm:prSet/>
      <dgm:spPr/>
      <dgm:t>
        <a:bodyPr/>
        <a:lstStyle/>
        <a:p>
          <a:endParaRPr lang="en-US"/>
        </a:p>
      </dgm:t>
    </dgm:pt>
    <dgm:pt modelId="{7FFB8D2D-89BF-4080-8708-97D3A50C6DD8}">
      <dgm:prSet/>
      <dgm:spPr/>
      <dgm:t>
        <a:bodyPr/>
        <a:lstStyle/>
        <a:p>
          <a:pPr>
            <a:defRPr cap="all"/>
          </a:pPr>
          <a:r>
            <a:rPr lang="en-US" dirty="0"/>
            <a:t>A gay social app was utilized to recruit participants to take the survey online, where they were able to give informed consent, access the survey and receive a gift card for their participation. </a:t>
          </a:r>
        </a:p>
      </dgm:t>
    </dgm:pt>
    <dgm:pt modelId="{28A81CA0-5550-4F6E-8419-90457679E8CB}" type="parTrans" cxnId="{3B1C4ED7-271F-45C6-B4BF-4A15DE04ECFF}">
      <dgm:prSet/>
      <dgm:spPr/>
      <dgm:t>
        <a:bodyPr/>
        <a:lstStyle/>
        <a:p>
          <a:endParaRPr lang="en-US"/>
        </a:p>
      </dgm:t>
    </dgm:pt>
    <dgm:pt modelId="{A41458C3-DB24-464A-9665-615156806118}" type="sibTrans" cxnId="{3B1C4ED7-271F-45C6-B4BF-4A15DE04ECFF}">
      <dgm:prSet/>
      <dgm:spPr/>
      <dgm:t>
        <a:bodyPr/>
        <a:lstStyle/>
        <a:p>
          <a:endParaRPr lang="en-US"/>
        </a:p>
      </dgm:t>
    </dgm:pt>
    <dgm:pt modelId="{119F341E-3911-4FF9-A79C-273A5ED63175}">
      <dgm:prSet/>
      <dgm:spPr/>
      <dgm:t>
        <a:bodyPr/>
        <a:lstStyle/>
        <a:p>
          <a:pPr>
            <a:defRPr cap="all"/>
          </a:pPr>
          <a:r>
            <a:rPr lang="en-US"/>
            <a:t>Paper based survey administration and focus group recruitment was done with the assistance of community-based organizations.  </a:t>
          </a:r>
        </a:p>
      </dgm:t>
    </dgm:pt>
    <dgm:pt modelId="{3F243FC1-8CBD-46FB-BC07-CB1E6628F4CE}" type="parTrans" cxnId="{98105B71-2580-4BBB-BDD1-68239F219757}">
      <dgm:prSet/>
      <dgm:spPr/>
      <dgm:t>
        <a:bodyPr/>
        <a:lstStyle/>
        <a:p>
          <a:endParaRPr lang="en-US"/>
        </a:p>
      </dgm:t>
    </dgm:pt>
    <dgm:pt modelId="{013EAFBE-F0CF-4672-ACA4-CFF8CB561E21}" type="sibTrans" cxnId="{98105B71-2580-4BBB-BDD1-68239F219757}">
      <dgm:prSet/>
      <dgm:spPr/>
      <dgm:t>
        <a:bodyPr/>
        <a:lstStyle/>
        <a:p>
          <a:endParaRPr lang="en-US"/>
        </a:p>
      </dgm:t>
    </dgm:pt>
    <dgm:pt modelId="{A0CE7DA4-C3EA-4257-9B42-85AD9244E0E5}" type="pres">
      <dgm:prSet presAssocID="{BFF78A62-0B4F-4451-BABD-6E8A42031094}" presName="root" presStyleCnt="0">
        <dgm:presLayoutVars>
          <dgm:dir/>
          <dgm:resizeHandles val="exact"/>
        </dgm:presLayoutVars>
      </dgm:prSet>
      <dgm:spPr/>
    </dgm:pt>
    <dgm:pt modelId="{FC2F0282-3B27-432A-89E6-7474124C0BC0}" type="pres">
      <dgm:prSet presAssocID="{FFD5BFDE-E99D-4FC7-9FAF-168CB54CD3B5}" presName="compNode" presStyleCnt="0"/>
      <dgm:spPr/>
    </dgm:pt>
    <dgm:pt modelId="{61D17832-F395-4384-8E3B-F77BE4D2C73C}" type="pres">
      <dgm:prSet presAssocID="{FFD5BFDE-E99D-4FC7-9FAF-168CB54CD3B5}" presName="iconBgRect" presStyleLbl="bgShp" presStyleIdx="0" presStyleCnt="4"/>
      <dgm:spPr/>
    </dgm:pt>
    <dgm:pt modelId="{9A6AB551-31F7-41CB-98B2-C82FCB647DB1}" type="pres">
      <dgm:prSet presAssocID="{FFD5BFDE-E99D-4FC7-9FAF-168CB54CD3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E2FADEB-DC01-4A9E-B942-B8B7A254B72E}" type="pres">
      <dgm:prSet presAssocID="{FFD5BFDE-E99D-4FC7-9FAF-168CB54CD3B5}" presName="spaceRect" presStyleCnt="0"/>
      <dgm:spPr/>
    </dgm:pt>
    <dgm:pt modelId="{0C3D71EA-853B-40CD-8965-4F76A9848209}" type="pres">
      <dgm:prSet presAssocID="{FFD5BFDE-E99D-4FC7-9FAF-168CB54CD3B5}" presName="textRect" presStyleLbl="revTx" presStyleIdx="0" presStyleCnt="4">
        <dgm:presLayoutVars>
          <dgm:chMax val="1"/>
          <dgm:chPref val="1"/>
        </dgm:presLayoutVars>
      </dgm:prSet>
      <dgm:spPr/>
    </dgm:pt>
    <dgm:pt modelId="{6FED869C-992D-41B8-92C4-4390A8F8EE63}" type="pres">
      <dgm:prSet presAssocID="{0E293EE0-F0CD-42C9-8E99-6589B6D25F0D}" presName="sibTrans" presStyleCnt="0"/>
      <dgm:spPr/>
    </dgm:pt>
    <dgm:pt modelId="{4E909846-8505-43ED-88D0-47EB91038EAB}" type="pres">
      <dgm:prSet presAssocID="{3A9A5CDC-4DBC-41E0-A87D-6E4D766E576D}" presName="compNode" presStyleCnt="0"/>
      <dgm:spPr/>
    </dgm:pt>
    <dgm:pt modelId="{6FB5C21D-EB53-4166-975D-63E957A2E142}" type="pres">
      <dgm:prSet presAssocID="{3A9A5CDC-4DBC-41E0-A87D-6E4D766E576D}" presName="iconBgRect" presStyleLbl="bgShp" presStyleIdx="1" presStyleCnt="4"/>
      <dgm:spPr/>
    </dgm:pt>
    <dgm:pt modelId="{DCDDB86E-5990-4353-B833-1351248D7B7E}" type="pres">
      <dgm:prSet presAssocID="{3A9A5CDC-4DBC-41E0-A87D-6E4D766E576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3E1AFB2B-57EE-4E30-BAEF-511181912BD8}" type="pres">
      <dgm:prSet presAssocID="{3A9A5CDC-4DBC-41E0-A87D-6E4D766E576D}" presName="spaceRect" presStyleCnt="0"/>
      <dgm:spPr/>
    </dgm:pt>
    <dgm:pt modelId="{5371393E-2187-4067-AA9E-7C1F8E35697F}" type="pres">
      <dgm:prSet presAssocID="{3A9A5CDC-4DBC-41E0-A87D-6E4D766E576D}" presName="textRect" presStyleLbl="revTx" presStyleIdx="1" presStyleCnt="4">
        <dgm:presLayoutVars>
          <dgm:chMax val="1"/>
          <dgm:chPref val="1"/>
        </dgm:presLayoutVars>
      </dgm:prSet>
      <dgm:spPr/>
    </dgm:pt>
    <dgm:pt modelId="{F947A5E3-A0FD-4857-BD22-78E7D6A3E5A9}" type="pres">
      <dgm:prSet presAssocID="{15EF23B3-15F2-4D4A-9A60-1AB27C768CE6}" presName="sibTrans" presStyleCnt="0"/>
      <dgm:spPr/>
    </dgm:pt>
    <dgm:pt modelId="{3121E81F-3058-42DC-8DF6-536E426E179E}" type="pres">
      <dgm:prSet presAssocID="{7FFB8D2D-89BF-4080-8708-97D3A50C6DD8}" presName="compNode" presStyleCnt="0"/>
      <dgm:spPr/>
    </dgm:pt>
    <dgm:pt modelId="{6D5F41FA-B954-4BC5-A875-3F8235E7AABB}" type="pres">
      <dgm:prSet presAssocID="{7FFB8D2D-89BF-4080-8708-97D3A50C6DD8}" presName="iconBgRect" presStyleLbl="bgShp" presStyleIdx="2" presStyleCnt="4"/>
      <dgm:spPr/>
    </dgm:pt>
    <dgm:pt modelId="{8185CD90-8C39-4C50-8685-2BF6512B9D4E}" type="pres">
      <dgm:prSet presAssocID="{7FFB8D2D-89BF-4080-8708-97D3A50C6D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D6F50CF-9BBD-49A8-9275-910DAAE3DB07}" type="pres">
      <dgm:prSet presAssocID="{7FFB8D2D-89BF-4080-8708-97D3A50C6DD8}" presName="spaceRect" presStyleCnt="0"/>
      <dgm:spPr/>
    </dgm:pt>
    <dgm:pt modelId="{9F496FE7-5BA0-4AB6-89FD-B31EDAE1E253}" type="pres">
      <dgm:prSet presAssocID="{7FFB8D2D-89BF-4080-8708-97D3A50C6DD8}" presName="textRect" presStyleLbl="revTx" presStyleIdx="2" presStyleCnt="4">
        <dgm:presLayoutVars>
          <dgm:chMax val="1"/>
          <dgm:chPref val="1"/>
        </dgm:presLayoutVars>
      </dgm:prSet>
      <dgm:spPr/>
    </dgm:pt>
    <dgm:pt modelId="{91811255-D4C8-4CE5-A91D-63130FE1AD65}" type="pres">
      <dgm:prSet presAssocID="{A41458C3-DB24-464A-9665-615156806118}" presName="sibTrans" presStyleCnt="0"/>
      <dgm:spPr/>
    </dgm:pt>
    <dgm:pt modelId="{EAFFA9BD-9B1F-45B0-A424-8A9D82C647CC}" type="pres">
      <dgm:prSet presAssocID="{119F341E-3911-4FF9-A79C-273A5ED63175}" presName="compNode" presStyleCnt="0"/>
      <dgm:spPr/>
    </dgm:pt>
    <dgm:pt modelId="{23B1AA4C-A379-4193-B772-3FD57756A725}" type="pres">
      <dgm:prSet presAssocID="{119F341E-3911-4FF9-A79C-273A5ED63175}" presName="iconBgRect" presStyleLbl="bgShp" presStyleIdx="3" presStyleCnt="4"/>
      <dgm:spPr/>
    </dgm:pt>
    <dgm:pt modelId="{D18714B2-5285-4EA3-B0CC-C428B052B4D2}" type="pres">
      <dgm:prSet presAssocID="{119F341E-3911-4FF9-A79C-273A5ED631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074655CE-DC7D-4BD9-8657-DA67294ECE7B}" type="pres">
      <dgm:prSet presAssocID="{119F341E-3911-4FF9-A79C-273A5ED63175}" presName="spaceRect" presStyleCnt="0"/>
      <dgm:spPr/>
    </dgm:pt>
    <dgm:pt modelId="{DC6F8574-EDB5-4011-B9E4-2094945EFAB4}" type="pres">
      <dgm:prSet presAssocID="{119F341E-3911-4FF9-A79C-273A5ED63175}" presName="textRect" presStyleLbl="revTx" presStyleIdx="3" presStyleCnt="4">
        <dgm:presLayoutVars>
          <dgm:chMax val="1"/>
          <dgm:chPref val="1"/>
        </dgm:presLayoutVars>
      </dgm:prSet>
      <dgm:spPr/>
    </dgm:pt>
  </dgm:ptLst>
  <dgm:cxnLst>
    <dgm:cxn modelId="{BF0AA210-66BC-4064-85C5-DFDC0669F50C}" type="presOf" srcId="{3A9A5CDC-4DBC-41E0-A87D-6E4D766E576D}" destId="{5371393E-2187-4067-AA9E-7C1F8E35697F}" srcOrd="0" destOrd="0" presId="urn:microsoft.com/office/officeart/2018/5/layout/IconCircleLabelList"/>
    <dgm:cxn modelId="{3615782D-7057-4B76-8FA5-9611F4FFD2BA}" type="presOf" srcId="{7FFB8D2D-89BF-4080-8708-97D3A50C6DD8}" destId="{9F496FE7-5BA0-4AB6-89FD-B31EDAE1E253}" srcOrd="0" destOrd="0" presId="urn:microsoft.com/office/officeart/2018/5/layout/IconCircleLabelList"/>
    <dgm:cxn modelId="{81D8C46C-395C-4282-AC4A-0819CFB1EA73}" srcId="{BFF78A62-0B4F-4451-BABD-6E8A42031094}" destId="{FFD5BFDE-E99D-4FC7-9FAF-168CB54CD3B5}" srcOrd="0" destOrd="0" parTransId="{498EE07D-6D45-447D-A8FA-C361C9101802}" sibTransId="{0E293EE0-F0CD-42C9-8E99-6589B6D25F0D}"/>
    <dgm:cxn modelId="{98105B71-2580-4BBB-BDD1-68239F219757}" srcId="{BFF78A62-0B4F-4451-BABD-6E8A42031094}" destId="{119F341E-3911-4FF9-A79C-273A5ED63175}" srcOrd="3" destOrd="0" parTransId="{3F243FC1-8CBD-46FB-BC07-CB1E6628F4CE}" sibTransId="{013EAFBE-F0CF-4672-ACA4-CFF8CB561E21}"/>
    <dgm:cxn modelId="{2C9D89A3-088B-4813-94B6-6BE20037BDEF}" srcId="{BFF78A62-0B4F-4451-BABD-6E8A42031094}" destId="{3A9A5CDC-4DBC-41E0-A87D-6E4D766E576D}" srcOrd="1" destOrd="0" parTransId="{63E15D1F-167C-4091-820C-F69FB3A55ECC}" sibTransId="{15EF23B3-15F2-4D4A-9A60-1AB27C768CE6}"/>
    <dgm:cxn modelId="{A3657BB7-F5DB-40ED-9CEF-D1D585713EF5}" type="presOf" srcId="{BFF78A62-0B4F-4451-BABD-6E8A42031094}" destId="{A0CE7DA4-C3EA-4257-9B42-85AD9244E0E5}" srcOrd="0" destOrd="0" presId="urn:microsoft.com/office/officeart/2018/5/layout/IconCircleLabelList"/>
    <dgm:cxn modelId="{7C3992B7-2629-4C39-8E93-E04BF22692D3}" type="presOf" srcId="{119F341E-3911-4FF9-A79C-273A5ED63175}" destId="{DC6F8574-EDB5-4011-B9E4-2094945EFAB4}" srcOrd="0" destOrd="0" presId="urn:microsoft.com/office/officeart/2018/5/layout/IconCircleLabelList"/>
    <dgm:cxn modelId="{3B1C4ED7-271F-45C6-B4BF-4A15DE04ECFF}" srcId="{BFF78A62-0B4F-4451-BABD-6E8A42031094}" destId="{7FFB8D2D-89BF-4080-8708-97D3A50C6DD8}" srcOrd="2" destOrd="0" parTransId="{28A81CA0-5550-4F6E-8419-90457679E8CB}" sibTransId="{A41458C3-DB24-464A-9665-615156806118}"/>
    <dgm:cxn modelId="{322BB9E7-5582-41FC-9167-BF7EAF912FF6}" type="presOf" srcId="{FFD5BFDE-E99D-4FC7-9FAF-168CB54CD3B5}" destId="{0C3D71EA-853B-40CD-8965-4F76A9848209}" srcOrd="0" destOrd="0" presId="urn:microsoft.com/office/officeart/2018/5/layout/IconCircleLabelList"/>
    <dgm:cxn modelId="{3FC56FC1-FB96-410B-A220-BDAD114F8C6B}" type="presParOf" srcId="{A0CE7DA4-C3EA-4257-9B42-85AD9244E0E5}" destId="{FC2F0282-3B27-432A-89E6-7474124C0BC0}" srcOrd="0" destOrd="0" presId="urn:microsoft.com/office/officeart/2018/5/layout/IconCircleLabelList"/>
    <dgm:cxn modelId="{88D34241-9B6B-457A-911F-4F8B14CD90FE}" type="presParOf" srcId="{FC2F0282-3B27-432A-89E6-7474124C0BC0}" destId="{61D17832-F395-4384-8E3B-F77BE4D2C73C}" srcOrd="0" destOrd="0" presId="urn:microsoft.com/office/officeart/2018/5/layout/IconCircleLabelList"/>
    <dgm:cxn modelId="{837284F2-063A-497D-8F72-24C89B22F478}" type="presParOf" srcId="{FC2F0282-3B27-432A-89E6-7474124C0BC0}" destId="{9A6AB551-31F7-41CB-98B2-C82FCB647DB1}" srcOrd="1" destOrd="0" presId="urn:microsoft.com/office/officeart/2018/5/layout/IconCircleLabelList"/>
    <dgm:cxn modelId="{A44FC6AA-CAAA-4736-B3BA-284E0DCA7AD3}" type="presParOf" srcId="{FC2F0282-3B27-432A-89E6-7474124C0BC0}" destId="{6E2FADEB-DC01-4A9E-B942-B8B7A254B72E}" srcOrd="2" destOrd="0" presId="urn:microsoft.com/office/officeart/2018/5/layout/IconCircleLabelList"/>
    <dgm:cxn modelId="{4E01D7E2-AAE5-4F29-B7E2-1633E336A367}" type="presParOf" srcId="{FC2F0282-3B27-432A-89E6-7474124C0BC0}" destId="{0C3D71EA-853B-40CD-8965-4F76A9848209}" srcOrd="3" destOrd="0" presId="urn:microsoft.com/office/officeart/2018/5/layout/IconCircleLabelList"/>
    <dgm:cxn modelId="{7801EE25-779E-4711-A766-54FF1C2AE65B}" type="presParOf" srcId="{A0CE7DA4-C3EA-4257-9B42-85AD9244E0E5}" destId="{6FED869C-992D-41B8-92C4-4390A8F8EE63}" srcOrd="1" destOrd="0" presId="urn:microsoft.com/office/officeart/2018/5/layout/IconCircleLabelList"/>
    <dgm:cxn modelId="{8B24DDFE-2801-45DC-9729-CD815C073508}" type="presParOf" srcId="{A0CE7DA4-C3EA-4257-9B42-85AD9244E0E5}" destId="{4E909846-8505-43ED-88D0-47EB91038EAB}" srcOrd="2" destOrd="0" presId="urn:microsoft.com/office/officeart/2018/5/layout/IconCircleLabelList"/>
    <dgm:cxn modelId="{3007B1D1-2AD4-4CF8-A5E1-84335F07E35C}" type="presParOf" srcId="{4E909846-8505-43ED-88D0-47EB91038EAB}" destId="{6FB5C21D-EB53-4166-975D-63E957A2E142}" srcOrd="0" destOrd="0" presId="urn:microsoft.com/office/officeart/2018/5/layout/IconCircleLabelList"/>
    <dgm:cxn modelId="{E2872446-C10C-4E1B-B2D0-7AAC9A97F9F8}" type="presParOf" srcId="{4E909846-8505-43ED-88D0-47EB91038EAB}" destId="{DCDDB86E-5990-4353-B833-1351248D7B7E}" srcOrd="1" destOrd="0" presId="urn:microsoft.com/office/officeart/2018/5/layout/IconCircleLabelList"/>
    <dgm:cxn modelId="{339663CA-3F2B-40CC-967C-C34835FAFB8B}" type="presParOf" srcId="{4E909846-8505-43ED-88D0-47EB91038EAB}" destId="{3E1AFB2B-57EE-4E30-BAEF-511181912BD8}" srcOrd="2" destOrd="0" presId="urn:microsoft.com/office/officeart/2018/5/layout/IconCircleLabelList"/>
    <dgm:cxn modelId="{5A3C03B7-64FD-497D-80AF-C47C5425609B}" type="presParOf" srcId="{4E909846-8505-43ED-88D0-47EB91038EAB}" destId="{5371393E-2187-4067-AA9E-7C1F8E35697F}" srcOrd="3" destOrd="0" presId="urn:microsoft.com/office/officeart/2018/5/layout/IconCircleLabelList"/>
    <dgm:cxn modelId="{F39CD8AA-2EC6-48E9-98E2-E284DBE30EB3}" type="presParOf" srcId="{A0CE7DA4-C3EA-4257-9B42-85AD9244E0E5}" destId="{F947A5E3-A0FD-4857-BD22-78E7D6A3E5A9}" srcOrd="3" destOrd="0" presId="urn:microsoft.com/office/officeart/2018/5/layout/IconCircleLabelList"/>
    <dgm:cxn modelId="{24DD9460-ACCF-40D1-927E-A2064A6FEB94}" type="presParOf" srcId="{A0CE7DA4-C3EA-4257-9B42-85AD9244E0E5}" destId="{3121E81F-3058-42DC-8DF6-536E426E179E}" srcOrd="4" destOrd="0" presId="urn:microsoft.com/office/officeart/2018/5/layout/IconCircleLabelList"/>
    <dgm:cxn modelId="{32470FF0-B08C-42E5-BE00-E8393204ACF6}" type="presParOf" srcId="{3121E81F-3058-42DC-8DF6-536E426E179E}" destId="{6D5F41FA-B954-4BC5-A875-3F8235E7AABB}" srcOrd="0" destOrd="0" presId="urn:microsoft.com/office/officeart/2018/5/layout/IconCircleLabelList"/>
    <dgm:cxn modelId="{DB3C2BE2-FBEC-4CDA-ABE5-C7939AD1470E}" type="presParOf" srcId="{3121E81F-3058-42DC-8DF6-536E426E179E}" destId="{8185CD90-8C39-4C50-8685-2BF6512B9D4E}" srcOrd="1" destOrd="0" presId="urn:microsoft.com/office/officeart/2018/5/layout/IconCircleLabelList"/>
    <dgm:cxn modelId="{2F4AA27B-A42A-4B13-89E6-89B53638DBDC}" type="presParOf" srcId="{3121E81F-3058-42DC-8DF6-536E426E179E}" destId="{9D6F50CF-9BBD-49A8-9275-910DAAE3DB07}" srcOrd="2" destOrd="0" presId="urn:microsoft.com/office/officeart/2018/5/layout/IconCircleLabelList"/>
    <dgm:cxn modelId="{CCA9B0FB-A4AF-4195-BA92-FFC751B1FBBD}" type="presParOf" srcId="{3121E81F-3058-42DC-8DF6-536E426E179E}" destId="{9F496FE7-5BA0-4AB6-89FD-B31EDAE1E253}" srcOrd="3" destOrd="0" presId="urn:microsoft.com/office/officeart/2018/5/layout/IconCircleLabelList"/>
    <dgm:cxn modelId="{2A7BFD06-E29E-4863-8C3F-D949CCAA7F51}" type="presParOf" srcId="{A0CE7DA4-C3EA-4257-9B42-85AD9244E0E5}" destId="{91811255-D4C8-4CE5-A91D-63130FE1AD65}" srcOrd="5" destOrd="0" presId="urn:microsoft.com/office/officeart/2018/5/layout/IconCircleLabelList"/>
    <dgm:cxn modelId="{82094532-C36F-421D-B35F-63ED05713041}" type="presParOf" srcId="{A0CE7DA4-C3EA-4257-9B42-85AD9244E0E5}" destId="{EAFFA9BD-9B1F-45B0-A424-8A9D82C647CC}" srcOrd="6" destOrd="0" presId="urn:microsoft.com/office/officeart/2018/5/layout/IconCircleLabelList"/>
    <dgm:cxn modelId="{0B52597F-3038-42CA-A0A1-23109517DF15}" type="presParOf" srcId="{EAFFA9BD-9B1F-45B0-A424-8A9D82C647CC}" destId="{23B1AA4C-A379-4193-B772-3FD57756A725}" srcOrd="0" destOrd="0" presId="urn:microsoft.com/office/officeart/2018/5/layout/IconCircleLabelList"/>
    <dgm:cxn modelId="{27443064-ED34-4D57-A681-602FD6472459}" type="presParOf" srcId="{EAFFA9BD-9B1F-45B0-A424-8A9D82C647CC}" destId="{D18714B2-5285-4EA3-B0CC-C428B052B4D2}" srcOrd="1" destOrd="0" presId="urn:microsoft.com/office/officeart/2018/5/layout/IconCircleLabelList"/>
    <dgm:cxn modelId="{2A2D563C-60D7-44F0-BB7C-5587057FBBA8}" type="presParOf" srcId="{EAFFA9BD-9B1F-45B0-A424-8A9D82C647CC}" destId="{074655CE-DC7D-4BD9-8657-DA67294ECE7B}" srcOrd="2" destOrd="0" presId="urn:microsoft.com/office/officeart/2018/5/layout/IconCircleLabelList"/>
    <dgm:cxn modelId="{B41669F7-EEDA-4687-AB66-3B8CA14433C1}" type="presParOf" srcId="{EAFFA9BD-9B1F-45B0-A424-8A9D82C647CC}" destId="{DC6F8574-EDB5-4011-B9E4-2094945EFAB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64E16E-E302-44F2-8C66-F947FB6479BF}"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DF208CB0-5218-456C-AEC8-40AF2CD9108D}">
      <dgm:prSet/>
      <dgm:spPr/>
      <dgm:t>
        <a:bodyPr/>
        <a:lstStyle/>
        <a:p>
          <a:r>
            <a:rPr lang="en-US"/>
            <a:t>The focus group discussions were done in both Spanish and English. Focus groups were convened in the selected cities with the support of national partners, which helped advertise to recruit participants: </a:t>
          </a:r>
        </a:p>
      </dgm:t>
    </dgm:pt>
    <dgm:pt modelId="{89D759CD-CE19-4C09-881D-4638C429C19B}" type="parTrans" cxnId="{635DF7CC-2FB0-4328-962A-10916499B36D}">
      <dgm:prSet/>
      <dgm:spPr/>
      <dgm:t>
        <a:bodyPr/>
        <a:lstStyle/>
        <a:p>
          <a:endParaRPr lang="en-US"/>
        </a:p>
      </dgm:t>
    </dgm:pt>
    <dgm:pt modelId="{87D5F249-7366-4D59-9D5E-B80984E03F99}" type="sibTrans" cxnId="{635DF7CC-2FB0-4328-962A-10916499B36D}">
      <dgm:prSet/>
      <dgm:spPr/>
      <dgm:t>
        <a:bodyPr/>
        <a:lstStyle/>
        <a:p>
          <a:endParaRPr lang="en-US"/>
        </a:p>
      </dgm:t>
    </dgm:pt>
    <dgm:pt modelId="{D9A13C5C-BE93-4464-828A-0ADEBF0A75FF}">
      <dgm:prSet/>
      <dgm:spPr/>
      <dgm:t>
        <a:bodyPr/>
        <a:lstStyle/>
        <a:p>
          <a:r>
            <a:rPr lang="en-US" dirty="0" err="1"/>
            <a:t>AltaMed</a:t>
          </a:r>
          <a:r>
            <a:rPr lang="en-US" dirty="0"/>
            <a:t> and APLA in Los Angeles, </a:t>
          </a:r>
        </a:p>
      </dgm:t>
    </dgm:pt>
    <dgm:pt modelId="{3713173C-F1C9-4CBF-8585-61CF07FD9F16}" type="parTrans" cxnId="{58A1A5C6-D676-4DAF-B9CC-2A26E475C7AA}">
      <dgm:prSet/>
      <dgm:spPr/>
      <dgm:t>
        <a:bodyPr/>
        <a:lstStyle/>
        <a:p>
          <a:endParaRPr lang="en-US"/>
        </a:p>
      </dgm:t>
    </dgm:pt>
    <dgm:pt modelId="{C6FDC64A-C89E-40E7-9A0C-8023882C0D46}" type="sibTrans" cxnId="{58A1A5C6-D676-4DAF-B9CC-2A26E475C7AA}">
      <dgm:prSet/>
      <dgm:spPr/>
      <dgm:t>
        <a:bodyPr/>
        <a:lstStyle/>
        <a:p>
          <a:endParaRPr lang="en-US"/>
        </a:p>
      </dgm:t>
    </dgm:pt>
    <dgm:pt modelId="{FACD444E-309B-4749-9905-55BA30DD10F7}">
      <dgm:prSet/>
      <dgm:spPr/>
      <dgm:t>
        <a:bodyPr/>
        <a:lstStyle/>
        <a:p>
          <a:r>
            <a:rPr lang="en-US"/>
            <a:t>Borinquen Health Care Center, Pridelines and Latinos Salud in Miami, </a:t>
          </a:r>
        </a:p>
      </dgm:t>
    </dgm:pt>
    <dgm:pt modelId="{9E41EA5E-EDB1-4560-9022-5893F57A85D5}" type="parTrans" cxnId="{DC88A87B-842A-4DBE-83D3-73D781FC77AE}">
      <dgm:prSet/>
      <dgm:spPr/>
      <dgm:t>
        <a:bodyPr/>
        <a:lstStyle/>
        <a:p>
          <a:endParaRPr lang="en-US"/>
        </a:p>
      </dgm:t>
    </dgm:pt>
    <dgm:pt modelId="{90BFF421-5D4E-4B9A-BADD-17D1F69DAAE0}" type="sibTrans" cxnId="{DC88A87B-842A-4DBE-83D3-73D781FC77AE}">
      <dgm:prSet/>
      <dgm:spPr/>
      <dgm:t>
        <a:bodyPr/>
        <a:lstStyle/>
        <a:p>
          <a:endParaRPr lang="en-US"/>
        </a:p>
      </dgm:t>
    </dgm:pt>
    <dgm:pt modelId="{2DF0A6E0-B199-49AF-A439-A4CB91D1CDFD}">
      <dgm:prSet/>
      <dgm:spPr/>
      <dgm:t>
        <a:bodyPr/>
        <a:lstStyle/>
        <a:p>
          <a:r>
            <a:rPr lang="en-US" dirty="0"/>
            <a:t>OASIS Latino LGBTS Wellness Center and Casa </a:t>
          </a:r>
          <a:r>
            <a:rPr lang="en-US" dirty="0" err="1"/>
            <a:t>Betsaida</a:t>
          </a:r>
          <a:r>
            <a:rPr lang="en-US" dirty="0"/>
            <a:t> of Catholic Charities in New York City. </a:t>
          </a:r>
        </a:p>
      </dgm:t>
    </dgm:pt>
    <dgm:pt modelId="{2471584A-6ED6-4280-9F38-FA8FD6C5FD28}" type="parTrans" cxnId="{EC5378AB-4A6E-4CF4-B7F5-02D9B55BB2F9}">
      <dgm:prSet/>
      <dgm:spPr/>
      <dgm:t>
        <a:bodyPr/>
        <a:lstStyle/>
        <a:p>
          <a:endParaRPr lang="en-US"/>
        </a:p>
      </dgm:t>
    </dgm:pt>
    <dgm:pt modelId="{B4444B16-94F5-4ADA-A49A-4426DCE535A1}" type="sibTrans" cxnId="{EC5378AB-4A6E-4CF4-B7F5-02D9B55BB2F9}">
      <dgm:prSet/>
      <dgm:spPr/>
      <dgm:t>
        <a:bodyPr/>
        <a:lstStyle/>
        <a:p>
          <a:endParaRPr lang="en-US"/>
        </a:p>
      </dgm:t>
    </dgm:pt>
    <dgm:pt modelId="{F47E6B3C-65B3-4B8D-9ED6-D70266B66B2E}">
      <dgm:prSet/>
      <dgm:spPr/>
      <dgm:t>
        <a:bodyPr/>
        <a:lstStyle/>
        <a:p>
          <a:r>
            <a:rPr lang="en-US"/>
            <a:t>All individuals gave informed consent to participate, took the paper-based survey, agreed to recording the discussion, and received a gift certificate for their participation</a:t>
          </a:r>
        </a:p>
      </dgm:t>
    </dgm:pt>
    <dgm:pt modelId="{ADADD7DE-F149-46F0-B0BA-403C64D7CB4F}" type="parTrans" cxnId="{674178F3-6FD5-4527-8816-C947E75016A6}">
      <dgm:prSet/>
      <dgm:spPr/>
      <dgm:t>
        <a:bodyPr/>
        <a:lstStyle/>
        <a:p>
          <a:endParaRPr lang="en-US"/>
        </a:p>
      </dgm:t>
    </dgm:pt>
    <dgm:pt modelId="{4E70DC7F-61DA-4B88-9EF6-B2365A24BA9D}" type="sibTrans" cxnId="{674178F3-6FD5-4527-8816-C947E75016A6}">
      <dgm:prSet/>
      <dgm:spPr/>
      <dgm:t>
        <a:bodyPr/>
        <a:lstStyle/>
        <a:p>
          <a:endParaRPr lang="en-US"/>
        </a:p>
      </dgm:t>
    </dgm:pt>
    <dgm:pt modelId="{DBAF43C1-0A5D-2049-BFB6-1362C185CBD6}" type="pres">
      <dgm:prSet presAssocID="{1F64E16E-E302-44F2-8C66-F947FB6479BF}" presName="Name0" presStyleCnt="0">
        <dgm:presLayoutVars>
          <dgm:dir/>
          <dgm:animLvl val="lvl"/>
          <dgm:resizeHandles val="exact"/>
        </dgm:presLayoutVars>
      </dgm:prSet>
      <dgm:spPr/>
    </dgm:pt>
    <dgm:pt modelId="{71A94D6B-8486-1C4A-B24A-CAB06EB97E74}" type="pres">
      <dgm:prSet presAssocID="{F47E6B3C-65B3-4B8D-9ED6-D70266B66B2E}" presName="boxAndChildren" presStyleCnt="0"/>
      <dgm:spPr/>
    </dgm:pt>
    <dgm:pt modelId="{42572288-34F2-F449-84D4-4F0EA3AF23A6}" type="pres">
      <dgm:prSet presAssocID="{F47E6B3C-65B3-4B8D-9ED6-D70266B66B2E}" presName="parentTextBox" presStyleLbl="node1" presStyleIdx="0" presStyleCnt="2"/>
      <dgm:spPr/>
    </dgm:pt>
    <dgm:pt modelId="{F56F4960-0F1B-2D4E-AF58-764A4CDC912E}" type="pres">
      <dgm:prSet presAssocID="{87D5F249-7366-4D59-9D5E-B80984E03F99}" presName="sp" presStyleCnt="0"/>
      <dgm:spPr/>
    </dgm:pt>
    <dgm:pt modelId="{77B209D4-71A1-E042-8DCF-F19A8778D59E}" type="pres">
      <dgm:prSet presAssocID="{DF208CB0-5218-456C-AEC8-40AF2CD9108D}" presName="arrowAndChildren" presStyleCnt="0"/>
      <dgm:spPr/>
    </dgm:pt>
    <dgm:pt modelId="{D01027A7-D86B-0E45-B3E1-F768E5BBB933}" type="pres">
      <dgm:prSet presAssocID="{DF208CB0-5218-456C-AEC8-40AF2CD9108D}" presName="parentTextArrow" presStyleLbl="node1" presStyleIdx="0" presStyleCnt="2"/>
      <dgm:spPr/>
    </dgm:pt>
    <dgm:pt modelId="{BC012D7D-1D60-AD4A-8881-97C51E0B09D9}" type="pres">
      <dgm:prSet presAssocID="{DF208CB0-5218-456C-AEC8-40AF2CD9108D}" presName="arrow" presStyleLbl="node1" presStyleIdx="1" presStyleCnt="2"/>
      <dgm:spPr/>
    </dgm:pt>
    <dgm:pt modelId="{D9ADD9F1-4D2A-1944-8B2A-E0815B138C95}" type="pres">
      <dgm:prSet presAssocID="{DF208CB0-5218-456C-AEC8-40AF2CD9108D}" presName="descendantArrow" presStyleCnt="0"/>
      <dgm:spPr/>
    </dgm:pt>
    <dgm:pt modelId="{28AD7C55-6E86-F54F-9DCF-E3FDE7F1A7A4}" type="pres">
      <dgm:prSet presAssocID="{D9A13C5C-BE93-4464-828A-0ADEBF0A75FF}" presName="childTextArrow" presStyleLbl="fgAccFollowNode1" presStyleIdx="0" presStyleCnt="3">
        <dgm:presLayoutVars>
          <dgm:bulletEnabled val="1"/>
        </dgm:presLayoutVars>
      </dgm:prSet>
      <dgm:spPr/>
    </dgm:pt>
    <dgm:pt modelId="{11F0FAE9-BEDE-6844-AF5B-02D02BBFBE03}" type="pres">
      <dgm:prSet presAssocID="{FACD444E-309B-4749-9905-55BA30DD10F7}" presName="childTextArrow" presStyleLbl="fgAccFollowNode1" presStyleIdx="1" presStyleCnt="3">
        <dgm:presLayoutVars>
          <dgm:bulletEnabled val="1"/>
        </dgm:presLayoutVars>
      </dgm:prSet>
      <dgm:spPr/>
    </dgm:pt>
    <dgm:pt modelId="{7C3B0A8A-875A-DE43-B9E6-191F45B02EC6}" type="pres">
      <dgm:prSet presAssocID="{2DF0A6E0-B199-49AF-A439-A4CB91D1CDFD}" presName="childTextArrow" presStyleLbl="fgAccFollowNode1" presStyleIdx="2" presStyleCnt="3">
        <dgm:presLayoutVars>
          <dgm:bulletEnabled val="1"/>
        </dgm:presLayoutVars>
      </dgm:prSet>
      <dgm:spPr/>
    </dgm:pt>
  </dgm:ptLst>
  <dgm:cxnLst>
    <dgm:cxn modelId="{ECE3870B-1C23-4E4A-B72E-74C0CE3334F1}" type="presOf" srcId="{DF208CB0-5218-456C-AEC8-40AF2CD9108D}" destId="{D01027A7-D86B-0E45-B3E1-F768E5BBB933}" srcOrd="0" destOrd="0" presId="urn:microsoft.com/office/officeart/2005/8/layout/process4"/>
    <dgm:cxn modelId="{64902118-A7BD-2D44-A3EE-1DDA14094FF5}" type="presOf" srcId="{FACD444E-309B-4749-9905-55BA30DD10F7}" destId="{11F0FAE9-BEDE-6844-AF5B-02D02BBFBE03}" srcOrd="0" destOrd="0" presId="urn:microsoft.com/office/officeart/2005/8/layout/process4"/>
    <dgm:cxn modelId="{8551E854-13C7-6741-A673-1A91403A41FF}" type="presOf" srcId="{1F64E16E-E302-44F2-8C66-F947FB6479BF}" destId="{DBAF43C1-0A5D-2049-BFB6-1362C185CBD6}" srcOrd="0" destOrd="0" presId="urn:microsoft.com/office/officeart/2005/8/layout/process4"/>
    <dgm:cxn modelId="{DC88A87B-842A-4DBE-83D3-73D781FC77AE}" srcId="{DF208CB0-5218-456C-AEC8-40AF2CD9108D}" destId="{FACD444E-309B-4749-9905-55BA30DD10F7}" srcOrd="1" destOrd="0" parTransId="{9E41EA5E-EDB1-4560-9022-5893F57A85D5}" sibTransId="{90BFF421-5D4E-4B9A-BADD-17D1F69DAAE0}"/>
    <dgm:cxn modelId="{511A5F97-2356-6F48-8944-D76498B6A065}" type="presOf" srcId="{D9A13C5C-BE93-4464-828A-0ADEBF0A75FF}" destId="{28AD7C55-6E86-F54F-9DCF-E3FDE7F1A7A4}" srcOrd="0" destOrd="0" presId="urn:microsoft.com/office/officeart/2005/8/layout/process4"/>
    <dgm:cxn modelId="{21B104A1-9CEA-BE4C-85C4-5BF33AA45606}" type="presOf" srcId="{2DF0A6E0-B199-49AF-A439-A4CB91D1CDFD}" destId="{7C3B0A8A-875A-DE43-B9E6-191F45B02EC6}" srcOrd="0" destOrd="0" presId="urn:microsoft.com/office/officeart/2005/8/layout/process4"/>
    <dgm:cxn modelId="{EC5378AB-4A6E-4CF4-B7F5-02D9B55BB2F9}" srcId="{DF208CB0-5218-456C-AEC8-40AF2CD9108D}" destId="{2DF0A6E0-B199-49AF-A439-A4CB91D1CDFD}" srcOrd="2" destOrd="0" parTransId="{2471584A-6ED6-4280-9F38-FA8FD6C5FD28}" sibTransId="{B4444B16-94F5-4ADA-A49A-4426DCE535A1}"/>
    <dgm:cxn modelId="{58A1A5C6-D676-4DAF-B9CC-2A26E475C7AA}" srcId="{DF208CB0-5218-456C-AEC8-40AF2CD9108D}" destId="{D9A13C5C-BE93-4464-828A-0ADEBF0A75FF}" srcOrd="0" destOrd="0" parTransId="{3713173C-F1C9-4CBF-8585-61CF07FD9F16}" sibTransId="{C6FDC64A-C89E-40E7-9A0C-8023882C0D46}"/>
    <dgm:cxn modelId="{635DF7CC-2FB0-4328-962A-10916499B36D}" srcId="{1F64E16E-E302-44F2-8C66-F947FB6479BF}" destId="{DF208CB0-5218-456C-AEC8-40AF2CD9108D}" srcOrd="0" destOrd="0" parTransId="{89D759CD-CE19-4C09-881D-4638C429C19B}" sibTransId="{87D5F249-7366-4D59-9D5E-B80984E03F99}"/>
    <dgm:cxn modelId="{66A60ADA-45FC-F84F-AEAD-69662F599065}" type="presOf" srcId="{F47E6B3C-65B3-4B8D-9ED6-D70266B66B2E}" destId="{42572288-34F2-F449-84D4-4F0EA3AF23A6}" srcOrd="0" destOrd="0" presId="urn:microsoft.com/office/officeart/2005/8/layout/process4"/>
    <dgm:cxn modelId="{94F9E5E9-7748-8540-B911-0B496570DC89}" type="presOf" srcId="{DF208CB0-5218-456C-AEC8-40AF2CD9108D}" destId="{BC012D7D-1D60-AD4A-8881-97C51E0B09D9}" srcOrd="1" destOrd="0" presId="urn:microsoft.com/office/officeart/2005/8/layout/process4"/>
    <dgm:cxn modelId="{674178F3-6FD5-4527-8816-C947E75016A6}" srcId="{1F64E16E-E302-44F2-8C66-F947FB6479BF}" destId="{F47E6B3C-65B3-4B8D-9ED6-D70266B66B2E}" srcOrd="1" destOrd="0" parTransId="{ADADD7DE-F149-46F0-B0BA-403C64D7CB4F}" sibTransId="{4E70DC7F-61DA-4B88-9EF6-B2365A24BA9D}"/>
    <dgm:cxn modelId="{541A04E2-152F-EB4D-A402-96CF252125A2}" type="presParOf" srcId="{DBAF43C1-0A5D-2049-BFB6-1362C185CBD6}" destId="{71A94D6B-8486-1C4A-B24A-CAB06EB97E74}" srcOrd="0" destOrd="0" presId="urn:microsoft.com/office/officeart/2005/8/layout/process4"/>
    <dgm:cxn modelId="{9AA7D46D-AE3C-4B4B-A669-588EC5A23BC5}" type="presParOf" srcId="{71A94D6B-8486-1C4A-B24A-CAB06EB97E74}" destId="{42572288-34F2-F449-84D4-4F0EA3AF23A6}" srcOrd="0" destOrd="0" presId="urn:microsoft.com/office/officeart/2005/8/layout/process4"/>
    <dgm:cxn modelId="{30BFEC64-9126-9A43-903B-189381302EEE}" type="presParOf" srcId="{DBAF43C1-0A5D-2049-BFB6-1362C185CBD6}" destId="{F56F4960-0F1B-2D4E-AF58-764A4CDC912E}" srcOrd="1" destOrd="0" presId="urn:microsoft.com/office/officeart/2005/8/layout/process4"/>
    <dgm:cxn modelId="{FA76C944-6277-FC40-B0AD-BFE6730A66CE}" type="presParOf" srcId="{DBAF43C1-0A5D-2049-BFB6-1362C185CBD6}" destId="{77B209D4-71A1-E042-8DCF-F19A8778D59E}" srcOrd="2" destOrd="0" presId="urn:microsoft.com/office/officeart/2005/8/layout/process4"/>
    <dgm:cxn modelId="{5718F925-A1C1-0940-B8E1-559FA1EBADDD}" type="presParOf" srcId="{77B209D4-71A1-E042-8DCF-F19A8778D59E}" destId="{D01027A7-D86B-0E45-B3E1-F768E5BBB933}" srcOrd="0" destOrd="0" presId="urn:microsoft.com/office/officeart/2005/8/layout/process4"/>
    <dgm:cxn modelId="{CC38F14E-C93E-644E-873A-A54ADC992CCD}" type="presParOf" srcId="{77B209D4-71A1-E042-8DCF-F19A8778D59E}" destId="{BC012D7D-1D60-AD4A-8881-97C51E0B09D9}" srcOrd="1" destOrd="0" presId="urn:microsoft.com/office/officeart/2005/8/layout/process4"/>
    <dgm:cxn modelId="{876FDA1B-F0CC-FB47-8513-186692076AA0}" type="presParOf" srcId="{77B209D4-71A1-E042-8DCF-F19A8778D59E}" destId="{D9ADD9F1-4D2A-1944-8B2A-E0815B138C95}" srcOrd="2" destOrd="0" presId="urn:microsoft.com/office/officeart/2005/8/layout/process4"/>
    <dgm:cxn modelId="{56F38BA4-2155-644A-BB11-F9A4A30BCA2A}" type="presParOf" srcId="{D9ADD9F1-4D2A-1944-8B2A-E0815B138C95}" destId="{28AD7C55-6E86-F54F-9DCF-E3FDE7F1A7A4}" srcOrd="0" destOrd="0" presId="urn:microsoft.com/office/officeart/2005/8/layout/process4"/>
    <dgm:cxn modelId="{75CF8FBF-22CA-8E49-87B1-8F3EFF97053A}" type="presParOf" srcId="{D9ADD9F1-4D2A-1944-8B2A-E0815B138C95}" destId="{11F0FAE9-BEDE-6844-AF5B-02D02BBFBE03}" srcOrd="1" destOrd="0" presId="urn:microsoft.com/office/officeart/2005/8/layout/process4"/>
    <dgm:cxn modelId="{59C8F8B8-80AC-6A4D-B613-A4425E3D74D4}" type="presParOf" srcId="{D9ADD9F1-4D2A-1944-8B2A-E0815B138C95}" destId="{7C3B0A8A-875A-DE43-B9E6-191F45B02EC6}"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C0A8F-D81A-4198-9399-7E540F56646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9D3CF5C6-081F-4F22-97F5-75169E7779D2}">
      <dgm:prSet/>
      <dgm:spPr/>
      <dgm:t>
        <a:bodyPr/>
        <a:lstStyle/>
        <a:p>
          <a:r>
            <a:rPr lang="en-US"/>
            <a:t>Participants ranged from 18 to 49 years of age</a:t>
          </a:r>
        </a:p>
      </dgm:t>
    </dgm:pt>
    <dgm:pt modelId="{D042AFB4-C52E-4F2A-A527-5D5ACF721886}" type="parTrans" cxnId="{C6C64794-0579-4450-99C3-CAA80C63474F}">
      <dgm:prSet/>
      <dgm:spPr/>
      <dgm:t>
        <a:bodyPr/>
        <a:lstStyle/>
        <a:p>
          <a:endParaRPr lang="en-US"/>
        </a:p>
      </dgm:t>
    </dgm:pt>
    <dgm:pt modelId="{F84FE422-1D8F-4798-BA6B-13B7F8CF76B8}" type="sibTrans" cxnId="{C6C64794-0579-4450-99C3-CAA80C63474F}">
      <dgm:prSet/>
      <dgm:spPr/>
      <dgm:t>
        <a:bodyPr/>
        <a:lstStyle/>
        <a:p>
          <a:endParaRPr lang="en-US"/>
        </a:p>
      </dgm:t>
    </dgm:pt>
    <dgm:pt modelId="{5CE31422-56C5-4D7C-9051-F21C169C7E64}">
      <dgm:prSet/>
      <dgm:spPr/>
      <dgm:t>
        <a:bodyPr/>
        <a:lstStyle/>
        <a:p>
          <a:r>
            <a:rPr lang="en-US"/>
            <a:t>The average age of the sample was 36 years old</a:t>
          </a:r>
        </a:p>
      </dgm:t>
    </dgm:pt>
    <dgm:pt modelId="{111381A3-2DEF-4D3C-8DAA-B4330CA9F9D8}" type="parTrans" cxnId="{5F01FD77-B3FF-42BB-8EBB-A075DFFCEE3F}">
      <dgm:prSet/>
      <dgm:spPr/>
      <dgm:t>
        <a:bodyPr/>
        <a:lstStyle/>
        <a:p>
          <a:endParaRPr lang="en-US"/>
        </a:p>
      </dgm:t>
    </dgm:pt>
    <dgm:pt modelId="{9004AB88-075D-4C5B-AD31-9B31A697E977}" type="sibTrans" cxnId="{5F01FD77-B3FF-42BB-8EBB-A075DFFCEE3F}">
      <dgm:prSet/>
      <dgm:spPr/>
      <dgm:t>
        <a:bodyPr/>
        <a:lstStyle/>
        <a:p>
          <a:endParaRPr lang="en-US"/>
        </a:p>
      </dgm:t>
    </dgm:pt>
    <dgm:pt modelId="{29408DB1-F42F-4191-992D-DC4E71034610}">
      <dgm:prSet/>
      <dgm:spPr/>
      <dgm:t>
        <a:bodyPr/>
        <a:lstStyle/>
        <a:p>
          <a:r>
            <a:rPr lang="en-US"/>
            <a:t>Significant difference in age by place of birth.  </a:t>
          </a:r>
        </a:p>
      </dgm:t>
    </dgm:pt>
    <dgm:pt modelId="{C7AAA3E1-1D2C-494C-A147-680317609036}" type="parTrans" cxnId="{FE521A75-C5AC-464D-87C8-2BC44C42ADA6}">
      <dgm:prSet/>
      <dgm:spPr/>
      <dgm:t>
        <a:bodyPr/>
        <a:lstStyle/>
        <a:p>
          <a:endParaRPr lang="en-US"/>
        </a:p>
      </dgm:t>
    </dgm:pt>
    <dgm:pt modelId="{F01E7A6D-253C-45FE-B55A-FFDEA3331072}" type="sibTrans" cxnId="{FE521A75-C5AC-464D-87C8-2BC44C42ADA6}">
      <dgm:prSet/>
      <dgm:spPr/>
      <dgm:t>
        <a:bodyPr/>
        <a:lstStyle/>
        <a:p>
          <a:endParaRPr lang="en-US"/>
        </a:p>
      </dgm:t>
    </dgm:pt>
    <dgm:pt modelId="{B8370EB7-E3D9-40D6-A254-7DD05D808BE3}">
      <dgm:prSet/>
      <dgm:spPr/>
      <dgm:t>
        <a:bodyPr/>
        <a:lstStyle/>
        <a:p>
          <a:r>
            <a:rPr lang="en-US" b="1" dirty="0"/>
            <a:t>Foreign-born participants were significantly younger than US born</a:t>
          </a:r>
        </a:p>
      </dgm:t>
    </dgm:pt>
    <dgm:pt modelId="{006C9135-55C4-4734-B608-10EBA6F3F7A0}" type="parTrans" cxnId="{1A206BFB-8513-4E36-B249-00E17B730F4B}">
      <dgm:prSet/>
      <dgm:spPr/>
      <dgm:t>
        <a:bodyPr/>
        <a:lstStyle/>
        <a:p>
          <a:endParaRPr lang="en-US"/>
        </a:p>
      </dgm:t>
    </dgm:pt>
    <dgm:pt modelId="{0B85058F-F676-493A-AB19-26D9BCC7CFDF}" type="sibTrans" cxnId="{1A206BFB-8513-4E36-B249-00E17B730F4B}">
      <dgm:prSet/>
      <dgm:spPr/>
      <dgm:t>
        <a:bodyPr/>
        <a:lstStyle/>
        <a:p>
          <a:endParaRPr lang="en-US"/>
        </a:p>
      </dgm:t>
    </dgm:pt>
    <dgm:pt modelId="{11A7988B-0FA7-4CDE-A248-90E3D7C65271}">
      <dgm:prSet/>
      <dgm:spPr/>
      <dgm:t>
        <a:bodyPr/>
        <a:lstStyle/>
        <a:p>
          <a:r>
            <a:rPr lang="en-US" dirty="0"/>
            <a:t>(</a:t>
          </a:r>
          <a:r>
            <a:rPr lang="en-US" b="1" dirty="0"/>
            <a:t>33 years versus 37 years, p=.000</a:t>
          </a:r>
          <a:r>
            <a:rPr lang="en-US" dirty="0"/>
            <a:t>).</a:t>
          </a:r>
        </a:p>
      </dgm:t>
    </dgm:pt>
    <dgm:pt modelId="{5F19B14C-DE69-4B96-8702-AE20A00EF59C}" type="parTrans" cxnId="{264AFED5-E116-4BC0-8F60-F730D1ABE331}">
      <dgm:prSet/>
      <dgm:spPr/>
      <dgm:t>
        <a:bodyPr/>
        <a:lstStyle/>
        <a:p>
          <a:endParaRPr lang="en-US"/>
        </a:p>
      </dgm:t>
    </dgm:pt>
    <dgm:pt modelId="{26207C00-C6ED-45F9-87BC-8279B085223E}" type="sibTrans" cxnId="{264AFED5-E116-4BC0-8F60-F730D1ABE331}">
      <dgm:prSet/>
      <dgm:spPr/>
      <dgm:t>
        <a:bodyPr/>
        <a:lstStyle/>
        <a:p>
          <a:endParaRPr lang="en-US"/>
        </a:p>
      </dgm:t>
    </dgm:pt>
    <dgm:pt modelId="{5B241B58-91E5-3643-BE17-5249C017BD25}" type="pres">
      <dgm:prSet presAssocID="{F41C0A8F-D81A-4198-9399-7E540F566467}" presName="diagram" presStyleCnt="0">
        <dgm:presLayoutVars>
          <dgm:chPref val="1"/>
          <dgm:dir/>
          <dgm:animOne val="branch"/>
          <dgm:animLvl val="lvl"/>
          <dgm:resizeHandles val="exact"/>
        </dgm:presLayoutVars>
      </dgm:prSet>
      <dgm:spPr/>
    </dgm:pt>
    <dgm:pt modelId="{245B14B4-F828-5644-B714-1188FA19BAA6}" type="pres">
      <dgm:prSet presAssocID="{9D3CF5C6-081F-4F22-97F5-75169E7779D2}" presName="root1" presStyleCnt="0"/>
      <dgm:spPr/>
    </dgm:pt>
    <dgm:pt modelId="{67D17CA9-F8D8-D548-A987-A3619790D3CF}" type="pres">
      <dgm:prSet presAssocID="{9D3CF5C6-081F-4F22-97F5-75169E7779D2}" presName="LevelOneTextNode" presStyleLbl="node0" presStyleIdx="0" presStyleCnt="3">
        <dgm:presLayoutVars>
          <dgm:chPref val="3"/>
        </dgm:presLayoutVars>
      </dgm:prSet>
      <dgm:spPr/>
    </dgm:pt>
    <dgm:pt modelId="{90C2FC8C-B11F-874E-898F-40D5F8F27D75}" type="pres">
      <dgm:prSet presAssocID="{9D3CF5C6-081F-4F22-97F5-75169E7779D2}" presName="level2hierChild" presStyleCnt="0"/>
      <dgm:spPr/>
    </dgm:pt>
    <dgm:pt modelId="{022992A7-AC9B-A244-8AD5-CBE405B9980B}" type="pres">
      <dgm:prSet presAssocID="{5CE31422-56C5-4D7C-9051-F21C169C7E64}" presName="root1" presStyleCnt="0"/>
      <dgm:spPr/>
    </dgm:pt>
    <dgm:pt modelId="{B592BC93-B3CC-0E43-BE28-80784E6C58CE}" type="pres">
      <dgm:prSet presAssocID="{5CE31422-56C5-4D7C-9051-F21C169C7E64}" presName="LevelOneTextNode" presStyleLbl="node0" presStyleIdx="1" presStyleCnt="3">
        <dgm:presLayoutVars>
          <dgm:chPref val="3"/>
        </dgm:presLayoutVars>
      </dgm:prSet>
      <dgm:spPr/>
    </dgm:pt>
    <dgm:pt modelId="{2B4532F9-D5CF-C543-9643-91A4EEDD6601}" type="pres">
      <dgm:prSet presAssocID="{5CE31422-56C5-4D7C-9051-F21C169C7E64}" presName="level2hierChild" presStyleCnt="0"/>
      <dgm:spPr/>
    </dgm:pt>
    <dgm:pt modelId="{17E4279B-9D12-144D-9FA5-CC097A9D856A}" type="pres">
      <dgm:prSet presAssocID="{29408DB1-F42F-4191-992D-DC4E71034610}" presName="root1" presStyleCnt="0"/>
      <dgm:spPr/>
    </dgm:pt>
    <dgm:pt modelId="{F1C634A7-66F7-0A4C-8D16-C702F220457C}" type="pres">
      <dgm:prSet presAssocID="{29408DB1-F42F-4191-992D-DC4E71034610}" presName="LevelOneTextNode" presStyleLbl="node0" presStyleIdx="2" presStyleCnt="3">
        <dgm:presLayoutVars>
          <dgm:chPref val="3"/>
        </dgm:presLayoutVars>
      </dgm:prSet>
      <dgm:spPr/>
    </dgm:pt>
    <dgm:pt modelId="{D0E3A031-235E-6B46-9569-49C80868A3C7}" type="pres">
      <dgm:prSet presAssocID="{29408DB1-F42F-4191-992D-DC4E71034610}" presName="level2hierChild" presStyleCnt="0"/>
      <dgm:spPr/>
    </dgm:pt>
    <dgm:pt modelId="{F55DCF3C-3326-9B44-8D00-60B052185E00}" type="pres">
      <dgm:prSet presAssocID="{006C9135-55C4-4734-B608-10EBA6F3F7A0}" presName="conn2-1" presStyleLbl="parChTrans1D2" presStyleIdx="0" presStyleCnt="2"/>
      <dgm:spPr/>
    </dgm:pt>
    <dgm:pt modelId="{5549B19A-EE3C-0F4E-AA9C-0972426549A1}" type="pres">
      <dgm:prSet presAssocID="{006C9135-55C4-4734-B608-10EBA6F3F7A0}" presName="connTx" presStyleLbl="parChTrans1D2" presStyleIdx="0" presStyleCnt="2"/>
      <dgm:spPr/>
    </dgm:pt>
    <dgm:pt modelId="{B03337A0-CEEC-A345-96BC-02D68143897E}" type="pres">
      <dgm:prSet presAssocID="{B8370EB7-E3D9-40D6-A254-7DD05D808BE3}" presName="root2" presStyleCnt="0"/>
      <dgm:spPr/>
    </dgm:pt>
    <dgm:pt modelId="{2F9171E7-BCBF-8244-8025-837CC3C394F5}" type="pres">
      <dgm:prSet presAssocID="{B8370EB7-E3D9-40D6-A254-7DD05D808BE3}" presName="LevelTwoTextNode" presStyleLbl="node2" presStyleIdx="0" presStyleCnt="2" custScaleY="168284">
        <dgm:presLayoutVars>
          <dgm:chPref val="3"/>
        </dgm:presLayoutVars>
      </dgm:prSet>
      <dgm:spPr/>
    </dgm:pt>
    <dgm:pt modelId="{8488ED72-CD39-CB43-AD6D-D08080CBD3AA}" type="pres">
      <dgm:prSet presAssocID="{B8370EB7-E3D9-40D6-A254-7DD05D808BE3}" presName="level3hierChild" presStyleCnt="0"/>
      <dgm:spPr/>
    </dgm:pt>
    <dgm:pt modelId="{7A9402C2-59FA-E442-A554-8B51BAAC188B}" type="pres">
      <dgm:prSet presAssocID="{5F19B14C-DE69-4B96-8702-AE20A00EF59C}" presName="conn2-1" presStyleLbl="parChTrans1D2" presStyleIdx="1" presStyleCnt="2"/>
      <dgm:spPr/>
    </dgm:pt>
    <dgm:pt modelId="{285D5669-2AEA-634A-986E-0395BF099198}" type="pres">
      <dgm:prSet presAssocID="{5F19B14C-DE69-4B96-8702-AE20A00EF59C}" presName="connTx" presStyleLbl="parChTrans1D2" presStyleIdx="1" presStyleCnt="2"/>
      <dgm:spPr/>
    </dgm:pt>
    <dgm:pt modelId="{F6F7114E-0C3C-C24F-A2B2-B2A9CF76A1D9}" type="pres">
      <dgm:prSet presAssocID="{11A7988B-0FA7-4CDE-A248-90E3D7C65271}" presName="root2" presStyleCnt="0"/>
      <dgm:spPr/>
    </dgm:pt>
    <dgm:pt modelId="{1D3F3E29-9E02-1040-B998-D7F681AB6009}" type="pres">
      <dgm:prSet presAssocID="{11A7988B-0FA7-4CDE-A248-90E3D7C65271}" presName="LevelTwoTextNode" presStyleLbl="node2" presStyleIdx="1" presStyleCnt="2">
        <dgm:presLayoutVars>
          <dgm:chPref val="3"/>
        </dgm:presLayoutVars>
      </dgm:prSet>
      <dgm:spPr/>
    </dgm:pt>
    <dgm:pt modelId="{D47B9763-52A1-254C-96E9-CC682DA61AC0}" type="pres">
      <dgm:prSet presAssocID="{11A7988B-0FA7-4CDE-A248-90E3D7C65271}" presName="level3hierChild" presStyleCnt="0"/>
      <dgm:spPr/>
    </dgm:pt>
  </dgm:ptLst>
  <dgm:cxnLst>
    <dgm:cxn modelId="{F2C8730A-CA60-5E4D-BA83-55EF98220F68}" type="presOf" srcId="{006C9135-55C4-4734-B608-10EBA6F3F7A0}" destId="{5549B19A-EE3C-0F4E-AA9C-0972426549A1}" srcOrd="1" destOrd="0" presId="urn:microsoft.com/office/officeart/2005/8/layout/hierarchy2"/>
    <dgm:cxn modelId="{965A7915-40CD-F94B-8963-F1C42A9EC55F}" type="presOf" srcId="{29408DB1-F42F-4191-992D-DC4E71034610}" destId="{F1C634A7-66F7-0A4C-8D16-C702F220457C}" srcOrd="0" destOrd="0" presId="urn:microsoft.com/office/officeart/2005/8/layout/hierarchy2"/>
    <dgm:cxn modelId="{1993CA2D-E966-D04E-9366-F77FB38410B8}" type="presOf" srcId="{5CE31422-56C5-4D7C-9051-F21C169C7E64}" destId="{B592BC93-B3CC-0E43-BE28-80784E6C58CE}" srcOrd="0" destOrd="0" presId="urn:microsoft.com/office/officeart/2005/8/layout/hierarchy2"/>
    <dgm:cxn modelId="{FE521A75-C5AC-464D-87C8-2BC44C42ADA6}" srcId="{F41C0A8F-D81A-4198-9399-7E540F566467}" destId="{29408DB1-F42F-4191-992D-DC4E71034610}" srcOrd="2" destOrd="0" parTransId="{C7AAA3E1-1D2C-494C-A147-680317609036}" sibTransId="{F01E7A6D-253C-45FE-B55A-FFDEA3331072}"/>
    <dgm:cxn modelId="{5F01FD77-B3FF-42BB-8EBB-A075DFFCEE3F}" srcId="{F41C0A8F-D81A-4198-9399-7E540F566467}" destId="{5CE31422-56C5-4D7C-9051-F21C169C7E64}" srcOrd="1" destOrd="0" parTransId="{111381A3-2DEF-4D3C-8DAA-B4330CA9F9D8}" sibTransId="{9004AB88-075D-4C5B-AD31-9B31A697E977}"/>
    <dgm:cxn modelId="{C68CA479-22D4-784B-97F2-CD6C6501F299}" type="presOf" srcId="{5F19B14C-DE69-4B96-8702-AE20A00EF59C}" destId="{285D5669-2AEA-634A-986E-0395BF099198}" srcOrd="1" destOrd="0" presId="urn:microsoft.com/office/officeart/2005/8/layout/hierarchy2"/>
    <dgm:cxn modelId="{FE859C82-F701-1C4B-94BB-657A2DC50770}" type="presOf" srcId="{9D3CF5C6-081F-4F22-97F5-75169E7779D2}" destId="{67D17CA9-F8D8-D548-A987-A3619790D3CF}" srcOrd="0" destOrd="0" presId="urn:microsoft.com/office/officeart/2005/8/layout/hierarchy2"/>
    <dgm:cxn modelId="{C6C64794-0579-4450-99C3-CAA80C63474F}" srcId="{F41C0A8F-D81A-4198-9399-7E540F566467}" destId="{9D3CF5C6-081F-4F22-97F5-75169E7779D2}" srcOrd="0" destOrd="0" parTransId="{D042AFB4-C52E-4F2A-A527-5D5ACF721886}" sibTransId="{F84FE422-1D8F-4798-BA6B-13B7F8CF76B8}"/>
    <dgm:cxn modelId="{F787E996-E3EE-C947-9989-4E62228ABDA8}" type="presOf" srcId="{11A7988B-0FA7-4CDE-A248-90E3D7C65271}" destId="{1D3F3E29-9E02-1040-B998-D7F681AB6009}" srcOrd="0" destOrd="0" presId="urn:microsoft.com/office/officeart/2005/8/layout/hierarchy2"/>
    <dgm:cxn modelId="{A776BF9D-740C-6449-9FB0-17E38DD916CD}" type="presOf" srcId="{B8370EB7-E3D9-40D6-A254-7DD05D808BE3}" destId="{2F9171E7-BCBF-8244-8025-837CC3C394F5}" srcOrd="0" destOrd="0" presId="urn:microsoft.com/office/officeart/2005/8/layout/hierarchy2"/>
    <dgm:cxn modelId="{27B93B9E-DC34-F24D-B5C3-8572E955E846}" type="presOf" srcId="{F41C0A8F-D81A-4198-9399-7E540F566467}" destId="{5B241B58-91E5-3643-BE17-5249C017BD25}" srcOrd="0" destOrd="0" presId="urn:microsoft.com/office/officeart/2005/8/layout/hierarchy2"/>
    <dgm:cxn modelId="{93CF10A8-61B8-734F-AF7F-1A7C210B822A}" type="presOf" srcId="{5F19B14C-DE69-4B96-8702-AE20A00EF59C}" destId="{7A9402C2-59FA-E442-A554-8B51BAAC188B}" srcOrd="0" destOrd="0" presId="urn:microsoft.com/office/officeart/2005/8/layout/hierarchy2"/>
    <dgm:cxn modelId="{264AFED5-E116-4BC0-8F60-F730D1ABE331}" srcId="{29408DB1-F42F-4191-992D-DC4E71034610}" destId="{11A7988B-0FA7-4CDE-A248-90E3D7C65271}" srcOrd="1" destOrd="0" parTransId="{5F19B14C-DE69-4B96-8702-AE20A00EF59C}" sibTransId="{26207C00-C6ED-45F9-87BC-8279B085223E}"/>
    <dgm:cxn modelId="{8C0129FA-8671-7549-A725-221F11138840}" type="presOf" srcId="{006C9135-55C4-4734-B608-10EBA6F3F7A0}" destId="{F55DCF3C-3326-9B44-8D00-60B052185E00}" srcOrd="0" destOrd="0" presId="urn:microsoft.com/office/officeart/2005/8/layout/hierarchy2"/>
    <dgm:cxn modelId="{1A206BFB-8513-4E36-B249-00E17B730F4B}" srcId="{29408DB1-F42F-4191-992D-DC4E71034610}" destId="{B8370EB7-E3D9-40D6-A254-7DD05D808BE3}" srcOrd="0" destOrd="0" parTransId="{006C9135-55C4-4734-B608-10EBA6F3F7A0}" sibTransId="{0B85058F-F676-493A-AB19-26D9BCC7CFDF}"/>
    <dgm:cxn modelId="{A6B0EC2D-788A-614C-9199-26E5B83122E9}" type="presParOf" srcId="{5B241B58-91E5-3643-BE17-5249C017BD25}" destId="{245B14B4-F828-5644-B714-1188FA19BAA6}" srcOrd="0" destOrd="0" presId="urn:microsoft.com/office/officeart/2005/8/layout/hierarchy2"/>
    <dgm:cxn modelId="{0FCD255D-18BC-BB47-BD75-F55329959FC0}" type="presParOf" srcId="{245B14B4-F828-5644-B714-1188FA19BAA6}" destId="{67D17CA9-F8D8-D548-A987-A3619790D3CF}" srcOrd="0" destOrd="0" presId="urn:microsoft.com/office/officeart/2005/8/layout/hierarchy2"/>
    <dgm:cxn modelId="{79AF5087-685C-834C-BBDA-3ABAD9BBFCC8}" type="presParOf" srcId="{245B14B4-F828-5644-B714-1188FA19BAA6}" destId="{90C2FC8C-B11F-874E-898F-40D5F8F27D75}" srcOrd="1" destOrd="0" presId="urn:microsoft.com/office/officeart/2005/8/layout/hierarchy2"/>
    <dgm:cxn modelId="{068C3E60-79DB-E940-95AD-990D8D052D12}" type="presParOf" srcId="{5B241B58-91E5-3643-BE17-5249C017BD25}" destId="{022992A7-AC9B-A244-8AD5-CBE405B9980B}" srcOrd="1" destOrd="0" presId="urn:microsoft.com/office/officeart/2005/8/layout/hierarchy2"/>
    <dgm:cxn modelId="{534A13EC-E249-BD41-8BA5-8CFFE6E2A50B}" type="presParOf" srcId="{022992A7-AC9B-A244-8AD5-CBE405B9980B}" destId="{B592BC93-B3CC-0E43-BE28-80784E6C58CE}" srcOrd="0" destOrd="0" presId="urn:microsoft.com/office/officeart/2005/8/layout/hierarchy2"/>
    <dgm:cxn modelId="{5E4526C8-A0A9-084A-A2A6-23BEF7973D76}" type="presParOf" srcId="{022992A7-AC9B-A244-8AD5-CBE405B9980B}" destId="{2B4532F9-D5CF-C543-9643-91A4EEDD6601}" srcOrd="1" destOrd="0" presId="urn:microsoft.com/office/officeart/2005/8/layout/hierarchy2"/>
    <dgm:cxn modelId="{8CF98A82-2495-BD4C-83E3-6CF4B0308BE2}" type="presParOf" srcId="{5B241B58-91E5-3643-BE17-5249C017BD25}" destId="{17E4279B-9D12-144D-9FA5-CC097A9D856A}" srcOrd="2" destOrd="0" presId="urn:microsoft.com/office/officeart/2005/8/layout/hierarchy2"/>
    <dgm:cxn modelId="{0B629974-5015-A946-9A6E-D057A7AA4968}" type="presParOf" srcId="{17E4279B-9D12-144D-9FA5-CC097A9D856A}" destId="{F1C634A7-66F7-0A4C-8D16-C702F220457C}" srcOrd="0" destOrd="0" presId="urn:microsoft.com/office/officeart/2005/8/layout/hierarchy2"/>
    <dgm:cxn modelId="{A7850FE0-3F11-9E42-92E2-AEEB38F90998}" type="presParOf" srcId="{17E4279B-9D12-144D-9FA5-CC097A9D856A}" destId="{D0E3A031-235E-6B46-9569-49C80868A3C7}" srcOrd="1" destOrd="0" presId="urn:microsoft.com/office/officeart/2005/8/layout/hierarchy2"/>
    <dgm:cxn modelId="{0C3B311C-3DB4-E04F-8514-245A1EE21A56}" type="presParOf" srcId="{D0E3A031-235E-6B46-9569-49C80868A3C7}" destId="{F55DCF3C-3326-9B44-8D00-60B052185E00}" srcOrd="0" destOrd="0" presId="urn:microsoft.com/office/officeart/2005/8/layout/hierarchy2"/>
    <dgm:cxn modelId="{D1B67837-8E45-7A4A-A9DF-ABBBE00D2988}" type="presParOf" srcId="{F55DCF3C-3326-9B44-8D00-60B052185E00}" destId="{5549B19A-EE3C-0F4E-AA9C-0972426549A1}" srcOrd="0" destOrd="0" presId="urn:microsoft.com/office/officeart/2005/8/layout/hierarchy2"/>
    <dgm:cxn modelId="{8C5FDA72-42A6-9F49-A94A-1AD1F3D7513F}" type="presParOf" srcId="{D0E3A031-235E-6B46-9569-49C80868A3C7}" destId="{B03337A0-CEEC-A345-96BC-02D68143897E}" srcOrd="1" destOrd="0" presId="urn:microsoft.com/office/officeart/2005/8/layout/hierarchy2"/>
    <dgm:cxn modelId="{E4A028A3-05D6-F74F-96DC-B1F42FC3A150}" type="presParOf" srcId="{B03337A0-CEEC-A345-96BC-02D68143897E}" destId="{2F9171E7-BCBF-8244-8025-837CC3C394F5}" srcOrd="0" destOrd="0" presId="urn:microsoft.com/office/officeart/2005/8/layout/hierarchy2"/>
    <dgm:cxn modelId="{54272249-4BE5-744C-82BA-A01373D3F8CD}" type="presParOf" srcId="{B03337A0-CEEC-A345-96BC-02D68143897E}" destId="{8488ED72-CD39-CB43-AD6D-D08080CBD3AA}" srcOrd="1" destOrd="0" presId="urn:microsoft.com/office/officeart/2005/8/layout/hierarchy2"/>
    <dgm:cxn modelId="{47B0CE6F-16FC-AF47-AE54-39283EEDA93C}" type="presParOf" srcId="{D0E3A031-235E-6B46-9569-49C80868A3C7}" destId="{7A9402C2-59FA-E442-A554-8B51BAAC188B}" srcOrd="2" destOrd="0" presId="urn:microsoft.com/office/officeart/2005/8/layout/hierarchy2"/>
    <dgm:cxn modelId="{1F279839-50EF-B14D-A5F9-6759596C8303}" type="presParOf" srcId="{7A9402C2-59FA-E442-A554-8B51BAAC188B}" destId="{285D5669-2AEA-634A-986E-0395BF099198}" srcOrd="0" destOrd="0" presId="urn:microsoft.com/office/officeart/2005/8/layout/hierarchy2"/>
    <dgm:cxn modelId="{2D4FE443-0521-2040-8EB7-F42899FEDFCC}" type="presParOf" srcId="{D0E3A031-235E-6B46-9569-49C80868A3C7}" destId="{F6F7114E-0C3C-C24F-A2B2-B2A9CF76A1D9}" srcOrd="3" destOrd="0" presId="urn:microsoft.com/office/officeart/2005/8/layout/hierarchy2"/>
    <dgm:cxn modelId="{FFABA32C-0DB7-A348-AA91-596BC047EF2C}" type="presParOf" srcId="{F6F7114E-0C3C-C24F-A2B2-B2A9CF76A1D9}" destId="{1D3F3E29-9E02-1040-B998-D7F681AB6009}" srcOrd="0" destOrd="0" presId="urn:microsoft.com/office/officeart/2005/8/layout/hierarchy2"/>
    <dgm:cxn modelId="{F79B6096-B6EC-BC4B-B8CE-42F792396A63}" type="presParOf" srcId="{F6F7114E-0C3C-C24F-A2B2-B2A9CF76A1D9}" destId="{D47B9763-52A1-254C-96E9-CC682DA61A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B0E2C3-8B0D-46F3-8244-9DFB9E2A9C72}"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FE4B90F8-8D63-4C6D-B4F2-D6D502ED8B52}">
      <dgm:prSet custT="1"/>
      <dgm:spPr/>
      <dgm:t>
        <a:bodyPr/>
        <a:lstStyle/>
        <a:p>
          <a:pPr>
            <a:defRPr cap="all"/>
          </a:pPr>
          <a:r>
            <a:rPr lang="en-US" sz="1600" dirty="0"/>
            <a:t>A little more than 1 in 4 of the participants (26% or 147 participants) were unemployed, </a:t>
          </a:r>
        </a:p>
        <a:p>
          <a:pPr>
            <a:defRPr cap="all"/>
          </a:pPr>
          <a:r>
            <a:rPr lang="en-US" sz="1600" dirty="0"/>
            <a:t>5% (n=29) on disability benefits, and 3% (n=19) were retired or volunteering. </a:t>
          </a:r>
        </a:p>
      </dgm:t>
    </dgm:pt>
    <dgm:pt modelId="{C360EFE6-39F0-4A8C-BD5B-512065EDDB29}" type="parTrans" cxnId="{ADA8C57E-90F7-4F72-98E8-9E477E7E218D}">
      <dgm:prSet/>
      <dgm:spPr/>
      <dgm:t>
        <a:bodyPr/>
        <a:lstStyle/>
        <a:p>
          <a:endParaRPr lang="en-US"/>
        </a:p>
      </dgm:t>
    </dgm:pt>
    <dgm:pt modelId="{CCFA4CCE-FD07-41AD-85FB-4DE416B51966}" type="sibTrans" cxnId="{ADA8C57E-90F7-4F72-98E8-9E477E7E218D}">
      <dgm:prSet/>
      <dgm:spPr/>
      <dgm:t>
        <a:bodyPr/>
        <a:lstStyle/>
        <a:p>
          <a:endParaRPr lang="en-US"/>
        </a:p>
      </dgm:t>
    </dgm:pt>
    <dgm:pt modelId="{1CC0205F-4AB4-4E7F-9FCF-3C6815C02C49}">
      <dgm:prSet/>
      <dgm:spPr/>
      <dgm:t>
        <a:bodyPr/>
        <a:lstStyle/>
        <a:p>
          <a:pPr>
            <a:defRPr cap="all"/>
          </a:pPr>
          <a:r>
            <a:rPr lang="en-US" dirty="0"/>
            <a:t>The average annual income of the sample was $38,135. </a:t>
          </a:r>
        </a:p>
        <a:p>
          <a:pPr>
            <a:defRPr cap="all"/>
          </a:pPr>
          <a:r>
            <a:rPr lang="en-US" dirty="0"/>
            <a:t>Foreign-born made significantly less ($29,970 versus $46.502; p=.000)</a:t>
          </a:r>
        </a:p>
      </dgm:t>
    </dgm:pt>
    <dgm:pt modelId="{70571C3F-19C2-47E5-B6A4-1B704A4FE845}" type="parTrans" cxnId="{BAFC6FA0-ABC5-4502-90FA-53CD073A87DF}">
      <dgm:prSet/>
      <dgm:spPr/>
      <dgm:t>
        <a:bodyPr/>
        <a:lstStyle/>
        <a:p>
          <a:endParaRPr lang="en-US"/>
        </a:p>
      </dgm:t>
    </dgm:pt>
    <dgm:pt modelId="{9511C752-25EC-4966-91DF-844537925644}" type="sibTrans" cxnId="{BAFC6FA0-ABC5-4502-90FA-53CD073A87DF}">
      <dgm:prSet/>
      <dgm:spPr/>
      <dgm:t>
        <a:bodyPr/>
        <a:lstStyle/>
        <a:p>
          <a:endParaRPr lang="en-US"/>
        </a:p>
      </dgm:t>
    </dgm:pt>
    <dgm:pt modelId="{83CC03C2-1A82-4EFC-B41B-B73FD2E8BEC1}" type="pres">
      <dgm:prSet presAssocID="{A7B0E2C3-8B0D-46F3-8244-9DFB9E2A9C72}" presName="root" presStyleCnt="0">
        <dgm:presLayoutVars>
          <dgm:dir/>
          <dgm:resizeHandles val="exact"/>
        </dgm:presLayoutVars>
      </dgm:prSet>
      <dgm:spPr/>
    </dgm:pt>
    <dgm:pt modelId="{A9B27D99-7179-4FB7-8BE4-AFFA51A3A8CA}" type="pres">
      <dgm:prSet presAssocID="{FE4B90F8-8D63-4C6D-B4F2-D6D502ED8B52}" presName="compNode" presStyleCnt="0"/>
      <dgm:spPr/>
    </dgm:pt>
    <dgm:pt modelId="{6838D33F-F7ED-416C-8EC8-B42AEADDB05E}" type="pres">
      <dgm:prSet presAssocID="{FE4B90F8-8D63-4C6D-B4F2-D6D502ED8B52}" presName="iconBgRect" presStyleLbl="bgShp" presStyleIdx="0" presStyleCnt="2"/>
      <dgm:spPr/>
    </dgm:pt>
    <dgm:pt modelId="{F84681F0-B0C6-4193-B169-F5755EBD6757}" type="pres">
      <dgm:prSet presAssocID="{FE4B90F8-8D63-4C6D-B4F2-D6D502ED8B5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5C981CD-8E20-422E-AA82-4DCDCFC0BF35}" type="pres">
      <dgm:prSet presAssocID="{FE4B90F8-8D63-4C6D-B4F2-D6D502ED8B52}" presName="spaceRect" presStyleCnt="0"/>
      <dgm:spPr/>
    </dgm:pt>
    <dgm:pt modelId="{7FA3C91E-846C-4AEB-AC69-981173F6E61B}" type="pres">
      <dgm:prSet presAssocID="{FE4B90F8-8D63-4C6D-B4F2-D6D502ED8B52}" presName="textRect" presStyleLbl="revTx" presStyleIdx="0" presStyleCnt="2" custScaleX="134408" custScaleY="185433">
        <dgm:presLayoutVars>
          <dgm:chMax val="1"/>
          <dgm:chPref val="1"/>
        </dgm:presLayoutVars>
      </dgm:prSet>
      <dgm:spPr/>
    </dgm:pt>
    <dgm:pt modelId="{719F1F8B-61C0-4C0D-A8AB-F22824D05B1C}" type="pres">
      <dgm:prSet presAssocID="{CCFA4CCE-FD07-41AD-85FB-4DE416B51966}" presName="sibTrans" presStyleCnt="0"/>
      <dgm:spPr/>
    </dgm:pt>
    <dgm:pt modelId="{B00105BD-E784-49E4-B40C-5C49EB495723}" type="pres">
      <dgm:prSet presAssocID="{1CC0205F-4AB4-4E7F-9FCF-3C6815C02C49}" presName="compNode" presStyleCnt="0"/>
      <dgm:spPr/>
    </dgm:pt>
    <dgm:pt modelId="{4EEB980E-F8B4-4A1E-BB1E-A337351FD84D}" type="pres">
      <dgm:prSet presAssocID="{1CC0205F-4AB4-4E7F-9FCF-3C6815C02C49}" presName="iconBgRect" presStyleLbl="bgShp" presStyleIdx="1" presStyleCnt="2"/>
      <dgm:spPr/>
    </dgm:pt>
    <dgm:pt modelId="{92CF0625-963E-4F33-8CEB-96FF10560B68}" type="pres">
      <dgm:prSet presAssocID="{1CC0205F-4AB4-4E7F-9FCF-3C6815C02C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C13A7694-900F-40B1-9854-E4ABE0335B01}" type="pres">
      <dgm:prSet presAssocID="{1CC0205F-4AB4-4E7F-9FCF-3C6815C02C49}" presName="spaceRect" presStyleCnt="0"/>
      <dgm:spPr/>
    </dgm:pt>
    <dgm:pt modelId="{C88EADD2-9A76-445B-BEF0-B9E68EEBD8A2}" type="pres">
      <dgm:prSet presAssocID="{1CC0205F-4AB4-4E7F-9FCF-3C6815C02C49}" presName="textRect" presStyleLbl="revTx" presStyleIdx="1" presStyleCnt="2" custScaleX="102419" custScaleY="162952">
        <dgm:presLayoutVars>
          <dgm:chMax val="1"/>
          <dgm:chPref val="1"/>
        </dgm:presLayoutVars>
      </dgm:prSet>
      <dgm:spPr/>
    </dgm:pt>
  </dgm:ptLst>
  <dgm:cxnLst>
    <dgm:cxn modelId="{0DDC1400-E1EC-4FD8-9441-0E779BD7FF21}" type="presOf" srcId="{A7B0E2C3-8B0D-46F3-8244-9DFB9E2A9C72}" destId="{83CC03C2-1A82-4EFC-B41B-B73FD2E8BEC1}" srcOrd="0" destOrd="0" presId="urn:microsoft.com/office/officeart/2018/5/layout/IconCircleLabelList"/>
    <dgm:cxn modelId="{D7DC8D3E-B6CC-4093-984F-C6EB839B1966}" type="presOf" srcId="{1CC0205F-4AB4-4E7F-9FCF-3C6815C02C49}" destId="{C88EADD2-9A76-445B-BEF0-B9E68EEBD8A2}" srcOrd="0" destOrd="0" presId="urn:microsoft.com/office/officeart/2018/5/layout/IconCircleLabelList"/>
    <dgm:cxn modelId="{ADA8C57E-90F7-4F72-98E8-9E477E7E218D}" srcId="{A7B0E2C3-8B0D-46F3-8244-9DFB9E2A9C72}" destId="{FE4B90F8-8D63-4C6D-B4F2-D6D502ED8B52}" srcOrd="0" destOrd="0" parTransId="{C360EFE6-39F0-4A8C-BD5B-512065EDDB29}" sibTransId="{CCFA4CCE-FD07-41AD-85FB-4DE416B51966}"/>
    <dgm:cxn modelId="{2C1B809E-F962-4C6A-8B2E-614F43411562}" type="presOf" srcId="{FE4B90F8-8D63-4C6D-B4F2-D6D502ED8B52}" destId="{7FA3C91E-846C-4AEB-AC69-981173F6E61B}" srcOrd="0" destOrd="0" presId="urn:microsoft.com/office/officeart/2018/5/layout/IconCircleLabelList"/>
    <dgm:cxn modelId="{BAFC6FA0-ABC5-4502-90FA-53CD073A87DF}" srcId="{A7B0E2C3-8B0D-46F3-8244-9DFB9E2A9C72}" destId="{1CC0205F-4AB4-4E7F-9FCF-3C6815C02C49}" srcOrd="1" destOrd="0" parTransId="{70571C3F-19C2-47E5-B6A4-1B704A4FE845}" sibTransId="{9511C752-25EC-4966-91DF-844537925644}"/>
    <dgm:cxn modelId="{89C2461F-11E3-491B-BFBC-181FBF80AEAC}" type="presParOf" srcId="{83CC03C2-1A82-4EFC-B41B-B73FD2E8BEC1}" destId="{A9B27D99-7179-4FB7-8BE4-AFFA51A3A8CA}" srcOrd="0" destOrd="0" presId="urn:microsoft.com/office/officeart/2018/5/layout/IconCircleLabelList"/>
    <dgm:cxn modelId="{7D9CFA59-976F-4600-AF2D-E376AB8CFA02}" type="presParOf" srcId="{A9B27D99-7179-4FB7-8BE4-AFFA51A3A8CA}" destId="{6838D33F-F7ED-416C-8EC8-B42AEADDB05E}" srcOrd="0" destOrd="0" presId="urn:microsoft.com/office/officeart/2018/5/layout/IconCircleLabelList"/>
    <dgm:cxn modelId="{566E60D2-3713-4B54-97B1-C6809B0D3B17}" type="presParOf" srcId="{A9B27D99-7179-4FB7-8BE4-AFFA51A3A8CA}" destId="{F84681F0-B0C6-4193-B169-F5755EBD6757}" srcOrd="1" destOrd="0" presId="urn:microsoft.com/office/officeart/2018/5/layout/IconCircleLabelList"/>
    <dgm:cxn modelId="{57505363-1ABA-4DCA-B097-0D6D8B536EA6}" type="presParOf" srcId="{A9B27D99-7179-4FB7-8BE4-AFFA51A3A8CA}" destId="{55C981CD-8E20-422E-AA82-4DCDCFC0BF35}" srcOrd="2" destOrd="0" presId="urn:microsoft.com/office/officeart/2018/5/layout/IconCircleLabelList"/>
    <dgm:cxn modelId="{C3B8B5FA-EB98-4986-8498-56678A6F30FD}" type="presParOf" srcId="{A9B27D99-7179-4FB7-8BE4-AFFA51A3A8CA}" destId="{7FA3C91E-846C-4AEB-AC69-981173F6E61B}" srcOrd="3" destOrd="0" presId="urn:microsoft.com/office/officeart/2018/5/layout/IconCircleLabelList"/>
    <dgm:cxn modelId="{7C6BB37C-2F52-4298-AEAE-5355560021BB}" type="presParOf" srcId="{83CC03C2-1A82-4EFC-B41B-B73FD2E8BEC1}" destId="{719F1F8B-61C0-4C0D-A8AB-F22824D05B1C}" srcOrd="1" destOrd="0" presId="urn:microsoft.com/office/officeart/2018/5/layout/IconCircleLabelList"/>
    <dgm:cxn modelId="{F2C02C26-9B31-4DD2-9845-7FB3DDBEE09D}" type="presParOf" srcId="{83CC03C2-1A82-4EFC-B41B-B73FD2E8BEC1}" destId="{B00105BD-E784-49E4-B40C-5C49EB495723}" srcOrd="2" destOrd="0" presId="urn:microsoft.com/office/officeart/2018/5/layout/IconCircleLabelList"/>
    <dgm:cxn modelId="{F42E8CB6-A6AA-45B5-9213-BCB290868CCD}" type="presParOf" srcId="{B00105BD-E784-49E4-B40C-5C49EB495723}" destId="{4EEB980E-F8B4-4A1E-BB1E-A337351FD84D}" srcOrd="0" destOrd="0" presId="urn:microsoft.com/office/officeart/2018/5/layout/IconCircleLabelList"/>
    <dgm:cxn modelId="{8DCCA6A8-31AC-41B8-9510-F29CBCB35152}" type="presParOf" srcId="{B00105BD-E784-49E4-B40C-5C49EB495723}" destId="{92CF0625-963E-4F33-8CEB-96FF10560B68}" srcOrd="1" destOrd="0" presId="urn:microsoft.com/office/officeart/2018/5/layout/IconCircleLabelList"/>
    <dgm:cxn modelId="{299A24CA-9C61-4AA5-B15F-71066CC885CD}" type="presParOf" srcId="{B00105BD-E784-49E4-B40C-5C49EB495723}" destId="{C13A7694-900F-40B1-9854-E4ABE0335B01}" srcOrd="2" destOrd="0" presId="urn:microsoft.com/office/officeart/2018/5/layout/IconCircleLabelList"/>
    <dgm:cxn modelId="{0798D6D2-ABC1-4FD7-B91F-9F5280448B55}" type="presParOf" srcId="{B00105BD-E784-49E4-B40C-5C49EB495723}" destId="{C88EADD2-9A76-445B-BEF0-B9E68EEBD8A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DECF47-FA5A-4ACD-84D1-20AB4AD07FFC}" type="doc">
      <dgm:prSet loTypeId="urn:microsoft.com/office/officeart/2005/8/layout/chevron1" loCatId="process" qsTypeId="urn:microsoft.com/office/officeart/2005/8/quickstyle/simple3" qsCatId="simple" csTypeId="urn:microsoft.com/office/officeart/2005/8/colors/colorful2" csCatId="colorful"/>
      <dgm:spPr/>
      <dgm:t>
        <a:bodyPr/>
        <a:lstStyle/>
        <a:p>
          <a:endParaRPr lang="en-US"/>
        </a:p>
      </dgm:t>
    </dgm:pt>
    <dgm:pt modelId="{3C90CFD5-665D-4D0A-9419-3A725D8DFB99}">
      <dgm:prSet/>
      <dgm:spPr/>
      <dgm:t>
        <a:bodyPr/>
        <a:lstStyle/>
        <a:p>
          <a:r>
            <a:rPr lang="en-US"/>
            <a:t>87% self-reported history of viral suppression.</a:t>
          </a:r>
        </a:p>
      </dgm:t>
    </dgm:pt>
    <dgm:pt modelId="{AE077FE2-E854-4624-98A9-228E966223F6}" type="parTrans" cxnId="{7FE68E99-EBE0-4A6F-AA9C-864948D2F9B9}">
      <dgm:prSet/>
      <dgm:spPr/>
      <dgm:t>
        <a:bodyPr/>
        <a:lstStyle/>
        <a:p>
          <a:endParaRPr lang="en-US"/>
        </a:p>
      </dgm:t>
    </dgm:pt>
    <dgm:pt modelId="{0C54E441-CD45-45E1-A7F5-875BDE1DAB35}" type="sibTrans" cxnId="{7FE68E99-EBE0-4A6F-AA9C-864948D2F9B9}">
      <dgm:prSet/>
      <dgm:spPr/>
      <dgm:t>
        <a:bodyPr/>
        <a:lstStyle/>
        <a:p>
          <a:endParaRPr lang="en-US"/>
        </a:p>
      </dgm:t>
    </dgm:pt>
    <dgm:pt modelId="{3FDB2294-F61D-4B78-8E3F-5FD819F1A0E1}">
      <dgm:prSet/>
      <dgm:spPr/>
      <dgm:t>
        <a:bodyPr/>
        <a:lstStyle/>
        <a:p>
          <a:r>
            <a:rPr lang="en-US"/>
            <a:t>Only 59% recorded their most recent viral load count. </a:t>
          </a:r>
        </a:p>
      </dgm:t>
    </dgm:pt>
    <dgm:pt modelId="{B11BEECB-46C6-43EF-BDFA-AB09964AA8A0}" type="parTrans" cxnId="{70D7D6AC-05AD-45FA-9712-5245CA080E6D}">
      <dgm:prSet/>
      <dgm:spPr/>
      <dgm:t>
        <a:bodyPr/>
        <a:lstStyle/>
        <a:p>
          <a:endParaRPr lang="en-US"/>
        </a:p>
      </dgm:t>
    </dgm:pt>
    <dgm:pt modelId="{CFD8AC66-ECAE-4F35-81C2-090CA592C901}" type="sibTrans" cxnId="{70D7D6AC-05AD-45FA-9712-5245CA080E6D}">
      <dgm:prSet/>
      <dgm:spPr/>
      <dgm:t>
        <a:bodyPr/>
        <a:lstStyle/>
        <a:p>
          <a:endParaRPr lang="en-US"/>
        </a:p>
      </dgm:t>
    </dgm:pt>
    <dgm:pt modelId="{12576425-829E-DF4C-8DB5-B3A0B54BA7EB}" type="pres">
      <dgm:prSet presAssocID="{76DECF47-FA5A-4ACD-84D1-20AB4AD07FFC}" presName="Name0" presStyleCnt="0">
        <dgm:presLayoutVars>
          <dgm:dir/>
          <dgm:animLvl val="lvl"/>
          <dgm:resizeHandles val="exact"/>
        </dgm:presLayoutVars>
      </dgm:prSet>
      <dgm:spPr/>
    </dgm:pt>
    <dgm:pt modelId="{52B344C5-5D78-334A-966E-A3E3202612BE}" type="pres">
      <dgm:prSet presAssocID="{3C90CFD5-665D-4D0A-9419-3A725D8DFB99}" presName="parTxOnly" presStyleLbl="node1" presStyleIdx="0" presStyleCnt="2">
        <dgm:presLayoutVars>
          <dgm:chMax val="0"/>
          <dgm:chPref val="0"/>
          <dgm:bulletEnabled val="1"/>
        </dgm:presLayoutVars>
      </dgm:prSet>
      <dgm:spPr/>
    </dgm:pt>
    <dgm:pt modelId="{9B601B57-A36C-084D-AD3E-23CAC8366044}" type="pres">
      <dgm:prSet presAssocID="{0C54E441-CD45-45E1-A7F5-875BDE1DAB35}" presName="parTxOnlySpace" presStyleCnt="0"/>
      <dgm:spPr/>
    </dgm:pt>
    <dgm:pt modelId="{6113E9F3-102C-3045-88E5-A0AC7733308C}" type="pres">
      <dgm:prSet presAssocID="{3FDB2294-F61D-4B78-8E3F-5FD819F1A0E1}" presName="parTxOnly" presStyleLbl="node1" presStyleIdx="1" presStyleCnt="2">
        <dgm:presLayoutVars>
          <dgm:chMax val="0"/>
          <dgm:chPref val="0"/>
          <dgm:bulletEnabled val="1"/>
        </dgm:presLayoutVars>
      </dgm:prSet>
      <dgm:spPr/>
    </dgm:pt>
  </dgm:ptLst>
  <dgm:cxnLst>
    <dgm:cxn modelId="{2093F420-8785-DD43-B74D-8E5909B22763}" type="presOf" srcId="{3C90CFD5-665D-4D0A-9419-3A725D8DFB99}" destId="{52B344C5-5D78-334A-966E-A3E3202612BE}" srcOrd="0" destOrd="0" presId="urn:microsoft.com/office/officeart/2005/8/layout/chevron1"/>
    <dgm:cxn modelId="{C36D0D92-D359-9C4C-ABE4-D6D7C3A63A6D}" type="presOf" srcId="{76DECF47-FA5A-4ACD-84D1-20AB4AD07FFC}" destId="{12576425-829E-DF4C-8DB5-B3A0B54BA7EB}" srcOrd="0" destOrd="0" presId="urn:microsoft.com/office/officeart/2005/8/layout/chevron1"/>
    <dgm:cxn modelId="{7FE68E99-EBE0-4A6F-AA9C-864948D2F9B9}" srcId="{76DECF47-FA5A-4ACD-84D1-20AB4AD07FFC}" destId="{3C90CFD5-665D-4D0A-9419-3A725D8DFB99}" srcOrd="0" destOrd="0" parTransId="{AE077FE2-E854-4624-98A9-228E966223F6}" sibTransId="{0C54E441-CD45-45E1-A7F5-875BDE1DAB35}"/>
    <dgm:cxn modelId="{70D7D6AC-05AD-45FA-9712-5245CA080E6D}" srcId="{76DECF47-FA5A-4ACD-84D1-20AB4AD07FFC}" destId="{3FDB2294-F61D-4B78-8E3F-5FD819F1A0E1}" srcOrd="1" destOrd="0" parTransId="{B11BEECB-46C6-43EF-BDFA-AB09964AA8A0}" sibTransId="{CFD8AC66-ECAE-4F35-81C2-090CA592C901}"/>
    <dgm:cxn modelId="{AC1BC3AD-F034-3542-97CA-50F22A058735}" type="presOf" srcId="{3FDB2294-F61D-4B78-8E3F-5FD819F1A0E1}" destId="{6113E9F3-102C-3045-88E5-A0AC7733308C}" srcOrd="0" destOrd="0" presId="urn:microsoft.com/office/officeart/2005/8/layout/chevron1"/>
    <dgm:cxn modelId="{6BDD7E2A-23A3-E543-865A-244E5798EBA0}" type="presParOf" srcId="{12576425-829E-DF4C-8DB5-B3A0B54BA7EB}" destId="{52B344C5-5D78-334A-966E-A3E3202612BE}" srcOrd="0" destOrd="0" presId="urn:microsoft.com/office/officeart/2005/8/layout/chevron1"/>
    <dgm:cxn modelId="{46B8BA01-CC76-D344-8D2C-B25D4F18DE65}" type="presParOf" srcId="{12576425-829E-DF4C-8DB5-B3A0B54BA7EB}" destId="{9B601B57-A36C-084D-AD3E-23CAC8366044}" srcOrd="1" destOrd="0" presId="urn:microsoft.com/office/officeart/2005/8/layout/chevron1"/>
    <dgm:cxn modelId="{C3C7AC02-0237-4C42-AF85-E4B856E78DBF}" type="presParOf" srcId="{12576425-829E-DF4C-8DB5-B3A0B54BA7EB}" destId="{6113E9F3-102C-3045-88E5-A0AC7733308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2F7B89-D828-4C1D-BC1B-EDE87EE8B843}"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61A105D3-E23C-4644-B396-55E40125C12A}">
      <dgm:prSet/>
      <dgm:spPr/>
      <dgm:t>
        <a:bodyPr/>
        <a:lstStyle/>
        <a:p>
          <a:pPr>
            <a:defRPr b="1"/>
          </a:pPr>
          <a:r>
            <a:rPr lang="en-US"/>
            <a:t>The crucial barriers to healthcare engagement and treatment adherence that emerged from the research include:</a:t>
          </a:r>
        </a:p>
      </dgm:t>
    </dgm:pt>
    <dgm:pt modelId="{DE3D346C-2694-4C2F-86B8-6AE0FFC910ED}" type="parTrans" cxnId="{CC856039-3E40-4BFC-8209-CCAE61543638}">
      <dgm:prSet/>
      <dgm:spPr/>
      <dgm:t>
        <a:bodyPr/>
        <a:lstStyle/>
        <a:p>
          <a:endParaRPr lang="en-US"/>
        </a:p>
      </dgm:t>
    </dgm:pt>
    <dgm:pt modelId="{80F8E220-6C9E-4BA4-B8A4-6DF3C116F2F3}" type="sibTrans" cxnId="{CC856039-3E40-4BFC-8209-CCAE61543638}">
      <dgm:prSet/>
      <dgm:spPr/>
      <dgm:t>
        <a:bodyPr/>
        <a:lstStyle/>
        <a:p>
          <a:endParaRPr lang="en-US"/>
        </a:p>
      </dgm:t>
    </dgm:pt>
    <dgm:pt modelId="{C2B18231-8861-4048-88B4-6C0D36A2D3A5}">
      <dgm:prSet custT="1"/>
      <dgm:spPr/>
      <dgm:t>
        <a:bodyPr/>
        <a:lstStyle/>
        <a:p>
          <a:pPr>
            <a:buFont typeface="Arial" panose="020B0604020202020204" pitchFamily="34" charset="0"/>
            <a:buNone/>
          </a:pPr>
          <a:r>
            <a:rPr lang="en-US" sz="1600" b="1" dirty="0"/>
            <a:t>access-to-care challenges, </a:t>
          </a:r>
          <a:endParaRPr lang="en-US" sz="1600" dirty="0"/>
        </a:p>
      </dgm:t>
    </dgm:pt>
    <dgm:pt modelId="{2AE723B7-B685-4F6B-9374-7ED6C60FCF43}" type="parTrans" cxnId="{7D0FCD7E-5C59-4DE0-A9D9-5D2D58CDC03E}">
      <dgm:prSet/>
      <dgm:spPr/>
      <dgm:t>
        <a:bodyPr/>
        <a:lstStyle/>
        <a:p>
          <a:endParaRPr lang="en-US"/>
        </a:p>
      </dgm:t>
    </dgm:pt>
    <dgm:pt modelId="{27C9942F-DA0D-4E0F-B1AD-EB5985142B07}" type="sibTrans" cxnId="{7D0FCD7E-5C59-4DE0-A9D9-5D2D58CDC03E}">
      <dgm:prSet/>
      <dgm:spPr/>
      <dgm:t>
        <a:bodyPr/>
        <a:lstStyle/>
        <a:p>
          <a:endParaRPr lang="en-US"/>
        </a:p>
      </dgm:t>
    </dgm:pt>
    <dgm:pt modelId="{A8406E7C-C6F8-4639-9E56-7A17C5CF8BE5}">
      <dgm:prSet custT="1"/>
      <dgm:spPr/>
      <dgm:t>
        <a:bodyPr/>
        <a:lstStyle/>
        <a:p>
          <a:pPr>
            <a:buFont typeface="Arial" panose="020B0604020202020204" pitchFamily="34" charset="0"/>
            <a:buNone/>
          </a:pPr>
          <a:r>
            <a:rPr lang="en-US" sz="1600" b="1" dirty="0"/>
            <a:t>coping with comorbidities, </a:t>
          </a:r>
          <a:endParaRPr lang="en-US" sz="1600" dirty="0"/>
        </a:p>
      </dgm:t>
    </dgm:pt>
    <dgm:pt modelId="{7E7130A9-6596-44FD-A0D8-B6C9456636AE}" type="parTrans" cxnId="{0D3CE6CE-B7F8-49C4-9A83-A4ECF30F2E0D}">
      <dgm:prSet/>
      <dgm:spPr/>
      <dgm:t>
        <a:bodyPr/>
        <a:lstStyle/>
        <a:p>
          <a:endParaRPr lang="en-US"/>
        </a:p>
      </dgm:t>
    </dgm:pt>
    <dgm:pt modelId="{C606CBC5-B7E6-4B15-9DC1-9031469A7097}" type="sibTrans" cxnId="{0D3CE6CE-B7F8-49C4-9A83-A4ECF30F2E0D}">
      <dgm:prSet/>
      <dgm:spPr/>
      <dgm:t>
        <a:bodyPr/>
        <a:lstStyle/>
        <a:p>
          <a:endParaRPr lang="en-US"/>
        </a:p>
      </dgm:t>
    </dgm:pt>
    <dgm:pt modelId="{BA24CB04-0525-4556-870C-8E47308D0C8A}">
      <dgm:prSet custT="1"/>
      <dgm:spPr/>
      <dgm:t>
        <a:bodyPr/>
        <a:lstStyle/>
        <a:p>
          <a:pPr>
            <a:buFont typeface="Arial" panose="020B0604020202020204" pitchFamily="34" charset="0"/>
            <a:buNone/>
          </a:pPr>
          <a:r>
            <a:rPr lang="en-US" sz="1600" b="1" dirty="0"/>
            <a:t>treatment fatigue, </a:t>
          </a:r>
          <a:endParaRPr lang="en-US" sz="1600" dirty="0"/>
        </a:p>
      </dgm:t>
    </dgm:pt>
    <dgm:pt modelId="{1B8B614B-C4A3-4DF6-B74D-B6B9D3054E53}" type="parTrans" cxnId="{1C7BB1C2-3834-451B-B718-670E811380FC}">
      <dgm:prSet/>
      <dgm:spPr/>
      <dgm:t>
        <a:bodyPr/>
        <a:lstStyle/>
        <a:p>
          <a:endParaRPr lang="en-US"/>
        </a:p>
      </dgm:t>
    </dgm:pt>
    <dgm:pt modelId="{E93DE4CD-AC08-4332-8927-83889CE1975C}" type="sibTrans" cxnId="{1C7BB1C2-3834-451B-B718-670E811380FC}">
      <dgm:prSet/>
      <dgm:spPr/>
      <dgm:t>
        <a:bodyPr/>
        <a:lstStyle/>
        <a:p>
          <a:endParaRPr lang="en-US"/>
        </a:p>
      </dgm:t>
    </dgm:pt>
    <dgm:pt modelId="{274D8D7C-56DB-49DB-BD19-F5E78641CF54}">
      <dgm:prSet custT="1"/>
      <dgm:spPr/>
      <dgm:t>
        <a:bodyPr/>
        <a:lstStyle/>
        <a:p>
          <a:pPr>
            <a:buFont typeface="Arial" panose="020B0604020202020204" pitchFamily="34" charset="0"/>
            <a:buNone/>
          </a:pPr>
          <a:r>
            <a:rPr lang="en-US" sz="1600" b="1" dirty="0"/>
            <a:t>substance use, </a:t>
          </a:r>
          <a:endParaRPr lang="en-US" sz="1600" dirty="0"/>
        </a:p>
      </dgm:t>
    </dgm:pt>
    <dgm:pt modelId="{F3E0E41A-3EB0-42AC-9064-8DFB8314EDD8}" type="parTrans" cxnId="{0E7124A3-41E9-4129-B505-A2C1055141C6}">
      <dgm:prSet/>
      <dgm:spPr/>
      <dgm:t>
        <a:bodyPr/>
        <a:lstStyle/>
        <a:p>
          <a:endParaRPr lang="en-US"/>
        </a:p>
      </dgm:t>
    </dgm:pt>
    <dgm:pt modelId="{6F3BEE18-FBBC-4209-A6B8-568FDEA067C9}" type="sibTrans" cxnId="{0E7124A3-41E9-4129-B505-A2C1055141C6}">
      <dgm:prSet/>
      <dgm:spPr/>
      <dgm:t>
        <a:bodyPr/>
        <a:lstStyle/>
        <a:p>
          <a:endParaRPr lang="en-US"/>
        </a:p>
      </dgm:t>
    </dgm:pt>
    <dgm:pt modelId="{469194BC-C41E-484F-A1F3-45F4E8C8C89D}">
      <dgm:prSet custT="1"/>
      <dgm:spPr/>
      <dgm:t>
        <a:bodyPr/>
        <a:lstStyle/>
        <a:p>
          <a:pPr>
            <a:buFont typeface="Arial" panose="020B0604020202020204" pitchFamily="34" charset="0"/>
            <a:buNone/>
          </a:pPr>
          <a:r>
            <a:rPr lang="en-US" sz="1600" b="1" dirty="0"/>
            <a:t>and cultural issues. </a:t>
          </a:r>
          <a:endParaRPr lang="en-US" sz="1600" dirty="0"/>
        </a:p>
      </dgm:t>
    </dgm:pt>
    <dgm:pt modelId="{4253EF85-6571-4276-B1D9-B5D4F4101488}" type="parTrans" cxnId="{2D3089C5-7DF6-4883-A8C4-B465C79DEB43}">
      <dgm:prSet/>
      <dgm:spPr/>
      <dgm:t>
        <a:bodyPr/>
        <a:lstStyle/>
        <a:p>
          <a:endParaRPr lang="en-US"/>
        </a:p>
      </dgm:t>
    </dgm:pt>
    <dgm:pt modelId="{E6494078-E790-4694-8078-A0757ABC5661}" type="sibTrans" cxnId="{2D3089C5-7DF6-4883-A8C4-B465C79DEB43}">
      <dgm:prSet/>
      <dgm:spPr/>
      <dgm:t>
        <a:bodyPr/>
        <a:lstStyle/>
        <a:p>
          <a:endParaRPr lang="en-US"/>
        </a:p>
      </dgm:t>
    </dgm:pt>
    <dgm:pt modelId="{77B38465-E2A9-4BAF-AD81-842955A65DB7}">
      <dgm:prSet/>
      <dgm:spPr/>
      <dgm:t>
        <a:bodyPr/>
        <a:lstStyle/>
        <a:p>
          <a:pPr>
            <a:defRPr b="1"/>
          </a:pPr>
          <a:r>
            <a:rPr lang="en-US"/>
            <a:t>Such obstacles complicated adherence to care and treatment.  </a:t>
          </a:r>
        </a:p>
      </dgm:t>
    </dgm:pt>
    <dgm:pt modelId="{76235832-2C97-4935-BA1F-CD9749675477}" type="parTrans" cxnId="{AC861C29-E32B-4341-8FBF-A09FDB4800B4}">
      <dgm:prSet/>
      <dgm:spPr/>
      <dgm:t>
        <a:bodyPr/>
        <a:lstStyle/>
        <a:p>
          <a:endParaRPr lang="en-US"/>
        </a:p>
      </dgm:t>
    </dgm:pt>
    <dgm:pt modelId="{48EE2329-6812-4E6B-9103-5F67E32D76D9}" type="sibTrans" cxnId="{AC861C29-E32B-4341-8FBF-A09FDB4800B4}">
      <dgm:prSet/>
      <dgm:spPr/>
      <dgm:t>
        <a:bodyPr/>
        <a:lstStyle/>
        <a:p>
          <a:endParaRPr lang="en-US"/>
        </a:p>
      </dgm:t>
    </dgm:pt>
    <dgm:pt modelId="{ACB76BF6-D9B0-4158-A2DA-9614ACBB4F8A}" type="pres">
      <dgm:prSet presAssocID="{D92F7B89-D828-4C1D-BC1B-EDE87EE8B843}" presName="root" presStyleCnt="0">
        <dgm:presLayoutVars>
          <dgm:dir/>
          <dgm:resizeHandles val="exact"/>
        </dgm:presLayoutVars>
      </dgm:prSet>
      <dgm:spPr/>
    </dgm:pt>
    <dgm:pt modelId="{999AD93E-CAE2-4BE6-9AA9-6A5A73B61C5C}" type="pres">
      <dgm:prSet presAssocID="{61A105D3-E23C-4644-B396-55E40125C12A}" presName="compNode" presStyleCnt="0"/>
      <dgm:spPr/>
    </dgm:pt>
    <dgm:pt modelId="{08433007-02CE-4470-A87D-3D378D71C77C}" type="pres">
      <dgm:prSet presAssocID="{61A105D3-E23C-4644-B396-55E40125C1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B2B091C-BF50-48DC-9A7C-C41DFC6737A9}" type="pres">
      <dgm:prSet presAssocID="{61A105D3-E23C-4644-B396-55E40125C12A}" presName="iconSpace" presStyleCnt="0"/>
      <dgm:spPr/>
    </dgm:pt>
    <dgm:pt modelId="{1082A66E-5D15-465C-AADB-03C84D7E1F1D}" type="pres">
      <dgm:prSet presAssocID="{61A105D3-E23C-4644-B396-55E40125C12A}" presName="parTx" presStyleLbl="revTx" presStyleIdx="0" presStyleCnt="4">
        <dgm:presLayoutVars>
          <dgm:chMax val="0"/>
          <dgm:chPref val="0"/>
        </dgm:presLayoutVars>
      </dgm:prSet>
      <dgm:spPr/>
    </dgm:pt>
    <dgm:pt modelId="{92F971B9-36EB-4182-B4AE-F108B1F73739}" type="pres">
      <dgm:prSet presAssocID="{61A105D3-E23C-4644-B396-55E40125C12A}" presName="txSpace" presStyleCnt="0"/>
      <dgm:spPr/>
    </dgm:pt>
    <dgm:pt modelId="{C05741DE-770E-4672-8AA2-C2E2392464B1}" type="pres">
      <dgm:prSet presAssocID="{61A105D3-E23C-4644-B396-55E40125C12A}" presName="desTx" presStyleLbl="revTx" presStyleIdx="1" presStyleCnt="4">
        <dgm:presLayoutVars/>
      </dgm:prSet>
      <dgm:spPr/>
    </dgm:pt>
    <dgm:pt modelId="{65CCA921-9E44-4C63-9F99-C94DECCA0B7F}" type="pres">
      <dgm:prSet presAssocID="{80F8E220-6C9E-4BA4-B8A4-6DF3C116F2F3}" presName="sibTrans" presStyleCnt="0"/>
      <dgm:spPr/>
    </dgm:pt>
    <dgm:pt modelId="{86C16BC9-C900-45D4-80CC-0FF8900908EA}" type="pres">
      <dgm:prSet presAssocID="{77B38465-E2A9-4BAF-AD81-842955A65DB7}" presName="compNode" presStyleCnt="0"/>
      <dgm:spPr/>
    </dgm:pt>
    <dgm:pt modelId="{0984231C-2476-4E1D-9592-5C2F669CABB6}" type="pres">
      <dgm:prSet presAssocID="{77B38465-E2A9-4BAF-AD81-842955A65D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40CDE737-DC54-4F94-8AE3-A5A1FD0013AD}" type="pres">
      <dgm:prSet presAssocID="{77B38465-E2A9-4BAF-AD81-842955A65DB7}" presName="iconSpace" presStyleCnt="0"/>
      <dgm:spPr/>
    </dgm:pt>
    <dgm:pt modelId="{E1378CAF-F92A-40FB-9CDE-BABB3EE7A919}" type="pres">
      <dgm:prSet presAssocID="{77B38465-E2A9-4BAF-AD81-842955A65DB7}" presName="parTx" presStyleLbl="revTx" presStyleIdx="2" presStyleCnt="4">
        <dgm:presLayoutVars>
          <dgm:chMax val="0"/>
          <dgm:chPref val="0"/>
        </dgm:presLayoutVars>
      </dgm:prSet>
      <dgm:spPr/>
    </dgm:pt>
    <dgm:pt modelId="{249D737E-A891-4314-A338-AF3A5D8FE6F0}" type="pres">
      <dgm:prSet presAssocID="{77B38465-E2A9-4BAF-AD81-842955A65DB7}" presName="txSpace" presStyleCnt="0"/>
      <dgm:spPr/>
    </dgm:pt>
    <dgm:pt modelId="{19220414-E36C-4FAF-A7B2-1BB3FB0F96C5}" type="pres">
      <dgm:prSet presAssocID="{77B38465-E2A9-4BAF-AD81-842955A65DB7}" presName="desTx" presStyleLbl="revTx" presStyleIdx="3" presStyleCnt="4">
        <dgm:presLayoutVars/>
      </dgm:prSet>
      <dgm:spPr/>
    </dgm:pt>
  </dgm:ptLst>
  <dgm:cxnLst>
    <dgm:cxn modelId="{47F08C15-AF0E-4AA7-AF99-7D5892E6CDAC}" type="presOf" srcId="{C2B18231-8861-4048-88B4-6C0D36A2D3A5}" destId="{C05741DE-770E-4672-8AA2-C2E2392464B1}" srcOrd="0" destOrd="0" presId="urn:microsoft.com/office/officeart/2018/2/layout/IconLabelDescriptionList"/>
    <dgm:cxn modelId="{AC861C29-E32B-4341-8FBF-A09FDB4800B4}" srcId="{D92F7B89-D828-4C1D-BC1B-EDE87EE8B843}" destId="{77B38465-E2A9-4BAF-AD81-842955A65DB7}" srcOrd="1" destOrd="0" parTransId="{76235832-2C97-4935-BA1F-CD9749675477}" sibTransId="{48EE2329-6812-4E6B-9103-5F67E32D76D9}"/>
    <dgm:cxn modelId="{6FBD2135-DB93-41F9-BE2E-A41FE5E51766}" type="presOf" srcId="{274D8D7C-56DB-49DB-BD19-F5E78641CF54}" destId="{C05741DE-770E-4672-8AA2-C2E2392464B1}" srcOrd="0" destOrd="3" presId="urn:microsoft.com/office/officeart/2018/2/layout/IconLabelDescriptionList"/>
    <dgm:cxn modelId="{CC856039-3E40-4BFC-8209-CCAE61543638}" srcId="{D92F7B89-D828-4C1D-BC1B-EDE87EE8B843}" destId="{61A105D3-E23C-4644-B396-55E40125C12A}" srcOrd="0" destOrd="0" parTransId="{DE3D346C-2694-4C2F-86B8-6AE0FFC910ED}" sibTransId="{80F8E220-6C9E-4BA4-B8A4-6DF3C116F2F3}"/>
    <dgm:cxn modelId="{041A9048-B026-401A-9AC9-55BD3EEDFC47}" type="presOf" srcId="{A8406E7C-C6F8-4639-9E56-7A17C5CF8BE5}" destId="{C05741DE-770E-4672-8AA2-C2E2392464B1}" srcOrd="0" destOrd="1" presId="urn:microsoft.com/office/officeart/2018/2/layout/IconLabelDescriptionList"/>
    <dgm:cxn modelId="{E7B08566-3366-4849-8010-E2014B2EF323}" type="presOf" srcId="{469194BC-C41E-484F-A1F3-45F4E8C8C89D}" destId="{C05741DE-770E-4672-8AA2-C2E2392464B1}" srcOrd="0" destOrd="4" presId="urn:microsoft.com/office/officeart/2018/2/layout/IconLabelDescriptionList"/>
    <dgm:cxn modelId="{7D0FCD7E-5C59-4DE0-A9D9-5D2D58CDC03E}" srcId="{61A105D3-E23C-4644-B396-55E40125C12A}" destId="{C2B18231-8861-4048-88B4-6C0D36A2D3A5}" srcOrd="0" destOrd="0" parTransId="{2AE723B7-B685-4F6B-9374-7ED6C60FCF43}" sibTransId="{27C9942F-DA0D-4E0F-B1AD-EB5985142B07}"/>
    <dgm:cxn modelId="{BE9CCC8C-E447-468F-8282-640626A5969F}" type="presOf" srcId="{61A105D3-E23C-4644-B396-55E40125C12A}" destId="{1082A66E-5D15-465C-AADB-03C84D7E1F1D}" srcOrd="0" destOrd="0" presId="urn:microsoft.com/office/officeart/2018/2/layout/IconLabelDescriptionList"/>
    <dgm:cxn modelId="{74B9B48D-BC90-46A1-B5D9-A1CB0C0FB82A}" type="presOf" srcId="{BA24CB04-0525-4556-870C-8E47308D0C8A}" destId="{C05741DE-770E-4672-8AA2-C2E2392464B1}" srcOrd="0" destOrd="2" presId="urn:microsoft.com/office/officeart/2018/2/layout/IconLabelDescriptionList"/>
    <dgm:cxn modelId="{FF27A68E-F81A-4D11-AD34-5407E67152A2}" type="presOf" srcId="{D92F7B89-D828-4C1D-BC1B-EDE87EE8B843}" destId="{ACB76BF6-D9B0-4158-A2DA-9614ACBB4F8A}" srcOrd="0" destOrd="0" presId="urn:microsoft.com/office/officeart/2018/2/layout/IconLabelDescriptionList"/>
    <dgm:cxn modelId="{0E7124A3-41E9-4129-B505-A2C1055141C6}" srcId="{61A105D3-E23C-4644-B396-55E40125C12A}" destId="{274D8D7C-56DB-49DB-BD19-F5E78641CF54}" srcOrd="3" destOrd="0" parTransId="{F3E0E41A-3EB0-42AC-9064-8DFB8314EDD8}" sibTransId="{6F3BEE18-FBBC-4209-A6B8-568FDEA067C9}"/>
    <dgm:cxn modelId="{1C7BB1C2-3834-451B-B718-670E811380FC}" srcId="{61A105D3-E23C-4644-B396-55E40125C12A}" destId="{BA24CB04-0525-4556-870C-8E47308D0C8A}" srcOrd="2" destOrd="0" parTransId="{1B8B614B-C4A3-4DF6-B74D-B6B9D3054E53}" sibTransId="{E93DE4CD-AC08-4332-8927-83889CE1975C}"/>
    <dgm:cxn modelId="{2D3089C5-7DF6-4883-A8C4-B465C79DEB43}" srcId="{61A105D3-E23C-4644-B396-55E40125C12A}" destId="{469194BC-C41E-484F-A1F3-45F4E8C8C89D}" srcOrd="4" destOrd="0" parTransId="{4253EF85-6571-4276-B1D9-B5D4F4101488}" sibTransId="{E6494078-E790-4694-8078-A0757ABC5661}"/>
    <dgm:cxn modelId="{0D3CE6CE-B7F8-49C4-9A83-A4ECF30F2E0D}" srcId="{61A105D3-E23C-4644-B396-55E40125C12A}" destId="{A8406E7C-C6F8-4639-9E56-7A17C5CF8BE5}" srcOrd="1" destOrd="0" parTransId="{7E7130A9-6596-44FD-A0D8-B6C9456636AE}" sibTransId="{C606CBC5-B7E6-4B15-9DC1-9031469A7097}"/>
    <dgm:cxn modelId="{7D9C9FFF-A2A6-48E9-B975-7CE197C7FC94}" type="presOf" srcId="{77B38465-E2A9-4BAF-AD81-842955A65DB7}" destId="{E1378CAF-F92A-40FB-9CDE-BABB3EE7A919}" srcOrd="0" destOrd="0" presId="urn:microsoft.com/office/officeart/2018/2/layout/IconLabelDescriptionList"/>
    <dgm:cxn modelId="{39771ED0-E81D-4255-9F61-FB421F75AD2F}" type="presParOf" srcId="{ACB76BF6-D9B0-4158-A2DA-9614ACBB4F8A}" destId="{999AD93E-CAE2-4BE6-9AA9-6A5A73B61C5C}" srcOrd="0" destOrd="0" presId="urn:microsoft.com/office/officeart/2018/2/layout/IconLabelDescriptionList"/>
    <dgm:cxn modelId="{BDFF3094-103E-4247-97C5-FBDF340DCD47}" type="presParOf" srcId="{999AD93E-CAE2-4BE6-9AA9-6A5A73B61C5C}" destId="{08433007-02CE-4470-A87D-3D378D71C77C}" srcOrd="0" destOrd="0" presId="urn:microsoft.com/office/officeart/2018/2/layout/IconLabelDescriptionList"/>
    <dgm:cxn modelId="{6C49611A-6DEF-4F53-928A-DD77588DD361}" type="presParOf" srcId="{999AD93E-CAE2-4BE6-9AA9-6A5A73B61C5C}" destId="{5B2B091C-BF50-48DC-9A7C-C41DFC6737A9}" srcOrd="1" destOrd="0" presId="urn:microsoft.com/office/officeart/2018/2/layout/IconLabelDescriptionList"/>
    <dgm:cxn modelId="{F4F74BBA-7EEB-4B79-96A9-427369895DA6}" type="presParOf" srcId="{999AD93E-CAE2-4BE6-9AA9-6A5A73B61C5C}" destId="{1082A66E-5D15-465C-AADB-03C84D7E1F1D}" srcOrd="2" destOrd="0" presId="urn:microsoft.com/office/officeart/2018/2/layout/IconLabelDescriptionList"/>
    <dgm:cxn modelId="{FC66FFAF-1C8B-42BA-8FF7-E6F1AB1D4507}" type="presParOf" srcId="{999AD93E-CAE2-4BE6-9AA9-6A5A73B61C5C}" destId="{92F971B9-36EB-4182-B4AE-F108B1F73739}" srcOrd="3" destOrd="0" presId="urn:microsoft.com/office/officeart/2018/2/layout/IconLabelDescriptionList"/>
    <dgm:cxn modelId="{BC403DEC-36F7-44C9-BCF7-DB10658151B9}" type="presParOf" srcId="{999AD93E-CAE2-4BE6-9AA9-6A5A73B61C5C}" destId="{C05741DE-770E-4672-8AA2-C2E2392464B1}" srcOrd="4" destOrd="0" presId="urn:microsoft.com/office/officeart/2018/2/layout/IconLabelDescriptionList"/>
    <dgm:cxn modelId="{18E7BA00-F340-4817-847F-11809786D857}" type="presParOf" srcId="{ACB76BF6-D9B0-4158-A2DA-9614ACBB4F8A}" destId="{65CCA921-9E44-4C63-9F99-C94DECCA0B7F}" srcOrd="1" destOrd="0" presId="urn:microsoft.com/office/officeart/2018/2/layout/IconLabelDescriptionList"/>
    <dgm:cxn modelId="{A0332F62-0D22-4524-94CF-14DF89354BF7}" type="presParOf" srcId="{ACB76BF6-D9B0-4158-A2DA-9614ACBB4F8A}" destId="{86C16BC9-C900-45D4-80CC-0FF8900908EA}" srcOrd="2" destOrd="0" presId="urn:microsoft.com/office/officeart/2018/2/layout/IconLabelDescriptionList"/>
    <dgm:cxn modelId="{9B0CAFB1-C419-465B-A04E-023090419497}" type="presParOf" srcId="{86C16BC9-C900-45D4-80CC-0FF8900908EA}" destId="{0984231C-2476-4E1D-9592-5C2F669CABB6}" srcOrd="0" destOrd="0" presId="urn:microsoft.com/office/officeart/2018/2/layout/IconLabelDescriptionList"/>
    <dgm:cxn modelId="{7AC6FEC2-E97B-4036-AC87-B34F532963FE}" type="presParOf" srcId="{86C16BC9-C900-45D4-80CC-0FF8900908EA}" destId="{40CDE737-DC54-4F94-8AE3-A5A1FD0013AD}" srcOrd="1" destOrd="0" presId="urn:microsoft.com/office/officeart/2018/2/layout/IconLabelDescriptionList"/>
    <dgm:cxn modelId="{1E61185A-6926-4999-B79D-4919D8C4AED7}" type="presParOf" srcId="{86C16BC9-C900-45D4-80CC-0FF8900908EA}" destId="{E1378CAF-F92A-40FB-9CDE-BABB3EE7A919}" srcOrd="2" destOrd="0" presId="urn:microsoft.com/office/officeart/2018/2/layout/IconLabelDescriptionList"/>
    <dgm:cxn modelId="{91997B48-7751-4F50-AA71-5B9F2B72ECD8}" type="presParOf" srcId="{86C16BC9-C900-45D4-80CC-0FF8900908EA}" destId="{249D737E-A891-4314-A338-AF3A5D8FE6F0}" srcOrd="3" destOrd="0" presId="urn:microsoft.com/office/officeart/2018/2/layout/IconLabelDescriptionList"/>
    <dgm:cxn modelId="{9ED41F85-3F04-4879-8BAD-F14741051BA8}" type="presParOf" srcId="{86C16BC9-C900-45D4-80CC-0FF8900908EA}" destId="{19220414-E36C-4FAF-A7B2-1BB3FB0F96C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97C8-301B-0540-A17D-DAAC1432CC9B}">
      <dsp:nvSpPr>
        <dsp:cNvPr id="0" name=""/>
        <dsp:cNvSpPr/>
      </dsp:nvSpPr>
      <dsp:spPr>
        <a:xfrm>
          <a:off x="4843156" y="955747"/>
          <a:ext cx="734978" cy="91440"/>
        </a:xfrm>
        <a:custGeom>
          <a:avLst/>
          <a:gdLst/>
          <a:ahLst/>
          <a:cxnLst/>
          <a:rect l="0" t="0" r="0" b="0"/>
          <a:pathLst>
            <a:path>
              <a:moveTo>
                <a:pt x="0" y="45720"/>
              </a:moveTo>
              <a:lnTo>
                <a:pt x="73497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1506" y="997639"/>
        <a:ext cx="38278" cy="7655"/>
      </dsp:txXfrm>
    </dsp:sp>
    <dsp:sp modelId="{BD16CC03-E12D-DE49-AFA3-D2206389210E}">
      <dsp:nvSpPr>
        <dsp:cNvPr id="0" name=""/>
        <dsp:cNvSpPr/>
      </dsp:nvSpPr>
      <dsp:spPr>
        <a:xfrm>
          <a:off x="1516352" y="2886"/>
          <a:ext cx="3328603" cy="19971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104" tIns="171207" rIns="163104" bIns="171207" numCol="1" spcCol="1270" anchor="ctr" anchorCtr="0">
          <a:noAutofit/>
        </a:bodyPr>
        <a:lstStyle/>
        <a:p>
          <a:pPr marL="0" lvl="0" indent="0" algn="ctr" defTabSz="800100">
            <a:lnSpc>
              <a:spcPct val="90000"/>
            </a:lnSpc>
            <a:spcBef>
              <a:spcPct val="0"/>
            </a:spcBef>
            <a:spcAft>
              <a:spcPct val="35000"/>
            </a:spcAft>
            <a:buNone/>
          </a:pPr>
          <a:r>
            <a:rPr lang="en-US" sz="1800" kern="1200" dirty="0"/>
            <a:t>Although HIV diagnoses in the United States have decreased overall, diagnoses among Latino MSM continue to increase with foreign-born Latino MSM representing the majority of new diagnoses.  </a:t>
          </a:r>
        </a:p>
      </dsp:txBody>
      <dsp:txXfrm>
        <a:off x="1516352" y="2886"/>
        <a:ext cx="3328603" cy="1997162"/>
      </dsp:txXfrm>
    </dsp:sp>
    <dsp:sp modelId="{6AA6F064-7B56-4B40-9D24-9812EAD0B5CC}">
      <dsp:nvSpPr>
        <dsp:cNvPr id="0" name=""/>
        <dsp:cNvSpPr/>
      </dsp:nvSpPr>
      <dsp:spPr>
        <a:xfrm>
          <a:off x="3180654" y="1998248"/>
          <a:ext cx="4094182" cy="734978"/>
        </a:xfrm>
        <a:custGeom>
          <a:avLst/>
          <a:gdLst/>
          <a:ahLst/>
          <a:cxnLst/>
          <a:rect l="0" t="0" r="0" b="0"/>
          <a:pathLst>
            <a:path>
              <a:moveTo>
                <a:pt x="4094182" y="0"/>
              </a:moveTo>
              <a:lnTo>
                <a:pt x="4094182" y="384589"/>
              </a:lnTo>
              <a:lnTo>
                <a:pt x="0" y="384589"/>
              </a:lnTo>
              <a:lnTo>
                <a:pt x="0" y="734978"/>
              </a:lnTo>
            </a:path>
          </a:pathLst>
        </a:custGeom>
        <a:noFill/>
        <a:ln w="9525" cap="flat" cmpd="sng" algn="ctr">
          <a:solidFill>
            <a:schemeClr val="accent2">
              <a:hueOff val="260954"/>
              <a:satOff val="-16808"/>
              <a:lumOff val="-9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3616" y="2361910"/>
        <a:ext cx="208257" cy="7655"/>
      </dsp:txXfrm>
    </dsp:sp>
    <dsp:sp modelId="{034848EA-F973-FA4B-B084-82F6C684246B}">
      <dsp:nvSpPr>
        <dsp:cNvPr id="0" name=""/>
        <dsp:cNvSpPr/>
      </dsp:nvSpPr>
      <dsp:spPr>
        <a:xfrm>
          <a:off x="5610534" y="2886"/>
          <a:ext cx="3328603" cy="1997162"/>
        </a:xfrm>
        <a:prstGeom prst="rect">
          <a:avLst/>
        </a:prstGeom>
        <a:solidFill>
          <a:schemeClr val="accent2">
            <a:hueOff val="173969"/>
            <a:satOff val="-11205"/>
            <a:lumOff val="-6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104" tIns="171207" rIns="163104" bIns="171207" numCol="1" spcCol="1270" anchor="ctr" anchorCtr="0">
          <a:noAutofit/>
        </a:bodyPr>
        <a:lstStyle/>
        <a:p>
          <a:pPr marL="0" lvl="0" indent="0" algn="ctr" defTabSz="800100">
            <a:lnSpc>
              <a:spcPct val="90000"/>
            </a:lnSpc>
            <a:spcBef>
              <a:spcPct val="0"/>
            </a:spcBef>
            <a:spcAft>
              <a:spcPct val="35000"/>
            </a:spcAft>
            <a:buNone/>
          </a:pPr>
          <a:r>
            <a:rPr lang="en-GB" sz="1800" kern="1200"/>
            <a:t>This study explores the barriers and facilitators of engagement in care among foreign and US born Spanish and English-speaking Latino MSM.</a:t>
          </a:r>
          <a:endParaRPr lang="en-US" sz="1800" kern="1200"/>
        </a:p>
      </dsp:txBody>
      <dsp:txXfrm>
        <a:off x="5610534" y="2886"/>
        <a:ext cx="3328603" cy="1997162"/>
      </dsp:txXfrm>
    </dsp:sp>
    <dsp:sp modelId="{607E4456-2BB3-2445-9049-555BACDDE386}">
      <dsp:nvSpPr>
        <dsp:cNvPr id="0" name=""/>
        <dsp:cNvSpPr/>
      </dsp:nvSpPr>
      <dsp:spPr>
        <a:xfrm>
          <a:off x="4843156" y="3718488"/>
          <a:ext cx="734978" cy="91440"/>
        </a:xfrm>
        <a:custGeom>
          <a:avLst/>
          <a:gdLst/>
          <a:ahLst/>
          <a:cxnLst/>
          <a:rect l="0" t="0" r="0" b="0"/>
          <a:pathLst>
            <a:path>
              <a:moveTo>
                <a:pt x="0" y="45720"/>
              </a:moveTo>
              <a:lnTo>
                <a:pt x="734978" y="45720"/>
              </a:lnTo>
            </a:path>
          </a:pathLst>
        </a:custGeom>
        <a:noFill/>
        <a:ln w="9525" cap="flat" cmpd="sng" algn="ctr">
          <a:solidFill>
            <a:schemeClr val="accent2">
              <a:hueOff val="521907"/>
              <a:satOff val="-33616"/>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1506" y="3760380"/>
        <a:ext cx="38278" cy="7655"/>
      </dsp:txXfrm>
    </dsp:sp>
    <dsp:sp modelId="{1D80C49B-B9A7-6047-A45F-D71C3338DC86}">
      <dsp:nvSpPr>
        <dsp:cNvPr id="0" name=""/>
        <dsp:cNvSpPr/>
      </dsp:nvSpPr>
      <dsp:spPr>
        <a:xfrm>
          <a:off x="1516352" y="2765627"/>
          <a:ext cx="3328603" cy="1997162"/>
        </a:xfrm>
        <a:prstGeom prst="rect">
          <a:avLst/>
        </a:prstGeom>
        <a:solidFill>
          <a:schemeClr val="accent2">
            <a:hueOff val="347938"/>
            <a:satOff val="-22411"/>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104" tIns="171207" rIns="163104" bIns="171207" numCol="1" spcCol="1270" anchor="ctr" anchorCtr="0">
          <a:noAutofit/>
        </a:bodyPr>
        <a:lstStyle/>
        <a:p>
          <a:pPr marL="0" lvl="0" indent="0" algn="ctr" defTabSz="800100">
            <a:lnSpc>
              <a:spcPct val="90000"/>
            </a:lnSpc>
            <a:spcBef>
              <a:spcPct val="0"/>
            </a:spcBef>
            <a:spcAft>
              <a:spcPct val="35000"/>
            </a:spcAft>
            <a:buNone/>
          </a:pPr>
          <a:r>
            <a:rPr lang="en-GB" sz="1800" kern="1200" dirty="0"/>
            <a:t>A better understanding of these factors can be used to engage Latino MSM in treatment and prevention efforts in a culturally-responsive manner.  </a:t>
          </a:r>
          <a:endParaRPr lang="en-US" sz="1800" kern="1200" dirty="0"/>
        </a:p>
      </dsp:txBody>
      <dsp:txXfrm>
        <a:off x="1516352" y="2765627"/>
        <a:ext cx="3328603" cy="1997162"/>
      </dsp:txXfrm>
    </dsp:sp>
    <dsp:sp modelId="{309E1B62-69DB-F040-A4D9-367808996A2A}">
      <dsp:nvSpPr>
        <dsp:cNvPr id="0" name=""/>
        <dsp:cNvSpPr/>
      </dsp:nvSpPr>
      <dsp:spPr>
        <a:xfrm>
          <a:off x="5610534" y="2765627"/>
          <a:ext cx="3328603" cy="1997162"/>
        </a:xfrm>
        <a:prstGeom prst="rect">
          <a:avLst/>
        </a:prstGeom>
        <a:solidFill>
          <a:schemeClr val="accent2">
            <a:hueOff val="521907"/>
            <a:satOff val="-33616"/>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104" tIns="171207" rIns="163104" bIns="171207" numCol="1" spcCol="1270" anchor="ctr" anchorCtr="0">
          <a:noAutofit/>
        </a:bodyPr>
        <a:lstStyle/>
        <a:p>
          <a:pPr marL="0" lvl="0" indent="0" algn="ctr" defTabSz="800100">
            <a:lnSpc>
              <a:spcPct val="90000"/>
            </a:lnSpc>
            <a:spcBef>
              <a:spcPct val="0"/>
            </a:spcBef>
            <a:spcAft>
              <a:spcPct val="35000"/>
            </a:spcAft>
            <a:buNone/>
          </a:pPr>
          <a:r>
            <a:rPr lang="en-GB" sz="1800" kern="1200" dirty="0"/>
            <a:t>As one of the few studies that focus on both English and Spanish speaking Latino MSM living with HIV/AIDS, the study seeks to combine both quantitative and qualitative data to tell one cohesive story.</a:t>
          </a:r>
          <a:endParaRPr lang="en-US" sz="1800" kern="1200" dirty="0"/>
        </a:p>
      </dsp:txBody>
      <dsp:txXfrm>
        <a:off x="5610534" y="2765627"/>
        <a:ext cx="3328603" cy="1997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65C3C-342E-8941-B872-E64491E434A2}">
      <dsp:nvSpPr>
        <dsp:cNvPr id="0" name=""/>
        <dsp:cNvSpPr/>
      </dsp:nvSpPr>
      <dsp:spPr>
        <a:xfrm>
          <a:off x="0" y="0"/>
          <a:ext cx="9136617" cy="138855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To address the gaps in current knowledge regarding the retention and engagement in care among US born and foreign-born Latino MSM living with diagnosed HIV residing in the New York City - NY, Miami - Florida and Los Angeles – California. </a:t>
          </a:r>
          <a:endParaRPr lang="en-US" sz="1900" kern="1200"/>
        </a:p>
      </dsp:txBody>
      <dsp:txXfrm>
        <a:off x="40669" y="40669"/>
        <a:ext cx="7638259" cy="1307216"/>
      </dsp:txXfrm>
    </dsp:sp>
    <dsp:sp modelId="{EEFF9328-1005-9345-B8A7-16AE632794DA}">
      <dsp:nvSpPr>
        <dsp:cNvPr id="0" name=""/>
        <dsp:cNvSpPr/>
      </dsp:nvSpPr>
      <dsp:spPr>
        <a:xfrm>
          <a:off x="806172" y="1619980"/>
          <a:ext cx="9136617" cy="1388554"/>
        </a:xfrm>
        <a:prstGeom prst="roundRect">
          <a:avLst>
            <a:gd name="adj" fmla="val 10000"/>
          </a:avLst>
        </a:prstGeom>
        <a:solidFill>
          <a:schemeClr val="accent2">
            <a:hueOff val="260954"/>
            <a:satOff val="-16808"/>
            <a:lumOff val="-98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The primary research questions:</a:t>
          </a:r>
          <a:r>
            <a:rPr lang="en-US" sz="1900" kern="1200" dirty="0"/>
            <a:t> 1. </a:t>
          </a:r>
          <a:r>
            <a:rPr lang="en-GB" sz="1900" kern="1200" dirty="0"/>
            <a:t>Is there a significant association between place of birth (foreign-born versus US born) and retention in care (</a:t>
          </a:r>
          <a:r>
            <a:rPr lang="en-US" sz="1900" kern="1200" dirty="0"/>
            <a:t>2 clinical visits in the last 12 months for retained in care and ≤1 clinical visit for not retained in care) </a:t>
          </a:r>
          <a:r>
            <a:rPr lang="en-GB" sz="1900" kern="1200" dirty="0"/>
            <a:t>amongst Latino MSM living with HIV? </a:t>
          </a:r>
          <a:endParaRPr lang="en-US" sz="1900" kern="1200" dirty="0"/>
        </a:p>
      </dsp:txBody>
      <dsp:txXfrm>
        <a:off x="846841" y="1660649"/>
        <a:ext cx="7346547" cy="1307216"/>
      </dsp:txXfrm>
    </dsp:sp>
    <dsp:sp modelId="{4A791696-7316-C14F-9A8D-817B474D29A6}">
      <dsp:nvSpPr>
        <dsp:cNvPr id="0" name=""/>
        <dsp:cNvSpPr/>
      </dsp:nvSpPr>
      <dsp:spPr>
        <a:xfrm>
          <a:off x="1612344" y="3239960"/>
          <a:ext cx="9136617" cy="1388554"/>
        </a:xfrm>
        <a:prstGeom prst="roundRect">
          <a:avLst>
            <a:gd name="adj" fmla="val 10000"/>
          </a:avLst>
        </a:prstGeom>
        <a:solidFill>
          <a:schemeClr val="accent2">
            <a:hueOff val="521907"/>
            <a:satOff val="-33616"/>
            <a:lumOff val="-19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2. Is there a significant association between place of birth (foreign-born versus US born) and engagement in care (</a:t>
          </a:r>
          <a:r>
            <a:rPr lang="en-US" sz="1900" kern="1200"/>
            <a:t>evidence of at least one laboratory test, a prescription fill or a physician visit the last 12 months) </a:t>
          </a:r>
          <a:r>
            <a:rPr lang="en-GB" sz="1900" kern="1200"/>
            <a:t>amongst Latino MSM living with HIV? </a:t>
          </a:r>
          <a:endParaRPr lang="en-US" sz="1900" kern="1200"/>
        </a:p>
      </dsp:txBody>
      <dsp:txXfrm>
        <a:off x="1653013" y="3280629"/>
        <a:ext cx="7346547" cy="1307216"/>
      </dsp:txXfrm>
    </dsp:sp>
    <dsp:sp modelId="{E8889513-E463-7149-A02C-B7D8F779F848}">
      <dsp:nvSpPr>
        <dsp:cNvPr id="0" name=""/>
        <dsp:cNvSpPr/>
      </dsp:nvSpPr>
      <dsp:spPr>
        <a:xfrm>
          <a:off x="8234057" y="1052987"/>
          <a:ext cx="902560" cy="90256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37133" y="1052987"/>
        <a:ext cx="496408" cy="679176"/>
      </dsp:txXfrm>
    </dsp:sp>
    <dsp:sp modelId="{D513C3A2-5139-5542-B5B0-4C05577E70A0}">
      <dsp:nvSpPr>
        <dsp:cNvPr id="0" name=""/>
        <dsp:cNvSpPr/>
      </dsp:nvSpPr>
      <dsp:spPr>
        <a:xfrm>
          <a:off x="9040229" y="2663710"/>
          <a:ext cx="902560" cy="902560"/>
        </a:xfrm>
        <a:prstGeom prst="downArrow">
          <a:avLst>
            <a:gd name="adj1" fmla="val 55000"/>
            <a:gd name="adj2" fmla="val 45000"/>
          </a:avLst>
        </a:prstGeom>
        <a:solidFill>
          <a:schemeClr val="accent2">
            <a:tint val="40000"/>
            <a:alpha val="90000"/>
            <a:hueOff val="812559"/>
            <a:satOff val="-25737"/>
            <a:lumOff val="-1413"/>
            <a:alphaOff val="0"/>
          </a:schemeClr>
        </a:solidFill>
        <a:ln w="15875" cap="flat" cmpd="sng" algn="ctr">
          <a:solidFill>
            <a:schemeClr val="accent2">
              <a:tint val="40000"/>
              <a:alpha val="90000"/>
              <a:hueOff val="812559"/>
              <a:satOff val="-25737"/>
              <a:lumOff val="-1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43305" y="2663710"/>
        <a:ext cx="496408" cy="679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17832-F395-4384-8E3B-F77BE4D2C73C}">
      <dsp:nvSpPr>
        <dsp:cNvPr id="0" name=""/>
        <dsp:cNvSpPr/>
      </dsp:nvSpPr>
      <dsp:spPr>
        <a:xfrm>
          <a:off x="1126308" y="1523648"/>
          <a:ext cx="1503927" cy="1503927"/>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9A6AB551-31F7-41CB-98B2-C82FCB647DB1}">
      <dsp:nvSpPr>
        <dsp:cNvPr id="0" name=""/>
        <dsp:cNvSpPr/>
      </dsp:nvSpPr>
      <dsp:spPr>
        <a:xfrm>
          <a:off x="1446817" y="1844157"/>
          <a:ext cx="862909" cy="8629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0C3D71EA-853B-40CD-8965-4F76A9848209}">
      <dsp:nvSpPr>
        <dsp:cNvPr id="0" name=""/>
        <dsp:cNvSpPr/>
      </dsp:nvSpPr>
      <dsp:spPr>
        <a:xfrm>
          <a:off x="645544" y="3496011"/>
          <a:ext cx="2465454"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From January to October 2018, survey and focus group data was collected from a convenience sample of diverse Latino MSM</a:t>
          </a:r>
        </a:p>
      </dsp:txBody>
      <dsp:txXfrm>
        <a:off x="645544" y="3496011"/>
        <a:ext cx="2465454" cy="832500"/>
      </dsp:txXfrm>
    </dsp:sp>
    <dsp:sp modelId="{6FB5C21D-EB53-4166-975D-63E957A2E142}">
      <dsp:nvSpPr>
        <dsp:cNvPr id="0" name=""/>
        <dsp:cNvSpPr/>
      </dsp:nvSpPr>
      <dsp:spPr>
        <a:xfrm>
          <a:off x="4023216" y="1523648"/>
          <a:ext cx="1503927" cy="1503927"/>
        </a:xfrm>
        <a:prstGeom prst="ellipse">
          <a:avLst/>
        </a:prstGeom>
        <a:solidFill>
          <a:schemeClr val="accent3">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DCDDB86E-5990-4353-B833-1351248D7B7E}">
      <dsp:nvSpPr>
        <dsp:cNvPr id="0" name=""/>
        <dsp:cNvSpPr/>
      </dsp:nvSpPr>
      <dsp:spPr>
        <a:xfrm>
          <a:off x="4343726" y="1844157"/>
          <a:ext cx="862909" cy="8629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5371393E-2187-4067-AA9E-7C1F8E35697F}">
      <dsp:nvSpPr>
        <dsp:cNvPr id="0" name=""/>
        <dsp:cNvSpPr/>
      </dsp:nvSpPr>
      <dsp:spPr>
        <a:xfrm>
          <a:off x="3542453" y="3496011"/>
          <a:ext cx="2465454"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survey online on SurveyMonkey and paper-based in Spanish and English.  </a:t>
          </a:r>
        </a:p>
      </dsp:txBody>
      <dsp:txXfrm>
        <a:off x="3542453" y="3496011"/>
        <a:ext cx="2465454" cy="832500"/>
      </dsp:txXfrm>
    </dsp:sp>
    <dsp:sp modelId="{6D5F41FA-B954-4BC5-A875-3F8235E7AABB}">
      <dsp:nvSpPr>
        <dsp:cNvPr id="0" name=""/>
        <dsp:cNvSpPr/>
      </dsp:nvSpPr>
      <dsp:spPr>
        <a:xfrm>
          <a:off x="6920125" y="1523648"/>
          <a:ext cx="1503927" cy="1503927"/>
        </a:xfrm>
        <a:prstGeom prst="ellipse">
          <a:avLst/>
        </a:prstGeom>
        <a:solidFill>
          <a:schemeClr val="accent4">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8185CD90-8C39-4C50-8685-2BF6512B9D4E}">
      <dsp:nvSpPr>
        <dsp:cNvPr id="0" name=""/>
        <dsp:cNvSpPr/>
      </dsp:nvSpPr>
      <dsp:spPr>
        <a:xfrm>
          <a:off x="7240634" y="1844157"/>
          <a:ext cx="862909" cy="8629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9F496FE7-5BA0-4AB6-89FD-B31EDAE1E253}">
      <dsp:nvSpPr>
        <dsp:cNvPr id="0" name=""/>
        <dsp:cNvSpPr/>
      </dsp:nvSpPr>
      <dsp:spPr>
        <a:xfrm>
          <a:off x="6439362" y="3496011"/>
          <a:ext cx="2465454"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 gay social app was utilized to recruit participants to take the survey online, where they were able to give informed consent, access the survey and receive a gift card for their participation. </a:t>
          </a:r>
        </a:p>
      </dsp:txBody>
      <dsp:txXfrm>
        <a:off x="6439362" y="3496011"/>
        <a:ext cx="2465454" cy="832500"/>
      </dsp:txXfrm>
    </dsp:sp>
    <dsp:sp modelId="{23B1AA4C-A379-4193-B772-3FD57756A725}">
      <dsp:nvSpPr>
        <dsp:cNvPr id="0" name=""/>
        <dsp:cNvSpPr/>
      </dsp:nvSpPr>
      <dsp:spPr>
        <a:xfrm>
          <a:off x="9817034" y="1523648"/>
          <a:ext cx="1503927" cy="1503927"/>
        </a:xfrm>
        <a:prstGeom prst="ellipse">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D18714B2-5285-4EA3-B0CC-C428B052B4D2}">
      <dsp:nvSpPr>
        <dsp:cNvPr id="0" name=""/>
        <dsp:cNvSpPr/>
      </dsp:nvSpPr>
      <dsp:spPr>
        <a:xfrm>
          <a:off x="10137543" y="1844157"/>
          <a:ext cx="862909" cy="8629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DC6F8574-EDB5-4011-B9E4-2094945EFAB4}">
      <dsp:nvSpPr>
        <dsp:cNvPr id="0" name=""/>
        <dsp:cNvSpPr/>
      </dsp:nvSpPr>
      <dsp:spPr>
        <a:xfrm>
          <a:off x="9336271" y="3496011"/>
          <a:ext cx="2465454"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Paper based survey administration and focus group recruitment was done with the assistance of community-based organizations.  </a:t>
          </a:r>
        </a:p>
      </dsp:txBody>
      <dsp:txXfrm>
        <a:off x="9336271" y="3496011"/>
        <a:ext cx="2465454" cy="83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72288-34F2-F449-84D4-4F0EA3AF23A6}">
      <dsp:nvSpPr>
        <dsp:cNvPr id="0" name=""/>
        <dsp:cNvSpPr/>
      </dsp:nvSpPr>
      <dsp:spPr>
        <a:xfrm>
          <a:off x="0" y="2738365"/>
          <a:ext cx="10497502" cy="17966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All individuals gave informed consent to participate, took the paper-based survey, agreed to recording the discussion, and received a gift certificate for their participation</a:t>
          </a:r>
        </a:p>
      </dsp:txBody>
      <dsp:txXfrm>
        <a:off x="0" y="2738365"/>
        <a:ext cx="10497502" cy="1796663"/>
      </dsp:txXfrm>
    </dsp:sp>
    <dsp:sp modelId="{BC012D7D-1D60-AD4A-8881-97C51E0B09D9}">
      <dsp:nvSpPr>
        <dsp:cNvPr id="0" name=""/>
        <dsp:cNvSpPr/>
      </dsp:nvSpPr>
      <dsp:spPr>
        <a:xfrm rot="10800000">
          <a:off x="0" y="2045"/>
          <a:ext cx="10497502" cy="2763269"/>
        </a:xfrm>
        <a:prstGeom prst="upArrowCallout">
          <a:avLst/>
        </a:prstGeom>
        <a:solidFill>
          <a:schemeClr val="accent2">
            <a:hueOff val="521907"/>
            <a:satOff val="-33616"/>
            <a:lumOff val="-19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The focus group discussions were done in both Spanish and English. Focus groups were convened in the selected cities with the support of national partners, which helped advertise to recruit participants: </a:t>
          </a:r>
        </a:p>
      </dsp:txBody>
      <dsp:txXfrm rot="-10800000">
        <a:off x="0" y="2045"/>
        <a:ext cx="10497502" cy="969907"/>
      </dsp:txXfrm>
    </dsp:sp>
    <dsp:sp modelId="{28AD7C55-6E86-F54F-9DCF-E3FDE7F1A7A4}">
      <dsp:nvSpPr>
        <dsp:cNvPr id="0" name=""/>
        <dsp:cNvSpPr/>
      </dsp:nvSpPr>
      <dsp:spPr>
        <a:xfrm>
          <a:off x="5125" y="971953"/>
          <a:ext cx="3495750" cy="82621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AltaMed</a:t>
          </a:r>
          <a:r>
            <a:rPr lang="en-US" sz="1800" kern="1200" dirty="0"/>
            <a:t> and APLA in Los Angeles, </a:t>
          </a:r>
        </a:p>
      </dsp:txBody>
      <dsp:txXfrm>
        <a:off x="5125" y="971953"/>
        <a:ext cx="3495750" cy="826217"/>
      </dsp:txXfrm>
    </dsp:sp>
    <dsp:sp modelId="{11F0FAE9-BEDE-6844-AF5B-02D02BBFBE03}">
      <dsp:nvSpPr>
        <dsp:cNvPr id="0" name=""/>
        <dsp:cNvSpPr/>
      </dsp:nvSpPr>
      <dsp:spPr>
        <a:xfrm>
          <a:off x="3500875" y="971953"/>
          <a:ext cx="3495750" cy="826217"/>
        </a:xfrm>
        <a:prstGeom prst="rect">
          <a:avLst/>
        </a:prstGeom>
        <a:solidFill>
          <a:schemeClr val="accent2">
            <a:tint val="40000"/>
            <a:alpha val="90000"/>
            <a:hueOff val="406279"/>
            <a:satOff val="-12868"/>
            <a:lumOff val="-706"/>
            <a:alphaOff val="0"/>
          </a:schemeClr>
        </a:solidFill>
        <a:ln w="15875" cap="flat" cmpd="sng" algn="ctr">
          <a:solidFill>
            <a:schemeClr val="accent2">
              <a:tint val="40000"/>
              <a:alpha val="90000"/>
              <a:hueOff val="406279"/>
              <a:satOff val="-12868"/>
              <a:lumOff val="-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Borinquen Health Care Center, Pridelines and Latinos Salud in Miami, </a:t>
          </a:r>
        </a:p>
      </dsp:txBody>
      <dsp:txXfrm>
        <a:off x="3500875" y="971953"/>
        <a:ext cx="3495750" cy="826217"/>
      </dsp:txXfrm>
    </dsp:sp>
    <dsp:sp modelId="{7C3B0A8A-875A-DE43-B9E6-191F45B02EC6}">
      <dsp:nvSpPr>
        <dsp:cNvPr id="0" name=""/>
        <dsp:cNvSpPr/>
      </dsp:nvSpPr>
      <dsp:spPr>
        <a:xfrm>
          <a:off x="6996626" y="971953"/>
          <a:ext cx="3495750" cy="826217"/>
        </a:xfrm>
        <a:prstGeom prst="rect">
          <a:avLst/>
        </a:prstGeom>
        <a:solidFill>
          <a:schemeClr val="accent2">
            <a:tint val="40000"/>
            <a:alpha val="90000"/>
            <a:hueOff val="812559"/>
            <a:satOff val="-25737"/>
            <a:lumOff val="-1413"/>
            <a:alphaOff val="0"/>
          </a:schemeClr>
        </a:solidFill>
        <a:ln w="15875" cap="flat" cmpd="sng" algn="ctr">
          <a:solidFill>
            <a:schemeClr val="accent2">
              <a:tint val="40000"/>
              <a:alpha val="90000"/>
              <a:hueOff val="812559"/>
              <a:satOff val="-25737"/>
              <a:lumOff val="-1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OASIS Latino LGBTS Wellness Center and Casa </a:t>
          </a:r>
          <a:r>
            <a:rPr lang="en-US" sz="1800" kern="1200" dirty="0" err="1"/>
            <a:t>Betsaida</a:t>
          </a:r>
          <a:r>
            <a:rPr lang="en-US" sz="1800" kern="1200" dirty="0"/>
            <a:t> of Catholic Charities in New York City. </a:t>
          </a:r>
        </a:p>
      </dsp:txBody>
      <dsp:txXfrm>
        <a:off x="6996626" y="971953"/>
        <a:ext cx="3495750" cy="826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17CA9-F8D8-D548-A987-A3619790D3CF}">
      <dsp:nvSpPr>
        <dsp:cNvPr id="0" name=""/>
        <dsp:cNvSpPr/>
      </dsp:nvSpPr>
      <dsp:spPr>
        <a:xfrm>
          <a:off x="3" y="125725"/>
          <a:ext cx="2676698" cy="13383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Participants ranged from 18 to 49 years of age</a:t>
          </a:r>
        </a:p>
      </dsp:txBody>
      <dsp:txXfrm>
        <a:off x="39202" y="164924"/>
        <a:ext cx="2598300" cy="1259951"/>
      </dsp:txXfrm>
    </dsp:sp>
    <dsp:sp modelId="{B592BC93-B3CC-0E43-BE28-80784E6C58CE}">
      <dsp:nvSpPr>
        <dsp:cNvPr id="0" name=""/>
        <dsp:cNvSpPr/>
      </dsp:nvSpPr>
      <dsp:spPr>
        <a:xfrm>
          <a:off x="3" y="1664826"/>
          <a:ext cx="2676698" cy="13383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The average age of the sample was 36 years old</a:t>
          </a:r>
        </a:p>
      </dsp:txBody>
      <dsp:txXfrm>
        <a:off x="39202" y="1704025"/>
        <a:ext cx="2598300" cy="1259951"/>
      </dsp:txXfrm>
    </dsp:sp>
    <dsp:sp modelId="{F1C634A7-66F7-0A4C-8D16-C702F220457C}">
      <dsp:nvSpPr>
        <dsp:cNvPr id="0" name=""/>
        <dsp:cNvSpPr/>
      </dsp:nvSpPr>
      <dsp:spPr>
        <a:xfrm>
          <a:off x="3" y="3203928"/>
          <a:ext cx="2676698" cy="13383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Significant difference in age by place of birth.  </a:t>
          </a:r>
        </a:p>
      </dsp:txBody>
      <dsp:txXfrm>
        <a:off x="39202" y="3243127"/>
        <a:ext cx="2598300" cy="1259951"/>
      </dsp:txXfrm>
    </dsp:sp>
    <dsp:sp modelId="{F55DCF3C-3326-9B44-8D00-60B052185E00}">
      <dsp:nvSpPr>
        <dsp:cNvPr id="0" name=""/>
        <dsp:cNvSpPr/>
      </dsp:nvSpPr>
      <dsp:spPr>
        <a:xfrm rot="19457599">
          <a:off x="2552768" y="3467893"/>
          <a:ext cx="1318545" cy="40869"/>
        </a:xfrm>
        <a:custGeom>
          <a:avLst/>
          <a:gdLst/>
          <a:ahLst/>
          <a:cxnLst/>
          <a:rect l="0" t="0" r="0" b="0"/>
          <a:pathLst>
            <a:path>
              <a:moveTo>
                <a:pt x="0" y="20434"/>
              </a:moveTo>
              <a:lnTo>
                <a:pt x="1318545" y="2043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9077" y="3455364"/>
        <a:ext cx="65927" cy="65927"/>
      </dsp:txXfrm>
    </dsp:sp>
    <dsp:sp modelId="{2F9171E7-BCBF-8244-8025-837CC3C394F5}">
      <dsp:nvSpPr>
        <dsp:cNvPr id="0" name=""/>
        <dsp:cNvSpPr/>
      </dsp:nvSpPr>
      <dsp:spPr>
        <a:xfrm>
          <a:off x="3747381" y="1977438"/>
          <a:ext cx="2676698" cy="225222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Foreign-born participants were significantly younger than US born</a:t>
          </a:r>
        </a:p>
      </dsp:txBody>
      <dsp:txXfrm>
        <a:off x="3813346" y="2043403"/>
        <a:ext cx="2544768" cy="2120297"/>
      </dsp:txXfrm>
    </dsp:sp>
    <dsp:sp modelId="{7A9402C2-59FA-E442-A554-8B51BAAC188B}">
      <dsp:nvSpPr>
        <dsp:cNvPr id="0" name=""/>
        <dsp:cNvSpPr/>
      </dsp:nvSpPr>
      <dsp:spPr>
        <a:xfrm rot="2932816">
          <a:off x="2398003" y="4465913"/>
          <a:ext cx="1628076" cy="40869"/>
        </a:xfrm>
        <a:custGeom>
          <a:avLst/>
          <a:gdLst/>
          <a:ahLst/>
          <a:cxnLst/>
          <a:rect l="0" t="0" r="0" b="0"/>
          <a:pathLst>
            <a:path>
              <a:moveTo>
                <a:pt x="0" y="20434"/>
              </a:moveTo>
              <a:lnTo>
                <a:pt x="1628076" y="2043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71339" y="4445646"/>
        <a:ext cx="81403" cy="81403"/>
      </dsp:txXfrm>
    </dsp:sp>
    <dsp:sp modelId="{1D3F3E29-9E02-1040-B998-D7F681AB6009}">
      <dsp:nvSpPr>
        <dsp:cNvPr id="0" name=""/>
        <dsp:cNvSpPr/>
      </dsp:nvSpPr>
      <dsp:spPr>
        <a:xfrm>
          <a:off x="3747381" y="4430418"/>
          <a:ext cx="2676698" cy="133834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t>
          </a:r>
          <a:r>
            <a:rPr lang="en-US" sz="2600" b="1" kern="1200" dirty="0"/>
            <a:t>33 years versus 37 years, p=.000</a:t>
          </a:r>
          <a:r>
            <a:rPr lang="en-US" sz="2600" kern="1200" dirty="0"/>
            <a:t>).</a:t>
          </a:r>
        </a:p>
      </dsp:txBody>
      <dsp:txXfrm>
        <a:off x="3786580" y="4469617"/>
        <a:ext cx="2598300" cy="1259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8D33F-F7ED-416C-8EC8-B42AEADDB05E}">
      <dsp:nvSpPr>
        <dsp:cNvPr id="0" name=""/>
        <dsp:cNvSpPr/>
      </dsp:nvSpPr>
      <dsp:spPr>
        <a:xfrm>
          <a:off x="1603589" y="96001"/>
          <a:ext cx="2196000" cy="2165946"/>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F84681F0-B0C6-4193-B169-F5755EBD6757}">
      <dsp:nvSpPr>
        <dsp:cNvPr id="0" name=""/>
        <dsp:cNvSpPr/>
      </dsp:nvSpPr>
      <dsp:spPr>
        <a:xfrm>
          <a:off x="2071589" y="557596"/>
          <a:ext cx="1260000" cy="1242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7FA3C91E-846C-4AEB-AC69-981173F6E61B}">
      <dsp:nvSpPr>
        <dsp:cNvPr id="0" name=""/>
        <dsp:cNvSpPr/>
      </dsp:nvSpPr>
      <dsp:spPr>
        <a:xfrm>
          <a:off x="282245" y="2511936"/>
          <a:ext cx="4838687" cy="184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A little more than 1 in 4 of the participants (26% or 147 participants) were unemployed, </a:t>
          </a:r>
        </a:p>
        <a:p>
          <a:pPr marL="0" lvl="0" indent="0" algn="ctr" defTabSz="711200">
            <a:lnSpc>
              <a:spcPct val="90000"/>
            </a:lnSpc>
            <a:spcBef>
              <a:spcPct val="0"/>
            </a:spcBef>
            <a:spcAft>
              <a:spcPct val="35000"/>
            </a:spcAft>
            <a:buNone/>
            <a:defRPr cap="all"/>
          </a:pPr>
          <a:r>
            <a:rPr lang="en-US" sz="1600" kern="1200" dirty="0"/>
            <a:t>5% (n=29) on disability benefits, and 3% (n=19) were retired or volunteering. </a:t>
          </a:r>
        </a:p>
      </dsp:txBody>
      <dsp:txXfrm>
        <a:off x="282245" y="2511936"/>
        <a:ext cx="4838687" cy="1843411"/>
      </dsp:txXfrm>
    </dsp:sp>
    <dsp:sp modelId="{4EEB980E-F8B4-4A1E-BB1E-A337351FD84D}">
      <dsp:nvSpPr>
        <dsp:cNvPr id="0" name=""/>
        <dsp:cNvSpPr/>
      </dsp:nvSpPr>
      <dsp:spPr>
        <a:xfrm>
          <a:off x="6496475" y="132165"/>
          <a:ext cx="2196000" cy="2196000"/>
        </a:xfrm>
        <a:prstGeom prst="ellipse">
          <a:avLst/>
        </a:prstGeom>
        <a:solidFill>
          <a:schemeClr val="accent3">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92CF0625-963E-4F33-8CEB-96FF10560B68}">
      <dsp:nvSpPr>
        <dsp:cNvPr id="0" name=""/>
        <dsp:cNvSpPr/>
      </dsp:nvSpPr>
      <dsp:spPr>
        <a:xfrm>
          <a:off x="6964475" y="60016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C88EADD2-9A76-445B-BEF0-B9E68EEBD8A2}">
      <dsp:nvSpPr>
        <dsp:cNvPr id="0" name=""/>
        <dsp:cNvSpPr/>
      </dsp:nvSpPr>
      <dsp:spPr>
        <a:xfrm>
          <a:off x="5750933" y="2699258"/>
          <a:ext cx="3687084" cy="161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The average annual income of the sample was $38,135. </a:t>
          </a:r>
        </a:p>
        <a:p>
          <a:pPr marL="0" lvl="0" indent="0" algn="ctr" defTabSz="755650">
            <a:lnSpc>
              <a:spcPct val="90000"/>
            </a:lnSpc>
            <a:spcBef>
              <a:spcPct val="0"/>
            </a:spcBef>
            <a:spcAft>
              <a:spcPct val="35000"/>
            </a:spcAft>
            <a:buNone/>
            <a:defRPr cap="all"/>
          </a:pPr>
          <a:r>
            <a:rPr lang="en-US" sz="1700" kern="1200" dirty="0"/>
            <a:t>Foreign-born made significantly less ($29,970 versus $46.502; p=.000)</a:t>
          </a:r>
        </a:p>
      </dsp:txBody>
      <dsp:txXfrm>
        <a:off x="5750933" y="2699258"/>
        <a:ext cx="3687084" cy="16199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344C5-5D78-334A-966E-A3E3202612BE}">
      <dsp:nvSpPr>
        <dsp:cNvPr id="0" name=""/>
        <dsp:cNvSpPr/>
      </dsp:nvSpPr>
      <dsp:spPr>
        <a:xfrm>
          <a:off x="9577" y="532570"/>
          <a:ext cx="5724971" cy="2289988"/>
        </a:xfrm>
        <a:prstGeom prst="chevron">
          <a:avLst/>
        </a:prstGeom>
        <a:gradFill rotWithShape="0">
          <a:gsLst>
            <a:gs pos="0">
              <a:schemeClr val="accent2">
                <a:hueOff val="0"/>
                <a:satOff val="0"/>
                <a:lumOff val="0"/>
                <a:alphaOff val="0"/>
                <a:tint val="83000"/>
                <a:satMod val="100000"/>
                <a:lumMod val="100000"/>
              </a:schemeClr>
            </a:gs>
            <a:gs pos="100000">
              <a:schemeClr val="accent2">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n-US" sz="3900" kern="1200"/>
            <a:t>87% self-reported history of viral suppression.</a:t>
          </a:r>
        </a:p>
      </dsp:txBody>
      <dsp:txXfrm>
        <a:off x="1154571" y="532570"/>
        <a:ext cx="3434983" cy="2289988"/>
      </dsp:txXfrm>
    </dsp:sp>
    <dsp:sp modelId="{6113E9F3-102C-3045-88E5-A0AC7733308C}">
      <dsp:nvSpPr>
        <dsp:cNvPr id="0" name=""/>
        <dsp:cNvSpPr/>
      </dsp:nvSpPr>
      <dsp:spPr>
        <a:xfrm>
          <a:off x="5162051" y="532570"/>
          <a:ext cx="5724971" cy="2289988"/>
        </a:xfrm>
        <a:prstGeom prst="chevron">
          <a:avLst/>
        </a:prstGeom>
        <a:gradFill rotWithShape="0">
          <a:gsLst>
            <a:gs pos="0">
              <a:schemeClr val="accent2">
                <a:hueOff val="521907"/>
                <a:satOff val="-33616"/>
                <a:lumOff val="-1961"/>
                <a:alphaOff val="0"/>
                <a:tint val="83000"/>
                <a:satMod val="100000"/>
                <a:lumMod val="100000"/>
              </a:schemeClr>
            </a:gs>
            <a:gs pos="100000">
              <a:schemeClr val="accent2">
                <a:hueOff val="521907"/>
                <a:satOff val="-33616"/>
                <a:lumOff val="-1961"/>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n-US" sz="3900" kern="1200"/>
            <a:t>Only 59% recorded their most recent viral load count. </a:t>
          </a:r>
        </a:p>
      </dsp:txBody>
      <dsp:txXfrm>
        <a:off x="6307045" y="532570"/>
        <a:ext cx="3434983" cy="22899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33007-02CE-4470-A87D-3D378D71C77C}">
      <dsp:nvSpPr>
        <dsp:cNvPr id="0" name=""/>
        <dsp:cNvSpPr/>
      </dsp:nvSpPr>
      <dsp:spPr>
        <a:xfrm>
          <a:off x="750300" y="11912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1082A66E-5D15-465C-AADB-03C84D7E1F1D}">
      <dsp:nvSpPr>
        <dsp:cNvPr id="0" name=""/>
        <dsp:cNvSpPr/>
      </dsp:nvSpPr>
      <dsp:spPr>
        <a:xfrm>
          <a:off x="750300" y="17903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The crucial barriers to healthcare engagement and treatment adherence that emerged from the research include:</a:t>
          </a:r>
        </a:p>
      </dsp:txBody>
      <dsp:txXfrm>
        <a:off x="750300" y="1790356"/>
        <a:ext cx="4320000" cy="648000"/>
      </dsp:txXfrm>
    </dsp:sp>
    <dsp:sp modelId="{C05741DE-770E-4672-8AA2-C2E2392464B1}">
      <dsp:nvSpPr>
        <dsp:cNvPr id="0" name=""/>
        <dsp:cNvSpPr/>
      </dsp:nvSpPr>
      <dsp:spPr>
        <a:xfrm>
          <a:off x="750300" y="2512417"/>
          <a:ext cx="4320000" cy="1309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t>access-to-care challenges, </a:t>
          </a: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b="1" kern="1200" dirty="0"/>
            <a:t>coping with comorbidities, </a:t>
          </a: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b="1" kern="1200" dirty="0"/>
            <a:t>treatment fatigue, </a:t>
          </a: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b="1" kern="1200" dirty="0"/>
            <a:t>substance use, </a:t>
          </a: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b="1" kern="1200" dirty="0"/>
            <a:t>and cultural issues. </a:t>
          </a:r>
          <a:endParaRPr lang="en-US" sz="1600" kern="1200" dirty="0"/>
        </a:p>
      </dsp:txBody>
      <dsp:txXfrm>
        <a:off x="750300" y="2512417"/>
        <a:ext cx="4320000" cy="1309770"/>
      </dsp:txXfrm>
    </dsp:sp>
    <dsp:sp modelId="{0984231C-2476-4E1D-9592-5C2F669CABB6}">
      <dsp:nvSpPr>
        <dsp:cNvPr id="0" name=""/>
        <dsp:cNvSpPr/>
      </dsp:nvSpPr>
      <dsp:spPr>
        <a:xfrm>
          <a:off x="5826300" y="11912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1378CAF-F92A-40FB-9CDE-BABB3EE7A919}">
      <dsp:nvSpPr>
        <dsp:cNvPr id="0" name=""/>
        <dsp:cNvSpPr/>
      </dsp:nvSpPr>
      <dsp:spPr>
        <a:xfrm>
          <a:off x="5826300" y="17903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Such obstacles complicated adherence to care and treatment.  </a:t>
          </a:r>
        </a:p>
      </dsp:txBody>
      <dsp:txXfrm>
        <a:off x="5826300" y="1790356"/>
        <a:ext cx="4320000" cy="648000"/>
      </dsp:txXfrm>
    </dsp:sp>
    <dsp:sp modelId="{19220414-E36C-4FAF-A7B2-1BB3FB0F96C5}">
      <dsp:nvSpPr>
        <dsp:cNvPr id="0" name=""/>
        <dsp:cNvSpPr/>
      </dsp:nvSpPr>
      <dsp:spPr>
        <a:xfrm>
          <a:off x="5826300" y="2512417"/>
          <a:ext cx="4320000" cy="130977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FCB06-1EA6-714A-A9AB-D7EC91BDC43D}" type="datetimeFigureOut">
              <a:rPr lang="en-US" smtClean="0"/>
              <a:t>1/19/19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038A0-0E0D-EB4F-B7D4-BE15CE87529B}" type="slidenum">
              <a:rPr lang="en-US" smtClean="0"/>
              <a:t>‹#›</a:t>
            </a:fld>
            <a:endParaRPr lang="en-US"/>
          </a:p>
        </p:txBody>
      </p:sp>
    </p:spTree>
    <p:extLst>
      <p:ext uri="{BB962C8B-B14F-4D97-AF65-F5344CB8AC3E}">
        <p14:creationId xmlns:p14="http://schemas.microsoft.com/office/powerpoint/2010/main" val="292776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2F69ECD1-F3FE-D941-890F-A50CCECEEB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190DD1AC-09AA-0841-A1F4-49408FF09F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Facilitator states</a:t>
            </a:r>
            <a:r>
              <a:rPr lang="en-US" altLang="en-US"/>
              <a:t>: Latino Commission on AIDS is non-profit organization founded in 1990 to fight HIV/AIDS in at-risk communities nationwide. The Commission provides services in more than 40 states, Puerto Rico and the Virgin Islands. We have demonstrated a long history of building local, regional and national coalitions. The Commission's public health model encompasses five core and complementary services that includes: Hispanic Behavioral Research Center, HIV Prevention and Health Promotion, Capacity Building Assistance, HIV Testing and Access to Care, and Health Policy and Community Mobilization.   </a:t>
            </a:r>
          </a:p>
          <a:p>
            <a:pPr>
              <a:spcBef>
                <a:spcPct val="0"/>
              </a:spcBef>
            </a:pPr>
            <a:endParaRPr lang="en-US" altLang="en-US"/>
          </a:p>
        </p:txBody>
      </p:sp>
      <p:sp>
        <p:nvSpPr>
          <p:cNvPr id="10243" name="Slide Number Placeholder 3">
            <a:extLst>
              <a:ext uri="{FF2B5EF4-FFF2-40B4-BE49-F238E27FC236}">
                <a16:creationId xmlns:a16="http://schemas.microsoft.com/office/drawing/2014/main" id="{54A35200-21F7-8148-A49F-089BCA3F51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CA155D7D-DD75-5C46-8F84-42DCBF3A1ECE}"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126130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559 Latino MSM completed the survey. </a:t>
            </a:r>
          </a:p>
          <a:p>
            <a:r>
              <a:rPr lang="en-US" dirty="0"/>
              <a:t>Half of the participants (50%) were from NYC (n=282), 35% (n=197) from Los Angeles, and 14% (n=80) from Miami. </a:t>
            </a:r>
          </a:p>
          <a:p>
            <a:endParaRPr lang="en-US" dirty="0"/>
          </a:p>
        </p:txBody>
      </p:sp>
      <p:sp>
        <p:nvSpPr>
          <p:cNvPr id="4" name="Slide Number Placeholder 3"/>
          <p:cNvSpPr>
            <a:spLocks noGrp="1"/>
          </p:cNvSpPr>
          <p:nvPr>
            <p:ph type="sldNum" sz="quarter" idx="5"/>
          </p:nvPr>
        </p:nvSpPr>
        <p:spPr/>
        <p:txBody>
          <a:bodyPr/>
          <a:lstStyle/>
          <a:p>
            <a:fld id="{D6A038A0-0E0D-EB4F-B7D4-BE15CE87529B}" type="slidenum">
              <a:rPr lang="en-US" smtClean="0"/>
              <a:t>10</a:t>
            </a:fld>
            <a:endParaRPr lang="en-US"/>
          </a:p>
        </p:txBody>
      </p:sp>
    </p:spTree>
    <p:extLst>
      <p:ext uri="{BB962C8B-B14F-4D97-AF65-F5344CB8AC3E}">
        <p14:creationId xmlns:p14="http://schemas.microsoft.com/office/powerpoint/2010/main" val="409622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2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851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73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389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26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661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134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358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785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598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1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1/10/19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2403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hyperlink" Target="mailto:dgarcia@latinoaid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C1C81-5C44-E147-8474-B03244843D00}"/>
              </a:ext>
            </a:extLst>
          </p:cNvPr>
          <p:cNvSpPr>
            <a:spLocks noGrp="1"/>
          </p:cNvSpPr>
          <p:nvPr>
            <p:ph type="ctrTitle"/>
          </p:nvPr>
        </p:nvSpPr>
        <p:spPr>
          <a:xfrm>
            <a:off x="5590120" y="1105351"/>
            <a:ext cx="5477071" cy="3023981"/>
          </a:xfrm>
        </p:spPr>
        <p:txBody>
          <a:bodyPr anchor="b">
            <a:normAutofit/>
          </a:bodyPr>
          <a:lstStyle/>
          <a:p>
            <a:pPr algn="l"/>
            <a:r>
              <a:rPr lang="en-GB" sz="4400" b="1">
                <a:solidFill>
                  <a:schemeClr val="bg1"/>
                </a:solidFill>
              </a:rPr>
              <a:t>Health Care Engagement Needs </a:t>
            </a:r>
            <a:br>
              <a:rPr lang="en-GB" sz="4400" b="1">
                <a:solidFill>
                  <a:schemeClr val="bg1"/>
                </a:solidFill>
              </a:rPr>
            </a:br>
            <a:r>
              <a:rPr lang="en-GB" sz="4400" b="1">
                <a:solidFill>
                  <a:schemeClr val="bg1"/>
                </a:solidFill>
              </a:rPr>
              <a:t>of Latino MSM</a:t>
            </a:r>
            <a:br>
              <a:rPr lang="en-US" sz="4400">
                <a:solidFill>
                  <a:schemeClr val="bg1"/>
                </a:solidFill>
              </a:rPr>
            </a:br>
            <a:r>
              <a:rPr lang="en-GB" sz="4400" b="1">
                <a:solidFill>
                  <a:schemeClr val="bg1"/>
                </a:solidFill>
              </a:rPr>
              <a:t>Impacted by HIV/AIDS</a:t>
            </a:r>
            <a:br>
              <a:rPr lang="en-US" sz="4400">
                <a:solidFill>
                  <a:schemeClr val="bg1"/>
                </a:solidFill>
              </a:rPr>
            </a:br>
            <a:endParaRPr lang="en-US" sz="4400">
              <a:solidFill>
                <a:schemeClr val="bg1"/>
              </a:solidFill>
            </a:endParaRPr>
          </a:p>
        </p:txBody>
      </p:sp>
      <p:sp>
        <p:nvSpPr>
          <p:cNvPr id="3" name="Subtitle 2">
            <a:extLst>
              <a:ext uri="{FF2B5EF4-FFF2-40B4-BE49-F238E27FC236}">
                <a16:creationId xmlns:a16="http://schemas.microsoft.com/office/drawing/2014/main" id="{05EF66BB-AD9D-FE4A-8001-F08C6432C66A}"/>
              </a:ext>
            </a:extLst>
          </p:cNvPr>
          <p:cNvSpPr>
            <a:spLocks noGrp="1"/>
          </p:cNvSpPr>
          <p:nvPr>
            <p:ph type="subTitle" idx="1"/>
          </p:nvPr>
        </p:nvSpPr>
        <p:spPr>
          <a:xfrm>
            <a:off x="5590120" y="4297556"/>
            <a:ext cx="5477071" cy="1431695"/>
          </a:xfrm>
        </p:spPr>
        <p:txBody>
          <a:bodyPr anchor="t">
            <a:normAutofit/>
          </a:bodyPr>
          <a:lstStyle/>
          <a:p>
            <a:r>
              <a:rPr lang="en-US" sz="2400" b="1" dirty="0">
                <a:solidFill>
                  <a:schemeClr val="bg1"/>
                </a:solidFill>
              </a:rPr>
              <a:t>David Garcia, </a:t>
            </a:r>
            <a:r>
              <a:rPr lang="en-US" sz="2400" b="1" dirty="0" err="1">
                <a:solidFill>
                  <a:schemeClr val="bg1"/>
                </a:solidFill>
              </a:rPr>
              <a:t>EdD</a:t>
            </a:r>
            <a:r>
              <a:rPr lang="en-US" sz="2400" b="1" dirty="0">
                <a:solidFill>
                  <a:schemeClr val="bg1"/>
                </a:solidFill>
              </a:rPr>
              <a:t>, MPH</a:t>
            </a:r>
          </a:p>
          <a:p>
            <a:r>
              <a:rPr lang="en-US" sz="1600" dirty="0">
                <a:solidFill>
                  <a:schemeClr val="bg1"/>
                </a:solidFill>
              </a:rPr>
              <a:t>Director of Capacity Building, Research and Evaluation</a:t>
            </a:r>
          </a:p>
          <a:p>
            <a:r>
              <a:rPr lang="en-US" sz="1600" dirty="0">
                <a:solidFill>
                  <a:schemeClr val="bg1"/>
                </a:solidFill>
              </a:rPr>
              <a:t>Latino Commission on AIDS</a:t>
            </a:r>
          </a:p>
        </p:txBody>
      </p:sp>
      <p:cxnSp>
        <p:nvCxnSpPr>
          <p:cNvPr id="19"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51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1E77-D3F9-F148-B209-D6526D7582AF}"/>
              </a:ext>
            </a:extLst>
          </p:cNvPr>
          <p:cNvSpPr>
            <a:spLocks noGrp="1"/>
          </p:cNvSpPr>
          <p:nvPr>
            <p:ph type="title"/>
          </p:nvPr>
        </p:nvSpPr>
        <p:spPr>
          <a:xfrm>
            <a:off x="1024128" y="585216"/>
            <a:ext cx="9720072" cy="1499616"/>
          </a:xfrm>
        </p:spPr>
        <p:txBody>
          <a:bodyPr>
            <a:normAutofit/>
          </a:bodyPr>
          <a:lstStyle/>
          <a:p>
            <a:r>
              <a:rPr lang="en-US" dirty="0" err="1"/>
              <a:t>RESults</a:t>
            </a:r>
            <a:r>
              <a:rPr lang="en-US" dirty="0"/>
              <a:t>: Demographics</a:t>
            </a:r>
          </a:p>
        </p:txBody>
      </p:sp>
      <p:graphicFrame>
        <p:nvGraphicFramePr>
          <p:cNvPr id="4" name="Content Placeholder 3">
            <a:extLst>
              <a:ext uri="{FF2B5EF4-FFF2-40B4-BE49-F238E27FC236}">
                <a16:creationId xmlns:a16="http://schemas.microsoft.com/office/drawing/2014/main" id="{00244198-96E2-4B4D-85AA-9509FC639267}"/>
              </a:ext>
            </a:extLst>
          </p:cNvPr>
          <p:cNvGraphicFramePr>
            <a:graphicFrameLocks noGrp="1"/>
          </p:cNvGraphicFramePr>
          <p:nvPr>
            <p:ph idx="1"/>
            <p:extLst>
              <p:ext uri="{D42A27DB-BD31-4B8C-83A1-F6EECF244321}">
                <p14:modId xmlns:p14="http://schemas.microsoft.com/office/powerpoint/2010/main" val="175652795"/>
              </p:ext>
            </p:extLst>
          </p:nvPr>
        </p:nvGraphicFramePr>
        <p:xfrm>
          <a:off x="1024128" y="1594884"/>
          <a:ext cx="8874783" cy="3519191"/>
        </p:xfrm>
        <a:graphic>
          <a:graphicData uri="http://schemas.openxmlformats.org/drawingml/2006/table">
            <a:tbl>
              <a:tblPr firstRow="1" bandRow="1">
                <a:tableStyleId>{5C22544A-7EE6-4342-B048-85BDC9FD1C3A}</a:tableStyleId>
              </a:tblPr>
              <a:tblGrid>
                <a:gridCol w="2585707">
                  <a:extLst>
                    <a:ext uri="{9D8B030D-6E8A-4147-A177-3AD203B41FA5}">
                      <a16:colId xmlns:a16="http://schemas.microsoft.com/office/drawing/2014/main" val="1881163716"/>
                    </a:ext>
                  </a:extLst>
                </a:gridCol>
                <a:gridCol w="2075283">
                  <a:extLst>
                    <a:ext uri="{9D8B030D-6E8A-4147-A177-3AD203B41FA5}">
                      <a16:colId xmlns:a16="http://schemas.microsoft.com/office/drawing/2014/main" val="2855386122"/>
                    </a:ext>
                  </a:extLst>
                </a:gridCol>
                <a:gridCol w="1584619">
                  <a:extLst>
                    <a:ext uri="{9D8B030D-6E8A-4147-A177-3AD203B41FA5}">
                      <a16:colId xmlns:a16="http://schemas.microsoft.com/office/drawing/2014/main" val="2126561447"/>
                    </a:ext>
                  </a:extLst>
                </a:gridCol>
                <a:gridCol w="1729512">
                  <a:extLst>
                    <a:ext uri="{9D8B030D-6E8A-4147-A177-3AD203B41FA5}">
                      <a16:colId xmlns:a16="http://schemas.microsoft.com/office/drawing/2014/main" val="455357783"/>
                    </a:ext>
                  </a:extLst>
                </a:gridCol>
                <a:gridCol w="899662">
                  <a:extLst>
                    <a:ext uri="{9D8B030D-6E8A-4147-A177-3AD203B41FA5}">
                      <a16:colId xmlns:a16="http://schemas.microsoft.com/office/drawing/2014/main" val="2716669992"/>
                    </a:ext>
                  </a:extLst>
                </a:gridCol>
              </a:tblGrid>
              <a:tr h="764243">
                <a:tc>
                  <a:txBody>
                    <a:bodyPr/>
                    <a:lstStyle/>
                    <a:p>
                      <a:pPr algn="ctr" fontAlgn="ctr"/>
                      <a:r>
                        <a:rPr lang="en-US" sz="2300" u="none" strike="noStrike">
                          <a:effectLst/>
                        </a:rPr>
                        <a:t>Variable</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Foreign Born %</a:t>
                      </a:r>
                      <a:br>
                        <a:rPr lang="en-US" sz="2300" u="none" strike="noStrike" dirty="0">
                          <a:effectLst/>
                        </a:rPr>
                      </a:br>
                      <a:r>
                        <a:rPr lang="en-US" sz="2300" u="none" strike="noStrike" dirty="0">
                          <a:effectLst/>
                        </a:rPr>
                        <a:t>(n=314)</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US Born %</a:t>
                      </a:r>
                      <a:br>
                        <a:rPr lang="en-US" sz="2300" u="none" strike="noStrike" dirty="0">
                          <a:effectLst/>
                        </a:rPr>
                      </a:br>
                      <a:r>
                        <a:rPr lang="en-US" sz="2300" u="none" strike="noStrike" dirty="0">
                          <a:effectLst/>
                        </a:rPr>
                        <a:t>(n=245)</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Total %</a:t>
                      </a:r>
                      <a:br>
                        <a:rPr lang="en-US" sz="2300" u="none" strike="noStrike" dirty="0">
                          <a:effectLst/>
                        </a:rPr>
                      </a:br>
                      <a:r>
                        <a:rPr lang="en-US" sz="2300" u="none" strike="noStrike" dirty="0">
                          <a:effectLst/>
                        </a:rPr>
                        <a:t>(n=559)</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p-value</a:t>
                      </a:r>
                      <a:endParaRPr lang="en-US" sz="2300" b="0" i="0" u="none" strike="noStrike">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2107989666"/>
                  </a:ext>
                </a:extLst>
              </a:tr>
              <a:tr h="393564">
                <a:tc>
                  <a:txBody>
                    <a:bodyPr/>
                    <a:lstStyle/>
                    <a:p>
                      <a:pPr algn="l" fontAlgn="ctr"/>
                      <a:r>
                        <a:rPr lang="en-US" sz="2300" b="1" u="none" strike="noStrike" dirty="0">
                          <a:effectLst/>
                        </a:rPr>
                        <a:t>State of Residence</a:t>
                      </a:r>
                      <a:endParaRPr lang="en-US" sz="2300" b="1"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r" fontAlgn="ctr"/>
                      <a:r>
                        <a:rPr lang="en-US" sz="2300" b="1" u="none" strike="noStrike" dirty="0">
                          <a:effectLst/>
                        </a:rPr>
                        <a:t>0.000</a:t>
                      </a:r>
                      <a:endParaRPr lang="en-US" sz="2300" b="1" i="0" u="none" strike="noStrike" dirty="0">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288560203"/>
                  </a:ext>
                </a:extLst>
              </a:tr>
              <a:tr h="393564">
                <a:tc>
                  <a:txBody>
                    <a:bodyPr/>
                    <a:lstStyle/>
                    <a:p>
                      <a:pPr algn="l" fontAlgn="ctr"/>
                      <a:r>
                        <a:rPr lang="en-US" sz="2300" u="none" strike="noStrike" dirty="0">
                          <a:effectLst/>
                        </a:rPr>
                        <a:t>     CA</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22.29 (70)</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b="1" u="none" strike="noStrike" dirty="0">
                          <a:effectLst/>
                        </a:rPr>
                        <a:t>51.84 (127)</a:t>
                      </a:r>
                      <a:endParaRPr lang="en-US" sz="2300" b="1"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35.197 (197)</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l"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443642033"/>
                  </a:ext>
                </a:extLst>
              </a:tr>
              <a:tr h="393564">
                <a:tc>
                  <a:txBody>
                    <a:bodyPr/>
                    <a:lstStyle/>
                    <a:p>
                      <a:pPr algn="l" fontAlgn="ctr"/>
                      <a:r>
                        <a:rPr lang="en-US" sz="2300" u="none" strike="noStrike">
                          <a:effectLst/>
                        </a:rPr>
                        <a:t>     FL</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16.56 (52)</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11.43 (28)</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14.31 (80)</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l"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207122807"/>
                  </a:ext>
                </a:extLst>
              </a:tr>
              <a:tr h="393564">
                <a:tc>
                  <a:txBody>
                    <a:bodyPr/>
                    <a:lstStyle/>
                    <a:p>
                      <a:pPr algn="l" fontAlgn="ctr"/>
                      <a:r>
                        <a:rPr lang="en-US" sz="2300" u="none" strike="noStrike" dirty="0">
                          <a:effectLst/>
                        </a:rPr>
                        <a:t>     NY</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b="1" u="none" strike="noStrike" dirty="0">
                          <a:effectLst/>
                        </a:rPr>
                        <a:t>61.15 (192)</a:t>
                      </a:r>
                      <a:endParaRPr lang="en-US" sz="2300" b="1"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36.73 (90)</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50.45 (282)</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l"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2963098827"/>
                  </a:ext>
                </a:extLst>
              </a:tr>
              <a:tr h="393564">
                <a:tc>
                  <a:txBody>
                    <a:bodyPr/>
                    <a:lstStyle/>
                    <a:p>
                      <a:pPr algn="l" fontAlgn="ctr"/>
                      <a:r>
                        <a:rPr lang="en-US" sz="2300" b="1" u="none" strike="noStrike" dirty="0">
                          <a:effectLst/>
                        </a:rPr>
                        <a:t>Language of Survey</a:t>
                      </a:r>
                      <a:endParaRPr lang="en-US" sz="2300" b="1"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 </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r" fontAlgn="ctr"/>
                      <a:r>
                        <a:rPr lang="en-US" sz="2300" b="1" u="none" strike="noStrike" dirty="0">
                          <a:effectLst/>
                        </a:rPr>
                        <a:t>0.000</a:t>
                      </a:r>
                      <a:endParaRPr lang="en-US" sz="2300" b="1" i="0" u="none" strike="noStrike" dirty="0">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4013323040"/>
                  </a:ext>
                </a:extLst>
              </a:tr>
              <a:tr h="393564">
                <a:tc>
                  <a:txBody>
                    <a:bodyPr/>
                    <a:lstStyle/>
                    <a:p>
                      <a:pPr algn="l" fontAlgn="ctr"/>
                      <a:r>
                        <a:rPr lang="en-US" sz="2300" u="none" strike="noStrike" dirty="0">
                          <a:effectLst/>
                        </a:rPr>
                        <a:t>     English</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dirty="0">
                          <a:effectLst/>
                        </a:rPr>
                        <a:t>32.17 (101)</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b="1" u="none" strike="noStrike" dirty="0">
                          <a:effectLst/>
                        </a:rPr>
                        <a:t>93.06 (228</a:t>
                      </a:r>
                      <a:r>
                        <a:rPr lang="en-US" sz="2300" u="none" strike="noStrike" dirty="0">
                          <a:effectLst/>
                        </a:rPr>
                        <a:t>)</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58.86 (329)</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r" fontAlgn="ctr"/>
                      <a:r>
                        <a:rPr lang="en-US" sz="2300" u="none" strike="noStrike" dirty="0">
                          <a:effectLst/>
                        </a:rPr>
                        <a:t> </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508835478"/>
                  </a:ext>
                </a:extLst>
              </a:tr>
              <a:tr h="393564">
                <a:tc>
                  <a:txBody>
                    <a:bodyPr/>
                    <a:lstStyle/>
                    <a:p>
                      <a:pPr algn="l" fontAlgn="ctr"/>
                      <a:r>
                        <a:rPr lang="en-US" sz="2300" u="none" strike="noStrike" dirty="0">
                          <a:effectLst/>
                        </a:rPr>
                        <a:t>     Spanish</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b="1" u="none" strike="noStrike" dirty="0">
                          <a:effectLst/>
                        </a:rPr>
                        <a:t>67.83 (213)</a:t>
                      </a:r>
                      <a:endParaRPr lang="en-US" sz="2300" b="1" i="0" u="none" strike="noStrike" dirty="0">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6.94 (17)</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ctr" fontAlgn="ctr"/>
                      <a:r>
                        <a:rPr lang="en-US" sz="2300" u="none" strike="noStrike">
                          <a:effectLst/>
                        </a:rPr>
                        <a:t>41.14 (230)</a:t>
                      </a:r>
                      <a:endParaRPr lang="en-US" sz="2300" b="0" i="0" u="none" strike="noStrike">
                        <a:solidFill>
                          <a:srgbClr val="000000"/>
                        </a:solidFill>
                        <a:effectLst/>
                        <a:latin typeface="Times New Roman" panose="02020603050405020304" pitchFamily="18" charset="0"/>
                      </a:endParaRPr>
                    </a:p>
                  </a:txBody>
                  <a:tcPr marL="21641" marR="21641" marT="21641" marB="0" anchor="ctr"/>
                </a:tc>
                <a:tc>
                  <a:txBody>
                    <a:bodyPr/>
                    <a:lstStyle/>
                    <a:p>
                      <a:pPr algn="r" fontAlgn="ctr"/>
                      <a:r>
                        <a:rPr lang="en-US" sz="2300" u="none" strike="noStrike" dirty="0">
                          <a:effectLst/>
                        </a:rPr>
                        <a:t> </a:t>
                      </a:r>
                      <a:endParaRPr lang="en-US" sz="2300" b="0" i="0" u="none" strike="noStrike" dirty="0">
                        <a:solidFill>
                          <a:srgbClr val="000000"/>
                        </a:solidFill>
                        <a:effectLst/>
                        <a:latin typeface="Times New Roman" panose="02020603050405020304" pitchFamily="18" charset="0"/>
                      </a:endParaRPr>
                    </a:p>
                  </a:txBody>
                  <a:tcPr marL="21641" marR="21641" marT="21641" marB="0" anchor="ctr"/>
                </a:tc>
                <a:extLst>
                  <a:ext uri="{0D108BD9-81ED-4DB2-BD59-A6C34878D82A}">
                    <a16:rowId xmlns:a16="http://schemas.microsoft.com/office/drawing/2014/main" val="2490484414"/>
                  </a:ext>
                </a:extLst>
              </a:tr>
            </a:tbl>
          </a:graphicData>
        </a:graphic>
      </p:graphicFrame>
      <p:sp>
        <p:nvSpPr>
          <p:cNvPr id="6" name="Rectangle 5">
            <a:extLst>
              <a:ext uri="{FF2B5EF4-FFF2-40B4-BE49-F238E27FC236}">
                <a16:creationId xmlns:a16="http://schemas.microsoft.com/office/drawing/2014/main" id="{4B25B8A1-93F9-B240-8CCE-AB2B67BAF900}"/>
              </a:ext>
            </a:extLst>
          </p:cNvPr>
          <p:cNvSpPr/>
          <p:nvPr/>
        </p:nvSpPr>
        <p:spPr>
          <a:xfrm>
            <a:off x="1233377" y="5220586"/>
            <a:ext cx="9229059" cy="1754326"/>
          </a:xfrm>
          <a:prstGeom prst="rect">
            <a:avLst/>
          </a:prstGeom>
        </p:spPr>
        <p:txBody>
          <a:bodyPr wrap="square">
            <a:spAutoFit/>
          </a:bodyPr>
          <a:lstStyle/>
          <a:p>
            <a:pPr marL="285750" indent="-285750">
              <a:buFont typeface="Arial" panose="020B0604020202020204" pitchFamily="34" charset="0"/>
              <a:buChar char="•"/>
            </a:pPr>
            <a:r>
              <a:rPr lang="en-US" dirty="0"/>
              <a:t>Half of the participants were from NYC, 35% from Los Angeles, and 14% from Miami</a:t>
            </a:r>
          </a:p>
          <a:p>
            <a:pPr marL="285750" indent="-285750">
              <a:buFont typeface="Arial" panose="020B0604020202020204" pitchFamily="34" charset="0"/>
              <a:buChar char="•"/>
            </a:pPr>
            <a:r>
              <a:rPr lang="en-US" dirty="0"/>
              <a:t>Significant difference between place of birth and state of residence: </a:t>
            </a:r>
          </a:p>
          <a:p>
            <a:pPr marL="742950" lvl="1" indent="-285750">
              <a:buFont typeface="Arial" panose="020B0604020202020204" pitchFamily="34" charset="0"/>
              <a:buChar char="•"/>
            </a:pPr>
            <a:r>
              <a:rPr lang="en-US" dirty="0"/>
              <a:t>Majority of foreign-born from NY versus majority of US born were from CA</a:t>
            </a:r>
          </a:p>
          <a:p>
            <a:pPr marL="285750" indent="-285750">
              <a:buFont typeface="Arial" panose="020B0604020202020204" pitchFamily="34" charset="0"/>
              <a:buChar char="•"/>
            </a:pPr>
            <a:r>
              <a:rPr lang="en-US" dirty="0"/>
              <a:t>Significant difference between place of birth and language of survey</a:t>
            </a:r>
          </a:p>
          <a:p>
            <a:pPr marL="742950" lvl="1" indent="-285750">
              <a:buFont typeface="Arial" panose="020B0604020202020204" pitchFamily="34" charset="0"/>
              <a:buChar char="•"/>
            </a:pPr>
            <a:r>
              <a:rPr lang="en-US" dirty="0"/>
              <a:t>Majority of foreign-born preferred Spanish whereas majority of US born chose English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844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6958CE-80CF-4473-99F8-FBB695D1B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46717-7FBE-7747-A443-9A98FFE11F11}"/>
              </a:ext>
            </a:extLst>
          </p:cNvPr>
          <p:cNvSpPr>
            <a:spLocks noGrp="1"/>
          </p:cNvSpPr>
          <p:nvPr>
            <p:ph type="title"/>
          </p:nvPr>
        </p:nvSpPr>
        <p:spPr>
          <a:xfrm>
            <a:off x="643468" y="643467"/>
            <a:ext cx="3415612" cy="5571066"/>
          </a:xfrm>
        </p:spPr>
        <p:txBody>
          <a:bodyPr>
            <a:normAutofit/>
          </a:bodyPr>
          <a:lstStyle/>
          <a:p>
            <a:r>
              <a:rPr lang="en-US">
                <a:solidFill>
                  <a:srgbClr val="FFFFFF"/>
                </a:solidFill>
              </a:rPr>
              <a:t>RESults: Demographics</a:t>
            </a:r>
          </a:p>
        </p:txBody>
      </p:sp>
      <p:graphicFrame>
        <p:nvGraphicFramePr>
          <p:cNvPr id="5" name="Content Placeholder 2">
            <a:extLst>
              <a:ext uri="{FF2B5EF4-FFF2-40B4-BE49-F238E27FC236}">
                <a16:creationId xmlns:a16="http://schemas.microsoft.com/office/drawing/2014/main" id="{147FAAD6-BA2B-4037-9131-5C97B0EDA00D}"/>
              </a:ext>
            </a:extLst>
          </p:cNvPr>
          <p:cNvGraphicFramePr>
            <a:graphicFrameLocks noGrp="1"/>
          </p:cNvGraphicFramePr>
          <p:nvPr>
            <p:ph idx="1"/>
            <p:extLst>
              <p:ext uri="{D42A27DB-BD31-4B8C-83A1-F6EECF244321}">
                <p14:modId xmlns:p14="http://schemas.microsoft.com/office/powerpoint/2010/main" val="1918885990"/>
              </p:ext>
            </p:extLst>
          </p:nvPr>
        </p:nvGraphicFramePr>
        <p:xfrm>
          <a:off x="5291667" y="643467"/>
          <a:ext cx="6424083" cy="5894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58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1696-54EB-9145-870D-9CA6338AFE36}"/>
              </a:ext>
            </a:extLst>
          </p:cNvPr>
          <p:cNvSpPr>
            <a:spLocks noGrp="1"/>
          </p:cNvSpPr>
          <p:nvPr>
            <p:ph type="title"/>
          </p:nvPr>
        </p:nvSpPr>
        <p:spPr>
          <a:xfrm>
            <a:off x="1024128" y="585216"/>
            <a:ext cx="9720072" cy="1499616"/>
          </a:xfrm>
        </p:spPr>
        <p:txBody>
          <a:bodyPr>
            <a:normAutofit/>
          </a:bodyPr>
          <a:lstStyle/>
          <a:p>
            <a:r>
              <a:rPr lang="en-US" dirty="0" err="1"/>
              <a:t>RESults</a:t>
            </a:r>
            <a:r>
              <a:rPr lang="en-US" dirty="0"/>
              <a:t>: Demographics</a:t>
            </a:r>
          </a:p>
        </p:txBody>
      </p:sp>
      <p:graphicFrame>
        <p:nvGraphicFramePr>
          <p:cNvPr id="4" name="Content Placeholder 3">
            <a:extLst>
              <a:ext uri="{FF2B5EF4-FFF2-40B4-BE49-F238E27FC236}">
                <a16:creationId xmlns:a16="http://schemas.microsoft.com/office/drawing/2014/main" id="{9F618108-3FA1-BC4E-9A95-D246022C0608}"/>
              </a:ext>
            </a:extLst>
          </p:cNvPr>
          <p:cNvGraphicFramePr>
            <a:graphicFrameLocks noGrp="1"/>
          </p:cNvGraphicFramePr>
          <p:nvPr>
            <p:ph idx="1"/>
            <p:extLst>
              <p:ext uri="{D42A27DB-BD31-4B8C-83A1-F6EECF244321}">
                <p14:modId xmlns:p14="http://schemas.microsoft.com/office/powerpoint/2010/main" val="3307197225"/>
              </p:ext>
            </p:extLst>
          </p:nvPr>
        </p:nvGraphicFramePr>
        <p:xfrm>
          <a:off x="1205344" y="1662545"/>
          <a:ext cx="8746728" cy="3908734"/>
        </p:xfrm>
        <a:graphic>
          <a:graphicData uri="http://schemas.openxmlformats.org/drawingml/2006/table">
            <a:tbl>
              <a:tblPr firstRow="1" bandRow="1">
                <a:tableStyleId>{5C22544A-7EE6-4342-B048-85BDC9FD1C3A}</a:tableStyleId>
              </a:tblPr>
              <a:tblGrid>
                <a:gridCol w="3677836">
                  <a:extLst>
                    <a:ext uri="{9D8B030D-6E8A-4147-A177-3AD203B41FA5}">
                      <a16:colId xmlns:a16="http://schemas.microsoft.com/office/drawing/2014/main" val="2233920523"/>
                    </a:ext>
                  </a:extLst>
                </a:gridCol>
                <a:gridCol w="1507913">
                  <a:extLst>
                    <a:ext uri="{9D8B030D-6E8A-4147-A177-3AD203B41FA5}">
                      <a16:colId xmlns:a16="http://schemas.microsoft.com/office/drawing/2014/main" val="3791113156"/>
                    </a:ext>
                  </a:extLst>
                </a:gridCol>
                <a:gridCol w="1401694">
                  <a:extLst>
                    <a:ext uri="{9D8B030D-6E8A-4147-A177-3AD203B41FA5}">
                      <a16:colId xmlns:a16="http://schemas.microsoft.com/office/drawing/2014/main" val="314357111"/>
                    </a:ext>
                  </a:extLst>
                </a:gridCol>
                <a:gridCol w="1507913">
                  <a:extLst>
                    <a:ext uri="{9D8B030D-6E8A-4147-A177-3AD203B41FA5}">
                      <a16:colId xmlns:a16="http://schemas.microsoft.com/office/drawing/2014/main" val="3842197459"/>
                    </a:ext>
                  </a:extLst>
                </a:gridCol>
                <a:gridCol w="651372">
                  <a:extLst>
                    <a:ext uri="{9D8B030D-6E8A-4147-A177-3AD203B41FA5}">
                      <a16:colId xmlns:a16="http://schemas.microsoft.com/office/drawing/2014/main" val="2921710178"/>
                    </a:ext>
                  </a:extLst>
                </a:gridCol>
              </a:tblGrid>
              <a:tr h="508077">
                <a:tc>
                  <a:txBody>
                    <a:bodyPr/>
                    <a:lstStyle/>
                    <a:p>
                      <a:pPr algn="ctr" fontAlgn="ctr"/>
                      <a:r>
                        <a:rPr lang="en-US" sz="1600" u="none" strike="noStrike" dirty="0">
                          <a:effectLst/>
                        </a:rPr>
                        <a:t>Variable</a:t>
                      </a:r>
                      <a:endParaRPr lang="en-US" sz="1600" b="0" i="0" u="none" strike="noStrike" dirty="0">
                        <a:solidFill>
                          <a:srgbClr val="000000"/>
                        </a:solidFill>
                        <a:effectLst/>
                        <a:latin typeface="Times New Roman" panose="02020603050405020304" pitchFamily="18" charset="0"/>
                      </a:endParaRPr>
                    </a:p>
                  </a:txBody>
                  <a:tcPr marL="13071" marR="13071" marT="13071" marB="0" anchor="ctr"/>
                </a:tc>
                <a:tc>
                  <a:txBody>
                    <a:bodyPr/>
                    <a:lstStyle/>
                    <a:p>
                      <a:pPr algn="ctr" fontAlgn="ctr"/>
                      <a:r>
                        <a:rPr lang="en-US" sz="1600" u="none" strike="noStrike">
                          <a:effectLst/>
                        </a:rPr>
                        <a:t>Foreign Born %</a:t>
                      </a:r>
                      <a:br>
                        <a:rPr lang="en-US" sz="1600" u="none" strike="noStrike">
                          <a:effectLst/>
                        </a:rPr>
                      </a:br>
                      <a:r>
                        <a:rPr lang="en-US" sz="1600" u="none" strike="noStrike">
                          <a:effectLst/>
                        </a:rPr>
                        <a:t>(n=314)</a:t>
                      </a:r>
                      <a:endParaRPr lang="en-US" sz="1600" b="0" i="0" u="none" strike="noStrike">
                        <a:solidFill>
                          <a:srgbClr val="000000"/>
                        </a:solidFill>
                        <a:effectLst/>
                        <a:latin typeface="Times New Roman" panose="02020603050405020304" pitchFamily="18" charset="0"/>
                      </a:endParaRPr>
                    </a:p>
                  </a:txBody>
                  <a:tcPr marL="13071" marR="13071" marT="13071" marB="0" anchor="ctr"/>
                </a:tc>
                <a:tc>
                  <a:txBody>
                    <a:bodyPr/>
                    <a:lstStyle/>
                    <a:p>
                      <a:pPr algn="ctr" fontAlgn="ctr"/>
                      <a:r>
                        <a:rPr lang="en-US" sz="1600" u="none" strike="noStrike">
                          <a:effectLst/>
                        </a:rPr>
                        <a:t>US Born %</a:t>
                      </a:r>
                      <a:br>
                        <a:rPr lang="en-US" sz="1600" u="none" strike="noStrike">
                          <a:effectLst/>
                        </a:rPr>
                      </a:br>
                      <a:r>
                        <a:rPr lang="en-US" sz="1600" u="none" strike="noStrike">
                          <a:effectLst/>
                        </a:rPr>
                        <a:t>(n=245)</a:t>
                      </a:r>
                      <a:endParaRPr lang="en-US" sz="1600" b="0" i="0" u="none" strike="noStrike">
                        <a:solidFill>
                          <a:srgbClr val="000000"/>
                        </a:solidFill>
                        <a:effectLst/>
                        <a:latin typeface="Times New Roman" panose="02020603050405020304" pitchFamily="18" charset="0"/>
                      </a:endParaRPr>
                    </a:p>
                  </a:txBody>
                  <a:tcPr marL="13071" marR="13071" marT="13071" marB="0" anchor="ctr"/>
                </a:tc>
                <a:tc>
                  <a:txBody>
                    <a:bodyPr/>
                    <a:lstStyle/>
                    <a:p>
                      <a:pPr algn="ctr" fontAlgn="ctr"/>
                      <a:r>
                        <a:rPr lang="en-US" sz="1600" u="none" strike="noStrike">
                          <a:effectLst/>
                        </a:rPr>
                        <a:t>Total %</a:t>
                      </a:r>
                      <a:br>
                        <a:rPr lang="en-US" sz="1600" u="none" strike="noStrike">
                          <a:effectLst/>
                        </a:rPr>
                      </a:br>
                      <a:r>
                        <a:rPr lang="en-US" sz="1600" u="none" strike="noStrike">
                          <a:effectLst/>
                        </a:rPr>
                        <a:t>(n=559)</a:t>
                      </a:r>
                      <a:endParaRPr lang="en-US" sz="1600" b="0" i="0" u="none" strike="noStrike">
                        <a:solidFill>
                          <a:srgbClr val="000000"/>
                        </a:solidFill>
                        <a:effectLst/>
                        <a:latin typeface="Times New Roman" panose="02020603050405020304" pitchFamily="18" charset="0"/>
                      </a:endParaRPr>
                    </a:p>
                  </a:txBody>
                  <a:tcPr marL="13071" marR="13071" marT="13071" marB="0" anchor="ctr"/>
                </a:tc>
                <a:tc>
                  <a:txBody>
                    <a:bodyPr/>
                    <a:lstStyle/>
                    <a:p>
                      <a:pPr algn="ctr" fontAlgn="ctr"/>
                      <a:r>
                        <a:rPr lang="en-US" sz="1600" u="none" strike="noStrike" dirty="0">
                          <a:effectLst/>
                        </a:rPr>
                        <a:t>p-value</a:t>
                      </a:r>
                      <a:endParaRPr lang="en-US" sz="1600" b="0" i="0" u="none" strike="noStrike" dirty="0">
                        <a:solidFill>
                          <a:srgbClr val="000000"/>
                        </a:solidFill>
                        <a:effectLst/>
                        <a:latin typeface="Times New Roman" panose="02020603050405020304" pitchFamily="18" charset="0"/>
                      </a:endParaRPr>
                    </a:p>
                  </a:txBody>
                  <a:tcPr marL="13071" marR="13071" marT="13071" marB="0" anchor="ctr"/>
                </a:tc>
                <a:extLst>
                  <a:ext uri="{0D108BD9-81ED-4DB2-BD59-A6C34878D82A}">
                    <a16:rowId xmlns:a16="http://schemas.microsoft.com/office/drawing/2014/main" val="1952095160"/>
                  </a:ext>
                </a:extLst>
              </a:tr>
              <a:tr h="261589">
                <a:tc>
                  <a:txBody>
                    <a:bodyPr/>
                    <a:lstStyle/>
                    <a:p>
                      <a:pPr algn="l" fontAlgn="b"/>
                      <a:r>
                        <a:rPr lang="en-US" sz="1600" b="1" u="none" strike="noStrike" dirty="0">
                          <a:effectLst/>
                        </a:rPr>
                        <a:t>Housing Status</a:t>
                      </a:r>
                      <a:endParaRPr lang="en-US" sz="1600" b="1"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r" fontAlgn="b"/>
                      <a:r>
                        <a:rPr lang="en-US" sz="1600" b="1" u="none" strike="noStrike" dirty="0">
                          <a:effectLst/>
                        </a:rPr>
                        <a:t>0.0000</a:t>
                      </a:r>
                      <a:endParaRPr lang="en-US" sz="1600" b="1" i="0" u="none" strike="noStrike" dirty="0">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3047436336"/>
                  </a:ext>
                </a:extLst>
              </a:tr>
              <a:tr h="261589">
                <a:tc>
                  <a:txBody>
                    <a:bodyPr/>
                    <a:lstStyle/>
                    <a:p>
                      <a:pPr algn="l" fontAlgn="b"/>
                      <a:r>
                        <a:rPr lang="en-US" sz="1600" u="none" strike="noStrike" dirty="0">
                          <a:effectLst/>
                        </a:rPr>
                        <a:t>     Living alone</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27.07 (85)</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26.12 (64)</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26.65 (149)</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222431086"/>
                  </a:ext>
                </a:extLst>
              </a:tr>
              <a:tr h="261589">
                <a:tc>
                  <a:txBody>
                    <a:bodyPr/>
                    <a:lstStyle/>
                    <a:p>
                      <a:pPr algn="l" fontAlgn="b"/>
                      <a:r>
                        <a:rPr lang="en-US" sz="1600" u="none" strike="noStrike">
                          <a:effectLst/>
                        </a:rPr>
                        <a:t>     Living with family</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13.69 (43)</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23.67 (58)</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18.07 (101)</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3533819988"/>
                  </a:ext>
                </a:extLst>
              </a:tr>
              <a:tr h="261589">
                <a:tc>
                  <a:txBody>
                    <a:bodyPr/>
                    <a:lstStyle/>
                    <a:p>
                      <a:pPr algn="l" fontAlgn="b"/>
                      <a:r>
                        <a:rPr lang="en-US" sz="1600" u="none" strike="noStrike" dirty="0">
                          <a:effectLst/>
                        </a:rPr>
                        <a:t>     Living with a </a:t>
                      </a:r>
                      <a:r>
                        <a:rPr lang="en-US" sz="1600" u="none" strike="noStrike" dirty="0" err="1">
                          <a:effectLst/>
                        </a:rPr>
                        <a:t>rommate</a:t>
                      </a:r>
                      <a:r>
                        <a:rPr lang="en-US" sz="1600" u="none" strike="noStrike" dirty="0">
                          <a:effectLst/>
                        </a:rPr>
                        <a:t>(s)/housemate(s)</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13.06 (41)</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19.18 (47)</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15.74 (88)</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2412837988"/>
                  </a:ext>
                </a:extLst>
              </a:tr>
              <a:tr h="261589">
                <a:tc>
                  <a:txBody>
                    <a:bodyPr/>
                    <a:lstStyle/>
                    <a:p>
                      <a:pPr algn="l" fontAlgn="b"/>
                      <a:r>
                        <a:rPr lang="en-US" sz="1600" u="none" strike="noStrike" dirty="0">
                          <a:effectLst/>
                        </a:rPr>
                        <a:t>     Living with a romantic partner/spouse</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14.65 (46)</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9.80 (24)</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12.52 (70)</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3468249427"/>
                  </a:ext>
                </a:extLst>
              </a:tr>
              <a:tr h="261589">
                <a:tc>
                  <a:txBody>
                    <a:bodyPr/>
                    <a:lstStyle/>
                    <a:p>
                      <a:pPr algn="l" fontAlgn="b"/>
                      <a:r>
                        <a:rPr lang="en-US" sz="1600" u="none" strike="noStrike" dirty="0">
                          <a:effectLst/>
                        </a:rPr>
                        <a:t>     Living with friends</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7.32 (23)</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5.31 (13)</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6.44 (36)</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2258644841"/>
                  </a:ext>
                </a:extLst>
              </a:tr>
              <a:tr h="261589">
                <a:tc>
                  <a:txBody>
                    <a:bodyPr/>
                    <a:lstStyle/>
                    <a:p>
                      <a:pPr algn="l" fontAlgn="b"/>
                      <a:r>
                        <a:rPr lang="en-US" sz="1600" u="none" strike="noStrike" dirty="0">
                          <a:effectLst/>
                        </a:rPr>
                        <a:t>     Living in a shelter</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6.37 (20)</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3.27 (8)</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5.01 (28)</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1614359418"/>
                  </a:ext>
                </a:extLst>
              </a:tr>
              <a:tr h="261589">
                <a:tc>
                  <a:txBody>
                    <a:bodyPr/>
                    <a:lstStyle/>
                    <a:p>
                      <a:pPr algn="l" fontAlgn="b"/>
                      <a:r>
                        <a:rPr lang="en-US" sz="1600" u="none" strike="noStrike" dirty="0">
                          <a:effectLst/>
                        </a:rPr>
                        <a:t>     Living in an assisted-living facility</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5.73 (18)</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0.82 (2)</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3.58 (20)</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1293947749"/>
                  </a:ext>
                </a:extLst>
              </a:tr>
              <a:tr h="261589">
                <a:tc>
                  <a:txBody>
                    <a:bodyPr/>
                    <a:lstStyle/>
                    <a:p>
                      <a:pPr algn="l" fontAlgn="b"/>
                      <a:r>
                        <a:rPr lang="en-US" sz="1600" u="none" strike="noStrike" dirty="0">
                          <a:effectLst/>
                        </a:rPr>
                        <a:t>     Currently homeless</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0.96 (3)</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5.31 (13)</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2.86 (16)</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3227544183"/>
                  </a:ext>
                </a:extLst>
              </a:tr>
              <a:tr h="261589">
                <a:tc>
                  <a:txBody>
                    <a:bodyPr/>
                    <a:lstStyle/>
                    <a:p>
                      <a:pPr algn="l" fontAlgn="b"/>
                      <a:r>
                        <a:rPr lang="en-US" sz="1600" u="none" strike="noStrike">
                          <a:effectLst/>
                        </a:rPr>
                        <a:t>     I do not know</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0.32 ()</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0.00 (0)</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0.18 (1)</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3295554338"/>
                  </a:ext>
                </a:extLst>
              </a:tr>
              <a:tr h="261589">
                <a:tc>
                  <a:txBody>
                    <a:bodyPr/>
                    <a:lstStyle/>
                    <a:p>
                      <a:pPr algn="l" fontAlgn="b"/>
                      <a:r>
                        <a:rPr lang="en-US" sz="1600" u="none" strike="noStrike">
                          <a:effectLst/>
                        </a:rPr>
                        <a:t>     I decline to answer</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1.27 (4)</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0.00 (0)</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0.72 (4)</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536938865"/>
                  </a:ext>
                </a:extLst>
              </a:tr>
              <a:tr h="261589">
                <a:tc>
                  <a:txBody>
                    <a:bodyPr/>
                    <a:lstStyle/>
                    <a:p>
                      <a:pPr algn="l" fontAlgn="b"/>
                      <a:r>
                        <a:rPr lang="en-US" sz="1600" u="none" strike="noStrike">
                          <a:effectLst/>
                        </a:rPr>
                        <a:t>     Other</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0.96 (3)</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1.63 (4)</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1.25 (7)</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111434709"/>
                  </a:ext>
                </a:extLst>
              </a:tr>
              <a:tr h="261589">
                <a:tc>
                  <a:txBody>
                    <a:bodyPr/>
                    <a:lstStyle/>
                    <a:p>
                      <a:pPr algn="l" fontAlgn="b"/>
                      <a:r>
                        <a:rPr lang="en-US" sz="1600" u="none" strike="noStrike">
                          <a:effectLst/>
                        </a:rPr>
                        <a:t>     More than one "housing status"</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8.60 (27)</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dirty="0">
                          <a:effectLst/>
                        </a:rPr>
                        <a:t>4.90 (12)</a:t>
                      </a:r>
                      <a:endParaRPr lang="en-US" sz="1600" b="0" i="0" u="none" strike="noStrike" dirty="0">
                        <a:solidFill>
                          <a:srgbClr val="000000"/>
                        </a:solidFill>
                        <a:effectLst/>
                        <a:latin typeface="Times New Roman" panose="02020603050405020304" pitchFamily="18" charset="0"/>
                      </a:endParaRPr>
                    </a:p>
                  </a:txBody>
                  <a:tcPr marL="13071" marR="13071" marT="13071" marB="0" anchor="b"/>
                </a:tc>
                <a:tc>
                  <a:txBody>
                    <a:bodyPr/>
                    <a:lstStyle/>
                    <a:p>
                      <a:pPr algn="ctr" fontAlgn="b"/>
                      <a:r>
                        <a:rPr lang="en-US" sz="1600" u="none" strike="noStrike">
                          <a:effectLst/>
                        </a:rPr>
                        <a:t>6.98 (39)</a:t>
                      </a:r>
                      <a:endParaRPr lang="en-US" sz="1600" b="0" i="0" u="none" strike="noStrike">
                        <a:solidFill>
                          <a:srgbClr val="000000"/>
                        </a:solidFill>
                        <a:effectLst/>
                        <a:latin typeface="Times New Roman" panose="02020603050405020304" pitchFamily="18" charset="0"/>
                      </a:endParaRPr>
                    </a:p>
                  </a:txBody>
                  <a:tcPr marL="13071" marR="13071" marT="1307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3071" marR="13071" marT="13071" marB="0" anchor="b"/>
                </a:tc>
                <a:extLst>
                  <a:ext uri="{0D108BD9-81ED-4DB2-BD59-A6C34878D82A}">
                    <a16:rowId xmlns:a16="http://schemas.microsoft.com/office/drawing/2014/main" val="3503928516"/>
                  </a:ext>
                </a:extLst>
              </a:tr>
            </a:tbl>
          </a:graphicData>
        </a:graphic>
      </p:graphicFrame>
      <p:sp>
        <p:nvSpPr>
          <p:cNvPr id="5" name="Rectangle 4">
            <a:extLst>
              <a:ext uri="{FF2B5EF4-FFF2-40B4-BE49-F238E27FC236}">
                <a16:creationId xmlns:a16="http://schemas.microsoft.com/office/drawing/2014/main" id="{9FD66A10-19AF-6648-851C-F483C2E81733}"/>
              </a:ext>
            </a:extLst>
          </p:cNvPr>
          <p:cNvSpPr/>
          <p:nvPr/>
        </p:nvSpPr>
        <p:spPr>
          <a:xfrm>
            <a:off x="1771649" y="5571276"/>
            <a:ext cx="8180423" cy="1200329"/>
          </a:xfrm>
          <a:prstGeom prst="rect">
            <a:avLst/>
          </a:prstGeom>
        </p:spPr>
        <p:txBody>
          <a:bodyPr wrap="square">
            <a:spAutoFit/>
          </a:bodyPr>
          <a:lstStyle/>
          <a:p>
            <a:pPr marL="285750" indent="-285750">
              <a:buFont typeface="Arial" panose="020B0604020202020204" pitchFamily="34" charset="0"/>
              <a:buChar char="•"/>
            </a:pPr>
            <a:r>
              <a:rPr lang="en-US" dirty="0"/>
              <a:t>About 8% (44) of the sample were currently homeless or living in a shelter.</a:t>
            </a:r>
          </a:p>
          <a:p>
            <a:pPr marL="742950" lvl="1" indent="-285750">
              <a:buFont typeface="Arial" panose="020B0604020202020204" pitchFamily="34" charset="0"/>
              <a:buChar char="•"/>
            </a:pPr>
            <a:r>
              <a:rPr lang="en-US" dirty="0"/>
              <a:t>Greater percentage of foreign-born participants living in a shelter</a:t>
            </a:r>
          </a:p>
          <a:p>
            <a:pPr marL="742950" lvl="1" indent="-285750">
              <a:buFont typeface="Arial" panose="020B0604020202020204" pitchFamily="34" charset="0"/>
              <a:buChar char="•"/>
            </a:pPr>
            <a:r>
              <a:rPr lang="en-US" dirty="0"/>
              <a:t>Greater percentage of US born were currently homeless</a:t>
            </a:r>
          </a:p>
          <a:p>
            <a:endParaRPr lang="en-US" dirty="0"/>
          </a:p>
        </p:txBody>
      </p:sp>
    </p:spTree>
    <p:extLst>
      <p:ext uri="{BB962C8B-B14F-4D97-AF65-F5344CB8AC3E}">
        <p14:creationId xmlns:p14="http://schemas.microsoft.com/office/powerpoint/2010/main" val="250182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3DE2-4C21-2243-841D-FEECD5D3522A}"/>
              </a:ext>
            </a:extLst>
          </p:cNvPr>
          <p:cNvSpPr>
            <a:spLocks noGrp="1"/>
          </p:cNvSpPr>
          <p:nvPr>
            <p:ph type="title"/>
          </p:nvPr>
        </p:nvSpPr>
        <p:spPr>
          <a:xfrm>
            <a:off x="1024128" y="585216"/>
            <a:ext cx="9720072" cy="1499616"/>
          </a:xfrm>
        </p:spPr>
        <p:txBody>
          <a:bodyPr>
            <a:normAutofit/>
          </a:bodyPr>
          <a:lstStyle/>
          <a:p>
            <a:r>
              <a:rPr lang="en-US" dirty="0" err="1"/>
              <a:t>RESults</a:t>
            </a:r>
            <a:r>
              <a:rPr lang="en-US" dirty="0"/>
              <a:t>: Demographics</a:t>
            </a:r>
          </a:p>
        </p:txBody>
      </p:sp>
      <p:graphicFrame>
        <p:nvGraphicFramePr>
          <p:cNvPr id="4" name="Content Placeholder 3">
            <a:extLst>
              <a:ext uri="{FF2B5EF4-FFF2-40B4-BE49-F238E27FC236}">
                <a16:creationId xmlns:a16="http://schemas.microsoft.com/office/drawing/2014/main" id="{02C3E238-6423-0E4C-8DBB-16B27AD9FE18}"/>
              </a:ext>
            </a:extLst>
          </p:cNvPr>
          <p:cNvGraphicFramePr>
            <a:graphicFrameLocks noGrp="1"/>
          </p:cNvGraphicFramePr>
          <p:nvPr>
            <p:ph idx="1"/>
            <p:extLst>
              <p:ext uri="{D42A27DB-BD31-4B8C-83A1-F6EECF244321}">
                <p14:modId xmlns:p14="http://schemas.microsoft.com/office/powerpoint/2010/main" val="716382310"/>
              </p:ext>
            </p:extLst>
          </p:nvPr>
        </p:nvGraphicFramePr>
        <p:xfrm>
          <a:off x="1024128" y="1773382"/>
          <a:ext cx="9186672" cy="3241962"/>
        </p:xfrm>
        <a:graphic>
          <a:graphicData uri="http://schemas.openxmlformats.org/drawingml/2006/table">
            <a:tbl>
              <a:tblPr firstRow="1" bandRow="1">
                <a:tableStyleId>{5C22544A-7EE6-4342-B048-85BDC9FD1C3A}</a:tableStyleId>
              </a:tblPr>
              <a:tblGrid>
                <a:gridCol w="2764745">
                  <a:extLst>
                    <a:ext uri="{9D8B030D-6E8A-4147-A177-3AD203B41FA5}">
                      <a16:colId xmlns:a16="http://schemas.microsoft.com/office/drawing/2014/main" val="1945072390"/>
                    </a:ext>
                  </a:extLst>
                </a:gridCol>
                <a:gridCol w="2119120">
                  <a:extLst>
                    <a:ext uri="{9D8B030D-6E8A-4147-A177-3AD203B41FA5}">
                      <a16:colId xmlns:a16="http://schemas.microsoft.com/office/drawing/2014/main" val="1338204940"/>
                    </a:ext>
                  </a:extLst>
                </a:gridCol>
                <a:gridCol w="1618092">
                  <a:extLst>
                    <a:ext uri="{9D8B030D-6E8A-4147-A177-3AD203B41FA5}">
                      <a16:colId xmlns:a16="http://schemas.microsoft.com/office/drawing/2014/main" val="3207352860"/>
                    </a:ext>
                  </a:extLst>
                </a:gridCol>
                <a:gridCol w="1618092">
                  <a:extLst>
                    <a:ext uri="{9D8B030D-6E8A-4147-A177-3AD203B41FA5}">
                      <a16:colId xmlns:a16="http://schemas.microsoft.com/office/drawing/2014/main" val="366120320"/>
                    </a:ext>
                  </a:extLst>
                </a:gridCol>
                <a:gridCol w="1066623">
                  <a:extLst>
                    <a:ext uri="{9D8B030D-6E8A-4147-A177-3AD203B41FA5}">
                      <a16:colId xmlns:a16="http://schemas.microsoft.com/office/drawing/2014/main" val="344159532"/>
                    </a:ext>
                  </a:extLst>
                </a:gridCol>
              </a:tblGrid>
              <a:tr h="846807">
                <a:tc>
                  <a:txBody>
                    <a:bodyPr/>
                    <a:lstStyle/>
                    <a:p>
                      <a:pPr algn="ctr" fontAlgn="ctr"/>
                      <a:r>
                        <a:rPr lang="en-US" sz="2200" u="none" strike="noStrike" dirty="0">
                          <a:effectLst/>
                        </a:rPr>
                        <a:t>Variable</a:t>
                      </a:r>
                      <a:endParaRPr lang="en-US" sz="2200" b="0" i="0" u="none" strike="noStrike" dirty="0">
                        <a:solidFill>
                          <a:srgbClr val="000000"/>
                        </a:solidFill>
                        <a:effectLst/>
                        <a:latin typeface="Times New Roman" panose="02020603050405020304" pitchFamily="18" charset="0"/>
                      </a:endParaRPr>
                    </a:p>
                  </a:txBody>
                  <a:tcPr marL="21348" marR="21348" marT="21348" marB="0" anchor="ctr"/>
                </a:tc>
                <a:tc>
                  <a:txBody>
                    <a:bodyPr/>
                    <a:lstStyle/>
                    <a:p>
                      <a:pPr algn="ctr" fontAlgn="ctr"/>
                      <a:r>
                        <a:rPr lang="en-US" sz="2200" u="none" strike="noStrike">
                          <a:effectLst/>
                        </a:rPr>
                        <a:t>Foreign Born %</a:t>
                      </a:r>
                      <a:br>
                        <a:rPr lang="en-US" sz="2200" u="none" strike="noStrike">
                          <a:effectLst/>
                        </a:rPr>
                      </a:br>
                      <a:r>
                        <a:rPr lang="en-US" sz="2200" u="none" strike="noStrike">
                          <a:effectLst/>
                        </a:rPr>
                        <a:t>(n=314)</a:t>
                      </a:r>
                      <a:endParaRPr lang="en-US" sz="2200" b="0" i="0" u="none" strike="noStrike">
                        <a:solidFill>
                          <a:srgbClr val="000000"/>
                        </a:solidFill>
                        <a:effectLst/>
                        <a:latin typeface="Times New Roman" panose="02020603050405020304" pitchFamily="18" charset="0"/>
                      </a:endParaRPr>
                    </a:p>
                  </a:txBody>
                  <a:tcPr marL="21348" marR="21348" marT="21348" marB="0" anchor="ctr"/>
                </a:tc>
                <a:tc>
                  <a:txBody>
                    <a:bodyPr/>
                    <a:lstStyle/>
                    <a:p>
                      <a:pPr algn="ctr" fontAlgn="ctr"/>
                      <a:r>
                        <a:rPr lang="en-US" sz="2200" u="none" strike="noStrike">
                          <a:effectLst/>
                        </a:rPr>
                        <a:t>US Born %</a:t>
                      </a:r>
                      <a:br>
                        <a:rPr lang="en-US" sz="2200" u="none" strike="noStrike">
                          <a:effectLst/>
                        </a:rPr>
                      </a:br>
                      <a:r>
                        <a:rPr lang="en-US" sz="2200" u="none" strike="noStrike">
                          <a:effectLst/>
                        </a:rPr>
                        <a:t>(n=245)</a:t>
                      </a:r>
                      <a:endParaRPr lang="en-US" sz="2200" b="0" i="0" u="none" strike="noStrike">
                        <a:solidFill>
                          <a:srgbClr val="000000"/>
                        </a:solidFill>
                        <a:effectLst/>
                        <a:latin typeface="Times New Roman" panose="02020603050405020304" pitchFamily="18" charset="0"/>
                      </a:endParaRPr>
                    </a:p>
                  </a:txBody>
                  <a:tcPr marL="21348" marR="21348" marT="21348" marB="0" anchor="ctr"/>
                </a:tc>
                <a:tc>
                  <a:txBody>
                    <a:bodyPr/>
                    <a:lstStyle/>
                    <a:p>
                      <a:pPr algn="ctr" fontAlgn="ctr"/>
                      <a:r>
                        <a:rPr lang="en-US" sz="2200" u="none" strike="noStrike">
                          <a:effectLst/>
                        </a:rPr>
                        <a:t>Total %</a:t>
                      </a:r>
                      <a:br>
                        <a:rPr lang="en-US" sz="2200" u="none" strike="noStrike">
                          <a:effectLst/>
                        </a:rPr>
                      </a:br>
                      <a:r>
                        <a:rPr lang="en-US" sz="2200" u="none" strike="noStrike">
                          <a:effectLst/>
                        </a:rPr>
                        <a:t>(n=559)</a:t>
                      </a:r>
                      <a:endParaRPr lang="en-US" sz="2200" b="0" i="0" u="none" strike="noStrike">
                        <a:solidFill>
                          <a:srgbClr val="000000"/>
                        </a:solidFill>
                        <a:effectLst/>
                        <a:latin typeface="Times New Roman" panose="02020603050405020304" pitchFamily="18" charset="0"/>
                      </a:endParaRPr>
                    </a:p>
                  </a:txBody>
                  <a:tcPr marL="21348" marR="21348" marT="21348" marB="0" anchor="ctr"/>
                </a:tc>
                <a:tc>
                  <a:txBody>
                    <a:bodyPr/>
                    <a:lstStyle/>
                    <a:p>
                      <a:pPr algn="ctr" fontAlgn="ctr"/>
                      <a:r>
                        <a:rPr lang="en-US" sz="2200" u="none" strike="noStrike">
                          <a:effectLst/>
                        </a:rPr>
                        <a:t>p-value</a:t>
                      </a:r>
                      <a:endParaRPr lang="en-US" sz="2200" b="0" i="0" u="none" strike="noStrike">
                        <a:solidFill>
                          <a:srgbClr val="000000"/>
                        </a:solidFill>
                        <a:effectLst/>
                        <a:latin typeface="Times New Roman" panose="02020603050405020304" pitchFamily="18" charset="0"/>
                      </a:endParaRPr>
                    </a:p>
                  </a:txBody>
                  <a:tcPr marL="21348" marR="21348" marT="21348" marB="0" anchor="ctr"/>
                </a:tc>
                <a:extLst>
                  <a:ext uri="{0D108BD9-81ED-4DB2-BD59-A6C34878D82A}">
                    <a16:rowId xmlns:a16="http://schemas.microsoft.com/office/drawing/2014/main" val="2801835587"/>
                  </a:ext>
                </a:extLst>
              </a:tr>
              <a:tr h="479031">
                <a:tc>
                  <a:txBody>
                    <a:bodyPr/>
                    <a:lstStyle/>
                    <a:p>
                      <a:pPr algn="l" fontAlgn="b"/>
                      <a:r>
                        <a:rPr lang="en-US" sz="2200" b="1" u="none" strike="noStrike" dirty="0">
                          <a:effectLst/>
                        </a:rPr>
                        <a:t>Education</a:t>
                      </a:r>
                      <a:endParaRPr lang="en-US" sz="2200" b="1" i="0" u="none" strike="noStrike" dirty="0">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 </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 </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 </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r" fontAlgn="b"/>
                      <a:r>
                        <a:rPr lang="en-US" sz="2200" b="1" u="none" strike="noStrike" dirty="0">
                          <a:effectLst/>
                        </a:rPr>
                        <a:t>0.0000</a:t>
                      </a:r>
                      <a:endParaRPr lang="en-US" sz="2200" b="1" i="0" u="none" strike="noStrike" dirty="0">
                        <a:solidFill>
                          <a:srgbClr val="000000"/>
                        </a:solidFill>
                        <a:effectLst/>
                        <a:latin typeface="Times New Roman" panose="02020603050405020304" pitchFamily="18" charset="0"/>
                      </a:endParaRPr>
                    </a:p>
                  </a:txBody>
                  <a:tcPr marL="21348" marR="21348" marT="21348" marB="0" anchor="b"/>
                </a:tc>
                <a:extLst>
                  <a:ext uri="{0D108BD9-81ED-4DB2-BD59-A6C34878D82A}">
                    <a16:rowId xmlns:a16="http://schemas.microsoft.com/office/drawing/2014/main" val="3650038088"/>
                  </a:ext>
                </a:extLst>
              </a:tr>
              <a:tr h="479031">
                <a:tc>
                  <a:txBody>
                    <a:bodyPr/>
                    <a:lstStyle/>
                    <a:p>
                      <a:pPr algn="l" fontAlgn="b"/>
                      <a:r>
                        <a:rPr lang="en-US" sz="2200" u="none" strike="noStrike">
                          <a:effectLst/>
                        </a:rPr>
                        <a:t>     Less than HS</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14.65 (46)</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4.49 (11)</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10.20 (57)</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r" fontAlgn="b"/>
                      <a:r>
                        <a:rPr lang="en-US" sz="2200" u="none" strike="noStrike">
                          <a:effectLst/>
                        </a:rPr>
                        <a:t> </a:t>
                      </a:r>
                      <a:endParaRPr lang="en-US" sz="2200" b="0" i="0" u="none" strike="noStrike">
                        <a:solidFill>
                          <a:srgbClr val="000000"/>
                        </a:solidFill>
                        <a:effectLst/>
                        <a:latin typeface="Times New Roman" panose="02020603050405020304" pitchFamily="18" charset="0"/>
                      </a:endParaRPr>
                    </a:p>
                  </a:txBody>
                  <a:tcPr marL="21348" marR="21348" marT="21348" marB="0" anchor="b"/>
                </a:tc>
                <a:extLst>
                  <a:ext uri="{0D108BD9-81ED-4DB2-BD59-A6C34878D82A}">
                    <a16:rowId xmlns:a16="http://schemas.microsoft.com/office/drawing/2014/main" val="2952966733"/>
                  </a:ext>
                </a:extLst>
              </a:tr>
              <a:tr h="479031">
                <a:tc>
                  <a:txBody>
                    <a:bodyPr/>
                    <a:lstStyle/>
                    <a:p>
                      <a:pPr algn="l" fontAlgn="b"/>
                      <a:r>
                        <a:rPr lang="en-US" sz="2200" u="none" strike="noStrike">
                          <a:effectLst/>
                        </a:rPr>
                        <a:t>     HS or GED</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dirty="0">
                          <a:effectLst/>
                        </a:rPr>
                        <a:t>19.11 (60)</a:t>
                      </a:r>
                      <a:endParaRPr lang="en-US" sz="2200" b="0" i="0" u="none" strike="noStrike" dirty="0">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13.88 (34)</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16.82 (94)</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r" fontAlgn="b"/>
                      <a:r>
                        <a:rPr lang="en-US" sz="2200" u="none" strike="noStrike">
                          <a:effectLst/>
                        </a:rPr>
                        <a:t> </a:t>
                      </a:r>
                      <a:endParaRPr lang="en-US" sz="2200" b="0" i="0" u="none" strike="noStrike">
                        <a:solidFill>
                          <a:srgbClr val="000000"/>
                        </a:solidFill>
                        <a:effectLst/>
                        <a:latin typeface="Times New Roman" panose="02020603050405020304" pitchFamily="18" charset="0"/>
                      </a:endParaRPr>
                    </a:p>
                  </a:txBody>
                  <a:tcPr marL="21348" marR="21348" marT="21348" marB="0" anchor="b"/>
                </a:tc>
                <a:extLst>
                  <a:ext uri="{0D108BD9-81ED-4DB2-BD59-A6C34878D82A}">
                    <a16:rowId xmlns:a16="http://schemas.microsoft.com/office/drawing/2014/main" val="1588211336"/>
                  </a:ext>
                </a:extLst>
              </a:tr>
              <a:tr h="479031">
                <a:tc>
                  <a:txBody>
                    <a:bodyPr/>
                    <a:lstStyle/>
                    <a:p>
                      <a:pPr algn="l" fontAlgn="b"/>
                      <a:r>
                        <a:rPr lang="en-US" sz="2200" u="none" strike="noStrike" dirty="0">
                          <a:effectLst/>
                        </a:rPr>
                        <a:t>     College or greater</a:t>
                      </a:r>
                      <a:endParaRPr lang="en-US" sz="2200" b="0" i="0" u="none" strike="noStrike" dirty="0">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65.29 (205)</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80.00 (196)</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71.74 (401)</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r" fontAlgn="b"/>
                      <a:r>
                        <a:rPr lang="en-US" sz="2200" u="none" strike="noStrike">
                          <a:effectLst/>
                        </a:rPr>
                        <a:t> </a:t>
                      </a:r>
                      <a:endParaRPr lang="en-US" sz="2200" b="0" i="0" u="none" strike="noStrike">
                        <a:solidFill>
                          <a:srgbClr val="000000"/>
                        </a:solidFill>
                        <a:effectLst/>
                        <a:latin typeface="Times New Roman" panose="02020603050405020304" pitchFamily="18" charset="0"/>
                      </a:endParaRPr>
                    </a:p>
                  </a:txBody>
                  <a:tcPr marL="21348" marR="21348" marT="21348" marB="0" anchor="b"/>
                </a:tc>
                <a:extLst>
                  <a:ext uri="{0D108BD9-81ED-4DB2-BD59-A6C34878D82A}">
                    <a16:rowId xmlns:a16="http://schemas.microsoft.com/office/drawing/2014/main" val="4001824767"/>
                  </a:ext>
                </a:extLst>
              </a:tr>
              <a:tr h="479031">
                <a:tc>
                  <a:txBody>
                    <a:bodyPr/>
                    <a:lstStyle/>
                    <a:p>
                      <a:pPr algn="l" fontAlgn="b"/>
                      <a:r>
                        <a:rPr lang="en-US" sz="2200" u="none" strike="noStrike">
                          <a:effectLst/>
                        </a:rPr>
                        <a:t>     Uncertain</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0.96 (3)</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1.63 (4)</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ctr" fontAlgn="b"/>
                      <a:r>
                        <a:rPr lang="en-US" sz="2200" u="none" strike="noStrike">
                          <a:effectLst/>
                        </a:rPr>
                        <a:t>1.25 (7)</a:t>
                      </a:r>
                      <a:endParaRPr lang="en-US" sz="2200" b="0" i="0" u="none" strike="noStrike">
                        <a:solidFill>
                          <a:srgbClr val="000000"/>
                        </a:solidFill>
                        <a:effectLst/>
                        <a:latin typeface="Times New Roman" panose="02020603050405020304" pitchFamily="18" charset="0"/>
                      </a:endParaRPr>
                    </a:p>
                  </a:txBody>
                  <a:tcPr marL="21348" marR="21348" marT="21348" marB="0" anchor="b"/>
                </a:tc>
                <a:tc>
                  <a:txBody>
                    <a:bodyPr/>
                    <a:lstStyle/>
                    <a:p>
                      <a:pPr algn="r" fontAlgn="b"/>
                      <a:r>
                        <a:rPr lang="en-US" sz="2200" u="none" strike="noStrike" dirty="0">
                          <a:effectLst/>
                        </a:rPr>
                        <a:t> </a:t>
                      </a:r>
                      <a:endParaRPr lang="en-US" sz="2200" b="0" i="0" u="none" strike="noStrike" dirty="0">
                        <a:solidFill>
                          <a:srgbClr val="000000"/>
                        </a:solidFill>
                        <a:effectLst/>
                        <a:latin typeface="Times New Roman" panose="02020603050405020304" pitchFamily="18" charset="0"/>
                      </a:endParaRPr>
                    </a:p>
                  </a:txBody>
                  <a:tcPr marL="21348" marR="21348" marT="21348" marB="0" anchor="b"/>
                </a:tc>
                <a:extLst>
                  <a:ext uri="{0D108BD9-81ED-4DB2-BD59-A6C34878D82A}">
                    <a16:rowId xmlns:a16="http://schemas.microsoft.com/office/drawing/2014/main" val="3441724122"/>
                  </a:ext>
                </a:extLst>
              </a:tr>
            </a:tbl>
          </a:graphicData>
        </a:graphic>
      </p:graphicFrame>
      <p:sp>
        <p:nvSpPr>
          <p:cNvPr id="6" name="Rectangle 5">
            <a:extLst>
              <a:ext uri="{FF2B5EF4-FFF2-40B4-BE49-F238E27FC236}">
                <a16:creationId xmlns:a16="http://schemas.microsoft.com/office/drawing/2014/main" id="{2744B468-4011-5047-AD34-F67813DD0116}"/>
              </a:ext>
            </a:extLst>
          </p:cNvPr>
          <p:cNvSpPr/>
          <p:nvPr/>
        </p:nvSpPr>
        <p:spPr>
          <a:xfrm>
            <a:off x="1024127" y="5103674"/>
            <a:ext cx="11029327" cy="923330"/>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majority of participants were college educated (72%; n=401)</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 Significant difference between place of birth and less than HS education</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Foreign-born in the sample had a percentage that was 3 times greater than US born – 14.65% versus 4.49%   </a:t>
            </a:r>
          </a:p>
        </p:txBody>
      </p:sp>
    </p:spTree>
    <p:extLst>
      <p:ext uri="{BB962C8B-B14F-4D97-AF65-F5344CB8AC3E}">
        <p14:creationId xmlns:p14="http://schemas.microsoft.com/office/powerpoint/2010/main" val="55637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302F-AB6B-654E-8E57-6699F2DB47DF}"/>
              </a:ext>
            </a:extLst>
          </p:cNvPr>
          <p:cNvSpPr>
            <a:spLocks noGrp="1"/>
          </p:cNvSpPr>
          <p:nvPr>
            <p:ph type="title"/>
          </p:nvPr>
        </p:nvSpPr>
        <p:spPr>
          <a:xfrm>
            <a:off x="1024128" y="585216"/>
            <a:ext cx="9720072" cy="1499616"/>
          </a:xfrm>
        </p:spPr>
        <p:txBody>
          <a:bodyPr>
            <a:normAutofit/>
          </a:bodyPr>
          <a:lstStyle/>
          <a:p>
            <a:r>
              <a:rPr lang="en-US" dirty="0" err="1"/>
              <a:t>RESults</a:t>
            </a:r>
            <a:r>
              <a:rPr lang="en-US" dirty="0"/>
              <a:t>: Demographics</a:t>
            </a:r>
          </a:p>
        </p:txBody>
      </p:sp>
      <p:graphicFrame>
        <p:nvGraphicFramePr>
          <p:cNvPr id="5" name="Content Placeholder 2">
            <a:extLst>
              <a:ext uri="{FF2B5EF4-FFF2-40B4-BE49-F238E27FC236}">
                <a16:creationId xmlns:a16="http://schemas.microsoft.com/office/drawing/2014/main" id="{7EDF705D-0FA8-498F-8DBD-36CCB5070B84}"/>
              </a:ext>
            </a:extLst>
          </p:cNvPr>
          <p:cNvGraphicFramePr>
            <a:graphicFrameLocks noGrp="1"/>
          </p:cNvGraphicFramePr>
          <p:nvPr>
            <p:ph idx="1"/>
            <p:extLst>
              <p:ext uri="{D42A27DB-BD31-4B8C-83A1-F6EECF244321}">
                <p14:modId xmlns:p14="http://schemas.microsoft.com/office/powerpoint/2010/main" val="2108590040"/>
              </p:ext>
            </p:extLst>
          </p:nvPr>
        </p:nvGraphicFramePr>
        <p:xfrm>
          <a:off x="1023938" y="1857376"/>
          <a:ext cx="9720262" cy="445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88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5CD0F076-0988-46B4-B88E-9841BBC0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86D118-092A-43EB-9E97-E7045E973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E6CFC-9C9E-EC43-BC55-640D3FB155EF}"/>
              </a:ext>
            </a:extLst>
          </p:cNvPr>
          <p:cNvSpPr>
            <a:spLocks noGrp="1"/>
          </p:cNvSpPr>
          <p:nvPr>
            <p:ph type="title"/>
          </p:nvPr>
        </p:nvSpPr>
        <p:spPr>
          <a:xfrm>
            <a:off x="8187269" y="643467"/>
            <a:ext cx="3415612" cy="5571066"/>
          </a:xfrm>
        </p:spPr>
        <p:txBody>
          <a:bodyPr>
            <a:normAutofit/>
          </a:bodyPr>
          <a:lstStyle/>
          <a:p>
            <a:r>
              <a:rPr lang="en-US" dirty="0" err="1">
                <a:solidFill>
                  <a:srgbClr val="FFFFFF"/>
                </a:solidFill>
              </a:rPr>
              <a:t>RESults</a:t>
            </a:r>
            <a:r>
              <a:rPr lang="en-US" dirty="0">
                <a:solidFill>
                  <a:srgbClr val="FFFFFF"/>
                </a:solidFill>
              </a:rPr>
              <a:t>: Demographics</a:t>
            </a:r>
          </a:p>
        </p:txBody>
      </p:sp>
      <p:graphicFrame>
        <p:nvGraphicFramePr>
          <p:cNvPr id="24" name="Content Placeholder 3">
            <a:extLst>
              <a:ext uri="{FF2B5EF4-FFF2-40B4-BE49-F238E27FC236}">
                <a16:creationId xmlns:a16="http://schemas.microsoft.com/office/drawing/2014/main" id="{1F220FF8-4E91-104A-80B2-8689BD6226DF}"/>
              </a:ext>
            </a:extLst>
          </p:cNvPr>
          <p:cNvGraphicFramePr>
            <a:graphicFrameLocks noGrp="1"/>
          </p:cNvGraphicFramePr>
          <p:nvPr>
            <p:ph idx="1"/>
            <p:extLst>
              <p:ext uri="{D42A27DB-BD31-4B8C-83A1-F6EECF244321}">
                <p14:modId xmlns:p14="http://schemas.microsoft.com/office/powerpoint/2010/main" val="506781619"/>
              </p:ext>
            </p:extLst>
          </p:nvPr>
        </p:nvGraphicFramePr>
        <p:xfrm>
          <a:off x="1371600" y="527274"/>
          <a:ext cx="5153891" cy="5803452"/>
        </p:xfrm>
        <a:graphic>
          <a:graphicData uri="http://schemas.openxmlformats.org/drawingml/2006/table">
            <a:tbl>
              <a:tblPr firstRow="1" bandRow="1">
                <a:tableStyleId>{69012ECD-51FC-41F1-AA8D-1B2483CD663E}</a:tableStyleId>
              </a:tblPr>
              <a:tblGrid>
                <a:gridCol w="3521799">
                  <a:extLst>
                    <a:ext uri="{9D8B030D-6E8A-4147-A177-3AD203B41FA5}">
                      <a16:colId xmlns:a16="http://schemas.microsoft.com/office/drawing/2014/main" val="364708204"/>
                    </a:ext>
                  </a:extLst>
                </a:gridCol>
                <a:gridCol w="510054">
                  <a:extLst>
                    <a:ext uri="{9D8B030D-6E8A-4147-A177-3AD203B41FA5}">
                      <a16:colId xmlns:a16="http://schemas.microsoft.com/office/drawing/2014/main" val="1152133313"/>
                    </a:ext>
                  </a:extLst>
                </a:gridCol>
                <a:gridCol w="1122038">
                  <a:extLst>
                    <a:ext uri="{9D8B030D-6E8A-4147-A177-3AD203B41FA5}">
                      <a16:colId xmlns:a16="http://schemas.microsoft.com/office/drawing/2014/main" val="3085747852"/>
                    </a:ext>
                  </a:extLst>
                </a:gridCol>
              </a:tblGrid>
              <a:tr h="212933">
                <a:tc>
                  <a:txBody>
                    <a:bodyPr/>
                    <a:lstStyle/>
                    <a:p>
                      <a:pPr algn="l" fontAlgn="b"/>
                      <a:r>
                        <a:rPr lang="en-US" sz="1600" u="none" strike="noStrike" dirty="0">
                          <a:effectLst/>
                        </a:rPr>
                        <a:t>Foreign-Born Country of Birth </a:t>
                      </a:r>
                      <a:endParaRPr lang="en-US" sz="1600" b="1" i="0" u="none" strike="noStrike" dirty="0">
                        <a:solidFill>
                          <a:srgbClr val="000000"/>
                        </a:solidFill>
                        <a:effectLst/>
                        <a:latin typeface="Times New Roman" panose="02020603050405020304" pitchFamily="18" charset="0"/>
                      </a:endParaRPr>
                    </a:p>
                  </a:txBody>
                  <a:tcPr marL="8484" marR="8484" marT="8484" marB="0" anchor="b"/>
                </a:tc>
                <a:tc>
                  <a:txBody>
                    <a:bodyPr/>
                    <a:lstStyle/>
                    <a:p>
                      <a:pPr algn="ctr" fontAlgn="b"/>
                      <a:r>
                        <a:rPr lang="en-US" sz="1600" u="none" strike="noStrike">
                          <a:effectLst/>
                        </a:rPr>
                        <a:t>n</a:t>
                      </a:r>
                      <a:endParaRPr lang="en-US" sz="1600" b="1" i="0" u="none" strike="noStrike">
                        <a:solidFill>
                          <a:srgbClr val="000000"/>
                        </a:solidFill>
                        <a:effectLst/>
                        <a:latin typeface="Times New Roman" panose="02020603050405020304" pitchFamily="18" charset="0"/>
                      </a:endParaRPr>
                    </a:p>
                  </a:txBody>
                  <a:tcPr marL="8484" marR="8484" marT="8484" marB="0" anchor="b"/>
                </a:tc>
                <a:tc>
                  <a:txBody>
                    <a:bodyPr/>
                    <a:lstStyle/>
                    <a:p>
                      <a:pPr algn="ctr" fontAlgn="b"/>
                      <a:r>
                        <a:rPr lang="en-US" sz="1600" u="none" strike="noStrike">
                          <a:effectLst/>
                        </a:rPr>
                        <a:t>%</a:t>
                      </a:r>
                      <a:endParaRPr lang="en-US" sz="1600" b="1"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1283696373"/>
                  </a:ext>
                </a:extLst>
              </a:tr>
              <a:tr h="212933">
                <a:tc>
                  <a:txBody>
                    <a:bodyPr/>
                    <a:lstStyle/>
                    <a:p>
                      <a:pPr algn="l" fontAlgn="b"/>
                      <a:r>
                        <a:rPr lang="en-US" sz="1600" u="none" strike="noStrike" dirty="0">
                          <a:effectLst/>
                        </a:rPr>
                        <a:t>Mexico</a:t>
                      </a:r>
                      <a:endParaRPr lang="en-US" sz="1600" b="0" i="0" u="none" strike="noStrike" dirty="0">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77</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24.52</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2283666129"/>
                  </a:ext>
                </a:extLst>
              </a:tr>
              <a:tr h="212933">
                <a:tc>
                  <a:txBody>
                    <a:bodyPr/>
                    <a:lstStyle/>
                    <a:p>
                      <a:pPr algn="l" fontAlgn="b"/>
                      <a:r>
                        <a:rPr lang="en-US" sz="1600" u="none" strike="noStrike">
                          <a:effectLst/>
                        </a:rPr>
                        <a:t>Colombia</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36</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11.46</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783960195"/>
                  </a:ext>
                </a:extLst>
              </a:tr>
              <a:tr h="212933">
                <a:tc>
                  <a:txBody>
                    <a:bodyPr/>
                    <a:lstStyle/>
                    <a:p>
                      <a:pPr algn="l" fontAlgn="b"/>
                      <a:r>
                        <a:rPr lang="en-US" sz="1600" u="none" strike="noStrike" dirty="0">
                          <a:effectLst/>
                        </a:rPr>
                        <a:t>Venezuela</a:t>
                      </a:r>
                      <a:endParaRPr lang="en-US" sz="1600" b="0" i="0" u="none" strike="noStrike" dirty="0">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33</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10.51</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200118762"/>
                  </a:ext>
                </a:extLst>
              </a:tr>
              <a:tr h="212933">
                <a:tc>
                  <a:txBody>
                    <a:bodyPr/>
                    <a:lstStyle/>
                    <a:p>
                      <a:pPr algn="l" fontAlgn="b"/>
                      <a:r>
                        <a:rPr lang="en-US" sz="1600" u="none" strike="noStrike" dirty="0">
                          <a:effectLst/>
                        </a:rPr>
                        <a:t>Dominican Republic</a:t>
                      </a:r>
                      <a:endParaRPr lang="en-US" sz="1600" b="0" i="0" u="none" strike="noStrike" dirty="0">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23</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7.32</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2992874460"/>
                  </a:ext>
                </a:extLst>
              </a:tr>
              <a:tr h="212933">
                <a:tc>
                  <a:txBody>
                    <a:bodyPr/>
                    <a:lstStyle/>
                    <a:p>
                      <a:pPr algn="l" fontAlgn="b"/>
                      <a:r>
                        <a:rPr lang="en-US" sz="1600" u="none" strike="noStrike">
                          <a:effectLst/>
                        </a:rPr>
                        <a:t>Cuba</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20</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6.37</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1508251757"/>
                  </a:ext>
                </a:extLst>
              </a:tr>
              <a:tr h="212933">
                <a:tc>
                  <a:txBody>
                    <a:bodyPr/>
                    <a:lstStyle/>
                    <a:p>
                      <a:pPr algn="l" fontAlgn="b"/>
                      <a:r>
                        <a:rPr lang="en-US" sz="1600" u="none" strike="noStrike">
                          <a:effectLst/>
                        </a:rPr>
                        <a:t>El Salvador</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4.46</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990499347"/>
                  </a:ext>
                </a:extLst>
              </a:tr>
              <a:tr h="212933">
                <a:tc>
                  <a:txBody>
                    <a:bodyPr/>
                    <a:lstStyle/>
                    <a:p>
                      <a:pPr algn="l" fontAlgn="b"/>
                      <a:r>
                        <a:rPr lang="en-US" sz="1600" u="none" strike="noStrike">
                          <a:effectLst/>
                        </a:rPr>
                        <a:t>Peru</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13</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4.14</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848434184"/>
                  </a:ext>
                </a:extLst>
              </a:tr>
              <a:tr h="212933">
                <a:tc>
                  <a:txBody>
                    <a:bodyPr/>
                    <a:lstStyle/>
                    <a:p>
                      <a:pPr algn="l" fontAlgn="b"/>
                      <a:r>
                        <a:rPr lang="en-US" sz="1600" u="none" strike="noStrike">
                          <a:effectLst/>
                        </a:rPr>
                        <a:t>Ecuador</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12</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3.82</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475239758"/>
                  </a:ext>
                </a:extLst>
              </a:tr>
              <a:tr h="212933">
                <a:tc>
                  <a:txBody>
                    <a:bodyPr/>
                    <a:lstStyle/>
                    <a:p>
                      <a:pPr algn="l" fontAlgn="b"/>
                      <a:r>
                        <a:rPr lang="en-US" sz="1600" u="none" strike="noStrike">
                          <a:effectLst/>
                        </a:rPr>
                        <a:t>Argentina</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8</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2.55</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813031387"/>
                  </a:ext>
                </a:extLst>
              </a:tr>
              <a:tr h="212933">
                <a:tc>
                  <a:txBody>
                    <a:bodyPr/>
                    <a:lstStyle/>
                    <a:p>
                      <a:pPr algn="l" fontAlgn="b"/>
                      <a:r>
                        <a:rPr lang="en-US" sz="1600" u="none" strike="noStrike">
                          <a:effectLst/>
                        </a:rPr>
                        <a:t>Guatemala</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1.91</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1606663287"/>
                  </a:ext>
                </a:extLst>
              </a:tr>
              <a:tr h="212933">
                <a:tc>
                  <a:txBody>
                    <a:bodyPr/>
                    <a:lstStyle/>
                    <a:p>
                      <a:pPr algn="l" fontAlgn="b"/>
                      <a:r>
                        <a:rPr lang="en-US" sz="1600" u="none" strike="noStrike">
                          <a:effectLst/>
                        </a:rPr>
                        <a:t>Honduras</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1.91</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459021986"/>
                  </a:ext>
                </a:extLst>
              </a:tr>
              <a:tr h="212933">
                <a:tc>
                  <a:txBody>
                    <a:bodyPr/>
                    <a:lstStyle/>
                    <a:p>
                      <a:pPr algn="l" fontAlgn="b"/>
                      <a:r>
                        <a:rPr lang="en-US" sz="1600" u="none" strike="noStrike">
                          <a:effectLst/>
                        </a:rPr>
                        <a:t>Brazil</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1.91</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961699053"/>
                  </a:ext>
                </a:extLst>
              </a:tr>
              <a:tr h="212933">
                <a:tc>
                  <a:txBody>
                    <a:bodyPr/>
                    <a:lstStyle/>
                    <a:p>
                      <a:pPr algn="l" fontAlgn="b"/>
                      <a:r>
                        <a:rPr lang="en-US" sz="1600" u="none" strike="noStrike">
                          <a:effectLst/>
                        </a:rPr>
                        <a:t>Chile</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5</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1.59</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2644716566"/>
                  </a:ext>
                </a:extLst>
              </a:tr>
              <a:tr h="212933">
                <a:tc>
                  <a:txBody>
                    <a:bodyPr/>
                    <a:lstStyle/>
                    <a:p>
                      <a:pPr algn="l" fontAlgn="b"/>
                      <a:r>
                        <a:rPr lang="en-US" sz="1600" u="none" strike="noStrike">
                          <a:effectLst/>
                        </a:rPr>
                        <a:t>Costa Rica</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3</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0.96</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1070875736"/>
                  </a:ext>
                </a:extLst>
              </a:tr>
              <a:tr h="212933">
                <a:tc>
                  <a:txBody>
                    <a:bodyPr/>
                    <a:lstStyle/>
                    <a:p>
                      <a:pPr algn="l" fontAlgn="b"/>
                      <a:r>
                        <a:rPr lang="en-US" sz="1600" u="none" strike="noStrike">
                          <a:effectLst/>
                        </a:rPr>
                        <a:t>Nicaragua</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3</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0.96</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2468464818"/>
                  </a:ext>
                </a:extLst>
              </a:tr>
              <a:tr h="212933">
                <a:tc>
                  <a:txBody>
                    <a:bodyPr/>
                    <a:lstStyle/>
                    <a:p>
                      <a:pPr algn="l" fontAlgn="b"/>
                      <a:r>
                        <a:rPr lang="en-US" sz="1600" u="none" strike="noStrike">
                          <a:effectLst/>
                        </a:rPr>
                        <a:t>Belize</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2</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0.64</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79486461"/>
                  </a:ext>
                </a:extLst>
              </a:tr>
              <a:tr h="212933">
                <a:tc>
                  <a:txBody>
                    <a:bodyPr/>
                    <a:lstStyle/>
                    <a:p>
                      <a:pPr algn="l" fontAlgn="b"/>
                      <a:r>
                        <a:rPr lang="en-US" sz="1600" u="none" strike="noStrike">
                          <a:effectLst/>
                        </a:rPr>
                        <a:t>Paraguay</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0.32</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931733237"/>
                  </a:ext>
                </a:extLst>
              </a:tr>
              <a:tr h="212933">
                <a:tc>
                  <a:txBody>
                    <a:bodyPr/>
                    <a:lstStyle/>
                    <a:p>
                      <a:pPr algn="l" fontAlgn="b"/>
                      <a:r>
                        <a:rPr lang="en-US" sz="1600" u="none" strike="noStrike">
                          <a:effectLst/>
                        </a:rPr>
                        <a:t>Haiti</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0.32</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1406902880"/>
                  </a:ext>
                </a:extLst>
              </a:tr>
              <a:tr h="212933">
                <a:tc>
                  <a:txBody>
                    <a:bodyPr/>
                    <a:lstStyle/>
                    <a:p>
                      <a:pPr algn="l" fontAlgn="b"/>
                      <a:r>
                        <a:rPr lang="en-US" sz="1600" u="none" strike="noStrike">
                          <a:effectLst/>
                        </a:rPr>
                        <a:t>Germany</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0.32</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465301699"/>
                  </a:ext>
                </a:extLst>
              </a:tr>
              <a:tr h="212933">
                <a:tc>
                  <a:txBody>
                    <a:bodyPr/>
                    <a:lstStyle/>
                    <a:p>
                      <a:pPr algn="l" fontAlgn="b"/>
                      <a:r>
                        <a:rPr lang="en-US" sz="1600" u="none" strike="noStrike">
                          <a:effectLst/>
                        </a:rPr>
                        <a:t>Lebanon (Mexican &amp; Guatemalan)</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0.32</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083758904"/>
                  </a:ext>
                </a:extLst>
              </a:tr>
              <a:tr h="212933">
                <a:tc>
                  <a:txBody>
                    <a:bodyPr/>
                    <a:lstStyle/>
                    <a:p>
                      <a:pPr algn="l" fontAlgn="b"/>
                      <a:r>
                        <a:rPr lang="en-US" sz="1600" u="none" strike="noStrike">
                          <a:effectLst/>
                        </a:rPr>
                        <a:t>Missing</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43</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13.69</a:t>
                      </a:r>
                      <a:endParaRPr lang="en-US" sz="1600" b="0" i="0" u="none" strike="noStrike">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363692848"/>
                  </a:ext>
                </a:extLst>
              </a:tr>
              <a:tr h="212933">
                <a:tc>
                  <a:txBody>
                    <a:bodyPr/>
                    <a:lstStyle/>
                    <a:p>
                      <a:pPr algn="l" fontAlgn="b"/>
                      <a:r>
                        <a:rPr lang="en-US" sz="1600" u="none" strike="noStrike">
                          <a:effectLst/>
                        </a:rPr>
                        <a:t>Total</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a:effectLst/>
                        </a:rPr>
                        <a:t>314</a:t>
                      </a:r>
                      <a:endParaRPr lang="en-US" sz="1600" b="0" i="0" u="none" strike="noStrike">
                        <a:solidFill>
                          <a:srgbClr val="000000"/>
                        </a:solidFill>
                        <a:effectLst/>
                        <a:latin typeface="Times New Roman" panose="02020603050405020304" pitchFamily="18" charset="0"/>
                      </a:endParaRPr>
                    </a:p>
                  </a:txBody>
                  <a:tcPr marL="8484" marR="8484" marT="8484" marB="0" anchor="b"/>
                </a:tc>
                <a:tc>
                  <a:txBody>
                    <a:bodyPr/>
                    <a:lstStyle/>
                    <a:p>
                      <a:pPr algn="r" fontAlgn="b"/>
                      <a:r>
                        <a:rPr lang="en-US" sz="1600" u="none" strike="noStrike" dirty="0">
                          <a:effectLst/>
                        </a:rPr>
                        <a:t>100.00</a:t>
                      </a:r>
                      <a:endParaRPr lang="en-US" sz="1600" b="0" i="0" u="none" strike="noStrike" dirty="0">
                        <a:solidFill>
                          <a:srgbClr val="000000"/>
                        </a:solidFill>
                        <a:effectLst/>
                        <a:latin typeface="Times New Roman" panose="02020603050405020304" pitchFamily="18" charset="0"/>
                      </a:endParaRPr>
                    </a:p>
                  </a:txBody>
                  <a:tcPr marL="8484" marR="8484" marT="8484" marB="0" anchor="b"/>
                </a:tc>
                <a:extLst>
                  <a:ext uri="{0D108BD9-81ED-4DB2-BD59-A6C34878D82A}">
                    <a16:rowId xmlns:a16="http://schemas.microsoft.com/office/drawing/2014/main" val="1906868562"/>
                  </a:ext>
                </a:extLst>
              </a:tr>
            </a:tbl>
          </a:graphicData>
        </a:graphic>
      </p:graphicFrame>
    </p:spTree>
    <p:extLst>
      <p:ext uri="{BB962C8B-B14F-4D97-AF65-F5344CB8AC3E}">
        <p14:creationId xmlns:p14="http://schemas.microsoft.com/office/powerpoint/2010/main" val="108229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D6958-19A3-7B43-B9F6-AEC5C24CD760}"/>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substance use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B3BCF8D7-B21C-6D4D-9B6D-82C8DE83B124}"/>
              </a:ext>
            </a:extLst>
          </p:cNvPr>
          <p:cNvGraphicFramePr>
            <a:graphicFrameLocks noGrp="1"/>
          </p:cNvGraphicFramePr>
          <p:nvPr>
            <p:ph idx="1"/>
            <p:extLst>
              <p:ext uri="{D42A27DB-BD31-4B8C-83A1-F6EECF244321}">
                <p14:modId xmlns:p14="http://schemas.microsoft.com/office/powerpoint/2010/main" val="2759935739"/>
              </p:ext>
            </p:extLst>
          </p:nvPr>
        </p:nvGraphicFramePr>
        <p:xfrm>
          <a:off x="1538945" y="712211"/>
          <a:ext cx="8491744" cy="3355131"/>
        </p:xfrm>
        <a:graphic>
          <a:graphicData uri="http://schemas.openxmlformats.org/drawingml/2006/table">
            <a:tbl>
              <a:tblPr firstRow="1" bandRow="1">
                <a:tableStyleId>{5C22544A-7EE6-4342-B048-85BDC9FD1C3A}</a:tableStyleId>
              </a:tblPr>
              <a:tblGrid>
                <a:gridCol w="3398100">
                  <a:extLst>
                    <a:ext uri="{9D8B030D-6E8A-4147-A177-3AD203B41FA5}">
                      <a16:colId xmlns:a16="http://schemas.microsoft.com/office/drawing/2014/main" val="3608739745"/>
                    </a:ext>
                  </a:extLst>
                </a:gridCol>
                <a:gridCol w="1378594">
                  <a:extLst>
                    <a:ext uri="{9D8B030D-6E8A-4147-A177-3AD203B41FA5}">
                      <a16:colId xmlns:a16="http://schemas.microsoft.com/office/drawing/2014/main" val="1214011799"/>
                    </a:ext>
                  </a:extLst>
                </a:gridCol>
                <a:gridCol w="1326004">
                  <a:extLst>
                    <a:ext uri="{9D8B030D-6E8A-4147-A177-3AD203B41FA5}">
                      <a16:colId xmlns:a16="http://schemas.microsoft.com/office/drawing/2014/main" val="43672982"/>
                    </a:ext>
                  </a:extLst>
                </a:gridCol>
                <a:gridCol w="1707877">
                  <a:extLst>
                    <a:ext uri="{9D8B030D-6E8A-4147-A177-3AD203B41FA5}">
                      <a16:colId xmlns:a16="http://schemas.microsoft.com/office/drawing/2014/main" val="3762175895"/>
                    </a:ext>
                  </a:extLst>
                </a:gridCol>
                <a:gridCol w="681169">
                  <a:extLst>
                    <a:ext uri="{9D8B030D-6E8A-4147-A177-3AD203B41FA5}">
                      <a16:colId xmlns:a16="http://schemas.microsoft.com/office/drawing/2014/main" val="1301441653"/>
                    </a:ext>
                  </a:extLst>
                </a:gridCol>
              </a:tblGrid>
              <a:tr h="962460">
                <a:tc>
                  <a:txBody>
                    <a:bodyPr/>
                    <a:lstStyle/>
                    <a:p>
                      <a:pPr algn="ctr" fontAlgn="ctr"/>
                      <a:r>
                        <a:rPr lang="en-US" sz="1900" u="none" strike="noStrike">
                          <a:effectLst/>
                        </a:rPr>
                        <a:t>Question</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Foreign Born %</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US Born %</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Total %</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p-value</a:t>
                      </a:r>
                      <a:endParaRPr lang="en-US" sz="1900" b="0" i="0" u="none" strike="noStrike">
                        <a:solidFill>
                          <a:srgbClr val="000000"/>
                        </a:solidFill>
                        <a:effectLst/>
                        <a:latin typeface="Times New Roman" panose="02020603050405020304" pitchFamily="18" charset="0"/>
                      </a:endParaRPr>
                    </a:p>
                  </a:txBody>
                  <a:tcPr marL="18215" marR="18215" marT="18215" marB="0" anchor="ctr"/>
                </a:tc>
                <a:extLst>
                  <a:ext uri="{0D108BD9-81ED-4DB2-BD59-A6C34878D82A}">
                    <a16:rowId xmlns:a16="http://schemas.microsoft.com/office/drawing/2014/main" val="643943028"/>
                  </a:ext>
                </a:extLst>
              </a:tr>
              <a:tr h="379593">
                <a:tc>
                  <a:txBody>
                    <a:bodyPr/>
                    <a:lstStyle/>
                    <a:p>
                      <a:pPr algn="l" fontAlgn="ctr"/>
                      <a:r>
                        <a:rPr lang="en-US" sz="1900" b="1" u="none" strike="noStrike" dirty="0">
                          <a:effectLst/>
                        </a:rPr>
                        <a:t>Do you drink alcohol?</a:t>
                      </a:r>
                      <a:endParaRPr lang="en-US" sz="1900" b="1" i="0" u="none" strike="noStrike" dirty="0">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n=314</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n=245</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n=559</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r" fontAlgn="ctr"/>
                      <a:r>
                        <a:rPr lang="en-US" sz="1900" b="1" u="none" strike="noStrike" dirty="0">
                          <a:effectLst/>
                        </a:rPr>
                        <a:t>0.006</a:t>
                      </a:r>
                      <a:endParaRPr lang="en-US" sz="1900" b="1" i="0" u="none" strike="noStrike" dirty="0">
                        <a:solidFill>
                          <a:srgbClr val="000000"/>
                        </a:solidFill>
                        <a:effectLst/>
                        <a:latin typeface="Times New Roman" panose="02020603050405020304" pitchFamily="18" charset="0"/>
                      </a:endParaRPr>
                    </a:p>
                  </a:txBody>
                  <a:tcPr marL="18215" marR="18215" marT="18215" marB="0" anchor="ctr"/>
                </a:tc>
                <a:extLst>
                  <a:ext uri="{0D108BD9-81ED-4DB2-BD59-A6C34878D82A}">
                    <a16:rowId xmlns:a16="http://schemas.microsoft.com/office/drawing/2014/main" val="187936991"/>
                  </a:ext>
                </a:extLst>
              </a:tr>
              <a:tr h="671026">
                <a:tc>
                  <a:txBody>
                    <a:bodyPr/>
                    <a:lstStyle/>
                    <a:p>
                      <a:pPr algn="l" fontAlgn="ctr"/>
                      <a:r>
                        <a:rPr lang="en-US" sz="1900" u="none" strike="noStrike">
                          <a:effectLst/>
                        </a:rPr>
                        <a:t>     Yes</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51.59 (162)</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57.14 (140)</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54.03 (302)</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8215" marR="18215" marT="18215" marB="0" anchor="ctr"/>
                </a:tc>
                <a:extLst>
                  <a:ext uri="{0D108BD9-81ED-4DB2-BD59-A6C34878D82A}">
                    <a16:rowId xmlns:a16="http://schemas.microsoft.com/office/drawing/2014/main" val="1479496518"/>
                  </a:ext>
                </a:extLst>
              </a:tr>
              <a:tr h="671026">
                <a:tc>
                  <a:txBody>
                    <a:bodyPr/>
                    <a:lstStyle/>
                    <a:p>
                      <a:pPr algn="l" fontAlgn="ctr"/>
                      <a:r>
                        <a:rPr lang="en-US" sz="1900" u="none" strike="noStrike">
                          <a:effectLst/>
                        </a:rPr>
                        <a:t>     No</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38.54 (121)</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26.94 (66)</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33.45 (187)</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8215" marR="18215" marT="18215" marB="0" anchor="ctr"/>
                </a:tc>
                <a:extLst>
                  <a:ext uri="{0D108BD9-81ED-4DB2-BD59-A6C34878D82A}">
                    <a16:rowId xmlns:a16="http://schemas.microsoft.com/office/drawing/2014/main" val="1903900278"/>
                  </a:ext>
                </a:extLst>
              </a:tr>
              <a:tr h="671026">
                <a:tc>
                  <a:txBody>
                    <a:bodyPr/>
                    <a:lstStyle/>
                    <a:p>
                      <a:pPr algn="l" fontAlgn="ctr"/>
                      <a:r>
                        <a:rPr lang="en-US" sz="1900" u="none" strike="noStrike">
                          <a:effectLst/>
                        </a:rPr>
                        <a:t>     I used to but I stopped</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9.87 (31)</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15.92 (39)</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ctr" fontAlgn="ctr"/>
                      <a:r>
                        <a:rPr lang="en-US" sz="1900" u="none" strike="noStrike">
                          <a:effectLst/>
                        </a:rPr>
                        <a:t>12.52 (70)</a:t>
                      </a:r>
                      <a:endParaRPr lang="en-US" sz="1900" b="0" i="0" u="none" strike="noStrike">
                        <a:solidFill>
                          <a:srgbClr val="000000"/>
                        </a:solidFill>
                        <a:effectLst/>
                        <a:latin typeface="Times New Roman" panose="02020603050405020304" pitchFamily="18" charset="0"/>
                      </a:endParaRPr>
                    </a:p>
                  </a:txBody>
                  <a:tcPr marL="18215" marR="18215" marT="18215" marB="0" anchor="ctr"/>
                </a:tc>
                <a:tc>
                  <a:txBody>
                    <a:bodyPr/>
                    <a:lstStyle/>
                    <a:p>
                      <a:pPr algn="l" fontAlgn="ctr"/>
                      <a:r>
                        <a:rPr lang="en-US" sz="1900" u="none" strike="noStrike" dirty="0">
                          <a:effectLst/>
                        </a:rPr>
                        <a:t> </a:t>
                      </a:r>
                      <a:endParaRPr lang="en-US" sz="1900" b="0" i="0" u="none" strike="noStrike" dirty="0">
                        <a:solidFill>
                          <a:srgbClr val="000000"/>
                        </a:solidFill>
                        <a:effectLst/>
                        <a:latin typeface="Times New Roman" panose="02020603050405020304" pitchFamily="18" charset="0"/>
                      </a:endParaRPr>
                    </a:p>
                  </a:txBody>
                  <a:tcPr marL="18215" marR="18215" marT="18215" marB="0" anchor="ctr"/>
                </a:tc>
                <a:extLst>
                  <a:ext uri="{0D108BD9-81ED-4DB2-BD59-A6C34878D82A}">
                    <a16:rowId xmlns:a16="http://schemas.microsoft.com/office/drawing/2014/main" val="1114731532"/>
                  </a:ext>
                </a:extLst>
              </a:tr>
            </a:tbl>
          </a:graphicData>
        </a:graphic>
      </p:graphicFrame>
    </p:spTree>
    <p:extLst>
      <p:ext uri="{BB962C8B-B14F-4D97-AF65-F5344CB8AC3E}">
        <p14:creationId xmlns:p14="http://schemas.microsoft.com/office/powerpoint/2010/main" val="150424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DEB42-9A01-944F-9720-3B7044CB8EE0}"/>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substance use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D3603086-0879-EA44-8650-1E93E254828C}"/>
              </a:ext>
            </a:extLst>
          </p:cNvPr>
          <p:cNvGraphicFramePr>
            <a:graphicFrameLocks noGrp="1"/>
          </p:cNvGraphicFramePr>
          <p:nvPr>
            <p:ph idx="1"/>
            <p:extLst>
              <p:ext uri="{D42A27DB-BD31-4B8C-83A1-F6EECF244321}">
                <p14:modId xmlns:p14="http://schemas.microsoft.com/office/powerpoint/2010/main" val="2542150963"/>
              </p:ext>
            </p:extLst>
          </p:nvPr>
        </p:nvGraphicFramePr>
        <p:xfrm>
          <a:off x="642938" y="788670"/>
          <a:ext cx="9526297" cy="3154556"/>
        </p:xfrm>
        <a:graphic>
          <a:graphicData uri="http://schemas.openxmlformats.org/drawingml/2006/table">
            <a:tbl>
              <a:tblPr firstRow="1" bandRow="1">
                <a:tableStyleId>{5C22544A-7EE6-4342-B048-85BDC9FD1C3A}</a:tableStyleId>
              </a:tblPr>
              <a:tblGrid>
                <a:gridCol w="4301758">
                  <a:extLst>
                    <a:ext uri="{9D8B030D-6E8A-4147-A177-3AD203B41FA5}">
                      <a16:colId xmlns:a16="http://schemas.microsoft.com/office/drawing/2014/main" val="1912353731"/>
                    </a:ext>
                  </a:extLst>
                </a:gridCol>
                <a:gridCol w="1414020">
                  <a:extLst>
                    <a:ext uri="{9D8B030D-6E8A-4147-A177-3AD203B41FA5}">
                      <a16:colId xmlns:a16="http://schemas.microsoft.com/office/drawing/2014/main" val="2721397401"/>
                    </a:ext>
                  </a:extLst>
                </a:gridCol>
                <a:gridCol w="1414020">
                  <a:extLst>
                    <a:ext uri="{9D8B030D-6E8A-4147-A177-3AD203B41FA5}">
                      <a16:colId xmlns:a16="http://schemas.microsoft.com/office/drawing/2014/main" val="1778312713"/>
                    </a:ext>
                  </a:extLst>
                </a:gridCol>
                <a:gridCol w="1414020">
                  <a:extLst>
                    <a:ext uri="{9D8B030D-6E8A-4147-A177-3AD203B41FA5}">
                      <a16:colId xmlns:a16="http://schemas.microsoft.com/office/drawing/2014/main" val="69052758"/>
                    </a:ext>
                  </a:extLst>
                </a:gridCol>
                <a:gridCol w="982479">
                  <a:extLst>
                    <a:ext uri="{9D8B030D-6E8A-4147-A177-3AD203B41FA5}">
                      <a16:colId xmlns:a16="http://schemas.microsoft.com/office/drawing/2014/main" val="3702254919"/>
                    </a:ext>
                  </a:extLst>
                </a:gridCol>
              </a:tblGrid>
              <a:tr h="928668">
                <a:tc>
                  <a:txBody>
                    <a:bodyPr/>
                    <a:lstStyle/>
                    <a:p>
                      <a:pPr algn="ctr" fontAlgn="ctr"/>
                      <a:r>
                        <a:rPr lang="en-US" sz="2000" u="none" strike="noStrike">
                          <a:effectLst/>
                        </a:rPr>
                        <a:t>Question</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Foreign Born %</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US Born %</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Total %</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p-value</a:t>
                      </a:r>
                      <a:endParaRPr lang="en-US" sz="2000" b="0" i="0" u="none" strike="noStrike">
                        <a:solidFill>
                          <a:srgbClr val="000000"/>
                        </a:solidFill>
                        <a:effectLst/>
                        <a:latin typeface="Times New Roman" panose="02020603050405020304" pitchFamily="18" charset="0"/>
                      </a:endParaRPr>
                    </a:p>
                  </a:txBody>
                  <a:tcPr marL="19295" marR="19295" marT="19295" marB="0" anchor="ctr"/>
                </a:tc>
                <a:extLst>
                  <a:ext uri="{0D108BD9-81ED-4DB2-BD59-A6C34878D82A}">
                    <a16:rowId xmlns:a16="http://schemas.microsoft.com/office/drawing/2014/main" val="2890323021"/>
                  </a:ext>
                </a:extLst>
              </a:tr>
              <a:tr h="402111">
                <a:tc>
                  <a:txBody>
                    <a:bodyPr/>
                    <a:lstStyle/>
                    <a:p>
                      <a:pPr algn="l" fontAlgn="ctr"/>
                      <a:r>
                        <a:rPr lang="en-US" sz="2000" b="1" u="none" strike="noStrike" dirty="0">
                          <a:effectLst/>
                        </a:rPr>
                        <a:t>Use any kind of drug to get high?</a:t>
                      </a:r>
                      <a:endParaRPr lang="en-US" sz="2000" b="1" i="0" u="none" strike="noStrike" dirty="0">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n=314</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n=245</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n=559</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r" fontAlgn="ctr"/>
                      <a:r>
                        <a:rPr lang="en-US" sz="2000" b="1" u="none" strike="noStrike" dirty="0">
                          <a:effectLst/>
                        </a:rPr>
                        <a:t>0.000</a:t>
                      </a:r>
                      <a:endParaRPr lang="en-US" sz="2000" b="1" i="0" u="none" strike="noStrike" dirty="0">
                        <a:solidFill>
                          <a:srgbClr val="000000"/>
                        </a:solidFill>
                        <a:effectLst/>
                        <a:latin typeface="Times New Roman" panose="02020603050405020304" pitchFamily="18" charset="0"/>
                      </a:endParaRPr>
                    </a:p>
                  </a:txBody>
                  <a:tcPr marL="19295" marR="19295" marT="19295" marB="0" anchor="ctr"/>
                </a:tc>
                <a:extLst>
                  <a:ext uri="{0D108BD9-81ED-4DB2-BD59-A6C34878D82A}">
                    <a16:rowId xmlns:a16="http://schemas.microsoft.com/office/drawing/2014/main" val="3992651208"/>
                  </a:ext>
                </a:extLst>
              </a:tr>
              <a:tr h="710833">
                <a:tc>
                  <a:txBody>
                    <a:bodyPr/>
                    <a:lstStyle/>
                    <a:p>
                      <a:pPr algn="l" fontAlgn="ctr"/>
                      <a:r>
                        <a:rPr lang="en-US" sz="2000" u="none" strike="noStrike" dirty="0">
                          <a:effectLst/>
                        </a:rPr>
                        <a:t>     Yes</a:t>
                      </a:r>
                      <a:endParaRPr lang="en-US" sz="2000" b="0" i="0" u="none" strike="noStrike" dirty="0">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44.59 (14)</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62.45 (153)</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52.42 (293)</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295" marR="19295" marT="19295" marB="0" anchor="ctr"/>
                </a:tc>
                <a:extLst>
                  <a:ext uri="{0D108BD9-81ED-4DB2-BD59-A6C34878D82A}">
                    <a16:rowId xmlns:a16="http://schemas.microsoft.com/office/drawing/2014/main" val="514296431"/>
                  </a:ext>
                </a:extLst>
              </a:tr>
              <a:tr h="710833">
                <a:tc>
                  <a:txBody>
                    <a:bodyPr/>
                    <a:lstStyle/>
                    <a:p>
                      <a:pPr algn="l" fontAlgn="ctr"/>
                      <a:r>
                        <a:rPr lang="en-US" sz="2000" u="none" strike="noStrike">
                          <a:effectLst/>
                        </a:rPr>
                        <a:t>     No</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46.50 (146)</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28.98 (71)</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38.82 (217)</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295" marR="19295" marT="19295" marB="0" anchor="ctr"/>
                </a:tc>
                <a:extLst>
                  <a:ext uri="{0D108BD9-81ED-4DB2-BD59-A6C34878D82A}">
                    <a16:rowId xmlns:a16="http://schemas.microsoft.com/office/drawing/2014/main" val="2711455495"/>
                  </a:ext>
                </a:extLst>
              </a:tr>
              <a:tr h="402111">
                <a:tc>
                  <a:txBody>
                    <a:bodyPr/>
                    <a:lstStyle/>
                    <a:p>
                      <a:pPr algn="l" fontAlgn="ctr"/>
                      <a:r>
                        <a:rPr lang="en-US" sz="2000" u="none" strike="noStrike">
                          <a:effectLst/>
                        </a:rPr>
                        <a:t>     I used to but I stopped</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8.92 (28)</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8.57 (21)</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ctr" fontAlgn="ctr"/>
                      <a:r>
                        <a:rPr lang="en-US" sz="2000" u="none" strike="noStrike">
                          <a:effectLst/>
                        </a:rPr>
                        <a:t>8.77 (49)</a:t>
                      </a:r>
                      <a:endParaRPr lang="en-US" sz="2000" b="0" i="0" u="none" strike="noStrike">
                        <a:solidFill>
                          <a:srgbClr val="000000"/>
                        </a:solidFill>
                        <a:effectLst/>
                        <a:latin typeface="Times New Roman" panose="02020603050405020304" pitchFamily="18" charset="0"/>
                      </a:endParaRPr>
                    </a:p>
                  </a:txBody>
                  <a:tcPr marL="19295" marR="19295" marT="19295"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19295" marR="19295" marT="19295" marB="0" anchor="ctr"/>
                </a:tc>
                <a:extLst>
                  <a:ext uri="{0D108BD9-81ED-4DB2-BD59-A6C34878D82A}">
                    <a16:rowId xmlns:a16="http://schemas.microsoft.com/office/drawing/2014/main" val="3346314191"/>
                  </a:ext>
                </a:extLst>
              </a:tr>
            </a:tbl>
          </a:graphicData>
        </a:graphic>
      </p:graphicFrame>
    </p:spTree>
    <p:extLst>
      <p:ext uri="{BB962C8B-B14F-4D97-AF65-F5344CB8AC3E}">
        <p14:creationId xmlns:p14="http://schemas.microsoft.com/office/powerpoint/2010/main" val="379451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DC795-9BD6-AA4F-843D-2727E19A2261}"/>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Substance Use &amp; sex</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49BCA45C-7538-3140-8F37-CFC073CD1B89}"/>
              </a:ext>
            </a:extLst>
          </p:cNvPr>
          <p:cNvGraphicFramePr>
            <a:graphicFrameLocks noGrp="1"/>
          </p:cNvGraphicFramePr>
          <p:nvPr>
            <p:ph idx="1"/>
            <p:extLst>
              <p:ext uri="{D42A27DB-BD31-4B8C-83A1-F6EECF244321}">
                <p14:modId xmlns:p14="http://schemas.microsoft.com/office/powerpoint/2010/main" val="2189019338"/>
              </p:ext>
            </p:extLst>
          </p:nvPr>
        </p:nvGraphicFramePr>
        <p:xfrm>
          <a:off x="937261" y="228600"/>
          <a:ext cx="10012679" cy="4114800"/>
        </p:xfrm>
        <a:graphic>
          <a:graphicData uri="http://schemas.openxmlformats.org/drawingml/2006/table">
            <a:tbl>
              <a:tblPr firstRow="1" bandRow="1">
                <a:tableStyleId>{5C22544A-7EE6-4342-B048-85BDC9FD1C3A}</a:tableStyleId>
              </a:tblPr>
              <a:tblGrid>
                <a:gridCol w="6333506">
                  <a:extLst>
                    <a:ext uri="{9D8B030D-6E8A-4147-A177-3AD203B41FA5}">
                      <a16:colId xmlns:a16="http://schemas.microsoft.com/office/drawing/2014/main" val="18679887"/>
                    </a:ext>
                  </a:extLst>
                </a:gridCol>
                <a:gridCol w="1010379">
                  <a:extLst>
                    <a:ext uri="{9D8B030D-6E8A-4147-A177-3AD203B41FA5}">
                      <a16:colId xmlns:a16="http://schemas.microsoft.com/office/drawing/2014/main" val="2848942373"/>
                    </a:ext>
                  </a:extLst>
                </a:gridCol>
                <a:gridCol w="899552">
                  <a:extLst>
                    <a:ext uri="{9D8B030D-6E8A-4147-A177-3AD203B41FA5}">
                      <a16:colId xmlns:a16="http://schemas.microsoft.com/office/drawing/2014/main" val="2448998723"/>
                    </a:ext>
                  </a:extLst>
                </a:gridCol>
                <a:gridCol w="1014945">
                  <a:extLst>
                    <a:ext uri="{9D8B030D-6E8A-4147-A177-3AD203B41FA5}">
                      <a16:colId xmlns:a16="http://schemas.microsoft.com/office/drawing/2014/main" val="2354399584"/>
                    </a:ext>
                  </a:extLst>
                </a:gridCol>
                <a:gridCol w="754297">
                  <a:extLst>
                    <a:ext uri="{9D8B030D-6E8A-4147-A177-3AD203B41FA5}">
                      <a16:colId xmlns:a16="http://schemas.microsoft.com/office/drawing/2014/main" val="569142250"/>
                    </a:ext>
                  </a:extLst>
                </a:gridCol>
              </a:tblGrid>
              <a:tr h="601724">
                <a:tc>
                  <a:txBody>
                    <a:bodyPr/>
                    <a:lstStyle/>
                    <a:p>
                      <a:pPr algn="ctr" fontAlgn="ctr"/>
                      <a:r>
                        <a:rPr lang="en-US" sz="1400" u="none" strike="noStrike" dirty="0">
                          <a:effectLst/>
                        </a:rPr>
                        <a:t>Question</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Foreign Born %</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US Born %</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Total %</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p-value</a:t>
                      </a:r>
                      <a:endParaRPr lang="en-US" sz="14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2677148283"/>
                  </a:ext>
                </a:extLst>
              </a:tr>
              <a:tr h="491872">
                <a:tc>
                  <a:txBody>
                    <a:bodyPr/>
                    <a:lstStyle/>
                    <a:p>
                      <a:pPr algn="l" fontAlgn="ctr"/>
                      <a:r>
                        <a:rPr lang="en-US" sz="1400" b="1" u="none" strike="noStrike" dirty="0">
                          <a:effectLst/>
                        </a:rPr>
                        <a:t>Percentage of the time have sex when you and/or partner have used drugs and/or alcohol?</a:t>
                      </a:r>
                      <a:endParaRPr lang="en-US" sz="1400" b="1"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n=314</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n=245</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n=559</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r" fontAlgn="ctr"/>
                      <a:r>
                        <a:rPr lang="en-US" sz="1400" b="1" u="none" strike="noStrike" dirty="0">
                          <a:effectLst/>
                        </a:rPr>
                        <a:t>0.000</a:t>
                      </a:r>
                      <a:endParaRPr lang="en-US" sz="1400" b="1" i="0" u="none" strike="noStrike" dirty="0">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1973413709"/>
                  </a:ext>
                </a:extLst>
              </a:tr>
              <a:tr h="251767">
                <a:tc>
                  <a:txBody>
                    <a:bodyPr/>
                    <a:lstStyle/>
                    <a:p>
                      <a:pPr algn="l" fontAlgn="ctr"/>
                      <a:r>
                        <a:rPr lang="en-US" sz="1400" u="none" strike="noStrike" dirty="0">
                          <a:effectLst/>
                        </a:rPr>
                        <a:t>     0% (never)</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34.39 (108)</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24.49 (60)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30.05 (168)</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3550721551"/>
                  </a:ext>
                </a:extLst>
              </a:tr>
              <a:tr h="251767">
                <a:tc>
                  <a:txBody>
                    <a:bodyPr/>
                    <a:lstStyle/>
                    <a:p>
                      <a:pPr algn="l" fontAlgn="ctr"/>
                      <a:r>
                        <a:rPr lang="en-US" sz="1400" u="none" strike="noStrike" dirty="0">
                          <a:effectLst/>
                        </a:rPr>
                        <a:t>     1-10%</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14.97 (47)</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8.16 (20)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11.99 (67)</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303559924"/>
                  </a:ext>
                </a:extLst>
              </a:tr>
              <a:tr h="251767">
                <a:tc>
                  <a:txBody>
                    <a:bodyPr/>
                    <a:lstStyle/>
                    <a:p>
                      <a:pPr algn="l" fontAlgn="ctr"/>
                      <a:r>
                        <a:rPr lang="en-US" sz="1400" u="none" strike="noStrike">
                          <a:effectLst/>
                        </a:rPr>
                        <a:t>     11-20%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6.69 (21)</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7.76 (19)</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7.16 (40)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2805429802"/>
                  </a:ext>
                </a:extLst>
              </a:tr>
              <a:tr h="251767">
                <a:tc>
                  <a:txBody>
                    <a:bodyPr/>
                    <a:lstStyle/>
                    <a:p>
                      <a:pPr algn="l" fontAlgn="ctr"/>
                      <a:r>
                        <a:rPr lang="en-US" sz="1400" u="none" strike="noStrike" dirty="0">
                          <a:effectLst/>
                        </a:rPr>
                        <a:t>     21-30%</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dirty="0">
                          <a:effectLst/>
                        </a:rPr>
                        <a:t>11.15 (35)</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9.39 (23)</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10.38 (58)</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4280497260"/>
                  </a:ext>
                </a:extLst>
              </a:tr>
              <a:tr h="251767">
                <a:tc>
                  <a:txBody>
                    <a:bodyPr/>
                    <a:lstStyle/>
                    <a:p>
                      <a:pPr algn="l" fontAlgn="ctr"/>
                      <a:r>
                        <a:rPr lang="en-US" sz="1400" u="none" strike="noStrike">
                          <a:effectLst/>
                        </a:rPr>
                        <a:t>     31-40%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dirty="0">
                          <a:effectLst/>
                        </a:rPr>
                        <a:t>5.73 (18)</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dirty="0">
                          <a:effectLst/>
                        </a:rPr>
                        <a:t>6.12 (15)</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5.90 (33)</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1031371329"/>
                  </a:ext>
                </a:extLst>
              </a:tr>
              <a:tr h="251767">
                <a:tc>
                  <a:txBody>
                    <a:bodyPr/>
                    <a:lstStyle/>
                    <a:p>
                      <a:pPr algn="l" fontAlgn="ctr"/>
                      <a:r>
                        <a:rPr lang="en-US" sz="1400" u="none" strike="noStrike" dirty="0">
                          <a:effectLst/>
                        </a:rPr>
                        <a:t>     41-50%</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10.19 (32)</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9.39 (23)</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dirty="0">
                          <a:effectLst/>
                        </a:rPr>
                        <a:t>9.84 (55)</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4114806916"/>
                  </a:ext>
                </a:extLst>
              </a:tr>
              <a:tr h="251767">
                <a:tc>
                  <a:txBody>
                    <a:bodyPr/>
                    <a:lstStyle/>
                    <a:p>
                      <a:pPr algn="l" fontAlgn="ctr"/>
                      <a:r>
                        <a:rPr lang="en-US" sz="1400" u="none" strike="noStrike" dirty="0">
                          <a:effectLst/>
                        </a:rPr>
                        <a:t>     51-60%</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2.87 (9)</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6.53 (16)</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dirty="0">
                          <a:effectLst/>
                        </a:rPr>
                        <a:t>4.47 (25)</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288815659"/>
                  </a:ext>
                </a:extLst>
              </a:tr>
              <a:tr h="251767">
                <a:tc>
                  <a:txBody>
                    <a:bodyPr/>
                    <a:lstStyle/>
                    <a:p>
                      <a:pPr algn="l" fontAlgn="ctr"/>
                      <a:r>
                        <a:rPr lang="en-US" sz="1400" u="none" strike="noStrike">
                          <a:effectLst/>
                        </a:rPr>
                        <a:t>     61-70%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2.23 (7)</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5.71 (14)</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3.76 (21)</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3134764010"/>
                  </a:ext>
                </a:extLst>
              </a:tr>
              <a:tr h="251767">
                <a:tc>
                  <a:txBody>
                    <a:bodyPr/>
                    <a:lstStyle/>
                    <a:p>
                      <a:pPr algn="l" fontAlgn="ctr"/>
                      <a:r>
                        <a:rPr lang="en-US" sz="1400" u="none" strike="noStrike">
                          <a:effectLst/>
                        </a:rPr>
                        <a:t>     71-80%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4.78 (15)</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5.31 (13)</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5.01 (28)</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945489774"/>
                  </a:ext>
                </a:extLst>
              </a:tr>
              <a:tr h="251767">
                <a:tc>
                  <a:txBody>
                    <a:bodyPr/>
                    <a:lstStyle/>
                    <a:p>
                      <a:pPr algn="l" fontAlgn="ctr"/>
                      <a:r>
                        <a:rPr lang="en-US" sz="1400" u="none" strike="noStrike">
                          <a:effectLst/>
                        </a:rPr>
                        <a:t>     81-90%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3.18 (10)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4.08 (10)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3.58 (20)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1084004912"/>
                  </a:ext>
                </a:extLst>
              </a:tr>
              <a:tr h="251767">
                <a:tc>
                  <a:txBody>
                    <a:bodyPr/>
                    <a:lstStyle/>
                    <a:p>
                      <a:pPr algn="l" fontAlgn="ctr"/>
                      <a:r>
                        <a:rPr lang="en-US" sz="1400" u="none" strike="noStrike">
                          <a:effectLst/>
                        </a:rPr>
                        <a:t>     91-99%</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1.91 (6)</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4.08 (10)</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2.86 (16)</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2551990505"/>
                  </a:ext>
                </a:extLst>
              </a:tr>
              <a:tr h="251767">
                <a:tc>
                  <a:txBody>
                    <a:bodyPr/>
                    <a:lstStyle/>
                    <a:p>
                      <a:pPr algn="l" fontAlgn="ctr"/>
                      <a:r>
                        <a:rPr lang="en-US" sz="1400" u="none" strike="noStrike">
                          <a:effectLst/>
                        </a:rPr>
                        <a:t>     100% (all the time)</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1.91 (6)</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8.98 (22)</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400" u="none" strike="noStrike">
                          <a:effectLst/>
                        </a:rPr>
                        <a:t>5.01 (28)</a:t>
                      </a:r>
                      <a:endParaRPr lang="en-US" sz="14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l" fontAlgn="ct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806535401"/>
                  </a:ext>
                </a:extLst>
              </a:tr>
            </a:tbl>
          </a:graphicData>
        </a:graphic>
      </p:graphicFrame>
    </p:spTree>
    <p:extLst>
      <p:ext uri="{BB962C8B-B14F-4D97-AF65-F5344CB8AC3E}">
        <p14:creationId xmlns:p14="http://schemas.microsoft.com/office/powerpoint/2010/main" val="192344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B14BE-D554-B147-8E31-98D4E4B1B345}"/>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substance use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B12E4B3-89F2-DF44-85AA-5E32D8AC0562}"/>
              </a:ext>
            </a:extLst>
          </p:cNvPr>
          <p:cNvGraphicFramePr>
            <a:graphicFrameLocks noGrp="1"/>
          </p:cNvGraphicFramePr>
          <p:nvPr>
            <p:ph idx="1"/>
            <p:extLst>
              <p:ext uri="{D42A27DB-BD31-4B8C-83A1-F6EECF244321}">
                <p14:modId xmlns:p14="http://schemas.microsoft.com/office/powerpoint/2010/main" val="198183028"/>
              </p:ext>
            </p:extLst>
          </p:nvPr>
        </p:nvGraphicFramePr>
        <p:xfrm>
          <a:off x="1728375" y="608662"/>
          <a:ext cx="8504835" cy="3355133"/>
        </p:xfrm>
        <a:graphic>
          <a:graphicData uri="http://schemas.openxmlformats.org/drawingml/2006/table">
            <a:tbl>
              <a:tblPr firstRow="1" bandRow="1">
                <a:tableStyleId>{5C22544A-7EE6-4342-B048-85BDC9FD1C3A}</a:tableStyleId>
              </a:tblPr>
              <a:tblGrid>
                <a:gridCol w="4658967">
                  <a:extLst>
                    <a:ext uri="{9D8B030D-6E8A-4147-A177-3AD203B41FA5}">
                      <a16:colId xmlns:a16="http://schemas.microsoft.com/office/drawing/2014/main" val="181970930"/>
                    </a:ext>
                  </a:extLst>
                </a:gridCol>
                <a:gridCol w="1019879">
                  <a:extLst>
                    <a:ext uri="{9D8B030D-6E8A-4147-A177-3AD203B41FA5}">
                      <a16:colId xmlns:a16="http://schemas.microsoft.com/office/drawing/2014/main" val="1589034714"/>
                    </a:ext>
                  </a:extLst>
                </a:gridCol>
                <a:gridCol w="1019879">
                  <a:extLst>
                    <a:ext uri="{9D8B030D-6E8A-4147-A177-3AD203B41FA5}">
                      <a16:colId xmlns:a16="http://schemas.microsoft.com/office/drawing/2014/main" val="3915981912"/>
                    </a:ext>
                  </a:extLst>
                </a:gridCol>
                <a:gridCol w="1008197">
                  <a:extLst>
                    <a:ext uri="{9D8B030D-6E8A-4147-A177-3AD203B41FA5}">
                      <a16:colId xmlns:a16="http://schemas.microsoft.com/office/drawing/2014/main" val="3533746486"/>
                    </a:ext>
                  </a:extLst>
                </a:gridCol>
                <a:gridCol w="797913">
                  <a:extLst>
                    <a:ext uri="{9D8B030D-6E8A-4147-A177-3AD203B41FA5}">
                      <a16:colId xmlns:a16="http://schemas.microsoft.com/office/drawing/2014/main" val="1344740940"/>
                    </a:ext>
                  </a:extLst>
                </a:gridCol>
              </a:tblGrid>
              <a:tr h="864637">
                <a:tc>
                  <a:txBody>
                    <a:bodyPr/>
                    <a:lstStyle/>
                    <a:p>
                      <a:pPr algn="ctr" fontAlgn="ctr"/>
                      <a:r>
                        <a:rPr lang="en-US" sz="1700" u="none" strike="noStrike">
                          <a:effectLst/>
                        </a:rPr>
                        <a:t>Question</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Foreign Born %</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US Born %</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Total %</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p-value</a:t>
                      </a:r>
                      <a:endParaRPr lang="en-US" sz="1700" b="0" i="0" u="none" strike="noStrike">
                        <a:solidFill>
                          <a:srgbClr val="000000"/>
                        </a:solidFill>
                        <a:effectLst/>
                        <a:latin typeface="Times New Roman" panose="02020603050405020304" pitchFamily="18" charset="0"/>
                      </a:endParaRPr>
                    </a:p>
                  </a:txBody>
                  <a:tcPr marL="16363" marR="16363" marT="16363" marB="0" anchor="ctr"/>
                </a:tc>
                <a:extLst>
                  <a:ext uri="{0D108BD9-81ED-4DB2-BD59-A6C34878D82A}">
                    <a16:rowId xmlns:a16="http://schemas.microsoft.com/office/drawing/2014/main" val="3846428829"/>
                  </a:ext>
                </a:extLst>
              </a:tr>
              <a:tr h="602824">
                <a:tc>
                  <a:txBody>
                    <a:bodyPr/>
                    <a:lstStyle/>
                    <a:p>
                      <a:pPr algn="l" fontAlgn="ctr"/>
                      <a:r>
                        <a:rPr lang="en-US" sz="1700" b="1" u="none" strike="noStrike" dirty="0">
                          <a:effectLst/>
                        </a:rPr>
                        <a:t>Currently in recovery from a substance use disorder/addiction?</a:t>
                      </a:r>
                      <a:endParaRPr lang="en-US" sz="1700" b="1" i="0" u="none" strike="noStrike" dirty="0">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n=314</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n=245</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n=559</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r" fontAlgn="ctr"/>
                      <a:r>
                        <a:rPr lang="en-US" sz="1700" b="1" u="none" strike="noStrike" dirty="0">
                          <a:effectLst/>
                        </a:rPr>
                        <a:t>0.033</a:t>
                      </a:r>
                      <a:endParaRPr lang="en-US" sz="1700" b="1" i="0" u="none" strike="noStrike" dirty="0">
                        <a:solidFill>
                          <a:srgbClr val="000000"/>
                        </a:solidFill>
                        <a:effectLst/>
                        <a:latin typeface="Times New Roman" panose="02020603050405020304" pitchFamily="18" charset="0"/>
                      </a:endParaRPr>
                    </a:p>
                  </a:txBody>
                  <a:tcPr marL="16363" marR="16363" marT="16363" marB="0" anchor="ctr"/>
                </a:tc>
                <a:extLst>
                  <a:ext uri="{0D108BD9-81ED-4DB2-BD59-A6C34878D82A}">
                    <a16:rowId xmlns:a16="http://schemas.microsoft.com/office/drawing/2014/main" val="1044986246"/>
                  </a:ext>
                </a:extLst>
              </a:tr>
              <a:tr h="602824">
                <a:tc>
                  <a:txBody>
                    <a:bodyPr/>
                    <a:lstStyle/>
                    <a:p>
                      <a:pPr algn="l" fontAlgn="ctr"/>
                      <a:r>
                        <a:rPr lang="en-US" sz="1700" u="none" strike="noStrike">
                          <a:effectLst/>
                        </a:rPr>
                        <a:t>     Yes</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10.51 (33)</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14.69 (36)</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12.34 (69)</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l" fontAlgn="ctr"/>
                      <a:r>
                        <a:rPr lang="en-US" sz="1700" u="none" strike="noStrike">
                          <a:effectLst/>
                        </a:rPr>
                        <a:t> </a:t>
                      </a:r>
                      <a:endParaRPr lang="en-US" sz="1700" b="0" i="0" u="none" strike="noStrike">
                        <a:solidFill>
                          <a:srgbClr val="000000"/>
                        </a:solidFill>
                        <a:effectLst/>
                        <a:latin typeface="Times New Roman" panose="02020603050405020304" pitchFamily="18" charset="0"/>
                      </a:endParaRPr>
                    </a:p>
                  </a:txBody>
                  <a:tcPr marL="16363" marR="16363" marT="16363" marB="0" anchor="ctr"/>
                </a:tc>
                <a:extLst>
                  <a:ext uri="{0D108BD9-81ED-4DB2-BD59-A6C34878D82A}">
                    <a16:rowId xmlns:a16="http://schemas.microsoft.com/office/drawing/2014/main" val="1390562065"/>
                  </a:ext>
                </a:extLst>
              </a:tr>
              <a:tr h="602824">
                <a:tc>
                  <a:txBody>
                    <a:bodyPr/>
                    <a:lstStyle/>
                    <a:p>
                      <a:pPr algn="l" fontAlgn="ctr"/>
                      <a:r>
                        <a:rPr lang="en-US" sz="1700" u="none" strike="noStrike">
                          <a:effectLst/>
                        </a:rPr>
                        <a:t>     No</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84.08 (264)</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75.10 (184)</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80.14 (448)</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l" fontAlgn="ctr"/>
                      <a:r>
                        <a:rPr lang="en-US" sz="1700" u="none" strike="noStrike">
                          <a:effectLst/>
                        </a:rPr>
                        <a:t> </a:t>
                      </a:r>
                      <a:endParaRPr lang="en-US" sz="1700" b="0" i="0" u="none" strike="noStrike">
                        <a:solidFill>
                          <a:srgbClr val="000000"/>
                        </a:solidFill>
                        <a:effectLst/>
                        <a:latin typeface="Times New Roman" panose="02020603050405020304" pitchFamily="18" charset="0"/>
                      </a:endParaRPr>
                    </a:p>
                  </a:txBody>
                  <a:tcPr marL="16363" marR="16363" marT="16363" marB="0" anchor="ctr"/>
                </a:tc>
                <a:extLst>
                  <a:ext uri="{0D108BD9-81ED-4DB2-BD59-A6C34878D82A}">
                    <a16:rowId xmlns:a16="http://schemas.microsoft.com/office/drawing/2014/main" val="1963224527"/>
                  </a:ext>
                </a:extLst>
              </a:tr>
              <a:tr h="341012">
                <a:tc>
                  <a:txBody>
                    <a:bodyPr/>
                    <a:lstStyle/>
                    <a:p>
                      <a:pPr algn="l" fontAlgn="ctr"/>
                      <a:r>
                        <a:rPr lang="en-US" sz="1700" u="none" strike="noStrike">
                          <a:effectLst/>
                        </a:rPr>
                        <a:t>     I do not know</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1.91 (6)</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2.04 (5)</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1.97 (11)</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l" fontAlgn="ctr"/>
                      <a:r>
                        <a:rPr lang="en-US" sz="1700" u="none" strike="noStrike">
                          <a:effectLst/>
                        </a:rPr>
                        <a:t> </a:t>
                      </a:r>
                      <a:endParaRPr lang="en-US" sz="1700" b="0" i="0" u="none" strike="noStrike">
                        <a:solidFill>
                          <a:srgbClr val="000000"/>
                        </a:solidFill>
                        <a:effectLst/>
                        <a:latin typeface="Times New Roman" panose="02020603050405020304" pitchFamily="18" charset="0"/>
                      </a:endParaRPr>
                    </a:p>
                  </a:txBody>
                  <a:tcPr marL="16363" marR="16363" marT="16363" marB="0" anchor="ctr"/>
                </a:tc>
                <a:extLst>
                  <a:ext uri="{0D108BD9-81ED-4DB2-BD59-A6C34878D82A}">
                    <a16:rowId xmlns:a16="http://schemas.microsoft.com/office/drawing/2014/main" val="1690779828"/>
                  </a:ext>
                </a:extLst>
              </a:tr>
              <a:tr h="341012">
                <a:tc>
                  <a:txBody>
                    <a:bodyPr/>
                    <a:lstStyle/>
                    <a:p>
                      <a:pPr algn="l" fontAlgn="ctr"/>
                      <a:r>
                        <a:rPr lang="en-US" sz="1700" u="none" strike="noStrike">
                          <a:effectLst/>
                        </a:rPr>
                        <a:t>     This does not apply to me</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3.50 (11)</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8.16 (20)</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ctr" fontAlgn="ctr"/>
                      <a:r>
                        <a:rPr lang="en-US" sz="1700" u="none" strike="noStrike">
                          <a:effectLst/>
                        </a:rPr>
                        <a:t>5.55 (31)</a:t>
                      </a:r>
                      <a:endParaRPr lang="en-US" sz="1700" b="0" i="0" u="none" strike="noStrike">
                        <a:solidFill>
                          <a:srgbClr val="000000"/>
                        </a:solidFill>
                        <a:effectLst/>
                        <a:latin typeface="Times New Roman" panose="02020603050405020304" pitchFamily="18" charset="0"/>
                      </a:endParaRPr>
                    </a:p>
                  </a:txBody>
                  <a:tcPr marL="16363" marR="16363" marT="16363" marB="0" anchor="ctr"/>
                </a:tc>
                <a:tc>
                  <a:txBody>
                    <a:bodyPr/>
                    <a:lstStyle/>
                    <a:p>
                      <a:pPr algn="l" fontAlgn="ctr"/>
                      <a:r>
                        <a:rPr lang="en-US" sz="1700" u="none" strike="noStrike" dirty="0">
                          <a:effectLst/>
                        </a:rPr>
                        <a:t> </a:t>
                      </a:r>
                      <a:endParaRPr lang="en-US" sz="1700" b="0" i="0" u="none" strike="noStrike" dirty="0">
                        <a:solidFill>
                          <a:srgbClr val="000000"/>
                        </a:solidFill>
                        <a:effectLst/>
                        <a:latin typeface="Times New Roman" panose="02020603050405020304" pitchFamily="18" charset="0"/>
                      </a:endParaRPr>
                    </a:p>
                  </a:txBody>
                  <a:tcPr marL="16363" marR="16363" marT="16363" marB="0" anchor="ctr"/>
                </a:tc>
                <a:extLst>
                  <a:ext uri="{0D108BD9-81ED-4DB2-BD59-A6C34878D82A}">
                    <a16:rowId xmlns:a16="http://schemas.microsoft.com/office/drawing/2014/main" val="4137871313"/>
                  </a:ext>
                </a:extLst>
              </a:tr>
            </a:tbl>
          </a:graphicData>
        </a:graphic>
      </p:graphicFrame>
    </p:spTree>
    <p:extLst>
      <p:ext uri="{BB962C8B-B14F-4D97-AF65-F5344CB8AC3E}">
        <p14:creationId xmlns:p14="http://schemas.microsoft.com/office/powerpoint/2010/main" val="394110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1509C3EF-2908-46F5-A59B-0F0549D653F6}"/>
              </a:ext>
            </a:extLst>
          </p:cNvPr>
          <p:cNvSpPr>
            <a:spLocks noChangeArrowheads="1"/>
          </p:cNvSpPr>
          <p:nvPr/>
        </p:nvSpPr>
        <p:spPr bwMode="auto">
          <a:xfrm>
            <a:off x="1585913" y="2314575"/>
            <a:ext cx="5195887" cy="3681413"/>
          </a:xfrm>
          <a:prstGeom prst="rect">
            <a:avLst/>
          </a:prstGeom>
          <a:noFill/>
          <a:ln w="9525">
            <a:noFill/>
            <a:miter lim="800000"/>
            <a:headEnd/>
            <a:tailEnd/>
          </a:ln>
          <a:effectLst/>
        </p:spPr>
        <p:txBody>
          <a:bodyPr/>
          <a:lstStyle/>
          <a:p>
            <a:pPr marL="257175" indent="-165497" algn="ctr" defTabSz="684610" eaLnBrk="1" fontAlgn="auto" hangingPunct="1">
              <a:lnSpc>
                <a:spcPct val="80000"/>
              </a:lnSpc>
              <a:spcBef>
                <a:spcPts val="0"/>
              </a:spcBef>
              <a:spcAft>
                <a:spcPts val="0"/>
              </a:spcAft>
              <a:buFont typeface="Arial" panose="020B0604020202020204" pitchFamily="34" charset="0"/>
              <a:buChar char="•"/>
              <a:defRPr/>
            </a:pPr>
            <a:endParaRPr lang="en-US" b="1" u="sng" dirty="0">
              <a:latin typeface="+mn-lt"/>
            </a:endParaRPr>
          </a:p>
          <a:p>
            <a:pPr marL="257175" indent="-165497" defTabSz="684610" eaLnBrk="1" fontAlgn="auto" hangingPunct="1">
              <a:lnSpc>
                <a:spcPct val="80000"/>
              </a:lnSpc>
              <a:spcBef>
                <a:spcPts val="0"/>
              </a:spcBef>
              <a:spcAft>
                <a:spcPts val="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A Non-Profit organization founded in 1990 to fight HIV/AIDS in at-risk communities nationwide.</a:t>
            </a:r>
          </a:p>
          <a:p>
            <a:pPr marL="257175" indent="-165497" defTabSz="684610" eaLnBrk="1" fontAlgn="auto" hangingPunct="1">
              <a:lnSpc>
                <a:spcPct val="80000"/>
              </a:lnSpc>
              <a:spcBef>
                <a:spcPts val="0"/>
              </a:spcBef>
              <a:spcAft>
                <a:spcPts val="0"/>
              </a:spcAft>
              <a:buFont typeface="Arial" panose="020B0604020202020204" pitchFamily="34" charset="0"/>
              <a:buChar char="•"/>
              <a:defRPr/>
            </a:pPr>
            <a:endParaRPr lang="en-US" dirty="0">
              <a:latin typeface="Calibri" panose="020F0502020204030204" pitchFamily="34" charset="0"/>
              <a:cs typeface="Calibri" panose="020F0502020204030204" pitchFamily="34" charset="0"/>
            </a:endParaRPr>
          </a:p>
          <a:p>
            <a:pPr marL="257175" indent="-165497" defTabSz="684610" eaLnBrk="1" fontAlgn="auto" hangingPunct="1">
              <a:lnSpc>
                <a:spcPct val="80000"/>
              </a:lnSpc>
              <a:spcBef>
                <a:spcPct val="20000"/>
              </a:spcBef>
              <a:spcAft>
                <a:spcPts val="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Services in more than 40 States, Puerto Rico &amp; the Virgin Islands.</a:t>
            </a:r>
          </a:p>
          <a:p>
            <a:pPr marL="257175" indent="-165497" defTabSz="684610" eaLnBrk="1" fontAlgn="auto" hangingPunct="1">
              <a:lnSpc>
                <a:spcPct val="80000"/>
              </a:lnSpc>
              <a:spcBef>
                <a:spcPct val="20000"/>
              </a:spcBef>
              <a:spcAft>
                <a:spcPts val="0"/>
              </a:spcAft>
              <a:buFont typeface="Arial" panose="020B0604020202020204" pitchFamily="34" charset="0"/>
              <a:buChar char="•"/>
              <a:defRPr/>
            </a:pPr>
            <a:endParaRPr lang="en-US" dirty="0">
              <a:latin typeface="Calibri" panose="020F0502020204030204" pitchFamily="34" charset="0"/>
              <a:cs typeface="Calibri" panose="020F0502020204030204" pitchFamily="34" charset="0"/>
            </a:endParaRPr>
          </a:p>
          <a:p>
            <a:pPr marL="257175" indent="-165497" defTabSz="684610" eaLnBrk="1" fontAlgn="auto" hangingPunct="1">
              <a:lnSpc>
                <a:spcPct val="80000"/>
              </a:lnSpc>
              <a:spcBef>
                <a:spcPct val="20000"/>
              </a:spcBef>
              <a:spcAft>
                <a:spcPts val="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Long demonstrated history of building national, regional and local coalitions.</a:t>
            </a:r>
          </a:p>
          <a:p>
            <a:pPr defTabSz="684610" eaLnBrk="1" fontAlgn="auto" hangingPunct="1">
              <a:lnSpc>
                <a:spcPct val="80000"/>
              </a:lnSpc>
              <a:spcBef>
                <a:spcPct val="20000"/>
              </a:spcBef>
              <a:spcAft>
                <a:spcPts val="0"/>
              </a:spcAft>
              <a:defRPr/>
            </a:pPr>
            <a:endParaRPr lang="en-US" dirty="0">
              <a:latin typeface="Calibri" panose="020F0502020204030204" pitchFamily="34" charset="0"/>
              <a:cs typeface="Calibri" panose="020F0502020204030204" pitchFamily="34" charset="0"/>
            </a:endParaRPr>
          </a:p>
          <a:p>
            <a:pPr defTabSz="684610" eaLnBrk="1" fontAlgn="auto" hangingPunct="1">
              <a:lnSpc>
                <a:spcPct val="80000"/>
              </a:lnSpc>
              <a:spcBef>
                <a:spcPct val="20000"/>
              </a:spcBef>
              <a:spcAft>
                <a:spcPts val="0"/>
              </a:spcAft>
              <a:buClr>
                <a:schemeClr val="hlink"/>
              </a:buClr>
              <a:buSzPct val="80000"/>
              <a:defRPr/>
            </a:pPr>
            <a:r>
              <a:rPr lang="en-US" b="1" u="sng" dirty="0">
                <a:latin typeface="Calibri" panose="020F0502020204030204" pitchFamily="34" charset="0"/>
                <a:cs typeface="Calibri" panose="020F0502020204030204" pitchFamily="34" charset="0"/>
              </a:rPr>
              <a:t>Five Core Areas </a:t>
            </a:r>
          </a:p>
          <a:p>
            <a:pPr marL="266700" lvl="2" indent="-214313" defTabSz="684610" eaLnBrk="1" fontAlgn="auto" hangingPunct="1">
              <a:lnSpc>
                <a:spcPct val="80000"/>
              </a:lnSpc>
              <a:spcBef>
                <a:spcPct val="20000"/>
              </a:spcBef>
              <a:spcAft>
                <a:spcPts val="0"/>
              </a:spcAft>
              <a:buSzPct val="90000"/>
              <a:buFont typeface="Wingdings" panose="05000000000000000000" pitchFamily="2" charset="2"/>
              <a:buChar char="Ø"/>
              <a:defRPr/>
            </a:pPr>
            <a:r>
              <a:rPr lang="en-US" dirty="0">
                <a:latin typeface="Calibri" panose="020F0502020204030204" pitchFamily="34" charset="0"/>
                <a:cs typeface="Calibri" panose="020F0502020204030204" pitchFamily="34" charset="0"/>
              </a:rPr>
              <a:t>Hispanic Behavioral Research Center</a:t>
            </a:r>
          </a:p>
          <a:p>
            <a:pPr marL="266700" lvl="2" indent="-214313" defTabSz="684610" eaLnBrk="1" fontAlgn="auto" hangingPunct="1">
              <a:lnSpc>
                <a:spcPct val="80000"/>
              </a:lnSpc>
              <a:spcBef>
                <a:spcPct val="20000"/>
              </a:spcBef>
              <a:spcAft>
                <a:spcPts val="0"/>
              </a:spcAft>
              <a:buSzPct val="90000"/>
              <a:buFont typeface="Wingdings" panose="05000000000000000000" pitchFamily="2" charset="2"/>
              <a:buChar char="Ø"/>
              <a:defRPr/>
            </a:pPr>
            <a:r>
              <a:rPr lang="en-US" dirty="0">
                <a:latin typeface="Calibri" panose="020F0502020204030204" pitchFamily="34" charset="0"/>
                <a:cs typeface="Calibri" panose="020F0502020204030204" pitchFamily="34" charset="0"/>
              </a:rPr>
              <a:t>HIV Prevention &amp; Health Promotion</a:t>
            </a:r>
          </a:p>
          <a:p>
            <a:pPr marL="266700" lvl="2" indent="-214313" defTabSz="684610" eaLnBrk="1" fontAlgn="auto" hangingPunct="1">
              <a:lnSpc>
                <a:spcPct val="80000"/>
              </a:lnSpc>
              <a:spcBef>
                <a:spcPct val="20000"/>
              </a:spcBef>
              <a:spcAft>
                <a:spcPts val="0"/>
              </a:spcAft>
              <a:buSzPct val="90000"/>
              <a:buFont typeface="Wingdings" panose="05000000000000000000" pitchFamily="2" charset="2"/>
              <a:buChar char="Ø"/>
              <a:defRPr/>
            </a:pPr>
            <a:r>
              <a:rPr lang="en-US" dirty="0">
                <a:latin typeface="Calibri" panose="020F0502020204030204" pitchFamily="34" charset="0"/>
                <a:cs typeface="Calibri" panose="020F0502020204030204" pitchFamily="34" charset="0"/>
              </a:rPr>
              <a:t>Capacity Building Assistance (CHANGE approach)</a:t>
            </a:r>
          </a:p>
          <a:p>
            <a:pPr marL="266700" lvl="2" indent="-214313" defTabSz="684610" eaLnBrk="1" fontAlgn="auto" hangingPunct="1">
              <a:lnSpc>
                <a:spcPct val="80000"/>
              </a:lnSpc>
              <a:spcBef>
                <a:spcPct val="20000"/>
              </a:spcBef>
              <a:spcAft>
                <a:spcPts val="0"/>
              </a:spcAft>
              <a:buSzPct val="90000"/>
              <a:buFont typeface="Wingdings" panose="05000000000000000000" pitchFamily="2" charset="2"/>
              <a:buChar char="Ø"/>
              <a:defRPr/>
            </a:pPr>
            <a:r>
              <a:rPr lang="en-US" dirty="0">
                <a:latin typeface="Calibri" panose="020F0502020204030204" pitchFamily="34" charset="0"/>
                <a:cs typeface="Calibri" panose="020F0502020204030204" pitchFamily="34" charset="0"/>
              </a:rPr>
              <a:t>HIV Testing and Access to Care</a:t>
            </a:r>
          </a:p>
          <a:p>
            <a:pPr marL="266700" lvl="2" indent="-214313" defTabSz="684610" eaLnBrk="1" fontAlgn="auto" hangingPunct="1">
              <a:lnSpc>
                <a:spcPct val="80000"/>
              </a:lnSpc>
              <a:spcBef>
                <a:spcPct val="20000"/>
              </a:spcBef>
              <a:spcAft>
                <a:spcPts val="0"/>
              </a:spcAft>
              <a:buSzPct val="90000"/>
              <a:buFont typeface="Wingdings" panose="05000000000000000000" pitchFamily="2" charset="2"/>
              <a:buChar char="Ø"/>
              <a:defRPr/>
            </a:pPr>
            <a:r>
              <a:rPr lang="en-US" dirty="0">
                <a:latin typeface="Calibri" panose="020F0502020204030204" pitchFamily="34" charset="0"/>
                <a:cs typeface="Calibri" panose="020F0502020204030204" pitchFamily="34" charset="0"/>
              </a:rPr>
              <a:t>Health Policy &amp; Community Mobilization </a:t>
            </a:r>
          </a:p>
          <a:p>
            <a:pPr marL="640556" lvl="1" indent="-297656" defTabSz="684610" eaLnBrk="1" fontAlgn="auto" hangingPunct="1">
              <a:lnSpc>
                <a:spcPct val="80000"/>
              </a:lnSpc>
              <a:spcBef>
                <a:spcPct val="20000"/>
              </a:spcBef>
              <a:spcAft>
                <a:spcPts val="0"/>
              </a:spcAft>
              <a:defRPr/>
            </a:pPr>
            <a:endParaRPr lang="es-SV" dirty="0">
              <a:solidFill>
                <a:schemeClr val="tx2"/>
              </a:solidFill>
              <a:latin typeface="+mn-lt"/>
            </a:endParaRPr>
          </a:p>
        </p:txBody>
      </p:sp>
      <p:sp>
        <p:nvSpPr>
          <p:cNvPr id="19462" name="Rectangle 6">
            <a:extLst>
              <a:ext uri="{FF2B5EF4-FFF2-40B4-BE49-F238E27FC236}">
                <a16:creationId xmlns:a16="http://schemas.microsoft.com/office/drawing/2014/main" id="{4DDFE309-6300-4C0D-99B9-3498A0125148}"/>
              </a:ext>
            </a:extLst>
          </p:cNvPr>
          <p:cNvSpPr>
            <a:spLocks noGrp="1" noRot="1" noChangeArrowheads="1"/>
          </p:cNvSpPr>
          <p:nvPr>
            <p:ph type="title"/>
          </p:nvPr>
        </p:nvSpPr>
        <p:spPr>
          <a:xfrm>
            <a:off x="1585913" y="450850"/>
            <a:ext cx="9101137" cy="1674813"/>
          </a:xfrm>
        </p:spPr>
        <p:txBody>
          <a:bodyPr>
            <a:noAutofit/>
          </a:bodyPr>
          <a:lstStyle/>
          <a:p>
            <a:pPr fontAlgn="auto">
              <a:spcAft>
                <a:spcPts val="0"/>
              </a:spcAft>
              <a:defRPr/>
            </a:pPr>
            <a:r>
              <a:rPr lang="en-US" sz="4500" b="1" dirty="0">
                <a:latin typeface="+mn-lt"/>
              </a:rPr>
              <a:t>Latino Commission on AIDS</a:t>
            </a:r>
          </a:p>
        </p:txBody>
      </p:sp>
      <p:pic>
        <p:nvPicPr>
          <p:cNvPr id="9219" name="1D011CB8-4338-4927-B020-D922F4105E20" descr="B743A4AF-25ED-4EE1-A960-D0D24EB2B347@newyork">
            <a:extLst>
              <a:ext uri="{FF2B5EF4-FFF2-40B4-BE49-F238E27FC236}">
                <a16:creationId xmlns:a16="http://schemas.microsoft.com/office/drawing/2014/main" id="{589D943B-9491-154A-BF1E-45D51F741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788" y="2419350"/>
            <a:ext cx="1865312"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0740E4-AFBC-46B3-8753-F8CC1F7A91A7}"/>
              </a:ext>
            </a:extLst>
          </p:cNvPr>
          <p:cNvSpPr txBox="1"/>
          <p:nvPr/>
        </p:nvSpPr>
        <p:spPr>
          <a:xfrm>
            <a:off x="7983538" y="5199063"/>
            <a:ext cx="1854200" cy="265112"/>
          </a:xfrm>
          <a:prstGeom prst="rect">
            <a:avLst/>
          </a:prstGeom>
          <a:noFill/>
        </p:spPr>
        <p:txBody>
          <a:bodyPr wrap="none">
            <a:spAutoFit/>
          </a:bodyPr>
          <a:lstStyle/>
          <a:p>
            <a:pPr algn="ctr" eaLnBrk="1" fontAlgn="auto" hangingPunct="1">
              <a:spcBef>
                <a:spcPts val="0"/>
              </a:spcBef>
              <a:spcAft>
                <a:spcPts val="0"/>
              </a:spcAft>
              <a:defRPr/>
            </a:pPr>
            <a:r>
              <a:rPr lang="en-US" sz="1125" dirty="0">
                <a:latin typeface="+mn-lt"/>
              </a:rPr>
              <a:t>Guillermo Chacón, President</a:t>
            </a:r>
          </a:p>
        </p:txBody>
      </p:sp>
    </p:spTree>
    <p:extLst>
      <p:ext uri="{BB962C8B-B14F-4D97-AF65-F5344CB8AC3E}">
        <p14:creationId xmlns:p14="http://schemas.microsoft.com/office/powerpoint/2010/main" val="29998489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FE4D6-70EF-B24E-B339-4782D96F5ED8}"/>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Sexual Behaviors</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AF3C204C-22B5-F74F-9456-1627E70CB922}"/>
              </a:ext>
            </a:extLst>
          </p:cNvPr>
          <p:cNvGraphicFramePr>
            <a:graphicFrameLocks noGrp="1"/>
          </p:cNvGraphicFramePr>
          <p:nvPr>
            <p:ph idx="1"/>
            <p:extLst>
              <p:ext uri="{D42A27DB-BD31-4B8C-83A1-F6EECF244321}">
                <p14:modId xmlns:p14="http://schemas.microsoft.com/office/powerpoint/2010/main" val="3250353906"/>
              </p:ext>
            </p:extLst>
          </p:nvPr>
        </p:nvGraphicFramePr>
        <p:xfrm>
          <a:off x="1024128" y="837126"/>
          <a:ext cx="10754574" cy="3179894"/>
        </p:xfrm>
        <a:graphic>
          <a:graphicData uri="http://schemas.openxmlformats.org/drawingml/2006/table">
            <a:tbl>
              <a:tblPr firstRow="1" bandRow="1">
                <a:tableStyleId>{5C22544A-7EE6-4342-B048-85BDC9FD1C3A}</a:tableStyleId>
              </a:tblPr>
              <a:tblGrid>
                <a:gridCol w="5725374">
                  <a:extLst>
                    <a:ext uri="{9D8B030D-6E8A-4147-A177-3AD203B41FA5}">
                      <a16:colId xmlns:a16="http://schemas.microsoft.com/office/drawing/2014/main" val="2629176791"/>
                    </a:ext>
                  </a:extLst>
                </a:gridCol>
                <a:gridCol w="1668780">
                  <a:extLst>
                    <a:ext uri="{9D8B030D-6E8A-4147-A177-3AD203B41FA5}">
                      <a16:colId xmlns:a16="http://schemas.microsoft.com/office/drawing/2014/main" val="3151868445"/>
                    </a:ext>
                  </a:extLst>
                </a:gridCol>
                <a:gridCol w="1405890">
                  <a:extLst>
                    <a:ext uri="{9D8B030D-6E8A-4147-A177-3AD203B41FA5}">
                      <a16:colId xmlns:a16="http://schemas.microsoft.com/office/drawing/2014/main" val="2686190595"/>
                    </a:ext>
                  </a:extLst>
                </a:gridCol>
                <a:gridCol w="1297218">
                  <a:extLst>
                    <a:ext uri="{9D8B030D-6E8A-4147-A177-3AD203B41FA5}">
                      <a16:colId xmlns:a16="http://schemas.microsoft.com/office/drawing/2014/main" val="3487251423"/>
                    </a:ext>
                  </a:extLst>
                </a:gridCol>
                <a:gridCol w="657312">
                  <a:extLst>
                    <a:ext uri="{9D8B030D-6E8A-4147-A177-3AD203B41FA5}">
                      <a16:colId xmlns:a16="http://schemas.microsoft.com/office/drawing/2014/main" val="1407338254"/>
                    </a:ext>
                  </a:extLst>
                </a:gridCol>
              </a:tblGrid>
              <a:tr h="1012453">
                <a:tc>
                  <a:txBody>
                    <a:bodyPr/>
                    <a:lstStyle/>
                    <a:p>
                      <a:pPr algn="ctr" fontAlgn="ctr"/>
                      <a:r>
                        <a:rPr lang="en-US" sz="1700" u="none" strike="noStrike" dirty="0">
                          <a:effectLst/>
                        </a:rPr>
                        <a:t>Question</a:t>
                      </a:r>
                      <a:endParaRPr lang="en-US" sz="1700" b="0" i="0" u="none" strike="noStrike" dirty="0">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Foreign Born %</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US Born %</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Total %</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p-value</a:t>
                      </a:r>
                      <a:endParaRPr lang="en-US" sz="1700" b="0" i="0" u="none" strike="noStrike">
                        <a:solidFill>
                          <a:srgbClr val="000000"/>
                        </a:solidFill>
                        <a:effectLst/>
                        <a:latin typeface="Times New Roman" panose="02020603050405020304" pitchFamily="18" charset="0"/>
                      </a:endParaRPr>
                    </a:p>
                  </a:txBody>
                  <a:tcPr marL="15914" marR="15914" marT="15914" marB="0" anchor="ctr"/>
                </a:tc>
                <a:extLst>
                  <a:ext uri="{0D108BD9-81ED-4DB2-BD59-A6C34878D82A}">
                    <a16:rowId xmlns:a16="http://schemas.microsoft.com/office/drawing/2014/main" val="724363211"/>
                  </a:ext>
                </a:extLst>
              </a:tr>
              <a:tr h="331641">
                <a:tc>
                  <a:txBody>
                    <a:bodyPr/>
                    <a:lstStyle/>
                    <a:p>
                      <a:pPr algn="l" fontAlgn="ctr"/>
                      <a:r>
                        <a:rPr lang="en-US" sz="1700" b="1" u="none" strike="noStrike" dirty="0">
                          <a:effectLst/>
                        </a:rPr>
                        <a:t>Recently had sexual activity?</a:t>
                      </a:r>
                      <a:endParaRPr lang="en-US" sz="1700" b="1" i="0" u="none" strike="noStrike" dirty="0">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n=314</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n=245</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n=559</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r" fontAlgn="ctr"/>
                      <a:r>
                        <a:rPr lang="en-US" sz="1700" u="none" strike="noStrike">
                          <a:effectLst/>
                        </a:rPr>
                        <a:t>0.697</a:t>
                      </a:r>
                      <a:endParaRPr lang="en-US" sz="1700" b="0" i="0" u="none" strike="noStrike">
                        <a:solidFill>
                          <a:srgbClr val="000000"/>
                        </a:solidFill>
                        <a:effectLst/>
                        <a:latin typeface="Times New Roman" panose="02020603050405020304" pitchFamily="18" charset="0"/>
                      </a:endParaRPr>
                    </a:p>
                  </a:txBody>
                  <a:tcPr marL="15914" marR="15914" marT="15914" marB="0" anchor="ctr"/>
                </a:tc>
                <a:extLst>
                  <a:ext uri="{0D108BD9-81ED-4DB2-BD59-A6C34878D82A}">
                    <a16:rowId xmlns:a16="http://schemas.microsoft.com/office/drawing/2014/main" val="1072102580"/>
                  </a:ext>
                </a:extLst>
              </a:tr>
              <a:tr h="586259">
                <a:tc>
                  <a:txBody>
                    <a:bodyPr/>
                    <a:lstStyle/>
                    <a:p>
                      <a:pPr algn="l" fontAlgn="ctr"/>
                      <a:r>
                        <a:rPr lang="en-US" sz="1700" u="none" strike="noStrike">
                          <a:effectLst/>
                        </a:rPr>
                        <a:t>     Within the last month</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78.66 (247)</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dirty="0">
                          <a:effectLst/>
                        </a:rPr>
                        <a:t>80.41 (197)</a:t>
                      </a:r>
                      <a:endParaRPr lang="en-US" sz="1700" b="0" i="0" u="none" strike="noStrike" dirty="0">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79.43 (444)</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l" fontAlgn="ctr"/>
                      <a:r>
                        <a:rPr lang="en-US" sz="1700" u="none" strike="noStrike">
                          <a:effectLst/>
                        </a:rPr>
                        <a:t> </a:t>
                      </a:r>
                      <a:endParaRPr lang="en-US" sz="1700" b="0" i="0" u="none" strike="noStrike">
                        <a:solidFill>
                          <a:srgbClr val="000000"/>
                        </a:solidFill>
                        <a:effectLst/>
                        <a:latin typeface="Times New Roman" panose="02020603050405020304" pitchFamily="18" charset="0"/>
                      </a:endParaRPr>
                    </a:p>
                  </a:txBody>
                  <a:tcPr marL="15914" marR="15914" marT="15914" marB="0" anchor="ctr"/>
                </a:tc>
                <a:extLst>
                  <a:ext uri="{0D108BD9-81ED-4DB2-BD59-A6C34878D82A}">
                    <a16:rowId xmlns:a16="http://schemas.microsoft.com/office/drawing/2014/main" val="2390832098"/>
                  </a:ext>
                </a:extLst>
              </a:tr>
              <a:tr h="331641">
                <a:tc>
                  <a:txBody>
                    <a:bodyPr/>
                    <a:lstStyle/>
                    <a:p>
                      <a:pPr algn="l" fontAlgn="ctr"/>
                      <a:r>
                        <a:rPr lang="en-US" sz="1700" u="none" strike="noStrike">
                          <a:effectLst/>
                        </a:rPr>
                        <a:t>     A month to 3 months ago</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9.87 (31)</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9.39 (23)</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9.66 (54)</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l" fontAlgn="ctr"/>
                      <a:r>
                        <a:rPr lang="en-US" sz="1700" u="none" strike="noStrike">
                          <a:effectLst/>
                        </a:rPr>
                        <a:t> </a:t>
                      </a:r>
                      <a:endParaRPr lang="en-US" sz="1700" b="0" i="0" u="none" strike="noStrike">
                        <a:solidFill>
                          <a:srgbClr val="000000"/>
                        </a:solidFill>
                        <a:effectLst/>
                        <a:latin typeface="Times New Roman" panose="02020603050405020304" pitchFamily="18" charset="0"/>
                      </a:endParaRPr>
                    </a:p>
                  </a:txBody>
                  <a:tcPr marL="15914" marR="15914" marT="15914" marB="0" anchor="ctr"/>
                </a:tc>
                <a:extLst>
                  <a:ext uri="{0D108BD9-81ED-4DB2-BD59-A6C34878D82A}">
                    <a16:rowId xmlns:a16="http://schemas.microsoft.com/office/drawing/2014/main" val="3733885855"/>
                  </a:ext>
                </a:extLst>
              </a:tr>
              <a:tr h="331641">
                <a:tc>
                  <a:txBody>
                    <a:bodyPr/>
                    <a:lstStyle/>
                    <a:p>
                      <a:pPr algn="l" fontAlgn="ctr"/>
                      <a:r>
                        <a:rPr lang="en-US" sz="1700" u="none" strike="noStrike" dirty="0">
                          <a:effectLst/>
                        </a:rPr>
                        <a:t>     More than 3 months ago to a year ago</a:t>
                      </a:r>
                      <a:endParaRPr lang="en-US" sz="1700" b="0" i="0" u="none" strike="noStrike" dirty="0">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5.73 (18)</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6.53 (16)</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6.08 (34)</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l" fontAlgn="ctr"/>
                      <a:r>
                        <a:rPr lang="en-US" sz="1700" u="none" strike="noStrike">
                          <a:effectLst/>
                        </a:rPr>
                        <a:t> </a:t>
                      </a:r>
                      <a:endParaRPr lang="en-US" sz="1700" b="0" i="0" u="none" strike="noStrike">
                        <a:solidFill>
                          <a:srgbClr val="000000"/>
                        </a:solidFill>
                        <a:effectLst/>
                        <a:latin typeface="Times New Roman" panose="02020603050405020304" pitchFamily="18" charset="0"/>
                      </a:endParaRPr>
                    </a:p>
                  </a:txBody>
                  <a:tcPr marL="15914" marR="15914" marT="15914" marB="0" anchor="ctr"/>
                </a:tc>
                <a:extLst>
                  <a:ext uri="{0D108BD9-81ED-4DB2-BD59-A6C34878D82A}">
                    <a16:rowId xmlns:a16="http://schemas.microsoft.com/office/drawing/2014/main" val="2119024542"/>
                  </a:ext>
                </a:extLst>
              </a:tr>
              <a:tr h="586259">
                <a:tc>
                  <a:txBody>
                    <a:bodyPr/>
                    <a:lstStyle/>
                    <a:p>
                      <a:pPr algn="l" fontAlgn="ctr"/>
                      <a:r>
                        <a:rPr lang="en-US" sz="1700" u="none" strike="noStrike">
                          <a:effectLst/>
                        </a:rPr>
                        <a:t>     This does not apply to me (i.e. I have not had sex in a year)</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5.73 (18)</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3.67 (9)</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ctr" fontAlgn="ctr"/>
                      <a:r>
                        <a:rPr lang="en-US" sz="1700" u="none" strike="noStrike">
                          <a:effectLst/>
                        </a:rPr>
                        <a:t>4.83 (27)</a:t>
                      </a:r>
                      <a:endParaRPr lang="en-US" sz="1700" b="0" i="0" u="none" strike="noStrike">
                        <a:solidFill>
                          <a:srgbClr val="000000"/>
                        </a:solidFill>
                        <a:effectLst/>
                        <a:latin typeface="Times New Roman" panose="02020603050405020304" pitchFamily="18" charset="0"/>
                      </a:endParaRPr>
                    </a:p>
                  </a:txBody>
                  <a:tcPr marL="15914" marR="15914" marT="15914" marB="0" anchor="ctr"/>
                </a:tc>
                <a:tc>
                  <a:txBody>
                    <a:bodyPr/>
                    <a:lstStyle/>
                    <a:p>
                      <a:pPr algn="l" fontAlgn="ctr"/>
                      <a:r>
                        <a:rPr lang="en-US" sz="1700" u="none" strike="noStrike" dirty="0">
                          <a:effectLst/>
                        </a:rPr>
                        <a:t> </a:t>
                      </a:r>
                      <a:endParaRPr lang="en-US" sz="1700" b="0" i="0" u="none" strike="noStrike" dirty="0">
                        <a:solidFill>
                          <a:srgbClr val="000000"/>
                        </a:solidFill>
                        <a:effectLst/>
                        <a:latin typeface="Times New Roman" panose="02020603050405020304" pitchFamily="18" charset="0"/>
                      </a:endParaRPr>
                    </a:p>
                  </a:txBody>
                  <a:tcPr marL="15914" marR="15914" marT="15914" marB="0" anchor="ctr"/>
                </a:tc>
                <a:extLst>
                  <a:ext uri="{0D108BD9-81ED-4DB2-BD59-A6C34878D82A}">
                    <a16:rowId xmlns:a16="http://schemas.microsoft.com/office/drawing/2014/main" val="833029256"/>
                  </a:ext>
                </a:extLst>
              </a:tr>
            </a:tbl>
          </a:graphicData>
        </a:graphic>
      </p:graphicFrame>
    </p:spTree>
    <p:extLst>
      <p:ext uri="{BB962C8B-B14F-4D97-AF65-F5344CB8AC3E}">
        <p14:creationId xmlns:p14="http://schemas.microsoft.com/office/powerpoint/2010/main" val="329828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B09FB-1513-2048-BA5B-108C7DAC74DB}"/>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Sexual Behaviors</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208D7025-B900-9245-9CED-4B50003AAFDD}"/>
              </a:ext>
            </a:extLst>
          </p:cNvPr>
          <p:cNvGraphicFramePr>
            <a:graphicFrameLocks noGrp="1"/>
          </p:cNvGraphicFramePr>
          <p:nvPr>
            <p:ph idx="1"/>
            <p:extLst>
              <p:ext uri="{D42A27DB-BD31-4B8C-83A1-F6EECF244321}">
                <p14:modId xmlns:p14="http://schemas.microsoft.com/office/powerpoint/2010/main" val="529155765"/>
              </p:ext>
            </p:extLst>
          </p:nvPr>
        </p:nvGraphicFramePr>
        <p:xfrm>
          <a:off x="445770" y="652558"/>
          <a:ext cx="11083291" cy="3219031"/>
        </p:xfrm>
        <a:graphic>
          <a:graphicData uri="http://schemas.openxmlformats.org/drawingml/2006/table">
            <a:tbl>
              <a:tblPr firstRow="1" bandRow="1">
                <a:tableStyleId>{5C22544A-7EE6-4342-B048-85BDC9FD1C3A}</a:tableStyleId>
              </a:tblPr>
              <a:tblGrid>
                <a:gridCol w="7112954">
                  <a:extLst>
                    <a:ext uri="{9D8B030D-6E8A-4147-A177-3AD203B41FA5}">
                      <a16:colId xmlns:a16="http://schemas.microsoft.com/office/drawing/2014/main" val="4027104982"/>
                    </a:ext>
                  </a:extLst>
                </a:gridCol>
                <a:gridCol w="1211947">
                  <a:extLst>
                    <a:ext uri="{9D8B030D-6E8A-4147-A177-3AD203B41FA5}">
                      <a16:colId xmlns:a16="http://schemas.microsoft.com/office/drawing/2014/main" val="535325828"/>
                    </a:ext>
                  </a:extLst>
                </a:gridCol>
                <a:gridCol w="1180272">
                  <a:extLst>
                    <a:ext uri="{9D8B030D-6E8A-4147-A177-3AD203B41FA5}">
                      <a16:colId xmlns:a16="http://schemas.microsoft.com/office/drawing/2014/main" val="1725815778"/>
                    </a:ext>
                  </a:extLst>
                </a:gridCol>
                <a:gridCol w="1021857">
                  <a:extLst>
                    <a:ext uri="{9D8B030D-6E8A-4147-A177-3AD203B41FA5}">
                      <a16:colId xmlns:a16="http://schemas.microsoft.com/office/drawing/2014/main" val="3608847798"/>
                    </a:ext>
                  </a:extLst>
                </a:gridCol>
                <a:gridCol w="556261">
                  <a:extLst>
                    <a:ext uri="{9D8B030D-6E8A-4147-A177-3AD203B41FA5}">
                      <a16:colId xmlns:a16="http://schemas.microsoft.com/office/drawing/2014/main" val="2467292311"/>
                    </a:ext>
                  </a:extLst>
                </a:gridCol>
              </a:tblGrid>
              <a:tr h="769515">
                <a:tc>
                  <a:txBody>
                    <a:bodyPr/>
                    <a:lstStyle/>
                    <a:p>
                      <a:pPr algn="ctr" fontAlgn="ctr"/>
                      <a:r>
                        <a:rPr lang="en-US" sz="1500" u="none" strike="noStrike" dirty="0">
                          <a:effectLst/>
                        </a:rPr>
                        <a:t>Question</a:t>
                      </a:r>
                      <a:endParaRPr lang="en-US" sz="1500" b="0" i="0" u="none" strike="noStrike" dirty="0">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Foreign Born %</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US Born %</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Total %</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p-value</a:t>
                      </a:r>
                      <a:endParaRPr lang="en-US" sz="1500" b="0" i="0" u="none" strike="noStrike">
                        <a:solidFill>
                          <a:srgbClr val="000000"/>
                        </a:solidFill>
                        <a:effectLst/>
                        <a:latin typeface="Times New Roman" panose="02020603050405020304" pitchFamily="18" charset="0"/>
                      </a:endParaRPr>
                    </a:p>
                  </a:txBody>
                  <a:tcPr marL="14563" marR="14563" marT="14563" marB="0" anchor="ctr"/>
                </a:tc>
                <a:extLst>
                  <a:ext uri="{0D108BD9-81ED-4DB2-BD59-A6C34878D82A}">
                    <a16:rowId xmlns:a16="http://schemas.microsoft.com/office/drawing/2014/main" val="1692356314"/>
                  </a:ext>
                </a:extLst>
              </a:tr>
              <a:tr h="536505">
                <a:tc>
                  <a:txBody>
                    <a:bodyPr/>
                    <a:lstStyle/>
                    <a:p>
                      <a:pPr algn="l" fontAlgn="ctr"/>
                      <a:r>
                        <a:rPr lang="en-US" sz="1500" b="1" u="none" strike="noStrike" dirty="0">
                          <a:effectLst/>
                        </a:rPr>
                        <a:t>As far as you know, are any of the individuals you have had sex w/ HIV POSITIVE?</a:t>
                      </a:r>
                      <a:endParaRPr lang="en-US" sz="1500" b="1" i="0" u="none" strike="noStrike" dirty="0">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n=314</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n=245</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n=559</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r" fontAlgn="ctr"/>
                      <a:r>
                        <a:rPr lang="en-US" sz="1500" u="none" strike="noStrike">
                          <a:effectLst/>
                        </a:rPr>
                        <a:t>0.194</a:t>
                      </a:r>
                      <a:endParaRPr lang="en-US" sz="1500" b="0" i="0" u="none" strike="noStrike">
                        <a:solidFill>
                          <a:srgbClr val="000000"/>
                        </a:solidFill>
                        <a:effectLst/>
                        <a:latin typeface="Times New Roman" panose="02020603050405020304" pitchFamily="18" charset="0"/>
                      </a:endParaRPr>
                    </a:p>
                  </a:txBody>
                  <a:tcPr marL="14563" marR="14563" marT="14563" marB="0" anchor="ctr"/>
                </a:tc>
                <a:extLst>
                  <a:ext uri="{0D108BD9-81ED-4DB2-BD59-A6C34878D82A}">
                    <a16:rowId xmlns:a16="http://schemas.microsoft.com/office/drawing/2014/main" val="2192290856"/>
                  </a:ext>
                </a:extLst>
              </a:tr>
              <a:tr h="536505">
                <a:tc>
                  <a:txBody>
                    <a:bodyPr/>
                    <a:lstStyle/>
                    <a:p>
                      <a:pPr algn="l" fontAlgn="ctr"/>
                      <a:r>
                        <a:rPr lang="en-US" sz="1500" u="none" strike="noStrike">
                          <a:effectLst/>
                        </a:rPr>
                        <a:t>     Yes</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53.82 (169)</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59.59 (146)</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56.35 (315)</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l" fontAlgn="ctr"/>
                      <a:r>
                        <a:rPr lang="en-US" sz="1500" u="none" strike="noStrike">
                          <a:effectLst/>
                        </a:rPr>
                        <a:t> </a:t>
                      </a:r>
                      <a:endParaRPr lang="en-US" sz="1500" b="0" i="0" u="none" strike="noStrike">
                        <a:solidFill>
                          <a:srgbClr val="000000"/>
                        </a:solidFill>
                        <a:effectLst/>
                        <a:latin typeface="Times New Roman" panose="02020603050405020304" pitchFamily="18" charset="0"/>
                      </a:endParaRPr>
                    </a:p>
                  </a:txBody>
                  <a:tcPr marL="14563" marR="14563" marT="14563" marB="0" anchor="ctr"/>
                </a:tc>
                <a:extLst>
                  <a:ext uri="{0D108BD9-81ED-4DB2-BD59-A6C34878D82A}">
                    <a16:rowId xmlns:a16="http://schemas.microsoft.com/office/drawing/2014/main" val="2928603662"/>
                  </a:ext>
                </a:extLst>
              </a:tr>
              <a:tr h="536505">
                <a:tc>
                  <a:txBody>
                    <a:bodyPr/>
                    <a:lstStyle/>
                    <a:p>
                      <a:pPr algn="l" fontAlgn="ctr"/>
                      <a:r>
                        <a:rPr lang="en-US" sz="1500" u="none" strike="noStrike" dirty="0">
                          <a:effectLst/>
                        </a:rPr>
                        <a:t>     No</a:t>
                      </a:r>
                      <a:endParaRPr lang="en-US" sz="1500" b="0" i="0" u="none" strike="noStrike" dirty="0">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19.11 (60)</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16.73 (41)</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18.07 (101)</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l" fontAlgn="ctr"/>
                      <a:r>
                        <a:rPr lang="en-US" sz="1500" u="none" strike="noStrike">
                          <a:effectLst/>
                        </a:rPr>
                        <a:t> </a:t>
                      </a:r>
                      <a:endParaRPr lang="en-US" sz="1500" b="0" i="0" u="none" strike="noStrike">
                        <a:solidFill>
                          <a:srgbClr val="000000"/>
                        </a:solidFill>
                        <a:effectLst/>
                        <a:latin typeface="Times New Roman" panose="02020603050405020304" pitchFamily="18" charset="0"/>
                      </a:endParaRPr>
                    </a:p>
                  </a:txBody>
                  <a:tcPr marL="14563" marR="14563" marT="14563" marB="0" anchor="ctr"/>
                </a:tc>
                <a:extLst>
                  <a:ext uri="{0D108BD9-81ED-4DB2-BD59-A6C34878D82A}">
                    <a16:rowId xmlns:a16="http://schemas.microsoft.com/office/drawing/2014/main" val="2142567312"/>
                  </a:ext>
                </a:extLst>
              </a:tr>
              <a:tr h="536505">
                <a:tc>
                  <a:txBody>
                    <a:bodyPr/>
                    <a:lstStyle/>
                    <a:p>
                      <a:pPr algn="l" fontAlgn="ctr"/>
                      <a:r>
                        <a:rPr lang="en-US" sz="1500" u="none" strike="noStrike">
                          <a:effectLst/>
                        </a:rPr>
                        <a:t>     I do not know</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26.43 (83)</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21.63 (53)</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24.33 (136)</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l" fontAlgn="ctr"/>
                      <a:r>
                        <a:rPr lang="en-US" sz="1500" u="none" strike="noStrike">
                          <a:effectLst/>
                        </a:rPr>
                        <a:t> </a:t>
                      </a:r>
                      <a:endParaRPr lang="en-US" sz="1500" b="0" i="0" u="none" strike="noStrike">
                        <a:solidFill>
                          <a:srgbClr val="000000"/>
                        </a:solidFill>
                        <a:effectLst/>
                        <a:latin typeface="Times New Roman" panose="02020603050405020304" pitchFamily="18" charset="0"/>
                      </a:endParaRPr>
                    </a:p>
                  </a:txBody>
                  <a:tcPr marL="14563" marR="14563" marT="14563" marB="0" anchor="ctr"/>
                </a:tc>
                <a:extLst>
                  <a:ext uri="{0D108BD9-81ED-4DB2-BD59-A6C34878D82A}">
                    <a16:rowId xmlns:a16="http://schemas.microsoft.com/office/drawing/2014/main" val="501774832"/>
                  </a:ext>
                </a:extLst>
              </a:tr>
              <a:tr h="303496">
                <a:tc>
                  <a:txBody>
                    <a:bodyPr/>
                    <a:lstStyle/>
                    <a:p>
                      <a:pPr algn="l" fontAlgn="ctr"/>
                      <a:r>
                        <a:rPr lang="en-US" sz="1500" u="none" strike="noStrike">
                          <a:effectLst/>
                        </a:rPr>
                        <a:t>     This does not apply to me</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0.64 (2)</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2.04 (5)</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ctr" fontAlgn="ctr"/>
                      <a:r>
                        <a:rPr lang="en-US" sz="1500" u="none" strike="noStrike">
                          <a:effectLst/>
                        </a:rPr>
                        <a:t>1.25 (7)</a:t>
                      </a:r>
                      <a:endParaRPr lang="en-US" sz="1500" b="0" i="0" u="none" strike="noStrike">
                        <a:solidFill>
                          <a:srgbClr val="000000"/>
                        </a:solidFill>
                        <a:effectLst/>
                        <a:latin typeface="Times New Roman" panose="02020603050405020304" pitchFamily="18" charset="0"/>
                      </a:endParaRPr>
                    </a:p>
                  </a:txBody>
                  <a:tcPr marL="14563" marR="14563" marT="14563" marB="0" anchor="ctr"/>
                </a:tc>
                <a:tc>
                  <a:txBody>
                    <a:bodyPr/>
                    <a:lstStyle/>
                    <a:p>
                      <a:pPr algn="l" fontAlgn="ctr"/>
                      <a:r>
                        <a:rPr lang="en-US" sz="1500" u="none" strike="noStrike" dirty="0">
                          <a:effectLst/>
                        </a:rPr>
                        <a:t> </a:t>
                      </a:r>
                      <a:endParaRPr lang="en-US" sz="1500" b="0" i="0" u="none" strike="noStrike" dirty="0">
                        <a:solidFill>
                          <a:srgbClr val="000000"/>
                        </a:solidFill>
                        <a:effectLst/>
                        <a:latin typeface="Times New Roman" panose="02020603050405020304" pitchFamily="18" charset="0"/>
                      </a:endParaRPr>
                    </a:p>
                  </a:txBody>
                  <a:tcPr marL="14563" marR="14563" marT="14563" marB="0" anchor="ctr"/>
                </a:tc>
                <a:extLst>
                  <a:ext uri="{0D108BD9-81ED-4DB2-BD59-A6C34878D82A}">
                    <a16:rowId xmlns:a16="http://schemas.microsoft.com/office/drawing/2014/main" val="3249201884"/>
                  </a:ext>
                </a:extLst>
              </a:tr>
            </a:tbl>
          </a:graphicData>
        </a:graphic>
      </p:graphicFrame>
    </p:spTree>
    <p:extLst>
      <p:ext uri="{BB962C8B-B14F-4D97-AF65-F5344CB8AC3E}">
        <p14:creationId xmlns:p14="http://schemas.microsoft.com/office/powerpoint/2010/main" val="75244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FB086-D845-6B4F-88F0-AD208162B162}"/>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Sexual Behaviors</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E583A9CC-9FD0-CA40-84CB-E1F4AC87D236}"/>
              </a:ext>
            </a:extLst>
          </p:cNvPr>
          <p:cNvGraphicFramePr>
            <a:graphicFrameLocks noGrp="1"/>
          </p:cNvGraphicFramePr>
          <p:nvPr>
            <p:ph idx="1"/>
            <p:extLst>
              <p:ext uri="{D42A27DB-BD31-4B8C-83A1-F6EECF244321}">
                <p14:modId xmlns:p14="http://schemas.microsoft.com/office/powerpoint/2010/main" val="2329945189"/>
              </p:ext>
            </p:extLst>
          </p:nvPr>
        </p:nvGraphicFramePr>
        <p:xfrm>
          <a:off x="400049" y="243913"/>
          <a:ext cx="11187113" cy="3721316"/>
        </p:xfrm>
        <a:graphic>
          <a:graphicData uri="http://schemas.openxmlformats.org/drawingml/2006/table">
            <a:tbl>
              <a:tblPr firstRow="1" bandRow="1">
                <a:tableStyleId>{5C22544A-7EE6-4342-B048-85BDC9FD1C3A}</a:tableStyleId>
              </a:tblPr>
              <a:tblGrid>
                <a:gridCol w="7331291">
                  <a:extLst>
                    <a:ext uri="{9D8B030D-6E8A-4147-A177-3AD203B41FA5}">
                      <a16:colId xmlns:a16="http://schemas.microsoft.com/office/drawing/2014/main" val="2505542101"/>
                    </a:ext>
                  </a:extLst>
                </a:gridCol>
                <a:gridCol w="1027701">
                  <a:extLst>
                    <a:ext uri="{9D8B030D-6E8A-4147-A177-3AD203B41FA5}">
                      <a16:colId xmlns:a16="http://schemas.microsoft.com/office/drawing/2014/main" val="2066654698"/>
                    </a:ext>
                  </a:extLst>
                </a:gridCol>
                <a:gridCol w="1027701">
                  <a:extLst>
                    <a:ext uri="{9D8B030D-6E8A-4147-A177-3AD203B41FA5}">
                      <a16:colId xmlns:a16="http://schemas.microsoft.com/office/drawing/2014/main" val="543563960"/>
                    </a:ext>
                  </a:extLst>
                </a:gridCol>
                <a:gridCol w="1027701">
                  <a:extLst>
                    <a:ext uri="{9D8B030D-6E8A-4147-A177-3AD203B41FA5}">
                      <a16:colId xmlns:a16="http://schemas.microsoft.com/office/drawing/2014/main" val="2005365866"/>
                    </a:ext>
                  </a:extLst>
                </a:gridCol>
                <a:gridCol w="772719">
                  <a:extLst>
                    <a:ext uri="{9D8B030D-6E8A-4147-A177-3AD203B41FA5}">
                      <a16:colId xmlns:a16="http://schemas.microsoft.com/office/drawing/2014/main" val="1504630003"/>
                    </a:ext>
                  </a:extLst>
                </a:gridCol>
              </a:tblGrid>
              <a:tr h="485219">
                <a:tc>
                  <a:txBody>
                    <a:bodyPr/>
                    <a:lstStyle/>
                    <a:p>
                      <a:pPr algn="ctr" fontAlgn="ctr"/>
                      <a:r>
                        <a:rPr lang="en-US" sz="1600" u="none" strike="noStrike">
                          <a:effectLst/>
                        </a:rPr>
                        <a:t>Question</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Foreign Born %</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US Born %</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Total %</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p-value</a:t>
                      </a:r>
                      <a:endParaRPr lang="en-US" sz="1600" b="0" i="0" u="none" strike="noStrike">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4123960844"/>
                  </a:ext>
                </a:extLst>
              </a:tr>
              <a:tr h="248559">
                <a:tc>
                  <a:txBody>
                    <a:bodyPr/>
                    <a:lstStyle/>
                    <a:p>
                      <a:pPr algn="l" fontAlgn="ctr"/>
                      <a:r>
                        <a:rPr lang="en-US" sz="1600" b="1" u="none" strike="noStrike" dirty="0">
                          <a:effectLst/>
                        </a:rPr>
                        <a:t>As far as you know, are any of the individuals you have had sex w/ HIV NEGATIVE</a:t>
                      </a:r>
                      <a:endParaRPr lang="en-US" sz="1600" b="1" i="0" u="none" strike="noStrike" dirty="0">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n=314</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n=245</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n=559</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r" fontAlgn="ctr"/>
                      <a:r>
                        <a:rPr lang="en-US" sz="1600" b="1" u="none" strike="noStrike" dirty="0">
                          <a:effectLst/>
                        </a:rPr>
                        <a:t>0.030</a:t>
                      </a:r>
                      <a:endParaRPr lang="en-US" sz="1600" b="1" i="0" u="none" strike="noStrike" dirty="0">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524168254"/>
                  </a:ext>
                </a:extLst>
              </a:tr>
              <a:tr h="485219">
                <a:tc>
                  <a:txBody>
                    <a:bodyPr/>
                    <a:lstStyle/>
                    <a:p>
                      <a:pPr algn="l" fontAlgn="ctr"/>
                      <a:r>
                        <a:rPr lang="en-US" sz="1600" u="none" strike="noStrike" dirty="0">
                          <a:effectLst/>
                        </a:rPr>
                        <a:t>     Yes</a:t>
                      </a:r>
                      <a:endParaRPr lang="en-US" sz="1600" b="0" i="0" u="none" strike="noStrike" dirty="0">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52.23 (164)</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60.41 (148)</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55.81 (312)</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4281980847"/>
                  </a:ext>
                </a:extLst>
              </a:tr>
              <a:tr h="248559">
                <a:tc>
                  <a:txBody>
                    <a:bodyPr/>
                    <a:lstStyle/>
                    <a:p>
                      <a:pPr algn="l" fontAlgn="ctr"/>
                      <a:r>
                        <a:rPr lang="en-US" sz="1600" u="none" strike="noStrike">
                          <a:effectLst/>
                        </a:rPr>
                        <a:t>     No</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17.20 (54)</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15.10 (37)</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16.28 (91)</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4190756447"/>
                  </a:ext>
                </a:extLst>
              </a:tr>
              <a:tr h="485219">
                <a:tc>
                  <a:txBody>
                    <a:bodyPr/>
                    <a:lstStyle/>
                    <a:p>
                      <a:pPr algn="l" fontAlgn="ctr"/>
                      <a:r>
                        <a:rPr lang="en-US" sz="1600" u="none" strike="noStrike">
                          <a:effectLst/>
                        </a:rPr>
                        <a:t>     I do not know</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30.25 (95)</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22.45 (55)</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26.83 (150)</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1665585998"/>
                  </a:ext>
                </a:extLst>
              </a:tr>
              <a:tr h="248559">
                <a:tc>
                  <a:txBody>
                    <a:bodyPr/>
                    <a:lstStyle/>
                    <a:p>
                      <a:pPr algn="l" fontAlgn="ctr"/>
                      <a:r>
                        <a:rPr lang="en-US" sz="1600" u="none" strike="noStrike">
                          <a:effectLst/>
                        </a:rPr>
                        <a:t>     This does not apply to me</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0.32 (1)</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2.04 (5)</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1.07 (6)</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2384263112"/>
                  </a:ext>
                </a:extLst>
              </a:tr>
              <a:tr h="248559">
                <a:tc>
                  <a:txBody>
                    <a:bodyPr/>
                    <a:lstStyle/>
                    <a:p>
                      <a:pPr algn="l" fontAlgn="ctr"/>
                      <a:r>
                        <a:rPr lang="en-US" sz="1600" b="1" u="none" strike="noStrike" dirty="0">
                          <a:effectLst/>
                        </a:rPr>
                        <a:t>If yes, do you know if they were taking </a:t>
                      </a:r>
                      <a:r>
                        <a:rPr lang="en-US" sz="1600" b="1" u="none" strike="noStrike" dirty="0" err="1">
                          <a:effectLst/>
                        </a:rPr>
                        <a:t>PrEP</a:t>
                      </a:r>
                      <a:r>
                        <a:rPr lang="en-US" sz="1600" b="1" u="none" strike="noStrike" dirty="0">
                          <a:effectLst/>
                        </a:rPr>
                        <a:t>?</a:t>
                      </a:r>
                      <a:endParaRPr lang="en-US" sz="1600" b="1" i="0" u="none" strike="noStrike" dirty="0">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n=314</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n=245</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n=559</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r" fontAlgn="ctr"/>
                      <a:r>
                        <a:rPr lang="en-US" sz="1600" b="1" u="none" strike="noStrike" dirty="0">
                          <a:effectLst/>
                        </a:rPr>
                        <a:t>0.000</a:t>
                      </a:r>
                      <a:endParaRPr lang="en-US" sz="1600" b="1" i="0" u="none" strike="noStrike" dirty="0">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653195567"/>
                  </a:ext>
                </a:extLst>
              </a:tr>
              <a:tr h="485219">
                <a:tc>
                  <a:txBody>
                    <a:bodyPr/>
                    <a:lstStyle/>
                    <a:p>
                      <a:pPr algn="l" fontAlgn="ctr"/>
                      <a:r>
                        <a:rPr lang="en-US" sz="1600" u="none" strike="noStrike">
                          <a:effectLst/>
                        </a:rPr>
                        <a:t>     Yes</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39.49 (124)</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53.06 (130)</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45.44 (254)</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289560636"/>
                  </a:ext>
                </a:extLst>
              </a:tr>
              <a:tr h="248559">
                <a:tc>
                  <a:txBody>
                    <a:bodyPr/>
                    <a:lstStyle/>
                    <a:p>
                      <a:pPr algn="l" fontAlgn="ctr"/>
                      <a:r>
                        <a:rPr lang="en-US" sz="1600" u="none" strike="noStrike">
                          <a:effectLst/>
                        </a:rPr>
                        <a:t>     No</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14.65 (46)</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4.90 (12)</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10.38 (58)</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3957089506"/>
                  </a:ext>
                </a:extLst>
              </a:tr>
              <a:tr h="485219">
                <a:tc>
                  <a:txBody>
                    <a:bodyPr/>
                    <a:lstStyle/>
                    <a:p>
                      <a:pPr algn="l" fontAlgn="ctr"/>
                      <a:r>
                        <a:rPr lang="en-US" sz="1600" u="none" strike="noStrike" dirty="0">
                          <a:effectLst/>
                        </a:rPr>
                        <a:t>     I do not know</a:t>
                      </a:r>
                      <a:endParaRPr lang="en-US" sz="1600" b="0" i="0" u="none" strike="noStrike" dirty="0">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39.49 (124)</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dirty="0">
                          <a:effectLst/>
                        </a:rPr>
                        <a:t>31.43 (77)</a:t>
                      </a:r>
                      <a:endParaRPr lang="en-US" sz="1600" b="0" i="0" u="none" strike="noStrike" dirty="0">
                        <a:solidFill>
                          <a:srgbClr val="000000"/>
                        </a:solidFill>
                        <a:effectLst/>
                        <a:latin typeface="Times New Roman" panose="02020603050405020304" pitchFamily="18" charset="0"/>
                      </a:endParaRPr>
                    </a:p>
                  </a:txBody>
                  <a:tcPr marL="12260" marR="12260" marT="12260" marB="0" anchor="ctr"/>
                </a:tc>
                <a:tc>
                  <a:txBody>
                    <a:bodyPr/>
                    <a:lstStyle/>
                    <a:p>
                      <a:pPr algn="ctr" fontAlgn="ctr"/>
                      <a:r>
                        <a:rPr lang="en-US" sz="1600" u="none" strike="noStrike">
                          <a:effectLst/>
                        </a:rPr>
                        <a:t>35.96 (201)</a:t>
                      </a:r>
                      <a:endParaRPr lang="en-US" sz="1600" b="0" i="0" u="none" strike="noStrike">
                        <a:solidFill>
                          <a:srgbClr val="000000"/>
                        </a:solidFill>
                        <a:effectLst/>
                        <a:latin typeface="Times New Roman" panose="02020603050405020304" pitchFamily="18" charset="0"/>
                      </a:endParaRPr>
                    </a:p>
                  </a:txBody>
                  <a:tcPr marL="12260" marR="12260" marT="1226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2260" marR="12260" marT="12260" marB="0" anchor="ctr"/>
                </a:tc>
                <a:extLst>
                  <a:ext uri="{0D108BD9-81ED-4DB2-BD59-A6C34878D82A}">
                    <a16:rowId xmlns:a16="http://schemas.microsoft.com/office/drawing/2014/main" val="3407551814"/>
                  </a:ext>
                </a:extLst>
              </a:tr>
            </a:tbl>
          </a:graphicData>
        </a:graphic>
      </p:graphicFrame>
    </p:spTree>
    <p:extLst>
      <p:ext uri="{BB962C8B-B14F-4D97-AF65-F5344CB8AC3E}">
        <p14:creationId xmlns:p14="http://schemas.microsoft.com/office/powerpoint/2010/main" val="395921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94471-73F9-794A-B4D8-37D2A79E67F2}"/>
              </a:ext>
            </a:extLst>
          </p:cNvPr>
          <p:cNvSpPr>
            <a:spLocks noGrp="1"/>
          </p:cNvSpPr>
          <p:nvPr>
            <p:ph type="title"/>
          </p:nvPr>
        </p:nvSpPr>
        <p:spPr>
          <a:xfrm>
            <a:off x="1024127" y="4971088"/>
            <a:ext cx="10405855" cy="1499616"/>
          </a:xfrm>
        </p:spPr>
        <p:txBody>
          <a:bodyPr>
            <a:normAutofit/>
          </a:bodyPr>
          <a:lstStyle/>
          <a:p>
            <a:r>
              <a:rPr lang="en-US" dirty="0">
                <a:solidFill>
                  <a:srgbClr val="FFFFFF"/>
                </a:solidFill>
              </a:rPr>
              <a:t>Results: health status &amp; Health Care Seeking </a:t>
            </a:r>
          </a:p>
        </p:txBody>
      </p:sp>
      <p:cxnSp>
        <p:nvCxnSpPr>
          <p:cNvPr id="17"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FB2A9B7C-D2B3-D542-A70B-73AA70D8C658}"/>
              </a:ext>
            </a:extLst>
          </p:cNvPr>
          <p:cNvGraphicFramePr>
            <a:graphicFrameLocks noGrp="1"/>
          </p:cNvGraphicFramePr>
          <p:nvPr>
            <p:ph idx="1"/>
            <p:extLst>
              <p:ext uri="{D42A27DB-BD31-4B8C-83A1-F6EECF244321}">
                <p14:modId xmlns:p14="http://schemas.microsoft.com/office/powerpoint/2010/main" val="3447420878"/>
              </p:ext>
            </p:extLst>
          </p:nvPr>
        </p:nvGraphicFramePr>
        <p:xfrm>
          <a:off x="642938" y="874537"/>
          <a:ext cx="10896602" cy="2891934"/>
        </p:xfrm>
        <a:graphic>
          <a:graphicData uri="http://schemas.openxmlformats.org/drawingml/2006/table">
            <a:tbl>
              <a:tblPr firstRow="1" bandRow="1">
                <a:tableStyleId>{5C22544A-7EE6-4342-B048-85BDC9FD1C3A}</a:tableStyleId>
              </a:tblPr>
              <a:tblGrid>
                <a:gridCol w="4869625">
                  <a:extLst>
                    <a:ext uri="{9D8B030D-6E8A-4147-A177-3AD203B41FA5}">
                      <a16:colId xmlns:a16="http://schemas.microsoft.com/office/drawing/2014/main" val="2321490886"/>
                    </a:ext>
                  </a:extLst>
                </a:gridCol>
                <a:gridCol w="1906217">
                  <a:extLst>
                    <a:ext uri="{9D8B030D-6E8A-4147-A177-3AD203B41FA5}">
                      <a16:colId xmlns:a16="http://schemas.microsoft.com/office/drawing/2014/main" val="3508625031"/>
                    </a:ext>
                  </a:extLst>
                </a:gridCol>
                <a:gridCol w="1335874">
                  <a:extLst>
                    <a:ext uri="{9D8B030D-6E8A-4147-A177-3AD203B41FA5}">
                      <a16:colId xmlns:a16="http://schemas.microsoft.com/office/drawing/2014/main" val="2475623612"/>
                    </a:ext>
                  </a:extLst>
                </a:gridCol>
                <a:gridCol w="1723417">
                  <a:extLst>
                    <a:ext uri="{9D8B030D-6E8A-4147-A177-3AD203B41FA5}">
                      <a16:colId xmlns:a16="http://schemas.microsoft.com/office/drawing/2014/main" val="4030292685"/>
                    </a:ext>
                  </a:extLst>
                </a:gridCol>
                <a:gridCol w="1061469">
                  <a:extLst>
                    <a:ext uri="{9D8B030D-6E8A-4147-A177-3AD203B41FA5}">
                      <a16:colId xmlns:a16="http://schemas.microsoft.com/office/drawing/2014/main" val="1515086219"/>
                    </a:ext>
                  </a:extLst>
                </a:gridCol>
              </a:tblGrid>
              <a:tr h="369358">
                <a:tc>
                  <a:txBody>
                    <a:bodyPr/>
                    <a:lstStyle/>
                    <a:p>
                      <a:pPr algn="ctr" fontAlgn="ctr"/>
                      <a:r>
                        <a:rPr lang="en-US" sz="2000" u="none" strike="noStrike">
                          <a:effectLst/>
                        </a:rPr>
                        <a:t>Question</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Foreign Born %</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US Born %</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Total %</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p-value</a:t>
                      </a:r>
                      <a:endParaRPr lang="en-US" sz="2000" b="0" i="0" u="none" strike="noStrike">
                        <a:solidFill>
                          <a:srgbClr val="000000"/>
                        </a:solidFill>
                        <a:effectLst/>
                        <a:latin typeface="Times New Roman" panose="02020603050405020304" pitchFamily="18" charset="0"/>
                      </a:endParaRPr>
                    </a:p>
                  </a:txBody>
                  <a:tcPr marL="19670" marR="19670" marT="19670" marB="0" anchor="ctr"/>
                </a:tc>
                <a:extLst>
                  <a:ext uri="{0D108BD9-81ED-4DB2-BD59-A6C34878D82A}">
                    <a16:rowId xmlns:a16="http://schemas.microsoft.com/office/drawing/2014/main" val="1092512666"/>
                  </a:ext>
                </a:extLst>
              </a:tr>
              <a:tr h="675786">
                <a:tc>
                  <a:txBody>
                    <a:bodyPr/>
                    <a:lstStyle/>
                    <a:p>
                      <a:pPr algn="l" fontAlgn="ctr"/>
                      <a:r>
                        <a:rPr lang="en-US" sz="2000" b="1" u="none" strike="noStrike">
                          <a:effectLst/>
                        </a:rPr>
                        <a:t>How would you rate your physical health at this present time?</a:t>
                      </a:r>
                      <a:endParaRPr lang="en-US" sz="2000" b="1"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n=314</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n=245</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n=559</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r" fontAlgn="ctr"/>
                      <a:r>
                        <a:rPr lang="en-US" sz="2000" u="none" strike="noStrike">
                          <a:effectLst/>
                        </a:rPr>
                        <a:t>0.115</a:t>
                      </a:r>
                      <a:endParaRPr lang="en-US" sz="2000" b="0" i="0" u="none" strike="noStrike">
                        <a:solidFill>
                          <a:srgbClr val="000000"/>
                        </a:solidFill>
                        <a:effectLst/>
                        <a:latin typeface="Times New Roman" panose="02020603050405020304" pitchFamily="18" charset="0"/>
                      </a:endParaRPr>
                    </a:p>
                  </a:txBody>
                  <a:tcPr marL="19670" marR="19670" marT="19670" marB="0" anchor="ctr"/>
                </a:tc>
                <a:extLst>
                  <a:ext uri="{0D108BD9-81ED-4DB2-BD59-A6C34878D82A}">
                    <a16:rowId xmlns:a16="http://schemas.microsoft.com/office/drawing/2014/main" val="2652264240"/>
                  </a:ext>
                </a:extLst>
              </a:tr>
              <a:tr h="369358">
                <a:tc>
                  <a:txBody>
                    <a:bodyPr/>
                    <a:lstStyle/>
                    <a:p>
                      <a:pPr algn="l" fontAlgn="ctr"/>
                      <a:r>
                        <a:rPr lang="en-US" sz="2000" u="none" strike="noStrike">
                          <a:effectLst/>
                        </a:rPr>
                        <a:t>     Very poor</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0.64 92)</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0.41 (1)</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0.54 (3)</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670" marR="19670" marT="19670" marB="0" anchor="ctr"/>
                </a:tc>
                <a:extLst>
                  <a:ext uri="{0D108BD9-81ED-4DB2-BD59-A6C34878D82A}">
                    <a16:rowId xmlns:a16="http://schemas.microsoft.com/office/drawing/2014/main" val="3777318518"/>
                  </a:ext>
                </a:extLst>
              </a:tr>
              <a:tr h="369358">
                <a:tc>
                  <a:txBody>
                    <a:bodyPr/>
                    <a:lstStyle/>
                    <a:p>
                      <a:pPr algn="l" fontAlgn="ctr"/>
                      <a:r>
                        <a:rPr lang="en-US" sz="2000" u="none" strike="noStrike">
                          <a:effectLst/>
                        </a:rPr>
                        <a:t>     Poor</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3.82 (12)</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8.57 (21)</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5.90 (33)</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670" marR="19670" marT="19670" marB="0" anchor="ctr"/>
                </a:tc>
                <a:extLst>
                  <a:ext uri="{0D108BD9-81ED-4DB2-BD59-A6C34878D82A}">
                    <a16:rowId xmlns:a16="http://schemas.microsoft.com/office/drawing/2014/main" val="739654500"/>
                  </a:ext>
                </a:extLst>
              </a:tr>
              <a:tr h="369358">
                <a:tc>
                  <a:txBody>
                    <a:bodyPr/>
                    <a:lstStyle/>
                    <a:p>
                      <a:pPr algn="l" fontAlgn="ctr"/>
                      <a:r>
                        <a:rPr lang="en-US" sz="2000" u="none" strike="noStrike">
                          <a:effectLst/>
                        </a:rPr>
                        <a:t>     Average</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28.66 (90)</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32.24 (79)</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30.23 (169)</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670" marR="19670" marT="19670" marB="0" anchor="ctr"/>
                </a:tc>
                <a:extLst>
                  <a:ext uri="{0D108BD9-81ED-4DB2-BD59-A6C34878D82A}">
                    <a16:rowId xmlns:a16="http://schemas.microsoft.com/office/drawing/2014/main" val="393279387"/>
                  </a:ext>
                </a:extLst>
              </a:tr>
              <a:tr h="369358">
                <a:tc>
                  <a:txBody>
                    <a:bodyPr/>
                    <a:lstStyle/>
                    <a:p>
                      <a:pPr algn="l" fontAlgn="ctr"/>
                      <a:r>
                        <a:rPr lang="en-US" sz="2000" u="none" strike="noStrike">
                          <a:effectLst/>
                        </a:rPr>
                        <a:t>     Good</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44.27 (139)</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38.37 (94)</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41.68 (233)</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670" marR="19670" marT="19670" marB="0" anchor="ctr"/>
                </a:tc>
                <a:extLst>
                  <a:ext uri="{0D108BD9-81ED-4DB2-BD59-A6C34878D82A}">
                    <a16:rowId xmlns:a16="http://schemas.microsoft.com/office/drawing/2014/main" val="2760672651"/>
                  </a:ext>
                </a:extLst>
              </a:tr>
              <a:tr h="369358">
                <a:tc>
                  <a:txBody>
                    <a:bodyPr/>
                    <a:lstStyle/>
                    <a:p>
                      <a:pPr algn="l" fontAlgn="ctr"/>
                      <a:r>
                        <a:rPr lang="en-US" sz="2000" u="none" strike="noStrike">
                          <a:effectLst/>
                        </a:rPr>
                        <a:t>     Very good</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22.61 (71)</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20.41 (50)</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ctr" fontAlgn="ctr"/>
                      <a:r>
                        <a:rPr lang="en-US" sz="2000" u="none" strike="noStrike">
                          <a:effectLst/>
                        </a:rPr>
                        <a:t>21.65 (121)</a:t>
                      </a:r>
                      <a:endParaRPr lang="en-US" sz="2000" b="0" i="0" u="none" strike="noStrike">
                        <a:solidFill>
                          <a:srgbClr val="000000"/>
                        </a:solidFill>
                        <a:effectLst/>
                        <a:latin typeface="Times New Roman" panose="02020603050405020304" pitchFamily="18" charset="0"/>
                      </a:endParaRPr>
                    </a:p>
                  </a:txBody>
                  <a:tcPr marL="19670" marR="19670" marT="19670"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670" marR="19670" marT="19670" marB="0" anchor="ctr"/>
                </a:tc>
                <a:extLst>
                  <a:ext uri="{0D108BD9-81ED-4DB2-BD59-A6C34878D82A}">
                    <a16:rowId xmlns:a16="http://schemas.microsoft.com/office/drawing/2014/main" val="4022819340"/>
                  </a:ext>
                </a:extLst>
              </a:tr>
            </a:tbl>
          </a:graphicData>
        </a:graphic>
      </p:graphicFrame>
      <p:sp>
        <p:nvSpPr>
          <p:cNvPr id="5" name="TextBox 4">
            <a:extLst>
              <a:ext uri="{FF2B5EF4-FFF2-40B4-BE49-F238E27FC236}">
                <a16:creationId xmlns:a16="http://schemas.microsoft.com/office/drawing/2014/main" id="{12AF5522-7BAE-CE43-9D32-4108A7008F9A}"/>
              </a:ext>
            </a:extLst>
          </p:cNvPr>
          <p:cNvSpPr txBox="1"/>
          <p:nvPr/>
        </p:nvSpPr>
        <p:spPr>
          <a:xfrm flipH="1">
            <a:off x="6525490" y="3906982"/>
            <a:ext cx="2189017" cy="369332"/>
          </a:xfrm>
          <a:prstGeom prst="rect">
            <a:avLst/>
          </a:prstGeom>
          <a:noFill/>
        </p:spPr>
        <p:txBody>
          <a:bodyPr wrap="square" rtlCol="0">
            <a:spAutoFit/>
          </a:bodyPr>
          <a:lstStyle/>
          <a:p>
            <a:r>
              <a:rPr lang="en-US" dirty="0"/>
              <a:t>67% versus 59%</a:t>
            </a:r>
          </a:p>
        </p:txBody>
      </p:sp>
    </p:spTree>
    <p:extLst>
      <p:ext uri="{BB962C8B-B14F-4D97-AF65-F5344CB8AC3E}">
        <p14:creationId xmlns:p14="http://schemas.microsoft.com/office/powerpoint/2010/main" val="265464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05904-66D0-6C43-B420-9FC39748833E}"/>
              </a:ext>
            </a:extLst>
          </p:cNvPr>
          <p:cNvSpPr>
            <a:spLocks noGrp="1"/>
          </p:cNvSpPr>
          <p:nvPr>
            <p:ph type="title"/>
          </p:nvPr>
        </p:nvSpPr>
        <p:spPr>
          <a:xfrm>
            <a:off x="1024127" y="4971088"/>
            <a:ext cx="10655247" cy="1499616"/>
          </a:xfrm>
        </p:spPr>
        <p:txBody>
          <a:bodyPr>
            <a:normAutofit/>
          </a:bodyPr>
          <a:lstStyle/>
          <a:p>
            <a:r>
              <a:rPr lang="en-US" dirty="0">
                <a:solidFill>
                  <a:srgbClr val="FFFFFF"/>
                </a:solidFill>
              </a:rPr>
              <a:t>Results: health status &amp; Health Care Seeking</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851A39B9-74F9-1C42-AA3A-639248B49D93}"/>
              </a:ext>
            </a:extLst>
          </p:cNvPr>
          <p:cNvGraphicFramePr>
            <a:graphicFrameLocks noGrp="1"/>
          </p:cNvGraphicFramePr>
          <p:nvPr>
            <p:ph idx="1"/>
            <p:extLst>
              <p:ext uri="{D42A27DB-BD31-4B8C-83A1-F6EECF244321}">
                <p14:modId xmlns:p14="http://schemas.microsoft.com/office/powerpoint/2010/main" val="2043942085"/>
              </p:ext>
            </p:extLst>
          </p:nvPr>
        </p:nvGraphicFramePr>
        <p:xfrm>
          <a:off x="448958" y="569132"/>
          <a:ext cx="11147281" cy="3405569"/>
        </p:xfrm>
        <a:graphic>
          <a:graphicData uri="http://schemas.openxmlformats.org/drawingml/2006/table">
            <a:tbl>
              <a:tblPr firstRow="1" bandRow="1">
                <a:tableStyleId>{5C22544A-7EE6-4342-B048-85BDC9FD1C3A}</a:tableStyleId>
              </a:tblPr>
              <a:tblGrid>
                <a:gridCol w="4816061">
                  <a:extLst>
                    <a:ext uri="{9D8B030D-6E8A-4147-A177-3AD203B41FA5}">
                      <a16:colId xmlns:a16="http://schemas.microsoft.com/office/drawing/2014/main" val="1589823181"/>
                    </a:ext>
                  </a:extLst>
                </a:gridCol>
                <a:gridCol w="2236471">
                  <a:extLst>
                    <a:ext uri="{9D8B030D-6E8A-4147-A177-3AD203B41FA5}">
                      <a16:colId xmlns:a16="http://schemas.microsoft.com/office/drawing/2014/main" val="282099852"/>
                    </a:ext>
                  </a:extLst>
                </a:gridCol>
                <a:gridCol w="1941738">
                  <a:extLst>
                    <a:ext uri="{9D8B030D-6E8A-4147-A177-3AD203B41FA5}">
                      <a16:colId xmlns:a16="http://schemas.microsoft.com/office/drawing/2014/main" val="1826991017"/>
                    </a:ext>
                  </a:extLst>
                </a:gridCol>
                <a:gridCol w="1058501">
                  <a:extLst>
                    <a:ext uri="{9D8B030D-6E8A-4147-A177-3AD203B41FA5}">
                      <a16:colId xmlns:a16="http://schemas.microsoft.com/office/drawing/2014/main" val="2325549515"/>
                    </a:ext>
                  </a:extLst>
                </a:gridCol>
                <a:gridCol w="1094510">
                  <a:extLst>
                    <a:ext uri="{9D8B030D-6E8A-4147-A177-3AD203B41FA5}">
                      <a16:colId xmlns:a16="http://schemas.microsoft.com/office/drawing/2014/main" val="1453005835"/>
                    </a:ext>
                  </a:extLst>
                </a:gridCol>
              </a:tblGrid>
              <a:tr h="984301">
                <a:tc>
                  <a:txBody>
                    <a:bodyPr/>
                    <a:lstStyle/>
                    <a:p>
                      <a:pPr algn="ctr" fontAlgn="ctr"/>
                      <a:r>
                        <a:rPr lang="en-US" sz="2800" u="none" strike="noStrike">
                          <a:effectLst/>
                        </a:rPr>
                        <a:t>Question</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Foreign Born %</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US Born %</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Total %</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p-value</a:t>
                      </a:r>
                      <a:endParaRPr lang="en-US" sz="2800" b="0" i="0" u="none" strike="noStrike">
                        <a:solidFill>
                          <a:srgbClr val="000000"/>
                        </a:solidFill>
                        <a:effectLst/>
                        <a:latin typeface="Times New Roman" panose="02020603050405020304" pitchFamily="18" charset="0"/>
                      </a:endParaRPr>
                    </a:p>
                  </a:txBody>
                  <a:tcPr marL="26718" marR="26718" marT="26718" marB="0" anchor="ctr"/>
                </a:tc>
                <a:extLst>
                  <a:ext uri="{0D108BD9-81ED-4DB2-BD59-A6C34878D82A}">
                    <a16:rowId xmlns:a16="http://schemas.microsoft.com/office/drawing/2014/main" val="3305295317"/>
                  </a:ext>
                </a:extLst>
              </a:tr>
              <a:tr h="556809">
                <a:tc>
                  <a:txBody>
                    <a:bodyPr/>
                    <a:lstStyle/>
                    <a:p>
                      <a:pPr algn="l" fontAlgn="ctr"/>
                      <a:r>
                        <a:rPr lang="en-US" sz="2800" b="1" u="none" strike="noStrike" dirty="0">
                          <a:effectLst/>
                        </a:rPr>
                        <a:t>Do you have a health care provider that you usually see?</a:t>
                      </a:r>
                      <a:endParaRPr lang="en-US" sz="2800" b="1" i="0" u="none" strike="noStrike" dirty="0">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n=314</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n=245</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n=559</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r" fontAlgn="ctr"/>
                      <a:r>
                        <a:rPr lang="en-US" sz="2800" b="1" u="none" strike="noStrike" dirty="0">
                          <a:effectLst/>
                        </a:rPr>
                        <a:t>0.033</a:t>
                      </a:r>
                      <a:endParaRPr lang="en-US" sz="2800" b="1" i="0" u="none" strike="noStrike" dirty="0">
                        <a:solidFill>
                          <a:srgbClr val="000000"/>
                        </a:solidFill>
                        <a:effectLst/>
                        <a:latin typeface="Times New Roman" panose="02020603050405020304" pitchFamily="18" charset="0"/>
                      </a:endParaRPr>
                    </a:p>
                  </a:txBody>
                  <a:tcPr marL="26718" marR="26718" marT="26718" marB="0" anchor="ctr"/>
                </a:tc>
                <a:extLst>
                  <a:ext uri="{0D108BD9-81ED-4DB2-BD59-A6C34878D82A}">
                    <a16:rowId xmlns:a16="http://schemas.microsoft.com/office/drawing/2014/main" val="3407549324"/>
                  </a:ext>
                </a:extLst>
              </a:tr>
              <a:tr h="984301">
                <a:tc>
                  <a:txBody>
                    <a:bodyPr/>
                    <a:lstStyle/>
                    <a:p>
                      <a:pPr algn="l" fontAlgn="ctr"/>
                      <a:r>
                        <a:rPr lang="en-US" sz="2800" u="none" strike="noStrike">
                          <a:effectLst/>
                        </a:rPr>
                        <a:t>     Yes</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94.59 (297)</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89.80 (220)</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l" fontAlgn="ctr"/>
                      <a:r>
                        <a:rPr lang="en-US" sz="2800" u="none" strike="noStrike">
                          <a:effectLst/>
                        </a:rPr>
                        <a:t> </a:t>
                      </a:r>
                      <a:endParaRPr lang="en-US" sz="2800" b="0" i="0" u="none" strike="noStrike">
                        <a:solidFill>
                          <a:srgbClr val="000000"/>
                        </a:solidFill>
                        <a:effectLst/>
                        <a:latin typeface="Times New Roman" panose="02020603050405020304" pitchFamily="18" charset="0"/>
                      </a:endParaRPr>
                    </a:p>
                  </a:txBody>
                  <a:tcPr marL="26718" marR="26718" marT="26718" marB="0" anchor="ctr"/>
                </a:tc>
                <a:extLst>
                  <a:ext uri="{0D108BD9-81ED-4DB2-BD59-A6C34878D82A}">
                    <a16:rowId xmlns:a16="http://schemas.microsoft.com/office/drawing/2014/main" val="15394348"/>
                  </a:ext>
                </a:extLst>
              </a:tr>
              <a:tr h="556809">
                <a:tc>
                  <a:txBody>
                    <a:bodyPr/>
                    <a:lstStyle/>
                    <a:p>
                      <a:pPr algn="l" fontAlgn="ctr"/>
                      <a:r>
                        <a:rPr lang="en-US" sz="2800" u="none" strike="noStrike">
                          <a:effectLst/>
                        </a:rPr>
                        <a:t>     No</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5.41 (17)</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10.20 (25)</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ctr" fontAlgn="ctr"/>
                      <a:r>
                        <a:rPr lang="en-US" sz="2800" u="none" strike="noStrike">
                          <a:effectLst/>
                        </a:rPr>
                        <a:t> </a:t>
                      </a:r>
                      <a:endParaRPr lang="en-US" sz="2800" b="0" i="0" u="none" strike="noStrike">
                        <a:solidFill>
                          <a:srgbClr val="000000"/>
                        </a:solidFill>
                        <a:effectLst/>
                        <a:latin typeface="Times New Roman" panose="02020603050405020304" pitchFamily="18" charset="0"/>
                      </a:endParaRPr>
                    </a:p>
                  </a:txBody>
                  <a:tcPr marL="26718" marR="26718" marT="26718" marB="0" anchor="ctr"/>
                </a:tc>
                <a:tc>
                  <a:txBody>
                    <a:bodyPr/>
                    <a:lstStyle/>
                    <a:p>
                      <a:pPr algn="l" fontAlgn="ctr"/>
                      <a:r>
                        <a:rPr lang="en-US" sz="2800" u="none" strike="noStrike" dirty="0">
                          <a:effectLst/>
                        </a:rPr>
                        <a:t> </a:t>
                      </a:r>
                      <a:endParaRPr lang="en-US" sz="2800" b="0" i="0" u="none" strike="noStrike" dirty="0">
                        <a:solidFill>
                          <a:srgbClr val="000000"/>
                        </a:solidFill>
                        <a:effectLst/>
                        <a:latin typeface="Times New Roman" panose="02020603050405020304" pitchFamily="18" charset="0"/>
                      </a:endParaRPr>
                    </a:p>
                  </a:txBody>
                  <a:tcPr marL="26718" marR="26718" marT="26718" marB="0" anchor="ctr"/>
                </a:tc>
                <a:extLst>
                  <a:ext uri="{0D108BD9-81ED-4DB2-BD59-A6C34878D82A}">
                    <a16:rowId xmlns:a16="http://schemas.microsoft.com/office/drawing/2014/main" val="2182748320"/>
                  </a:ext>
                </a:extLst>
              </a:tr>
            </a:tbl>
          </a:graphicData>
        </a:graphic>
      </p:graphicFrame>
    </p:spTree>
    <p:extLst>
      <p:ext uri="{BB962C8B-B14F-4D97-AF65-F5344CB8AC3E}">
        <p14:creationId xmlns:p14="http://schemas.microsoft.com/office/powerpoint/2010/main" val="351943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BABD5CE2-934D-1A47-ADD5-E15A6B6784DF}"/>
              </a:ext>
            </a:extLst>
          </p:cNvPr>
          <p:cNvGraphicFramePr>
            <a:graphicFrameLocks noGrp="1"/>
          </p:cNvGraphicFramePr>
          <p:nvPr>
            <p:ph idx="1"/>
            <p:extLst>
              <p:ext uri="{D42A27DB-BD31-4B8C-83A1-F6EECF244321}">
                <p14:modId xmlns:p14="http://schemas.microsoft.com/office/powerpoint/2010/main" val="2021501835"/>
              </p:ext>
            </p:extLst>
          </p:nvPr>
        </p:nvGraphicFramePr>
        <p:xfrm>
          <a:off x="646175" y="540431"/>
          <a:ext cx="10896602" cy="3490223"/>
        </p:xfrm>
        <a:graphic>
          <a:graphicData uri="http://schemas.openxmlformats.org/drawingml/2006/table">
            <a:tbl>
              <a:tblPr firstRow="1" bandRow="1">
                <a:tableStyleId>{5C22544A-7EE6-4342-B048-85BDC9FD1C3A}</a:tableStyleId>
              </a:tblPr>
              <a:tblGrid>
                <a:gridCol w="5395911">
                  <a:extLst>
                    <a:ext uri="{9D8B030D-6E8A-4147-A177-3AD203B41FA5}">
                      <a16:colId xmlns:a16="http://schemas.microsoft.com/office/drawing/2014/main" val="3666089509"/>
                    </a:ext>
                  </a:extLst>
                </a:gridCol>
                <a:gridCol w="1605930">
                  <a:extLst>
                    <a:ext uri="{9D8B030D-6E8A-4147-A177-3AD203B41FA5}">
                      <a16:colId xmlns:a16="http://schemas.microsoft.com/office/drawing/2014/main" val="3494658722"/>
                    </a:ext>
                  </a:extLst>
                </a:gridCol>
                <a:gridCol w="1415304">
                  <a:extLst>
                    <a:ext uri="{9D8B030D-6E8A-4147-A177-3AD203B41FA5}">
                      <a16:colId xmlns:a16="http://schemas.microsoft.com/office/drawing/2014/main" val="2182109706"/>
                    </a:ext>
                  </a:extLst>
                </a:gridCol>
                <a:gridCol w="1415304">
                  <a:extLst>
                    <a:ext uri="{9D8B030D-6E8A-4147-A177-3AD203B41FA5}">
                      <a16:colId xmlns:a16="http://schemas.microsoft.com/office/drawing/2014/main" val="419297657"/>
                    </a:ext>
                  </a:extLst>
                </a:gridCol>
                <a:gridCol w="1064153">
                  <a:extLst>
                    <a:ext uri="{9D8B030D-6E8A-4147-A177-3AD203B41FA5}">
                      <a16:colId xmlns:a16="http://schemas.microsoft.com/office/drawing/2014/main" val="3467054188"/>
                    </a:ext>
                  </a:extLst>
                </a:gridCol>
              </a:tblGrid>
              <a:tr h="739222">
                <a:tc>
                  <a:txBody>
                    <a:bodyPr/>
                    <a:lstStyle/>
                    <a:p>
                      <a:pPr algn="ctr" fontAlgn="ctr"/>
                      <a:r>
                        <a:rPr lang="en-US" sz="2100" u="none" strike="noStrike">
                          <a:effectLst/>
                        </a:rPr>
                        <a:t>Question</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Foreign Born %</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US Born %</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Total %</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p-value</a:t>
                      </a:r>
                      <a:endParaRPr lang="en-US" sz="2100" b="0" i="0" u="none" strike="noStrike">
                        <a:solidFill>
                          <a:srgbClr val="000000"/>
                        </a:solidFill>
                        <a:effectLst/>
                        <a:latin typeface="Times New Roman" panose="02020603050405020304" pitchFamily="18" charset="0"/>
                      </a:endParaRPr>
                    </a:p>
                  </a:txBody>
                  <a:tcPr marL="20066" marR="20066" marT="20066" marB="0" anchor="ctr"/>
                </a:tc>
                <a:extLst>
                  <a:ext uri="{0D108BD9-81ED-4DB2-BD59-A6C34878D82A}">
                    <a16:rowId xmlns:a16="http://schemas.microsoft.com/office/drawing/2014/main" val="4088517041"/>
                  </a:ext>
                </a:extLst>
              </a:tr>
              <a:tr h="418171">
                <a:tc>
                  <a:txBody>
                    <a:bodyPr/>
                    <a:lstStyle/>
                    <a:p>
                      <a:pPr algn="l" fontAlgn="ctr"/>
                      <a:r>
                        <a:rPr lang="en-US" sz="2100" b="1" u="none" strike="noStrike" dirty="0">
                          <a:effectLst/>
                        </a:rPr>
                        <a:t>I feel my healthcare provider and I have different goals for treatment.</a:t>
                      </a:r>
                      <a:endParaRPr lang="en-US" sz="2100" b="1" i="0" u="none" strike="noStrike" dirty="0">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n=297</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n=220</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n=517</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r" fontAlgn="ctr"/>
                      <a:r>
                        <a:rPr lang="en-US" sz="2100" b="1" u="none" strike="noStrike" dirty="0">
                          <a:effectLst/>
                        </a:rPr>
                        <a:t>0.000</a:t>
                      </a:r>
                      <a:endParaRPr lang="en-US" sz="2100" b="1" i="0" u="none" strike="noStrike" dirty="0">
                        <a:solidFill>
                          <a:srgbClr val="000000"/>
                        </a:solidFill>
                        <a:effectLst/>
                        <a:latin typeface="Times New Roman" panose="02020603050405020304" pitchFamily="18" charset="0"/>
                      </a:endParaRPr>
                    </a:p>
                  </a:txBody>
                  <a:tcPr marL="20066" marR="20066" marT="20066" marB="0" anchor="ctr"/>
                </a:tc>
                <a:extLst>
                  <a:ext uri="{0D108BD9-81ED-4DB2-BD59-A6C34878D82A}">
                    <a16:rowId xmlns:a16="http://schemas.microsoft.com/office/drawing/2014/main" val="2390706528"/>
                  </a:ext>
                </a:extLst>
              </a:tr>
              <a:tr h="418171">
                <a:tc>
                  <a:txBody>
                    <a:bodyPr/>
                    <a:lstStyle/>
                    <a:p>
                      <a:pPr algn="l" fontAlgn="ctr"/>
                      <a:r>
                        <a:rPr lang="en-US" sz="2100" u="none" strike="noStrike">
                          <a:effectLst/>
                        </a:rPr>
                        <a:t>     Strongly disagree</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26.60 (79)</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30.91 (68)</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28.43 (147)</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l" fontAlgn="ctr"/>
                      <a:r>
                        <a:rPr lang="en-US" sz="2100" u="none" strike="noStrike">
                          <a:effectLst/>
                        </a:rPr>
                        <a:t> </a:t>
                      </a:r>
                      <a:endParaRPr lang="en-US" sz="2100" b="0" i="0" u="none" strike="noStrike">
                        <a:solidFill>
                          <a:srgbClr val="000000"/>
                        </a:solidFill>
                        <a:effectLst/>
                        <a:latin typeface="Times New Roman" panose="02020603050405020304" pitchFamily="18" charset="0"/>
                      </a:endParaRPr>
                    </a:p>
                  </a:txBody>
                  <a:tcPr marL="20066" marR="20066" marT="20066" marB="0" anchor="ctr"/>
                </a:tc>
                <a:extLst>
                  <a:ext uri="{0D108BD9-81ED-4DB2-BD59-A6C34878D82A}">
                    <a16:rowId xmlns:a16="http://schemas.microsoft.com/office/drawing/2014/main" val="3778997224"/>
                  </a:ext>
                </a:extLst>
              </a:tr>
              <a:tr h="418171">
                <a:tc>
                  <a:txBody>
                    <a:bodyPr/>
                    <a:lstStyle/>
                    <a:p>
                      <a:pPr algn="l" fontAlgn="ctr"/>
                      <a:r>
                        <a:rPr lang="en-US" sz="2100" u="none" strike="noStrike">
                          <a:effectLst/>
                        </a:rPr>
                        <a:t>     Disagree</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22.90 (68)</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39.09 (86)</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29.79 (154)</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l" fontAlgn="ctr"/>
                      <a:r>
                        <a:rPr lang="en-US" sz="2100" u="none" strike="noStrike">
                          <a:effectLst/>
                        </a:rPr>
                        <a:t> </a:t>
                      </a:r>
                      <a:endParaRPr lang="en-US" sz="2100" b="0" i="0" u="none" strike="noStrike">
                        <a:solidFill>
                          <a:srgbClr val="000000"/>
                        </a:solidFill>
                        <a:effectLst/>
                        <a:latin typeface="Times New Roman" panose="02020603050405020304" pitchFamily="18" charset="0"/>
                      </a:endParaRPr>
                    </a:p>
                  </a:txBody>
                  <a:tcPr marL="20066" marR="20066" marT="20066" marB="0" anchor="ctr"/>
                </a:tc>
                <a:extLst>
                  <a:ext uri="{0D108BD9-81ED-4DB2-BD59-A6C34878D82A}">
                    <a16:rowId xmlns:a16="http://schemas.microsoft.com/office/drawing/2014/main" val="232386632"/>
                  </a:ext>
                </a:extLst>
              </a:tr>
              <a:tr h="418171">
                <a:tc>
                  <a:txBody>
                    <a:bodyPr/>
                    <a:lstStyle/>
                    <a:p>
                      <a:pPr algn="l" fontAlgn="ctr"/>
                      <a:r>
                        <a:rPr lang="en-US" sz="2100" u="none" strike="noStrike">
                          <a:effectLst/>
                        </a:rPr>
                        <a:t>     Neutral</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20.54 (61)</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14.55 (32)</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17.99 (93)</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l" fontAlgn="ctr"/>
                      <a:r>
                        <a:rPr lang="en-US" sz="2100" u="none" strike="noStrike">
                          <a:effectLst/>
                        </a:rPr>
                        <a:t> </a:t>
                      </a:r>
                      <a:endParaRPr lang="en-US" sz="2100" b="0" i="0" u="none" strike="noStrike">
                        <a:solidFill>
                          <a:srgbClr val="000000"/>
                        </a:solidFill>
                        <a:effectLst/>
                        <a:latin typeface="Times New Roman" panose="02020603050405020304" pitchFamily="18" charset="0"/>
                      </a:endParaRPr>
                    </a:p>
                  </a:txBody>
                  <a:tcPr marL="20066" marR="20066" marT="20066" marB="0" anchor="ctr"/>
                </a:tc>
                <a:extLst>
                  <a:ext uri="{0D108BD9-81ED-4DB2-BD59-A6C34878D82A}">
                    <a16:rowId xmlns:a16="http://schemas.microsoft.com/office/drawing/2014/main" val="3408249301"/>
                  </a:ext>
                </a:extLst>
              </a:tr>
              <a:tr h="418171">
                <a:tc>
                  <a:txBody>
                    <a:bodyPr/>
                    <a:lstStyle/>
                    <a:p>
                      <a:pPr algn="l" fontAlgn="ctr"/>
                      <a:r>
                        <a:rPr lang="en-US" sz="2100" u="none" strike="noStrike">
                          <a:effectLst/>
                        </a:rPr>
                        <a:t>     Agree</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17.51 (52)</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10.91 (24)</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14.70 (76)</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l" fontAlgn="ctr"/>
                      <a:r>
                        <a:rPr lang="en-US" sz="2100" u="none" strike="noStrike">
                          <a:effectLst/>
                        </a:rPr>
                        <a:t> </a:t>
                      </a:r>
                      <a:endParaRPr lang="en-US" sz="2100" b="0" i="0" u="none" strike="noStrike">
                        <a:solidFill>
                          <a:srgbClr val="000000"/>
                        </a:solidFill>
                        <a:effectLst/>
                        <a:latin typeface="Times New Roman" panose="02020603050405020304" pitchFamily="18" charset="0"/>
                      </a:endParaRPr>
                    </a:p>
                  </a:txBody>
                  <a:tcPr marL="20066" marR="20066" marT="20066" marB="0" anchor="ctr"/>
                </a:tc>
                <a:extLst>
                  <a:ext uri="{0D108BD9-81ED-4DB2-BD59-A6C34878D82A}">
                    <a16:rowId xmlns:a16="http://schemas.microsoft.com/office/drawing/2014/main" val="2545721270"/>
                  </a:ext>
                </a:extLst>
              </a:tr>
              <a:tr h="418171">
                <a:tc>
                  <a:txBody>
                    <a:bodyPr/>
                    <a:lstStyle/>
                    <a:p>
                      <a:pPr algn="l" fontAlgn="ctr"/>
                      <a:r>
                        <a:rPr lang="en-US" sz="2100" u="none" strike="noStrike">
                          <a:effectLst/>
                        </a:rPr>
                        <a:t>     Strongly agree</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dirty="0">
                          <a:effectLst/>
                        </a:rPr>
                        <a:t>12.46 (37)</a:t>
                      </a:r>
                      <a:endParaRPr lang="en-US" sz="2100" b="0" i="0" u="none" strike="noStrike" dirty="0">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4.55 (10)</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ctr" fontAlgn="ctr"/>
                      <a:r>
                        <a:rPr lang="en-US" sz="2100" u="none" strike="noStrike">
                          <a:effectLst/>
                        </a:rPr>
                        <a:t>9.09 (47)</a:t>
                      </a:r>
                      <a:endParaRPr lang="en-US" sz="2100" b="0" i="0" u="none" strike="noStrike">
                        <a:solidFill>
                          <a:srgbClr val="000000"/>
                        </a:solidFill>
                        <a:effectLst/>
                        <a:latin typeface="Times New Roman" panose="02020603050405020304" pitchFamily="18" charset="0"/>
                      </a:endParaRPr>
                    </a:p>
                  </a:txBody>
                  <a:tcPr marL="20066" marR="20066" marT="20066" marB="0" anchor="ctr"/>
                </a:tc>
                <a:tc>
                  <a:txBody>
                    <a:bodyPr/>
                    <a:lstStyle/>
                    <a:p>
                      <a:pPr algn="l" fontAlgn="ctr"/>
                      <a:r>
                        <a:rPr lang="en-US" sz="2100" u="none" strike="noStrike" dirty="0">
                          <a:effectLst/>
                        </a:rPr>
                        <a:t> </a:t>
                      </a:r>
                      <a:endParaRPr lang="en-US" sz="2100" b="0" i="0" u="none" strike="noStrike" dirty="0">
                        <a:solidFill>
                          <a:srgbClr val="000000"/>
                        </a:solidFill>
                        <a:effectLst/>
                        <a:latin typeface="Times New Roman" panose="02020603050405020304" pitchFamily="18" charset="0"/>
                      </a:endParaRPr>
                    </a:p>
                  </a:txBody>
                  <a:tcPr marL="20066" marR="20066" marT="20066" marB="0" anchor="ctr"/>
                </a:tc>
                <a:extLst>
                  <a:ext uri="{0D108BD9-81ED-4DB2-BD59-A6C34878D82A}">
                    <a16:rowId xmlns:a16="http://schemas.microsoft.com/office/drawing/2014/main" val="3689665473"/>
                  </a:ext>
                </a:extLst>
              </a:tr>
            </a:tbl>
          </a:graphicData>
        </a:graphic>
      </p:graphicFrame>
      <p:sp>
        <p:nvSpPr>
          <p:cNvPr id="17" name="Title 1">
            <a:extLst>
              <a:ext uri="{FF2B5EF4-FFF2-40B4-BE49-F238E27FC236}">
                <a16:creationId xmlns:a16="http://schemas.microsoft.com/office/drawing/2014/main" id="{308F24AE-106E-FE42-A344-8DCF0B4A58FA}"/>
              </a:ext>
            </a:extLst>
          </p:cNvPr>
          <p:cNvSpPr txBox="1">
            <a:spLocks/>
          </p:cNvSpPr>
          <p:nvPr/>
        </p:nvSpPr>
        <p:spPr>
          <a:xfrm>
            <a:off x="1024127" y="4971088"/>
            <a:ext cx="1065524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a:solidFill>
                  <a:srgbClr val="FFFFFF"/>
                </a:solidFill>
              </a:rPr>
              <a:t>Results: health status &amp; Health Care Seeking</a:t>
            </a:r>
            <a:endParaRPr lang="en-US" dirty="0">
              <a:solidFill>
                <a:srgbClr val="FFFFFF"/>
              </a:solidFill>
            </a:endParaRPr>
          </a:p>
        </p:txBody>
      </p:sp>
      <p:sp>
        <p:nvSpPr>
          <p:cNvPr id="14" name="TextBox 13">
            <a:extLst>
              <a:ext uri="{FF2B5EF4-FFF2-40B4-BE49-F238E27FC236}">
                <a16:creationId xmlns:a16="http://schemas.microsoft.com/office/drawing/2014/main" id="{FA53ABFA-48D1-4040-BDA7-4E30E5A810E3}"/>
              </a:ext>
            </a:extLst>
          </p:cNvPr>
          <p:cNvSpPr txBox="1"/>
          <p:nvPr/>
        </p:nvSpPr>
        <p:spPr>
          <a:xfrm>
            <a:off x="6830291" y="4128655"/>
            <a:ext cx="2038731" cy="369332"/>
          </a:xfrm>
          <a:prstGeom prst="rect">
            <a:avLst/>
          </a:prstGeom>
          <a:noFill/>
        </p:spPr>
        <p:txBody>
          <a:bodyPr wrap="square" rtlCol="0">
            <a:spAutoFit/>
          </a:bodyPr>
          <a:lstStyle/>
          <a:p>
            <a:r>
              <a:rPr lang="en-US" dirty="0"/>
              <a:t>30% versus 15%</a:t>
            </a:r>
          </a:p>
        </p:txBody>
      </p:sp>
    </p:spTree>
    <p:extLst>
      <p:ext uri="{BB962C8B-B14F-4D97-AF65-F5344CB8AC3E}">
        <p14:creationId xmlns:p14="http://schemas.microsoft.com/office/powerpoint/2010/main" val="51193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3A6CB6B7-7D82-394D-8316-476AA286A6CB}"/>
              </a:ext>
            </a:extLst>
          </p:cNvPr>
          <p:cNvGraphicFramePr>
            <a:graphicFrameLocks noGrp="1"/>
          </p:cNvGraphicFramePr>
          <p:nvPr>
            <p:ph idx="1"/>
            <p:extLst>
              <p:ext uri="{D42A27DB-BD31-4B8C-83A1-F6EECF244321}">
                <p14:modId xmlns:p14="http://schemas.microsoft.com/office/powerpoint/2010/main" val="1644549666"/>
              </p:ext>
            </p:extLst>
          </p:nvPr>
        </p:nvGraphicFramePr>
        <p:xfrm>
          <a:off x="642938" y="879792"/>
          <a:ext cx="10896602" cy="3107398"/>
        </p:xfrm>
        <a:graphic>
          <a:graphicData uri="http://schemas.openxmlformats.org/drawingml/2006/table">
            <a:tbl>
              <a:tblPr firstRow="1" bandRow="1">
                <a:tableStyleId>{5C22544A-7EE6-4342-B048-85BDC9FD1C3A}</a:tableStyleId>
              </a:tblPr>
              <a:tblGrid>
                <a:gridCol w="6017097">
                  <a:extLst>
                    <a:ext uri="{9D8B030D-6E8A-4147-A177-3AD203B41FA5}">
                      <a16:colId xmlns:a16="http://schemas.microsoft.com/office/drawing/2014/main" val="4272208999"/>
                    </a:ext>
                  </a:extLst>
                </a:gridCol>
                <a:gridCol w="1424574">
                  <a:extLst>
                    <a:ext uri="{9D8B030D-6E8A-4147-A177-3AD203B41FA5}">
                      <a16:colId xmlns:a16="http://schemas.microsoft.com/office/drawing/2014/main" val="416278230"/>
                    </a:ext>
                  </a:extLst>
                </a:gridCol>
                <a:gridCol w="1255476">
                  <a:extLst>
                    <a:ext uri="{9D8B030D-6E8A-4147-A177-3AD203B41FA5}">
                      <a16:colId xmlns:a16="http://schemas.microsoft.com/office/drawing/2014/main" val="2564296179"/>
                    </a:ext>
                  </a:extLst>
                </a:gridCol>
                <a:gridCol w="1255476">
                  <a:extLst>
                    <a:ext uri="{9D8B030D-6E8A-4147-A177-3AD203B41FA5}">
                      <a16:colId xmlns:a16="http://schemas.microsoft.com/office/drawing/2014/main" val="3664280424"/>
                    </a:ext>
                  </a:extLst>
                </a:gridCol>
                <a:gridCol w="943979">
                  <a:extLst>
                    <a:ext uri="{9D8B030D-6E8A-4147-A177-3AD203B41FA5}">
                      <a16:colId xmlns:a16="http://schemas.microsoft.com/office/drawing/2014/main" val="3165187229"/>
                    </a:ext>
                  </a:extLst>
                </a:gridCol>
              </a:tblGrid>
              <a:tr h="655743">
                <a:tc>
                  <a:txBody>
                    <a:bodyPr/>
                    <a:lstStyle/>
                    <a:p>
                      <a:pPr algn="ctr" fontAlgn="ctr"/>
                      <a:r>
                        <a:rPr lang="en-US" sz="1900" u="none" strike="noStrike">
                          <a:effectLst/>
                        </a:rPr>
                        <a:t>Question</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Foreign Born %</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US Born %</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Total %</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p-value</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810125897"/>
                  </a:ext>
                </a:extLst>
              </a:tr>
              <a:tr h="370947">
                <a:tc>
                  <a:txBody>
                    <a:bodyPr/>
                    <a:lstStyle/>
                    <a:p>
                      <a:pPr algn="l" fontAlgn="ctr"/>
                      <a:r>
                        <a:rPr lang="en-US" sz="1900" b="1" u="none" strike="noStrike" dirty="0">
                          <a:effectLst/>
                        </a:rPr>
                        <a:t>I feel comfortable telling my health care provider everything going on in my life. </a:t>
                      </a:r>
                      <a:endParaRPr lang="en-US" sz="1900" b="1" i="0" u="none" strike="noStrike" dirty="0">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n=297</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n=220</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n=517</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r" fontAlgn="ctr"/>
                      <a:r>
                        <a:rPr lang="en-US" sz="1900" b="1" u="none" strike="noStrike" dirty="0">
                          <a:effectLst/>
                        </a:rPr>
                        <a:t>0.026</a:t>
                      </a:r>
                      <a:endParaRPr lang="en-US" sz="1900" b="1" i="0" u="none" strike="noStrike" dirty="0">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3646492643"/>
                  </a:ext>
                </a:extLst>
              </a:tr>
              <a:tr h="370947">
                <a:tc>
                  <a:txBody>
                    <a:bodyPr/>
                    <a:lstStyle/>
                    <a:p>
                      <a:pPr algn="l" fontAlgn="ctr"/>
                      <a:r>
                        <a:rPr lang="en-US" sz="1900" u="none" strike="noStrike">
                          <a:effectLst/>
                        </a:rPr>
                        <a:t>     Strongly disagree</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7.07 (21)</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1.82 (4)</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4.84 (25)</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1310269026"/>
                  </a:ext>
                </a:extLst>
              </a:tr>
              <a:tr h="370947">
                <a:tc>
                  <a:txBody>
                    <a:bodyPr/>
                    <a:lstStyle/>
                    <a:p>
                      <a:pPr algn="l" fontAlgn="ctr"/>
                      <a:r>
                        <a:rPr lang="en-US" sz="1900" u="none" strike="noStrike">
                          <a:effectLst/>
                        </a:rPr>
                        <a:t>     Disagree</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8.75 (26)</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8.64 (19)</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8.70 (45)</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536734408"/>
                  </a:ext>
                </a:extLst>
              </a:tr>
              <a:tr h="370947">
                <a:tc>
                  <a:txBody>
                    <a:bodyPr/>
                    <a:lstStyle/>
                    <a:p>
                      <a:pPr algn="l" fontAlgn="ctr"/>
                      <a:r>
                        <a:rPr lang="en-US" sz="1900" u="none" strike="noStrike">
                          <a:effectLst/>
                        </a:rPr>
                        <a:t>     Neutral</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15.82 (47)</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16.82 (37)</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16.25 (84)</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2622502978"/>
                  </a:ext>
                </a:extLst>
              </a:tr>
              <a:tr h="370947">
                <a:tc>
                  <a:txBody>
                    <a:bodyPr/>
                    <a:lstStyle/>
                    <a:p>
                      <a:pPr algn="l" fontAlgn="ctr"/>
                      <a:r>
                        <a:rPr lang="en-US" sz="1900" u="none" strike="noStrike" dirty="0">
                          <a:effectLst/>
                        </a:rPr>
                        <a:t>     Agree</a:t>
                      </a:r>
                      <a:endParaRPr lang="en-US" sz="1900" b="0" i="0" u="none" strike="noStrike" dirty="0">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30.98 (92)</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40.00 (88)</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34.82 (180)</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2467145647"/>
                  </a:ext>
                </a:extLst>
              </a:tr>
              <a:tr h="370947">
                <a:tc>
                  <a:txBody>
                    <a:bodyPr/>
                    <a:lstStyle/>
                    <a:p>
                      <a:pPr algn="l" fontAlgn="ctr"/>
                      <a:r>
                        <a:rPr lang="en-US" sz="1900" u="none" strike="noStrike">
                          <a:effectLst/>
                        </a:rPr>
                        <a:t>     Strongly agree</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37.37 (111)</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32.73 (72)</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35.40 (183)</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dirty="0">
                          <a:effectLst/>
                        </a:rPr>
                        <a:t> </a:t>
                      </a:r>
                      <a:endParaRPr lang="en-US" sz="1900" b="0" i="0" u="none" strike="noStrike" dirty="0">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4073875984"/>
                  </a:ext>
                </a:extLst>
              </a:tr>
            </a:tbl>
          </a:graphicData>
        </a:graphic>
      </p:graphicFrame>
      <p:sp>
        <p:nvSpPr>
          <p:cNvPr id="10" name="Title 1">
            <a:extLst>
              <a:ext uri="{FF2B5EF4-FFF2-40B4-BE49-F238E27FC236}">
                <a16:creationId xmlns:a16="http://schemas.microsoft.com/office/drawing/2014/main" id="{423EE9B6-AEF7-B046-AE80-6CAE92336E07}"/>
              </a:ext>
            </a:extLst>
          </p:cNvPr>
          <p:cNvSpPr txBox="1">
            <a:spLocks/>
          </p:cNvSpPr>
          <p:nvPr/>
        </p:nvSpPr>
        <p:spPr>
          <a:xfrm>
            <a:off x="1024127" y="4971088"/>
            <a:ext cx="1065524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a:solidFill>
                  <a:srgbClr val="FFFFFF"/>
                </a:solidFill>
              </a:rPr>
              <a:t>Results: health status &amp; Health Care Seeking</a:t>
            </a:r>
            <a:endParaRPr lang="en-US" dirty="0">
              <a:solidFill>
                <a:srgbClr val="FFFFFF"/>
              </a:solidFill>
            </a:endParaRPr>
          </a:p>
        </p:txBody>
      </p:sp>
      <p:sp>
        <p:nvSpPr>
          <p:cNvPr id="7" name="TextBox 6">
            <a:extLst>
              <a:ext uri="{FF2B5EF4-FFF2-40B4-BE49-F238E27FC236}">
                <a16:creationId xmlns:a16="http://schemas.microsoft.com/office/drawing/2014/main" id="{032038EC-A543-9C44-867F-DD87528DC888}"/>
              </a:ext>
            </a:extLst>
          </p:cNvPr>
          <p:cNvSpPr txBox="1"/>
          <p:nvPr/>
        </p:nvSpPr>
        <p:spPr>
          <a:xfrm>
            <a:off x="7384473" y="4100945"/>
            <a:ext cx="2232695" cy="369332"/>
          </a:xfrm>
          <a:prstGeom prst="rect">
            <a:avLst/>
          </a:prstGeom>
          <a:noFill/>
        </p:spPr>
        <p:txBody>
          <a:bodyPr wrap="square" rtlCol="0">
            <a:spAutoFit/>
          </a:bodyPr>
          <a:lstStyle/>
          <a:p>
            <a:r>
              <a:rPr lang="en-US" dirty="0"/>
              <a:t>68% versus 73%</a:t>
            </a:r>
          </a:p>
        </p:txBody>
      </p:sp>
    </p:spTree>
    <p:extLst>
      <p:ext uri="{BB962C8B-B14F-4D97-AF65-F5344CB8AC3E}">
        <p14:creationId xmlns:p14="http://schemas.microsoft.com/office/powerpoint/2010/main" val="2671371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3F257540-75D4-7D41-91EE-90AEB929A528}"/>
              </a:ext>
            </a:extLst>
          </p:cNvPr>
          <p:cNvGraphicFramePr>
            <a:graphicFrameLocks noGrp="1"/>
          </p:cNvGraphicFramePr>
          <p:nvPr>
            <p:ph idx="1"/>
            <p:extLst>
              <p:ext uri="{D42A27DB-BD31-4B8C-83A1-F6EECF244321}">
                <p14:modId xmlns:p14="http://schemas.microsoft.com/office/powerpoint/2010/main" val="2067062375"/>
              </p:ext>
            </p:extLst>
          </p:nvPr>
        </p:nvGraphicFramePr>
        <p:xfrm>
          <a:off x="642938" y="879792"/>
          <a:ext cx="10896602" cy="3107398"/>
        </p:xfrm>
        <a:graphic>
          <a:graphicData uri="http://schemas.openxmlformats.org/drawingml/2006/table">
            <a:tbl>
              <a:tblPr firstRow="1" bandRow="1">
                <a:tableStyleId>{5C22544A-7EE6-4342-B048-85BDC9FD1C3A}</a:tableStyleId>
              </a:tblPr>
              <a:tblGrid>
                <a:gridCol w="6017097">
                  <a:extLst>
                    <a:ext uri="{9D8B030D-6E8A-4147-A177-3AD203B41FA5}">
                      <a16:colId xmlns:a16="http://schemas.microsoft.com/office/drawing/2014/main" val="472323622"/>
                    </a:ext>
                  </a:extLst>
                </a:gridCol>
                <a:gridCol w="1424574">
                  <a:extLst>
                    <a:ext uri="{9D8B030D-6E8A-4147-A177-3AD203B41FA5}">
                      <a16:colId xmlns:a16="http://schemas.microsoft.com/office/drawing/2014/main" val="4011790388"/>
                    </a:ext>
                  </a:extLst>
                </a:gridCol>
                <a:gridCol w="1255476">
                  <a:extLst>
                    <a:ext uri="{9D8B030D-6E8A-4147-A177-3AD203B41FA5}">
                      <a16:colId xmlns:a16="http://schemas.microsoft.com/office/drawing/2014/main" val="189916238"/>
                    </a:ext>
                  </a:extLst>
                </a:gridCol>
                <a:gridCol w="1255476">
                  <a:extLst>
                    <a:ext uri="{9D8B030D-6E8A-4147-A177-3AD203B41FA5}">
                      <a16:colId xmlns:a16="http://schemas.microsoft.com/office/drawing/2014/main" val="2111644853"/>
                    </a:ext>
                  </a:extLst>
                </a:gridCol>
                <a:gridCol w="943979">
                  <a:extLst>
                    <a:ext uri="{9D8B030D-6E8A-4147-A177-3AD203B41FA5}">
                      <a16:colId xmlns:a16="http://schemas.microsoft.com/office/drawing/2014/main" val="1115474786"/>
                    </a:ext>
                  </a:extLst>
                </a:gridCol>
              </a:tblGrid>
              <a:tr h="655743">
                <a:tc>
                  <a:txBody>
                    <a:bodyPr/>
                    <a:lstStyle/>
                    <a:p>
                      <a:pPr algn="ctr" fontAlgn="ctr"/>
                      <a:r>
                        <a:rPr lang="en-US" sz="1900" u="none" strike="noStrike">
                          <a:effectLst/>
                        </a:rPr>
                        <a:t>Question</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Foreign Born %</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US Born %</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Total %</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p-value</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1263833557"/>
                  </a:ext>
                </a:extLst>
              </a:tr>
              <a:tr h="370947">
                <a:tc>
                  <a:txBody>
                    <a:bodyPr/>
                    <a:lstStyle/>
                    <a:p>
                      <a:pPr algn="l" fontAlgn="ctr"/>
                      <a:r>
                        <a:rPr lang="en-US" sz="1900" b="1" u="none" strike="noStrike" dirty="0">
                          <a:effectLst/>
                        </a:rPr>
                        <a:t>I feel I should have the right to influence decisions about my treatment.</a:t>
                      </a:r>
                      <a:endParaRPr lang="en-US" sz="1900" b="1" i="0" u="none" strike="noStrike" dirty="0">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n=297</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n=220</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n=517</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r" fontAlgn="ctr"/>
                      <a:r>
                        <a:rPr lang="en-US" sz="1900" b="1" u="none" strike="noStrike" dirty="0">
                          <a:effectLst/>
                        </a:rPr>
                        <a:t>0.003</a:t>
                      </a:r>
                      <a:endParaRPr lang="en-US" sz="1900" b="1" i="0" u="none" strike="noStrike" dirty="0">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307516691"/>
                  </a:ext>
                </a:extLst>
              </a:tr>
              <a:tr h="370947">
                <a:tc>
                  <a:txBody>
                    <a:bodyPr/>
                    <a:lstStyle/>
                    <a:p>
                      <a:pPr algn="l" fontAlgn="ctr"/>
                      <a:r>
                        <a:rPr lang="en-US" sz="1900" u="none" strike="noStrike">
                          <a:effectLst/>
                        </a:rPr>
                        <a:t>     Strongly disagree</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4.38 (13)</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0.91 (2)</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2.90 (15)</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3290719431"/>
                  </a:ext>
                </a:extLst>
              </a:tr>
              <a:tr h="370947">
                <a:tc>
                  <a:txBody>
                    <a:bodyPr/>
                    <a:lstStyle/>
                    <a:p>
                      <a:pPr algn="l" fontAlgn="ctr"/>
                      <a:r>
                        <a:rPr lang="en-US" sz="1900" u="none" strike="noStrike">
                          <a:effectLst/>
                        </a:rPr>
                        <a:t>     Disagree</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6.06 (18)</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1.36 (3)</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4.06 (21)</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546349389"/>
                  </a:ext>
                </a:extLst>
              </a:tr>
              <a:tr h="370947">
                <a:tc>
                  <a:txBody>
                    <a:bodyPr/>
                    <a:lstStyle/>
                    <a:p>
                      <a:pPr algn="l" fontAlgn="ctr"/>
                      <a:r>
                        <a:rPr lang="en-US" sz="1900" u="none" strike="noStrike">
                          <a:effectLst/>
                        </a:rPr>
                        <a:t>     Neutral</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14.14 (42)</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11.82 (26)</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13.15 (68)</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1611948711"/>
                  </a:ext>
                </a:extLst>
              </a:tr>
              <a:tr h="370947">
                <a:tc>
                  <a:txBody>
                    <a:bodyPr/>
                    <a:lstStyle/>
                    <a:p>
                      <a:pPr algn="l" fontAlgn="ctr"/>
                      <a:r>
                        <a:rPr lang="en-US" sz="1900" u="none" strike="noStrike">
                          <a:effectLst/>
                        </a:rPr>
                        <a:t>     Agree</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36.70 (109)</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46.82 (103)</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41.01 (212)</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239916616"/>
                  </a:ext>
                </a:extLst>
              </a:tr>
              <a:tr h="370947">
                <a:tc>
                  <a:txBody>
                    <a:bodyPr/>
                    <a:lstStyle/>
                    <a:p>
                      <a:pPr algn="l" fontAlgn="ctr"/>
                      <a:r>
                        <a:rPr lang="en-US" sz="1900" u="none" strike="noStrike">
                          <a:effectLst/>
                        </a:rPr>
                        <a:t>     Strongly agree</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38.72 (115)</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39.09 (86)</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ctr" fontAlgn="ctr"/>
                      <a:r>
                        <a:rPr lang="en-US" sz="1900" u="none" strike="noStrike">
                          <a:effectLst/>
                        </a:rPr>
                        <a:t>38.88 (201)</a:t>
                      </a:r>
                      <a:endParaRPr lang="en-US" sz="1900" b="0" i="0" u="none" strike="noStrike">
                        <a:solidFill>
                          <a:srgbClr val="000000"/>
                        </a:solidFill>
                        <a:effectLst/>
                        <a:latin typeface="Times New Roman" panose="02020603050405020304" pitchFamily="18" charset="0"/>
                      </a:endParaRPr>
                    </a:p>
                  </a:txBody>
                  <a:tcPr marL="17800" marR="17800" marT="17800" marB="0" anchor="ctr"/>
                </a:tc>
                <a:tc>
                  <a:txBody>
                    <a:bodyPr/>
                    <a:lstStyle/>
                    <a:p>
                      <a:pPr algn="l" fontAlgn="ctr"/>
                      <a:r>
                        <a:rPr lang="en-US" sz="1900" u="none" strike="noStrike" dirty="0">
                          <a:effectLst/>
                        </a:rPr>
                        <a:t> </a:t>
                      </a:r>
                      <a:endParaRPr lang="en-US" sz="1900" b="0" i="0" u="none" strike="noStrike" dirty="0">
                        <a:solidFill>
                          <a:srgbClr val="000000"/>
                        </a:solidFill>
                        <a:effectLst/>
                        <a:latin typeface="Times New Roman" panose="02020603050405020304" pitchFamily="18" charset="0"/>
                      </a:endParaRPr>
                    </a:p>
                  </a:txBody>
                  <a:tcPr marL="17800" marR="17800" marT="17800" marB="0" anchor="ctr"/>
                </a:tc>
                <a:extLst>
                  <a:ext uri="{0D108BD9-81ED-4DB2-BD59-A6C34878D82A}">
                    <a16:rowId xmlns:a16="http://schemas.microsoft.com/office/drawing/2014/main" val="2008547602"/>
                  </a:ext>
                </a:extLst>
              </a:tr>
            </a:tbl>
          </a:graphicData>
        </a:graphic>
      </p:graphicFrame>
      <p:sp>
        <p:nvSpPr>
          <p:cNvPr id="8" name="Title 1">
            <a:extLst>
              <a:ext uri="{FF2B5EF4-FFF2-40B4-BE49-F238E27FC236}">
                <a16:creationId xmlns:a16="http://schemas.microsoft.com/office/drawing/2014/main" id="{B1AC38B7-F1FB-7B4D-9E83-35A9DA41F3C9}"/>
              </a:ext>
            </a:extLst>
          </p:cNvPr>
          <p:cNvSpPr>
            <a:spLocks noGrp="1"/>
          </p:cNvSpPr>
          <p:nvPr>
            <p:ph type="title"/>
          </p:nvPr>
        </p:nvSpPr>
        <p:spPr>
          <a:xfrm>
            <a:off x="1024127" y="4971088"/>
            <a:ext cx="10655247" cy="1499616"/>
          </a:xfrm>
        </p:spPr>
        <p:txBody>
          <a:bodyPr>
            <a:normAutofit/>
          </a:bodyPr>
          <a:lstStyle/>
          <a:p>
            <a:r>
              <a:rPr lang="en-US" dirty="0">
                <a:solidFill>
                  <a:srgbClr val="FFFFFF"/>
                </a:solidFill>
              </a:rPr>
              <a:t>Results: health status &amp; Health Care Seeking</a:t>
            </a:r>
          </a:p>
        </p:txBody>
      </p:sp>
      <p:sp>
        <p:nvSpPr>
          <p:cNvPr id="5" name="TextBox 4">
            <a:extLst>
              <a:ext uri="{FF2B5EF4-FFF2-40B4-BE49-F238E27FC236}">
                <a16:creationId xmlns:a16="http://schemas.microsoft.com/office/drawing/2014/main" id="{81A5A020-9C37-114C-94EE-3EDCB5107FD7}"/>
              </a:ext>
            </a:extLst>
          </p:cNvPr>
          <p:cNvSpPr txBox="1"/>
          <p:nvPr/>
        </p:nvSpPr>
        <p:spPr>
          <a:xfrm>
            <a:off x="7273636" y="4087091"/>
            <a:ext cx="1886332" cy="377398"/>
          </a:xfrm>
          <a:prstGeom prst="rect">
            <a:avLst/>
          </a:prstGeom>
          <a:noFill/>
        </p:spPr>
        <p:txBody>
          <a:bodyPr wrap="square" rtlCol="0">
            <a:spAutoFit/>
          </a:bodyPr>
          <a:lstStyle/>
          <a:p>
            <a:r>
              <a:rPr lang="en-US" dirty="0"/>
              <a:t>75% versus 86%</a:t>
            </a:r>
          </a:p>
        </p:txBody>
      </p:sp>
    </p:spTree>
    <p:extLst>
      <p:ext uri="{BB962C8B-B14F-4D97-AF65-F5344CB8AC3E}">
        <p14:creationId xmlns:p14="http://schemas.microsoft.com/office/powerpoint/2010/main" val="3770912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28B17A38-71CE-6F48-B0CC-51B86AB214E1}"/>
              </a:ext>
            </a:extLst>
          </p:cNvPr>
          <p:cNvGraphicFramePr>
            <a:graphicFrameLocks noGrp="1"/>
          </p:cNvGraphicFramePr>
          <p:nvPr>
            <p:ph idx="1"/>
            <p:extLst>
              <p:ext uri="{D42A27DB-BD31-4B8C-83A1-F6EECF244321}">
                <p14:modId xmlns:p14="http://schemas.microsoft.com/office/powerpoint/2010/main" val="3108295080"/>
              </p:ext>
            </p:extLst>
          </p:nvPr>
        </p:nvGraphicFramePr>
        <p:xfrm>
          <a:off x="967258" y="642938"/>
          <a:ext cx="10247961" cy="3884846"/>
        </p:xfrm>
        <a:graphic>
          <a:graphicData uri="http://schemas.openxmlformats.org/drawingml/2006/table">
            <a:tbl>
              <a:tblPr firstRow="1" bandRow="1">
                <a:tableStyleId>{5C22544A-7EE6-4342-B048-85BDC9FD1C3A}</a:tableStyleId>
              </a:tblPr>
              <a:tblGrid>
                <a:gridCol w="5004870">
                  <a:extLst>
                    <a:ext uri="{9D8B030D-6E8A-4147-A177-3AD203B41FA5}">
                      <a16:colId xmlns:a16="http://schemas.microsoft.com/office/drawing/2014/main" val="2225369698"/>
                    </a:ext>
                  </a:extLst>
                </a:gridCol>
                <a:gridCol w="1551794">
                  <a:extLst>
                    <a:ext uri="{9D8B030D-6E8A-4147-A177-3AD203B41FA5}">
                      <a16:colId xmlns:a16="http://schemas.microsoft.com/office/drawing/2014/main" val="258133019"/>
                    </a:ext>
                  </a:extLst>
                </a:gridCol>
                <a:gridCol w="1367595">
                  <a:extLst>
                    <a:ext uri="{9D8B030D-6E8A-4147-A177-3AD203B41FA5}">
                      <a16:colId xmlns:a16="http://schemas.microsoft.com/office/drawing/2014/main" val="3900711651"/>
                    </a:ext>
                  </a:extLst>
                </a:gridCol>
                <a:gridCol w="1295422">
                  <a:extLst>
                    <a:ext uri="{9D8B030D-6E8A-4147-A177-3AD203B41FA5}">
                      <a16:colId xmlns:a16="http://schemas.microsoft.com/office/drawing/2014/main" val="837350742"/>
                    </a:ext>
                  </a:extLst>
                </a:gridCol>
                <a:gridCol w="1028280">
                  <a:extLst>
                    <a:ext uri="{9D8B030D-6E8A-4147-A177-3AD203B41FA5}">
                      <a16:colId xmlns:a16="http://schemas.microsoft.com/office/drawing/2014/main" val="3089445108"/>
                    </a:ext>
                  </a:extLst>
                </a:gridCol>
              </a:tblGrid>
              <a:tr h="714303">
                <a:tc>
                  <a:txBody>
                    <a:bodyPr/>
                    <a:lstStyle/>
                    <a:p>
                      <a:pPr algn="ctr" fontAlgn="ctr"/>
                      <a:r>
                        <a:rPr lang="en-US" sz="2000" u="none" strike="noStrike">
                          <a:effectLst/>
                        </a:rPr>
                        <a:t>Question</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Foreign Born %</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US Born %</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Total %</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p-value</a:t>
                      </a:r>
                      <a:endParaRPr lang="en-US" sz="2000" b="0" i="0" u="none" strike="noStrike">
                        <a:solidFill>
                          <a:srgbClr val="000000"/>
                        </a:solidFill>
                        <a:effectLst/>
                        <a:latin typeface="Times New Roman" panose="02020603050405020304" pitchFamily="18" charset="0"/>
                      </a:endParaRPr>
                    </a:p>
                  </a:txBody>
                  <a:tcPr marL="19389" marR="19389" marT="19389" marB="0" anchor="ctr"/>
                </a:tc>
                <a:extLst>
                  <a:ext uri="{0D108BD9-81ED-4DB2-BD59-A6C34878D82A}">
                    <a16:rowId xmlns:a16="http://schemas.microsoft.com/office/drawing/2014/main" val="3018600724"/>
                  </a:ext>
                </a:extLst>
              </a:tr>
              <a:tr h="404074">
                <a:tc>
                  <a:txBody>
                    <a:bodyPr/>
                    <a:lstStyle/>
                    <a:p>
                      <a:pPr algn="l" fontAlgn="ctr"/>
                      <a:r>
                        <a:rPr lang="en-US" sz="2000" b="1" u="none" strike="noStrike" dirty="0">
                          <a:effectLst/>
                        </a:rPr>
                        <a:t>Have you ever used prescription medicines bought in another country for when you were sick?</a:t>
                      </a:r>
                      <a:endParaRPr lang="en-US" sz="2000" b="1" i="0" u="none" strike="noStrike" dirty="0">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n=314</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n=245</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n=559</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r" fontAlgn="ctr"/>
                      <a:r>
                        <a:rPr lang="en-US" sz="2000" b="1" u="none" strike="noStrike" dirty="0">
                          <a:effectLst/>
                        </a:rPr>
                        <a:t>0.004</a:t>
                      </a:r>
                      <a:endParaRPr lang="en-US" sz="2000" b="1" i="0" u="none" strike="noStrike" dirty="0">
                        <a:solidFill>
                          <a:srgbClr val="000000"/>
                        </a:solidFill>
                        <a:effectLst/>
                        <a:latin typeface="Times New Roman" panose="02020603050405020304" pitchFamily="18" charset="0"/>
                      </a:endParaRPr>
                    </a:p>
                  </a:txBody>
                  <a:tcPr marL="19389" marR="19389" marT="19389" marB="0" anchor="ctr"/>
                </a:tc>
                <a:extLst>
                  <a:ext uri="{0D108BD9-81ED-4DB2-BD59-A6C34878D82A}">
                    <a16:rowId xmlns:a16="http://schemas.microsoft.com/office/drawing/2014/main" val="137447726"/>
                  </a:ext>
                </a:extLst>
              </a:tr>
              <a:tr h="714303">
                <a:tc>
                  <a:txBody>
                    <a:bodyPr/>
                    <a:lstStyle/>
                    <a:p>
                      <a:pPr algn="l" fontAlgn="ctr"/>
                      <a:r>
                        <a:rPr lang="en-US" sz="2000" u="none" strike="noStrike" dirty="0">
                          <a:effectLst/>
                        </a:rPr>
                        <a:t>     Yes</a:t>
                      </a:r>
                      <a:endParaRPr lang="en-US" sz="2000" b="0" i="0" u="none" strike="noStrike" dirty="0">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47.13 (148)</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35.10 (86)</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41.86 (234)</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389" marR="19389" marT="19389" marB="0" anchor="ctr"/>
                </a:tc>
                <a:extLst>
                  <a:ext uri="{0D108BD9-81ED-4DB2-BD59-A6C34878D82A}">
                    <a16:rowId xmlns:a16="http://schemas.microsoft.com/office/drawing/2014/main" val="733004408"/>
                  </a:ext>
                </a:extLst>
              </a:tr>
              <a:tr h="714303">
                <a:tc>
                  <a:txBody>
                    <a:bodyPr/>
                    <a:lstStyle/>
                    <a:p>
                      <a:pPr algn="l" fontAlgn="ctr"/>
                      <a:r>
                        <a:rPr lang="en-US" sz="2000" u="none" strike="noStrike">
                          <a:effectLst/>
                        </a:rPr>
                        <a:t>     No</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51.27 (161)</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64.90 (159)</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57.25 (320)</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389" marR="19389" marT="19389" marB="0" anchor="ctr"/>
                </a:tc>
                <a:extLst>
                  <a:ext uri="{0D108BD9-81ED-4DB2-BD59-A6C34878D82A}">
                    <a16:rowId xmlns:a16="http://schemas.microsoft.com/office/drawing/2014/main" val="2904742226"/>
                  </a:ext>
                </a:extLst>
              </a:tr>
              <a:tr h="404074">
                <a:tc>
                  <a:txBody>
                    <a:bodyPr/>
                    <a:lstStyle/>
                    <a:p>
                      <a:pPr algn="l" fontAlgn="ctr"/>
                      <a:r>
                        <a:rPr lang="en-US" sz="2000" u="none" strike="noStrike">
                          <a:effectLst/>
                        </a:rPr>
                        <a:t>     I do not know</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0.64 (2)</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0.00 (0)</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0.36 (2)</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l" fontAlgn="ctr"/>
                      <a:r>
                        <a:rPr lang="en-US" sz="2000" u="none" strike="noStrike">
                          <a:effectLst/>
                        </a:rPr>
                        <a:t> </a:t>
                      </a:r>
                      <a:endParaRPr lang="en-US" sz="2000" b="0" i="0" u="none" strike="noStrike">
                        <a:solidFill>
                          <a:srgbClr val="000000"/>
                        </a:solidFill>
                        <a:effectLst/>
                        <a:latin typeface="Times New Roman" panose="02020603050405020304" pitchFamily="18" charset="0"/>
                      </a:endParaRPr>
                    </a:p>
                  </a:txBody>
                  <a:tcPr marL="19389" marR="19389" marT="19389" marB="0" anchor="ctr"/>
                </a:tc>
                <a:extLst>
                  <a:ext uri="{0D108BD9-81ED-4DB2-BD59-A6C34878D82A}">
                    <a16:rowId xmlns:a16="http://schemas.microsoft.com/office/drawing/2014/main" val="1827950587"/>
                  </a:ext>
                </a:extLst>
              </a:tr>
              <a:tr h="404074">
                <a:tc>
                  <a:txBody>
                    <a:bodyPr/>
                    <a:lstStyle/>
                    <a:p>
                      <a:pPr algn="l" fontAlgn="ctr"/>
                      <a:r>
                        <a:rPr lang="en-US" sz="2000" u="none" strike="noStrike">
                          <a:effectLst/>
                        </a:rPr>
                        <a:t>     I decline to answer</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0.96 (3)</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0.00 (0)</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ctr" fontAlgn="ctr"/>
                      <a:r>
                        <a:rPr lang="en-US" sz="2000" u="none" strike="noStrike">
                          <a:effectLst/>
                        </a:rPr>
                        <a:t>0.54 (3)</a:t>
                      </a:r>
                      <a:endParaRPr lang="en-US" sz="2000" b="0" i="0" u="none" strike="noStrike">
                        <a:solidFill>
                          <a:srgbClr val="000000"/>
                        </a:solidFill>
                        <a:effectLst/>
                        <a:latin typeface="Times New Roman" panose="02020603050405020304" pitchFamily="18" charset="0"/>
                      </a:endParaRPr>
                    </a:p>
                  </a:txBody>
                  <a:tcPr marL="19389" marR="19389" marT="19389"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Times New Roman" panose="02020603050405020304" pitchFamily="18" charset="0"/>
                      </a:endParaRPr>
                    </a:p>
                  </a:txBody>
                  <a:tcPr marL="19389" marR="19389" marT="19389" marB="0" anchor="ctr"/>
                </a:tc>
                <a:extLst>
                  <a:ext uri="{0D108BD9-81ED-4DB2-BD59-A6C34878D82A}">
                    <a16:rowId xmlns:a16="http://schemas.microsoft.com/office/drawing/2014/main" val="2352744785"/>
                  </a:ext>
                </a:extLst>
              </a:tr>
            </a:tbl>
          </a:graphicData>
        </a:graphic>
      </p:graphicFrame>
      <p:sp>
        <p:nvSpPr>
          <p:cNvPr id="8" name="Title 1">
            <a:extLst>
              <a:ext uri="{FF2B5EF4-FFF2-40B4-BE49-F238E27FC236}">
                <a16:creationId xmlns:a16="http://schemas.microsoft.com/office/drawing/2014/main" id="{9958F99A-B37A-C84E-8E64-1F4EDC5DB155}"/>
              </a:ext>
            </a:extLst>
          </p:cNvPr>
          <p:cNvSpPr>
            <a:spLocks noGrp="1"/>
          </p:cNvSpPr>
          <p:nvPr>
            <p:ph type="title"/>
          </p:nvPr>
        </p:nvSpPr>
        <p:spPr>
          <a:xfrm>
            <a:off x="1023937" y="4970463"/>
            <a:ext cx="10191257" cy="1500187"/>
          </a:xfrm>
        </p:spPr>
        <p:txBody>
          <a:bodyPr>
            <a:normAutofit/>
          </a:bodyPr>
          <a:lstStyle/>
          <a:p>
            <a:r>
              <a:rPr lang="en-US" dirty="0">
                <a:solidFill>
                  <a:srgbClr val="FFFFFF"/>
                </a:solidFill>
              </a:rPr>
              <a:t>Results: health status &amp; Health Care Seeking</a:t>
            </a:r>
          </a:p>
        </p:txBody>
      </p:sp>
    </p:spTree>
    <p:extLst>
      <p:ext uri="{BB962C8B-B14F-4D97-AF65-F5344CB8AC3E}">
        <p14:creationId xmlns:p14="http://schemas.microsoft.com/office/powerpoint/2010/main" val="273095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F7622-C31B-354B-9010-296C2EC8F6EA}"/>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History with HIV</a:t>
            </a:r>
          </a:p>
        </p:txBody>
      </p:sp>
      <p:cxnSp>
        <p:nvCxnSpPr>
          <p:cNvPr id="17"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0826E690-FCD3-A34B-AF8B-29777C85F330}"/>
              </a:ext>
            </a:extLst>
          </p:cNvPr>
          <p:cNvGraphicFramePr>
            <a:graphicFrameLocks noGrp="1"/>
          </p:cNvGraphicFramePr>
          <p:nvPr>
            <p:ph idx="1"/>
            <p:extLst>
              <p:ext uri="{D42A27DB-BD31-4B8C-83A1-F6EECF244321}">
                <p14:modId xmlns:p14="http://schemas.microsoft.com/office/powerpoint/2010/main" val="3936364755"/>
              </p:ext>
            </p:extLst>
          </p:nvPr>
        </p:nvGraphicFramePr>
        <p:xfrm>
          <a:off x="1024128" y="1010375"/>
          <a:ext cx="9220011" cy="2620261"/>
        </p:xfrm>
        <a:graphic>
          <a:graphicData uri="http://schemas.openxmlformats.org/drawingml/2006/table">
            <a:tbl>
              <a:tblPr firstRow="1" bandRow="1">
                <a:tableStyleId>{5C22544A-7EE6-4342-B048-85BDC9FD1C3A}</a:tableStyleId>
              </a:tblPr>
              <a:tblGrid>
                <a:gridCol w="4078382">
                  <a:extLst>
                    <a:ext uri="{9D8B030D-6E8A-4147-A177-3AD203B41FA5}">
                      <a16:colId xmlns:a16="http://schemas.microsoft.com/office/drawing/2014/main" val="1259568051"/>
                    </a:ext>
                  </a:extLst>
                </a:gridCol>
                <a:gridCol w="1558034">
                  <a:extLst>
                    <a:ext uri="{9D8B030D-6E8A-4147-A177-3AD203B41FA5}">
                      <a16:colId xmlns:a16="http://schemas.microsoft.com/office/drawing/2014/main" val="2936463951"/>
                    </a:ext>
                  </a:extLst>
                </a:gridCol>
                <a:gridCol w="1395618">
                  <a:extLst>
                    <a:ext uri="{9D8B030D-6E8A-4147-A177-3AD203B41FA5}">
                      <a16:colId xmlns:a16="http://schemas.microsoft.com/office/drawing/2014/main" val="1636538221"/>
                    </a:ext>
                  </a:extLst>
                </a:gridCol>
                <a:gridCol w="1395618">
                  <a:extLst>
                    <a:ext uri="{9D8B030D-6E8A-4147-A177-3AD203B41FA5}">
                      <a16:colId xmlns:a16="http://schemas.microsoft.com/office/drawing/2014/main" val="3352754013"/>
                    </a:ext>
                  </a:extLst>
                </a:gridCol>
                <a:gridCol w="792359">
                  <a:extLst>
                    <a:ext uri="{9D8B030D-6E8A-4147-A177-3AD203B41FA5}">
                      <a16:colId xmlns:a16="http://schemas.microsoft.com/office/drawing/2014/main" val="536346059"/>
                    </a:ext>
                  </a:extLst>
                </a:gridCol>
              </a:tblGrid>
              <a:tr h="881651">
                <a:tc>
                  <a:txBody>
                    <a:bodyPr/>
                    <a:lstStyle/>
                    <a:p>
                      <a:pPr algn="ctr" fontAlgn="ctr"/>
                      <a:r>
                        <a:rPr lang="en-US" sz="1800" u="none" strike="noStrike">
                          <a:effectLst/>
                        </a:rPr>
                        <a:t>Question</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dirty="0">
                          <a:effectLst/>
                        </a:rPr>
                        <a:t>Foreign Born %</a:t>
                      </a:r>
                      <a:endParaRPr lang="en-US" sz="1800" b="0" i="0" u="none" strike="noStrike" dirty="0">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US Born %</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Total %</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p-value</a:t>
                      </a:r>
                      <a:endParaRPr lang="en-US" sz="1800" b="0" i="0" u="none" strike="noStrike">
                        <a:solidFill>
                          <a:srgbClr val="000000"/>
                        </a:solidFill>
                        <a:effectLst/>
                        <a:latin typeface="Times New Roman" panose="02020603050405020304" pitchFamily="18" charset="0"/>
                      </a:endParaRPr>
                    </a:p>
                  </a:txBody>
                  <a:tcPr marL="16685" marR="16685" marT="16685" marB="0" anchor="ctr"/>
                </a:tc>
                <a:extLst>
                  <a:ext uri="{0D108BD9-81ED-4DB2-BD59-A6C34878D82A}">
                    <a16:rowId xmlns:a16="http://schemas.microsoft.com/office/drawing/2014/main" val="1672069884"/>
                  </a:ext>
                </a:extLst>
              </a:tr>
              <a:tr h="347722">
                <a:tc>
                  <a:txBody>
                    <a:bodyPr/>
                    <a:lstStyle/>
                    <a:p>
                      <a:pPr algn="l" fontAlgn="ctr"/>
                      <a:r>
                        <a:rPr lang="en-US" sz="1800" b="1" u="none" strike="noStrike" dirty="0">
                          <a:effectLst/>
                        </a:rPr>
                        <a:t>Where were you diagnosed with HIV?</a:t>
                      </a:r>
                      <a:endParaRPr lang="en-US" sz="1800" b="1" i="0" u="none" strike="noStrike" dirty="0">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n=314</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n=245</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n=559</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r" fontAlgn="ctr"/>
                      <a:r>
                        <a:rPr lang="en-US" sz="1800" b="1" u="none" strike="noStrike" dirty="0">
                          <a:effectLst/>
                        </a:rPr>
                        <a:t>0.000</a:t>
                      </a:r>
                      <a:endParaRPr lang="en-US" sz="1800" b="1" i="0" u="none" strike="noStrike" dirty="0">
                        <a:solidFill>
                          <a:srgbClr val="000000"/>
                        </a:solidFill>
                        <a:effectLst/>
                        <a:latin typeface="Times New Roman" panose="02020603050405020304" pitchFamily="18" charset="0"/>
                      </a:endParaRPr>
                    </a:p>
                  </a:txBody>
                  <a:tcPr marL="16685" marR="16685" marT="16685" marB="0" anchor="ctr"/>
                </a:tc>
                <a:extLst>
                  <a:ext uri="{0D108BD9-81ED-4DB2-BD59-A6C34878D82A}">
                    <a16:rowId xmlns:a16="http://schemas.microsoft.com/office/drawing/2014/main" val="649636244"/>
                  </a:ext>
                </a:extLst>
              </a:tr>
              <a:tr h="347722">
                <a:tc>
                  <a:txBody>
                    <a:bodyPr/>
                    <a:lstStyle/>
                    <a:p>
                      <a:pPr algn="l" fontAlgn="ctr"/>
                      <a:r>
                        <a:rPr lang="en-US" sz="1800" u="none" strike="noStrike">
                          <a:effectLst/>
                        </a:rPr>
                        <a:t>     In another country</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23.89 (75)</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0.82 (2)</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13.77 (77)</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l" fontAlgn="ctr"/>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6685" marR="16685" marT="16685" marB="0" anchor="ctr"/>
                </a:tc>
                <a:extLst>
                  <a:ext uri="{0D108BD9-81ED-4DB2-BD59-A6C34878D82A}">
                    <a16:rowId xmlns:a16="http://schemas.microsoft.com/office/drawing/2014/main" val="712440533"/>
                  </a:ext>
                </a:extLst>
              </a:tr>
              <a:tr h="347722">
                <a:tc>
                  <a:txBody>
                    <a:bodyPr/>
                    <a:lstStyle/>
                    <a:p>
                      <a:pPr algn="l" fontAlgn="ctr"/>
                      <a:r>
                        <a:rPr lang="en-US" sz="1800" u="none" strike="noStrike" dirty="0">
                          <a:effectLst/>
                        </a:rPr>
                        <a:t>     In the US</a:t>
                      </a:r>
                      <a:endParaRPr lang="en-US" sz="1800" b="0" i="0" u="none" strike="noStrike" dirty="0">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76.11 (239)</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96.33 (236)</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84.97 (475)</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l" fontAlgn="ctr"/>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6685" marR="16685" marT="16685" marB="0" anchor="ctr"/>
                </a:tc>
                <a:extLst>
                  <a:ext uri="{0D108BD9-81ED-4DB2-BD59-A6C34878D82A}">
                    <a16:rowId xmlns:a16="http://schemas.microsoft.com/office/drawing/2014/main" val="20409116"/>
                  </a:ext>
                </a:extLst>
              </a:tr>
              <a:tr h="347722">
                <a:tc>
                  <a:txBody>
                    <a:bodyPr/>
                    <a:lstStyle/>
                    <a:p>
                      <a:pPr algn="l" fontAlgn="ctr"/>
                      <a:r>
                        <a:rPr lang="en-US" sz="1800" u="none" strike="noStrike">
                          <a:effectLst/>
                        </a:rPr>
                        <a:t>     I do not know</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0.00 (0)</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1.63 (4)</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0.72 (4)</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l" fontAlgn="ctr"/>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6685" marR="16685" marT="16685" marB="0" anchor="ctr"/>
                </a:tc>
                <a:extLst>
                  <a:ext uri="{0D108BD9-81ED-4DB2-BD59-A6C34878D82A}">
                    <a16:rowId xmlns:a16="http://schemas.microsoft.com/office/drawing/2014/main" val="1801258051"/>
                  </a:ext>
                </a:extLst>
              </a:tr>
              <a:tr h="347722">
                <a:tc>
                  <a:txBody>
                    <a:bodyPr/>
                    <a:lstStyle/>
                    <a:p>
                      <a:pPr algn="l" fontAlgn="ctr"/>
                      <a:r>
                        <a:rPr lang="en-US" sz="1800" u="none" strike="noStrike">
                          <a:effectLst/>
                        </a:rPr>
                        <a:t>     I decline to answer</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0.00 (0)</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1.22 (3)</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ctr" fontAlgn="ctr"/>
                      <a:r>
                        <a:rPr lang="en-US" sz="1800" u="none" strike="noStrike">
                          <a:effectLst/>
                        </a:rPr>
                        <a:t>0.54 (3)</a:t>
                      </a:r>
                      <a:endParaRPr lang="en-US" sz="1800" b="0" i="0" u="none" strike="noStrike">
                        <a:solidFill>
                          <a:srgbClr val="000000"/>
                        </a:solidFill>
                        <a:effectLst/>
                        <a:latin typeface="Times New Roman" panose="02020603050405020304" pitchFamily="18" charset="0"/>
                      </a:endParaRPr>
                    </a:p>
                  </a:txBody>
                  <a:tcPr marL="16685" marR="16685" marT="16685" marB="0" anchor="ctr"/>
                </a:tc>
                <a:tc>
                  <a:txBody>
                    <a:bodyPr/>
                    <a:lstStyle/>
                    <a:p>
                      <a:pPr algn="l" fontAlgn="ctr"/>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6685" marR="16685" marT="16685" marB="0" anchor="ctr"/>
                </a:tc>
                <a:extLst>
                  <a:ext uri="{0D108BD9-81ED-4DB2-BD59-A6C34878D82A}">
                    <a16:rowId xmlns:a16="http://schemas.microsoft.com/office/drawing/2014/main" val="613999039"/>
                  </a:ext>
                </a:extLst>
              </a:tr>
            </a:tbl>
          </a:graphicData>
        </a:graphic>
      </p:graphicFrame>
    </p:spTree>
    <p:extLst>
      <p:ext uri="{BB962C8B-B14F-4D97-AF65-F5344CB8AC3E}">
        <p14:creationId xmlns:p14="http://schemas.microsoft.com/office/powerpoint/2010/main" val="154137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A9BE-0BAB-FA4D-97CA-4E43BAD4A288}"/>
              </a:ext>
            </a:extLst>
          </p:cNvPr>
          <p:cNvSpPr>
            <a:spLocks noGrp="1"/>
          </p:cNvSpPr>
          <p:nvPr>
            <p:ph type="title"/>
          </p:nvPr>
        </p:nvSpPr>
        <p:spPr>
          <a:xfrm>
            <a:off x="1024128" y="585216"/>
            <a:ext cx="9720072" cy="1499616"/>
          </a:xfrm>
        </p:spPr>
        <p:txBody>
          <a:bodyPr>
            <a:normAutofit/>
          </a:bodyPr>
          <a:lstStyle/>
          <a:p>
            <a:r>
              <a:rPr lang="en-US" dirty="0"/>
              <a:t>Background</a:t>
            </a:r>
          </a:p>
        </p:txBody>
      </p:sp>
      <p:graphicFrame>
        <p:nvGraphicFramePr>
          <p:cNvPr id="5" name="Content Placeholder 2">
            <a:extLst>
              <a:ext uri="{FF2B5EF4-FFF2-40B4-BE49-F238E27FC236}">
                <a16:creationId xmlns:a16="http://schemas.microsoft.com/office/drawing/2014/main" id="{46C78BCB-FF3F-4AB1-BAE8-75EB09F28913}"/>
              </a:ext>
            </a:extLst>
          </p:cNvPr>
          <p:cNvGraphicFramePr>
            <a:graphicFrameLocks noGrp="1"/>
          </p:cNvGraphicFramePr>
          <p:nvPr>
            <p:ph idx="1"/>
            <p:extLst>
              <p:ext uri="{D42A27DB-BD31-4B8C-83A1-F6EECF244321}">
                <p14:modId xmlns:p14="http://schemas.microsoft.com/office/powerpoint/2010/main" val="1473744912"/>
              </p:ext>
            </p:extLst>
          </p:nvPr>
        </p:nvGraphicFramePr>
        <p:xfrm>
          <a:off x="712381" y="1543050"/>
          <a:ext cx="10455491" cy="4765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02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3462C-24F2-4E4E-831B-FEC08CA8BB3A}"/>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History with HIV</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86282AE9-8761-B842-B2DF-0D8D01FCF7D5}"/>
              </a:ext>
            </a:extLst>
          </p:cNvPr>
          <p:cNvGraphicFramePr>
            <a:graphicFrameLocks noGrp="1"/>
          </p:cNvGraphicFramePr>
          <p:nvPr>
            <p:ph idx="1"/>
            <p:extLst>
              <p:ext uri="{D42A27DB-BD31-4B8C-83A1-F6EECF244321}">
                <p14:modId xmlns:p14="http://schemas.microsoft.com/office/powerpoint/2010/main" val="851514149"/>
              </p:ext>
            </p:extLst>
          </p:nvPr>
        </p:nvGraphicFramePr>
        <p:xfrm>
          <a:off x="642938" y="1253683"/>
          <a:ext cx="10896603" cy="2133641"/>
        </p:xfrm>
        <a:graphic>
          <a:graphicData uri="http://schemas.openxmlformats.org/drawingml/2006/table">
            <a:tbl>
              <a:tblPr firstRow="1" bandRow="1">
                <a:tableStyleId>{5C22544A-7EE6-4342-B048-85BDC9FD1C3A}</a:tableStyleId>
              </a:tblPr>
              <a:tblGrid>
                <a:gridCol w="4128654">
                  <a:extLst>
                    <a:ext uri="{9D8B030D-6E8A-4147-A177-3AD203B41FA5}">
                      <a16:colId xmlns:a16="http://schemas.microsoft.com/office/drawing/2014/main" val="4180135539"/>
                    </a:ext>
                  </a:extLst>
                </a:gridCol>
                <a:gridCol w="1820859">
                  <a:extLst>
                    <a:ext uri="{9D8B030D-6E8A-4147-A177-3AD203B41FA5}">
                      <a16:colId xmlns:a16="http://schemas.microsoft.com/office/drawing/2014/main" val="449185565"/>
                    </a:ext>
                  </a:extLst>
                </a:gridCol>
                <a:gridCol w="1868442">
                  <a:extLst>
                    <a:ext uri="{9D8B030D-6E8A-4147-A177-3AD203B41FA5}">
                      <a16:colId xmlns:a16="http://schemas.microsoft.com/office/drawing/2014/main" val="2121678524"/>
                    </a:ext>
                  </a:extLst>
                </a:gridCol>
                <a:gridCol w="1820859">
                  <a:extLst>
                    <a:ext uri="{9D8B030D-6E8A-4147-A177-3AD203B41FA5}">
                      <a16:colId xmlns:a16="http://schemas.microsoft.com/office/drawing/2014/main" val="2115876142"/>
                    </a:ext>
                  </a:extLst>
                </a:gridCol>
                <a:gridCol w="1257789">
                  <a:extLst>
                    <a:ext uri="{9D8B030D-6E8A-4147-A177-3AD203B41FA5}">
                      <a16:colId xmlns:a16="http://schemas.microsoft.com/office/drawing/2014/main" val="1831348078"/>
                    </a:ext>
                  </a:extLst>
                </a:gridCol>
              </a:tblGrid>
              <a:tr h="1257154">
                <a:tc>
                  <a:txBody>
                    <a:bodyPr/>
                    <a:lstStyle/>
                    <a:p>
                      <a:pPr algn="ctr" fontAlgn="ctr"/>
                      <a:r>
                        <a:rPr lang="en-US" sz="2500" u="none" strike="noStrike">
                          <a:effectLst/>
                        </a:rPr>
                        <a:t>Variable</a:t>
                      </a:r>
                      <a:endParaRPr lang="en-US" sz="2500" b="0" i="0" u="none" strike="noStrike">
                        <a:solidFill>
                          <a:srgbClr val="000000"/>
                        </a:solidFill>
                        <a:effectLst/>
                        <a:latin typeface="Times New Roman" panose="02020603050405020304" pitchFamily="18" charset="0"/>
                      </a:endParaRPr>
                    </a:p>
                  </a:txBody>
                  <a:tcPr marL="23792" marR="23792" marT="23792" marB="0" anchor="ctr"/>
                </a:tc>
                <a:tc>
                  <a:txBody>
                    <a:bodyPr/>
                    <a:lstStyle/>
                    <a:p>
                      <a:pPr algn="ctr" fontAlgn="ctr"/>
                      <a:r>
                        <a:rPr lang="en-US" sz="2500" u="none" strike="noStrike">
                          <a:effectLst/>
                        </a:rPr>
                        <a:t>Foreign Born %</a:t>
                      </a:r>
                      <a:br>
                        <a:rPr lang="en-US" sz="2500" u="none" strike="noStrike">
                          <a:effectLst/>
                        </a:rPr>
                      </a:br>
                      <a:r>
                        <a:rPr lang="en-US" sz="2500" u="none" strike="noStrike">
                          <a:effectLst/>
                        </a:rPr>
                        <a:t>(n=314)</a:t>
                      </a:r>
                      <a:endParaRPr lang="en-US" sz="2500" b="0" i="0" u="none" strike="noStrike">
                        <a:solidFill>
                          <a:srgbClr val="000000"/>
                        </a:solidFill>
                        <a:effectLst/>
                        <a:latin typeface="Times New Roman" panose="02020603050405020304" pitchFamily="18" charset="0"/>
                      </a:endParaRPr>
                    </a:p>
                  </a:txBody>
                  <a:tcPr marL="23792" marR="23792" marT="23792" marB="0" anchor="ctr"/>
                </a:tc>
                <a:tc>
                  <a:txBody>
                    <a:bodyPr/>
                    <a:lstStyle/>
                    <a:p>
                      <a:pPr algn="ctr" fontAlgn="ctr"/>
                      <a:r>
                        <a:rPr lang="en-US" sz="2500" u="none" strike="noStrike">
                          <a:effectLst/>
                        </a:rPr>
                        <a:t>US Born %</a:t>
                      </a:r>
                      <a:br>
                        <a:rPr lang="en-US" sz="2500" u="none" strike="noStrike">
                          <a:effectLst/>
                        </a:rPr>
                      </a:br>
                      <a:r>
                        <a:rPr lang="en-US" sz="2500" u="none" strike="noStrike">
                          <a:effectLst/>
                        </a:rPr>
                        <a:t>(n=245)</a:t>
                      </a:r>
                      <a:endParaRPr lang="en-US" sz="2500" b="0" i="0" u="none" strike="noStrike">
                        <a:solidFill>
                          <a:srgbClr val="000000"/>
                        </a:solidFill>
                        <a:effectLst/>
                        <a:latin typeface="Times New Roman" panose="02020603050405020304" pitchFamily="18" charset="0"/>
                      </a:endParaRPr>
                    </a:p>
                  </a:txBody>
                  <a:tcPr marL="23792" marR="23792" marT="23792" marB="0" anchor="ctr"/>
                </a:tc>
                <a:tc>
                  <a:txBody>
                    <a:bodyPr/>
                    <a:lstStyle/>
                    <a:p>
                      <a:pPr algn="ctr" fontAlgn="ctr"/>
                      <a:r>
                        <a:rPr lang="en-US" sz="2500" u="none" strike="noStrike">
                          <a:effectLst/>
                        </a:rPr>
                        <a:t>Total %</a:t>
                      </a:r>
                      <a:br>
                        <a:rPr lang="en-US" sz="2500" u="none" strike="noStrike">
                          <a:effectLst/>
                        </a:rPr>
                      </a:br>
                      <a:r>
                        <a:rPr lang="en-US" sz="2500" u="none" strike="noStrike">
                          <a:effectLst/>
                        </a:rPr>
                        <a:t>(n=559)</a:t>
                      </a:r>
                      <a:endParaRPr lang="en-US" sz="2500" b="0" i="0" u="none" strike="noStrike">
                        <a:solidFill>
                          <a:srgbClr val="000000"/>
                        </a:solidFill>
                        <a:effectLst/>
                        <a:latin typeface="Times New Roman" panose="02020603050405020304" pitchFamily="18" charset="0"/>
                      </a:endParaRPr>
                    </a:p>
                  </a:txBody>
                  <a:tcPr marL="23792" marR="23792" marT="23792" marB="0" anchor="ctr"/>
                </a:tc>
                <a:tc>
                  <a:txBody>
                    <a:bodyPr/>
                    <a:lstStyle/>
                    <a:p>
                      <a:pPr algn="ctr" fontAlgn="ctr"/>
                      <a:r>
                        <a:rPr lang="en-US" sz="2500" u="none" strike="noStrike">
                          <a:effectLst/>
                        </a:rPr>
                        <a:t>p-value</a:t>
                      </a:r>
                      <a:endParaRPr lang="en-US" sz="2500" b="0" i="0" u="none" strike="noStrike">
                        <a:solidFill>
                          <a:srgbClr val="000000"/>
                        </a:solidFill>
                        <a:effectLst/>
                        <a:latin typeface="Times New Roman" panose="02020603050405020304" pitchFamily="18" charset="0"/>
                      </a:endParaRPr>
                    </a:p>
                  </a:txBody>
                  <a:tcPr marL="23792" marR="23792" marT="23792" marB="0" anchor="ctr"/>
                </a:tc>
                <a:extLst>
                  <a:ext uri="{0D108BD9-81ED-4DB2-BD59-A6C34878D82A}">
                    <a16:rowId xmlns:a16="http://schemas.microsoft.com/office/drawing/2014/main" val="1006374920"/>
                  </a:ext>
                </a:extLst>
              </a:tr>
              <a:tr h="876487">
                <a:tc>
                  <a:txBody>
                    <a:bodyPr/>
                    <a:lstStyle/>
                    <a:p>
                      <a:pPr algn="l" fontAlgn="b"/>
                      <a:r>
                        <a:rPr lang="en-US" sz="2500" b="1" u="none" strike="noStrike" dirty="0">
                          <a:effectLst/>
                        </a:rPr>
                        <a:t>Years living with diagnosed HIV, </a:t>
                      </a:r>
                      <a:r>
                        <a:rPr lang="en-US" sz="2500" b="0" u="none" strike="noStrike" dirty="0">
                          <a:effectLst/>
                        </a:rPr>
                        <a:t>mean</a:t>
                      </a:r>
                      <a:r>
                        <a:rPr lang="en-US" sz="2500" b="1" u="none" strike="noStrike" dirty="0">
                          <a:effectLst/>
                        </a:rPr>
                        <a:t> </a:t>
                      </a:r>
                      <a:r>
                        <a:rPr lang="en-US" sz="2500" u="none" strike="noStrike" dirty="0">
                          <a:effectLst/>
                        </a:rPr>
                        <a:t>(Years) (SD)</a:t>
                      </a:r>
                      <a:endParaRPr lang="en-US" sz="2500" b="0" i="0" u="none" strike="noStrike" dirty="0">
                        <a:solidFill>
                          <a:srgbClr val="000000"/>
                        </a:solidFill>
                        <a:effectLst/>
                        <a:latin typeface="Times New Roman" panose="02020603050405020304" pitchFamily="18" charset="0"/>
                      </a:endParaRPr>
                    </a:p>
                  </a:txBody>
                  <a:tcPr marL="23792" marR="23792" marT="23792" marB="0" anchor="b"/>
                </a:tc>
                <a:tc>
                  <a:txBody>
                    <a:bodyPr/>
                    <a:lstStyle/>
                    <a:p>
                      <a:pPr algn="ctr" fontAlgn="b"/>
                      <a:r>
                        <a:rPr lang="en-US" sz="2500" u="none" strike="noStrike">
                          <a:effectLst/>
                        </a:rPr>
                        <a:t>9.763605 (7.119421)</a:t>
                      </a:r>
                      <a:endParaRPr lang="en-US" sz="2500" b="0" i="0" u="none" strike="noStrike">
                        <a:solidFill>
                          <a:srgbClr val="000000"/>
                        </a:solidFill>
                        <a:effectLst/>
                        <a:latin typeface="Times New Roman" panose="02020603050405020304" pitchFamily="18" charset="0"/>
                      </a:endParaRPr>
                    </a:p>
                  </a:txBody>
                  <a:tcPr marL="23792" marR="23792" marT="23792" marB="0" anchor="b"/>
                </a:tc>
                <a:tc>
                  <a:txBody>
                    <a:bodyPr/>
                    <a:lstStyle/>
                    <a:p>
                      <a:pPr algn="ctr" fontAlgn="b"/>
                      <a:r>
                        <a:rPr lang="en-US" sz="2500" u="none" strike="noStrike">
                          <a:effectLst/>
                        </a:rPr>
                        <a:t>8.042222 (6.370851)</a:t>
                      </a:r>
                      <a:endParaRPr lang="en-US" sz="2500" b="0" i="0" u="none" strike="noStrike">
                        <a:solidFill>
                          <a:srgbClr val="000000"/>
                        </a:solidFill>
                        <a:effectLst/>
                        <a:latin typeface="Times New Roman" panose="02020603050405020304" pitchFamily="18" charset="0"/>
                      </a:endParaRPr>
                    </a:p>
                  </a:txBody>
                  <a:tcPr marL="23792" marR="23792" marT="23792" marB="0" anchor="b"/>
                </a:tc>
                <a:tc>
                  <a:txBody>
                    <a:bodyPr/>
                    <a:lstStyle/>
                    <a:p>
                      <a:pPr algn="ctr" fontAlgn="b"/>
                      <a:r>
                        <a:rPr lang="en-US" sz="2500" u="none" strike="noStrike">
                          <a:effectLst/>
                        </a:rPr>
                        <a:t>9.017341 (6.852045)</a:t>
                      </a:r>
                      <a:endParaRPr lang="en-US" sz="2500" b="0" i="0" u="none" strike="noStrike">
                        <a:solidFill>
                          <a:srgbClr val="000000"/>
                        </a:solidFill>
                        <a:effectLst/>
                        <a:latin typeface="Times New Roman" panose="02020603050405020304" pitchFamily="18" charset="0"/>
                      </a:endParaRPr>
                    </a:p>
                  </a:txBody>
                  <a:tcPr marL="23792" marR="23792" marT="23792" marB="0" anchor="b"/>
                </a:tc>
                <a:tc>
                  <a:txBody>
                    <a:bodyPr/>
                    <a:lstStyle/>
                    <a:p>
                      <a:pPr algn="r" fontAlgn="b"/>
                      <a:r>
                        <a:rPr lang="en-US" sz="2500" b="1" u="none" strike="noStrike" dirty="0">
                          <a:effectLst/>
                        </a:rPr>
                        <a:t>0.0045</a:t>
                      </a:r>
                      <a:endParaRPr lang="en-US" sz="2500" b="1" i="0" u="none" strike="noStrike" dirty="0">
                        <a:solidFill>
                          <a:srgbClr val="000000"/>
                        </a:solidFill>
                        <a:effectLst/>
                        <a:latin typeface="Times New Roman" panose="02020603050405020304" pitchFamily="18" charset="0"/>
                      </a:endParaRPr>
                    </a:p>
                  </a:txBody>
                  <a:tcPr marL="23792" marR="23792" marT="23792" marB="0" anchor="b"/>
                </a:tc>
                <a:extLst>
                  <a:ext uri="{0D108BD9-81ED-4DB2-BD59-A6C34878D82A}">
                    <a16:rowId xmlns:a16="http://schemas.microsoft.com/office/drawing/2014/main" val="4002349108"/>
                  </a:ext>
                </a:extLst>
              </a:tr>
            </a:tbl>
          </a:graphicData>
        </a:graphic>
      </p:graphicFrame>
    </p:spTree>
    <p:extLst>
      <p:ext uri="{BB962C8B-B14F-4D97-AF65-F5344CB8AC3E}">
        <p14:creationId xmlns:p14="http://schemas.microsoft.com/office/powerpoint/2010/main" val="3667133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F8420-D841-CE47-8503-4D0F60158B3F}"/>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History with HIV</a:t>
            </a:r>
          </a:p>
        </p:txBody>
      </p:sp>
      <p:cxnSp>
        <p:nvCxnSpPr>
          <p:cNvPr id="22" name="Straight Connector 21">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6D45C9F6-7D38-6147-94E6-1EEF3A3582DB}"/>
              </a:ext>
            </a:extLst>
          </p:cNvPr>
          <p:cNvGraphicFramePr>
            <a:graphicFrameLocks noGrp="1"/>
          </p:cNvGraphicFramePr>
          <p:nvPr>
            <p:ph idx="1"/>
            <p:extLst>
              <p:ext uri="{D42A27DB-BD31-4B8C-83A1-F6EECF244321}">
                <p14:modId xmlns:p14="http://schemas.microsoft.com/office/powerpoint/2010/main" val="1277684212"/>
              </p:ext>
            </p:extLst>
          </p:nvPr>
        </p:nvGraphicFramePr>
        <p:xfrm>
          <a:off x="1191578" y="814860"/>
          <a:ext cx="8789329" cy="2942737"/>
        </p:xfrm>
        <a:graphic>
          <a:graphicData uri="http://schemas.openxmlformats.org/drawingml/2006/table">
            <a:tbl>
              <a:tblPr firstRow="1" bandRow="1">
                <a:tableStyleId>{5C22544A-7EE6-4342-B048-85BDC9FD1C3A}</a:tableStyleId>
              </a:tblPr>
              <a:tblGrid>
                <a:gridCol w="3736889">
                  <a:extLst>
                    <a:ext uri="{9D8B030D-6E8A-4147-A177-3AD203B41FA5}">
                      <a16:colId xmlns:a16="http://schemas.microsoft.com/office/drawing/2014/main" val="2333102650"/>
                    </a:ext>
                  </a:extLst>
                </a:gridCol>
                <a:gridCol w="1531008">
                  <a:extLst>
                    <a:ext uri="{9D8B030D-6E8A-4147-A177-3AD203B41FA5}">
                      <a16:colId xmlns:a16="http://schemas.microsoft.com/office/drawing/2014/main" val="1010271905"/>
                    </a:ext>
                  </a:extLst>
                </a:gridCol>
                <a:gridCol w="1371409">
                  <a:extLst>
                    <a:ext uri="{9D8B030D-6E8A-4147-A177-3AD203B41FA5}">
                      <a16:colId xmlns:a16="http://schemas.microsoft.com/office/drawing/2014/main" val="694071963"/>
                    </a:ext>
                  </a:extLst>
                </a:gridCol>
                <a:gridCol w="1371409">
                  <a:extLst>
                    <a:ext uri="{9D8B030D-6E8A-4147-A177-3AD203B41FA5}">
                      <a16:colId xmlns:a16="http://schemas.microsoft.com/office/drawing/2014/main" val="1835948989"/>
                    </a:ext>
                  </a:extLst>
                </a:gridCol>
                <a:gridCol w="778614">
                  <a:extLst>
                    <a:ext uri="{9D8B030D-6E8A-4147-A177-3AD203B41FA5}">
                      <a16:colId xmlns:a16="http://schemas.microsoft.com/office/drawing/2014/main" val="4033787984"/>
                    </a:ext>
                  </a:extLst>
                </a:gridCol>
              </a:tblGrid>
              <a:tr h="887330">
                <a:tc>
                  <a:txBody>
                    <a:bodyPr/>
                    <a:lstStyle/>
                    <a:p>
                      <a:pPr algn="ctr" fontAlgn="ctr"/>
                      <a:r>
                        <a:rPr lang="en-US" sz="1800" u="none" strike="noStrike">
                          <a:effectLst/>
                        </a:rPr>
                        <a:t>Question</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Foreign Born %</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US Born %</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Total %</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p-value</a:t>
                      </a:r>
                      <a:endParaRPr lang="en-US" sz="1800" b="0" i="0" u="none" strike="noStrike">
                        <a:solidFill>
                          <a:srgbClr val="000000"/>
                        </a:solidFill>
                        <a:effectLst/>
                        <a:latin typeface="Times New Roman" panose="02020603050405020304" pitchFamily="18" charset="0"/>
                      </a:endParaRPr>
                    </a:p>
                  </a:txBody>
                  <a:tcPr marL="17100" marR="17100" marT="17100" marB="0" anchor="ctr"/>
                </a:tc>
                <a:extLst>
                  <a:ext uri="{0D108BD9-81ED-4DB2-BD59-A6C34878D82A}">
                    <a16:rowId xmlns:a16="http://schemas.microsoft.com/office/drawing/2014/main" val="984721677"/>
                  </a:ext>
                </a:extLst>
              </a:tr>
              <a:tr h="629959">
                <a:tc>
                  <a:txBody>
                    <a:bodyPr/>
                    <a:lstStyle/>
                    <a:p>
                      <a:pPr algn="l" fontAlgn="ctr"/>
                      <a:r>
                        <a:rPr lang="en-US" sz="1800" b="1" u="none" strike="noStrike" dirty="0">
                          <a:effectLst/>
                        </a:rPr>
                        <a:t>Currently taking medication to treat HIV/AIDS</a:t>
                      </a:r>
                      <a:endParaRPr lang="en-US" sz="1800" b="1" i="0" u="none" strike="noStrike" dirty="0">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n=314</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n=245</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n=559</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r" fontAlgn="ctr"/>
                      <a:r>
                        <a:rPr lang="en-US" sz="1800" b="1" u="none" strike="noStrike" dirty="0">
                          <a:effectLst/>
                        </a:rPr>
                        <a:t>0.000</a:t>
                      </a:r>
                      <a:endParaRPr lang="en-US" sz="1800" b="1" i="0" u="none" strike="noStrike" dirty="0">
                        <a:solidFill>
                          <a:srgbClr val="000000"/>
                        </a:solidFill>
                        <a:effectLst/>
                        <a:latin typeface="Times New Roman" panose="02020603050405020304" pitchFamily="18" charset="0"/>
                      </a:endParaRPr>
                    </a:p>
                  </a:txBody>
                  <a:tcPr marL="17100" marR="17100" marT="17100" marB="0" anchor="ctr"/>
                </a:tc>
                <a:extLst>
                  <a:ext uri="{0D108BD9-81ED-4DB2-BD59-A6C34878D82A}">
                    <a16:rowId xmlns:a16="http://schemas.microsoft.com/office/drawing/2014/main" val="2778367129"/>
                  </a:ext>
                </a:extLst>
              </a:tr>
              <a:tr h="356362">
                <a:tc>
                  <a:txBody>
                    <a:bodyPr/>
                    <a:lstStyle/>
                    <a:p>
                      <a:pPr algn="l" fontAlgn="ctr"/>
                      <a:r>
                        <a:rPr lang="en-US" sz="1800" u="none" strike="noStrike">
                          <a:effectLst/>
                        </a:rPr>
                        <a:t>     Yes</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97.13 (305)</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88.98 (218)</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93.56 (523)</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l" fontAlgn="ctr"/>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7100" marR="17100" marT="17100" marB="0" anchor="ctr"/>
                </a:tc>
                <a:extLst>
                  <a:ext uri="{0D108BD9-81ED-4DB2-BD59-A6C34878D82A}">
                    <a16:rowId xmlns:a16="http://schemas.microsoft.com/office/drawing/2014/main" val="2793493891"/>
                  </a:ext>
                </a:extLst>
              </a:tr>
              <a:tr h="356362">
                <a:tc>
                  <a:txBody>
                    <a:bodyPr/>
                    <a:lstStyle/>
                    <a:p>
                      <a:pPr algn="l" fontAlgn="ctr"/>
                      <a:r>
                        <a:rPr lang="en-US" sz="1800" u="none" strike="noStrike">
                          <a:effectLst/>
                        </a:rPr>
                        <a:t>     No</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2.23 (7)</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8.57 (21)</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5.01 (28)</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l" fontAlgn="ctr"/>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7100" marR="17100" marT="17100" marB="0" anchor="ctr"/>
                </a:tc>
                <a:extLst>
                  <a:ext uri="{0D108BD9-81ED-4DB2-BD59-A6C34878D82A}">
                    <a16:rowId xmlns:a16="http://schemas.microsoft.com/office/drawing/2014/main" val="1189327875"/>
                  </a:ext>
                </a:extLst>
              </a:tr>
              <a:tr h="356362">
                <a:tc>
                  <a:txBody>
                    <a:bodyPr/>
                    <a:lstStyle/>
                    <a:p>
                      <a:pPr algn="l" fontAlgn="ctr"/>
                      <a:r>
                        <a:rPr lang="en-US" sz="1800" u="none" strike="noStrike">
                          <a:effectLst/>
                        </a:rPr>
                        <a:t>     I do not know</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0.32 (1)</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0.00 (0)</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0.18 (1)</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l" fontAlgn="ctr"/>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7100" marR="17100" marT="17100" marB="0" anchor="ctr"/>
                </a:tc>
                <a:extLst>
                  <a:ext uri="{0D108BD9-81ED-4DB2-BD59-A6C34878D82A}">
                    <a16:rowId xmlns:a16="http://schemas.microsoft.com/office/drawing/2014/main" val="735116463"/>
                  </a:ext>
                </a:extLst>
              </a:tr>
              <a:tr h="356362">
                <a:tc>
                  <a:txBody>
                    <a:bodyPr/>
                    <a:lstStyle/>
                    <a:p>
                      <a:pPr algn="l" fontAlgn="ctr"/>
                      <a:r>
                        <a:rPr lang="en-US" sz="1800" u="none" strike="noStrike">
                          <a:effectLst/>
                        </a:rPr>
                        <a:t>     I decline to answer</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0.32 (1)</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2.45 (6)</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ctr" fontAlgn="ctr"/>
                      <a:r>
                        <a:rPr lang="en-US" sz="1800" u="none" strike="noStrike">
                          <a:effectLst/>
                        </a:rPr>
                        <a:t>1.25 (7)</a:t>
                      </a:r>
                      <a:endParaRPr lang="en-US" sz="1800" b="0" i="0" u="none" strike="noStrike">
                        <a:solidFill>
                          <a:srgbClr val="000000"/>
                        </a:solidFill>
                        <a:effectLst/>
                        <a:latin typeface="Times New Roman" panose="02020603050405020304" pitchFamily="18" charset="0"/>
                      </a:endParaRPr>
                    </a:p>
                  </a:txBody>
                  <a:tcPr marL="17100" marR="17100" marT="17100" marB="0" anchor="ctr"/>
                </a:tc>
                <a:tc>
                  <a:txBody>
                    <a:bodyPr/>
                    <a:lstStyle/>
                    <a:p>
                      <a:pPr algn="l" fontAlgn="ctr"/>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7100" marR="17100" marT="17100" marB="0" anchor="ctr"/>
                </a:tc>
                <a:extLst>
                  <a:ext uri="{0D108BD9-81ED-4DB2-BD59-A6C34878D82A}">
                    <a16:rowId xmlns:a16="http://schemas.microsoft.com/office/drawing/2014/main" val="466041384"/>
                  </a:ext>
                </a:extLst>
              </a:tr>
            </a:tbl>
          </a:graphicData>
        </a:graphic>
      </p:graphicFrame>
    </p:spTree>
    <p:extLst>
      <p:ext uri="{BB962C8B-B14F-4D97-AF65-F5344CB8AC3E}">
        <p14:creationId xmlns:p14="http://schemas.microsoft.com/office/powerpoint/2010/main" val="3706159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F6133-1EAE-054E-BA1E-AEF9BB92FF6B}"/>
              </a:ext>
            </a:extLst>
          </p:cNvPr>
          <p:cNvSpPr>
            <a:spLocks noGrp="1"/>
          </p:cNvSpPr>
          <p:nvPr>
            <p:ph type="title"/>
          </p:nvPr>
        </p:nvSpPr>
        <p:spPr>
          <a:xfrm>
            <a:off x="997526" y="5197426"/>
            <a:ext cx="9746674" cy="1273277"/>
          </a:xfrm>
        </p:spPr>
        <p:txBody>
          <a:bodyPr>
            <a:normAutofit fontScale="90000"/>
          </a:bodyPr>
          <a:lstStyle/>
          <a:p>
            <a:br>
              <a:rPr lang="en-US" dirty="0">
                <a:solidFill>
                  <a:srgbClr val="FFFFFF"/>
                </a:solidFill>
              </a:rPr>
            </a:br>
            <a:r>
              <a:rPr lang="en-US" dirty="0">
                <a:solidFill>
                  <a:srgbClr val="FFFFFF"/>
                </a:solidFill>
              </a:rPr>
              <a:t>RESULTS: Place of birth and quality of life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DC0959E0-3700-EB41-AA95-4A78E06D61E3}"/>
              </a:ext>
            </a:extLst>
          </p:cNvPr>
          <p:cNvGraphicFramePr>
            <a:graphicFrameLocks noGrp="1"/>
          </p:cNvGraphicFramePr>
          <p:nvPr>
            <p:ph idx="1"/>
            <p:extLst>
              <p:ext uri="{D42A27DB-BD31-4B8C-83A1-F6EECF244321}">
                <p14:modId xmlns:p14="http://schemas.microsoft.com/office/powerpoint/2010/main" val="1504189261"/>
              </p:ext>
            </p:extLst>
          </p:nvPr>
        </p:nvGraphicFramePr>
        <p:xfrm>
          <a:off x="761999" y="193964"/>
          <a:ext cx="10432474" cy="4902475"/>
        </p:xfrm>
        <a:graphic>
          <a:graphicData uri="http://schemas.openxmlformats.org/drawingml/2006/table">
            <a:tbl>
              <a:tblPr firstRow="1" bandRow="1">
                <a:tableStyleId>{5C22544A-7EE6-4342-B048-85BDC9FD1C3A}</a:tableStyleId>
              </a:tblPr>
              <a:tblGrid>
                <a:gridCol w="3241965">
                  <a:extLst>
                    <a:ext uri="{9D8B030D-6E8A-4147-A177-3AD203B41FA5}">
                      <a16:colId xmlns:a16="http://schemas.microsoft.com/office/drawing/2014/main" val="773433751"/>
                    </a:ext>
                  </a:extLst>
                </a:gridCol>
                <a:gridCol w="2175163">
                  <a:extLst>
                    <a:ext uri="{9D8B030D-6E8A-4147-A177-3AD203B41FA5}">
                      <a16:colId xmlns:a16="http://schemas.microsoft.com/office/drawing/2014/main" val="4253947338"/>
                    </a:ext>
                  </a:extLst>
                </a:gridCol>
                <a:gridCol w="2064328">
                  <a:extLst>
                    <a:ext uri="{9D8B030D-6E8A-4147-A177-3AD203B41FA5}">
                      <a16:colId xmlns:a16="http://schemas.microsoft.com/office/drawing/2014/main" val="1083790361"/>
                    </a:ext>
                  </a:extLst>
                </a:gridCol>
                <a:gridCol w="1994922">
                  <a:extLst>
                    <a:ext uri="{9D8B030D-6E8A-4147-A177-3AD203B41FA5}">
                      <a16:colId xmlns:a16="http://schemas.microsoft.com/office/drawing/2014/main" val="480305697"/>
                    </a:ext>
                  </a:extLst>
                </a:gridCol>
                <a:gridCol w="956096">
                  <a:extLst>
                    <a:ext uri="{9D8B030D-6E8A-4147-A177-3AD203B41FA5}">
                      <a16:colId xmlns:a16="http://schemas.microsoft.com/office/drawing/2014/main" val="1967588457"/>
                    </a:ext>
                  </a:extLst>
                </a:gridCol>
              </a:tblGrid>
              <a:tr h="417377">
                <a:tc gridSpan="5">
                  <a:txBody>
                    <a:bodyPr/>
                    <a:lstStyle/>
                    <a:p>
                      <a:pPr algn="ctr" fontAlgn="b"/>
                      <a:r>
                        <a:rPr lang="en-US" sz="1400" u="none" strike="noStrike" dirty="0">
                          <a:effectLst/>
                        </a:rPr>
                        <a:t> Birth Place and Quality of Life    </a:t>
                      </a:r>
                      <a:endParaRPr lang="en-US" sz="14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3278176"/>
                  </a:ext>
                </a:extLst>
              </a:tr>
              <a:tr h="454981">
                <a:tc>
                  <a:txBody>
                    <a:bodyPr/>
                    <a:lstStyle/>
                    <a:p>
                      <a:pPr algn="ctr" fontAlgn="ctr"/>
                      <a:r>
                        <a:rPr lang="en-US" sz="1600" u="none" strike="noStrike" dirty="0">
                          <a:effectLst/>
                        </a:rPr>
                        <a:t>Variable</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Foreign Born %</a:t>
                      </a:r>
                      <a:br>
                        <a:rPr lang="en-US" sz="1600" u="none" strike="noStrike" dirty="0">
                          <a:effectLst/>
                        </a:rPr>
                      </a:br>
                      <a:r>
                        <a:rPr lang="en-US" sz="1600" u="none" strike="noStrike" dirty="0">
                          <a:effectLst/>
                        </a:rPr>
                        <a:t>(n=314)</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a:effectLst/>
                        </a:rPr>
                        <a:t>US Born %</a:t>
                      </a:r>
                      <a:br>
                        <a:rPr lang="en-US" sz="1600" u="none" strike="noStrike">
                          <a:effectLst/>
                        </a:rPr>
                      </a:br>
                      <a:r>
                        <a:rPr lang="en-US" sz="1600" u="none" strike="noStrike">
                          <a:effectLst/>
                        </a:rPr>
                        <a:t>(n=245)</a:t>
                      </a:r>
                      <a:endParaRPr lang="en-US" sz="16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a:effectLst/>
                        </a:rPr>
                        <a:t>Total %</a:t>
                      </a:r>
                      <a:br>
                        <a:rPr lang="en-US" sz="1600" u="none" strike="noStrike">
                          <a:effectLst/>
                        </a:rPr>
                      </a:br>
                      <a:r>
                        <a:rPr lang="en-US" sz="1600" u="none" strike="noStrike">
                          <a:effectLst/>
                        </a:rPr>
                        <a:t>(n=559)</a:t>
                      </a:r>
                      <a:endParaRPr lang="en-US" sz="16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a:effectLst/>
                        </a:rPr>
                        <a:t>p-value</a:t>
                      </a:r>
                      <a:endParaRPr lang="en-US" sz="16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639180708"/>
                  </a:ext>
                </a:extLst>
              </a:tr>
              <a:tr h="237007">
                <a:tc>
                  <a:txBody>
                    <a:bodyPr/>
                    <a:lstStyle/>
                    <a:p>
                      <a:pPr algn="l" fontAlgn="b"/>
                      <a:r>
                        <a:rPr lang="en-US" sz="1600" b="1" u="none" strike="noStrike" dirty="0">
                          <a:effectLst/>
                        </a:rPr>
                        <a:t>Quality of Life</a:t>
                      </a:r>
                      <a:r>
                        <a:rPr lang="en-US" sz="1600" u="none" strike="noStrike" dirty="0">
                          <a:effectLst/>
                        </a:rPr>
                        <a:t>, mean (HAT-QoL)</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667270497"/>
                  </a:ext>
                </a:extLst>
              </a:tr>
              <a:tr h="420070">
                <a:tc>
                  <a:txBody>
                    <a:bodyPr/>
                    <a:lstStyle/>
                    <a:p>
                      <a:pPr algn="l" fontAlgn="b"/>
                      <a:r>
                        <a:rPr lang="en-US" sz="1600" u="none" strike="noStrike" dirty="0">
                          <a:effectLst/>
                        </a:rPr>
                        <a:t>     Overall function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dirty="0">
                          <a:effectLst/>
                        </a:rPr>
                        <a:t>70.55998 (23.60039)</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72.20068 (21.31415)</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71.27907 (22.62172)</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dirty="0">
                          <a:effectLst/>
                        </a:rPr>
                        <a:t>0.3953</a:t>
                      </a:r>
                      <a:endParaRPr lang="en-US" sz="16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43966768"/>
                  </a:ext>
                </a:extLst>
              </a:tr>
              <a:tr h="393018">
                <a:tc>
                  <a:txBody>
                    <a:bodyPr/>
                    <a:lstStyle/>
                    <a:p>
                      <a:pPr algn="l" fontAlgn="b"/>
                      <a:r>
                        <a:rPr lang="en-US" sz="1600" b="1" u="none" strike="noStrike" dirty="0">
                          <a:effectLst/>
                        </a:rPr>
                        <a:t>     Life satisfaction (SD)</a:t>
                      </a:r>
                      <a:endParaRPr lang="en-US" sz="16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1" u="none" strike="noStrike" dirty="0">
                          <a:effectLst/>
                        </a:rPr>
                        <a:t>36.95263 (18.90153)</a:t>
                      </a:r>
                      <a:endParaRPr lang="en-US" sz="16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1" u="none" strike="noStrike" dirty="0">
                          <a:effectLst/>
                        </a:rPr>
                        <a:t>32.90179 (18.09919)</a:t>
                      </a:r>
                      <a:endParaRPr lang="en-US" sz="16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1" u="none" strike="noStrike" dirty="0">
                          <a:effectLst/>
                        </a:rPr>
                        <a:t>35.17721 (18.64653)</a:t>
                      </a:r>
                      <a:endParaRPr lang="en-US" sz="1600" b="1"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b="1" u="none" strike="noStrike" dirty="0">
                          <a:effectLst/>
                        </a:rPr>
                        <a:t>0.0107</a:t>
                      </a:r>
                      <a:endParaRPr lang="en-US" sz="16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05185980"/>
                  </a:ext>
                </a:extLst>
              </a:tr>
              <a:tr h="420070">
                <a:tc>
                  <a:txBody>
                    <a:bodyPr/>
                    <a:lstStyle/>
                    <a:p>
                      <a:pPr algn="l" fontAlgn="b"/>
                      <a:r>
                        <a:rPr lang="en-US" sz="1600" u="none" strike="noStrike" dirty="0">
                          <a:effectLst/>
                        </a:rPr>
                        <a:t>     Health worries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72.41242 (25.13983)</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dirty="0">
                          <a:effectLst/>
                        </a:rPr>
                        <a:t>73.62245 (25.95542)</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72.94275 (25.48454)</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a:effectLst/>
                        </a:rPr>
                        <a:t>0.578</a:t>
                      </a:r>
                      <a:endParaRPr lang="en-US" sz="16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438893673"/>
                  </a:ext>
                </a:extLst>
              </a:tr>
              <a:tr h="420070">
                <a:tc>
                  <a:txBody>
                    <a:bodyPr/>
                    <a:lstStyle/>
                    <a:p>
                      <a:pPr algn="l" fontAlgn="b"/>
                      <a:r>
                        <a:rPr lang="en-US" sz="1600" u="none" strike="noStrike" dirty="0">
                          <a:effectLst/>
                        </a:rPr>
                        <a:t>     Financial worries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45.16985 (33.10796)</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47.75510 (33.6487)</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46.30292 (33.34075)</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a:effectLst/>
                        </a:rPr>
                        <a:t>0.3635</a:t>
                      </a:r>
                      <a:endParaRPr lang="en-US" sz="16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12494135"/>
                  </a:ext>
                </a:extLst>
              </a:tr>
              <a:tr h="420070">
                <a:tc>
                  <a:txBody>
                    <a:bodyPr/>
                    <a:lstStyle/>
                    <a:p>
                      <a:pPr algn="l" fontAlgn="b"/>
                      <a:r>
                        <a:rPr lang="en-US" sz="1600" u="none" strike="noStrike" dirty="0">
                          <a:effectLst/>
                        </a:rPr>
                        <a:t>     Medication worries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dirty="0">
                          <a:effectLst/>
                        </a:rPr>
                        <a:t>81.6113 (20.58669)</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82.56881 (20.74216)</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82.01349 (20.63756)</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a:effectLst/>
                        </a:rPr>
                        <a:t>0.6024</a:t>
                      </a:r>
                      <a:endParaRPr lang="en-US" sz="16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13516263"/>
                  </a:ext>
                </a:extLst>
              </a:tr>
              <a:tr h="420070">
                <a:tc>
                  <a:txBody>
                    <a:bodyPr/>
                    <a:lstStyle/>
                    <a:p>
                      <a:pPr algn="l" fontAlgn="b"/>
                      <a:r>
                        <a:rPr lang="en-US" sz="1600" u="none" strike="noStrike">
                          <a:effectLst/>
                        </a:rPr>
                        <a:t>     HIV mastery (SD)</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dirty="0">
                          <a:effectLst/>
                        </a:rPr>
                        <a:t>60.86783 (29.739)</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dirty="0">
                          <a:effectLst/>
                        </a:rPr>
                        <a:t>60.45918 (30.12811)</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60.68873 (29.88396)</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a:effectLst/>
                        </a:rPr>
                        <a:t>0.8727</a:t>
                      </a:r>
                      <a:endParaRPr lang="en-US" sz="16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55150837"/>
                  </a:ext>
                </a:extLst>
              </a:tr>
              <a:tr h="420070">
                <a:tc>
                  <a:txBody>
                    <a:bodyPr/>
                    <a:lstStyle/>
                    <a:p>
                      <a:pPr algn="l" fontAlgn="b"/>
                      <a:r>
                        <a:rPr lang="en-US" sz="1600" u="none" strike="noStrike">
                          <a:effectLst/>
                        </a:rPr>
                        <a:t>    Disclosure worries (SD)</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57.87818 (32.98455)</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dirty="0">
                          <a:effectLst/>
                        </a:rPr>
                        <a:t>61.96939 (30.43106)</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59.67129 (31.92726)</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a:effectLst/>
                        </a:rPr>
                        <a:t>0.1329</a:t>
                      </a:r>
                      <a:endParaRPr lang="en-US" sz="16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985932243"/>
                  </a:ext>
                </a:extLst>
              </a:tr>
              <a:tr h="420070">
                <a:tc>
                  <a:txBody>
                    <a:bodyPr/>
                    <a:lstStyle/>
                    <a:p>
                      <a:pPr algn="l" fontAlgn="b"/>
                      <a:r>
                        <a:rPr lang="en-US" sz="1600" u="none" strike="noStrike">
                          <a:effectLst/>
                        </a:rPr>
                        <a:t>     Sexual function (SD)</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71.09873 (30.31891)</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71.37755 (28.65702)</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71.22093 (29.57617)</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dirty="0">
                          <a:effectLst/>
                        </a:rPr>
                        <a:t>0.9121</a:t>
                      </a:r>
                      <a:endParaRPr lang="en-US" sz="16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43596399"/>
                  </a:ext>
                </a:extLst>
              </a:tr>
              <a:tr h="420070">
                <a:tc>
                  <a:txBody>
                    <a:bodyPr/>
                    <a:lstStyle/>
                    <a:p>
                      <a:pPr algn="l" fontAlgn="b"/>
                      <a:r>
                        <a:rPr lang="en-US" sz="1600" u="none" strike="noStrike" dirty="0">
                          <a:effectLst/>
                        </a:rPr>
                        <a:t>     Provider trust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62.15499 (30.2705)</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u="none" strike="noStrike">
                          <a:effectLst/>
                        </a:rPr>
                        <a:t>62.32923 (29.73024)</a:t>
                      </a:r>
                      <a:endParaRPr lang="en-US" sz="16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600" b="0" u="none" strike="noStrike" dirty="0">
                          <a:effectLst/>
                        </a:rPr>
                        <a:t>62.23118 (30.00872)</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1600" u="none" strike="noStrike" dirty="0">
                          <a:effectLst/>
                        </a:rPr>
                        <a:t>0.9458</a:t>
                      </a:r>
                      <a:endParaRPr lang="en-US" sz="16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939109189"/>
                  </a:ext>
                </a:extLst>
              </a:tr>
            </a:tbl>
          </a:graphicData>
        </a:graphic>
      </p:graphicFrame>
    </p:spTree>
    <p:extLst>
      <p:ext uri="{BB962C8B-B14F-4D97-AF65-F5344CB8AC3E}">
        <p14:creationId xmlns:p14="http://schemas.microsoft.com/office/powerpoint/2010/main" val="33806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7C481-212E-484E-A3B4-FDC0F88AADBC}"/>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Place of birth and adherence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F064D066-33CA-9D48-A43A-D4BE81679402}"/>
              </a:ext>
            </a:extLst>
          </p:cNvPr>
          <p:cNvGraphicFramePr>
            <a:graphicFrameLocks noGrp="1"/>
          </p:cNvGraphicFramePr>
          <p:nvPr>
            <p:ph idx="1"/>
            <p:extLst>
              <p:ext uri="{D42A27DB-BD31-4B8C-83A1-F6EECF244321}">
                <p14:modId xmlns:p14="http://schemas.microsoft.com/office/powerpoint/2010/main" val="769822552"/>
              </p:ext>
            </p:extLst>
          </p:nvPr>
        </p:nvGraphicFramePr>
        <p:xfrm>
          <a:off x="374073" y="387296"/>
          <a:ext cx="11165468" cy="4052994"/>
        </p:xfrm>
        <a:graphic>
          <a:graphicData uri="http://schemas.openxmlformats.org/drawingml/2006/table">
            <a:tbl>
              <a:tblPr firstRow="1" bandRow="1">
                <a:tableStyleId>{5C22544A-7EE6-4342-B048-85BDC9FD1C3A}</a:tableStyleId>
              </a:tblPr>
              <a:tblGrid>
                <a:gridCol w="4163707">
                  <a:extLst>
                    <a:ext uri="{9D8B030D-6E8A-4147-A177-3AD203B41FA5}">
                      <a16:colId xmlns:a16="http://schemas.microsoft.com/office/drawing/2014/main" val="1177905819"/>
                    </a:ext>
                  </a:extLst>
                </a:gridCol>
                <a:gridCol w="1555069">
                  <a:extLst>
                    <a:ext uri="{9D8B030D-6E8A-4147-A177-3AD203B41FA5}">
                      <a16:colId xmlns:a16="http://schemas.microsoft.com/office/drawing/2014/main" val="1541920772"/>
                    </a:ext>
                  </a:extLst>
                </a:gridCol>
                <a:gridCol w="1555069">
                  <a:extLst>
                    <a:ext uri="{9D8B030D-6E8A-4147-A177-3AD203B41FA5}">
                      <a16:colId xmlns:a16="http://schemas.microsoft.com/office/drawing/2014/main" val="2553483007"/>
                    </a:ext>
                  </a:extLst>
                </a:gridCol>
                <a:gridCol w="1555069">
                  <a:extLst>
                    <a:ext uri="{9D8B030D-6E8A-4147-A177-3AD203B41FA5}">
                      <a16:colId xmlns:a16="http://schemas.microsoft.com/office/drawing/2014/main" val="4011963593"/>
                    </a:ext>
                  </a:extLst>
                </a:gridCol>
                <a:gridCol w="753536">
                  <a:extLst>
                    <a:ext uri="{9D8B030D-6E8A-4147-A177-3AD203B41FA5}">
                      <a16:colId xmlns:a16="http://schemas.microsoft.com/office/drawing/2014/main" val="1001553262"/>
                    </a:ext>
                  </a:extLst>
                </a:gridCol>
                <a:gridCol w="911754">
                  <a:extLst>
                    <a:ext uri="{9D8B030D-6E8A-4147-A177-3AD203B41FA5}">
                      <a16:colId xmlns:a16="http://schemas.microsoft.com/office/drawing/2014/main" val="316454525"/>
                    </a:ext>
                  </a:extLst>
                </a:gridCol>
                <a:gridCol w="671264">
                  <a:extLst>
                    <a:ext uri="{9D8B030D-6E8A-4147-A177-3AD203B41FA5}">
                      <a16:colId xmlns:a16="http://schemas.microsoft.com/office/drawing/2014/main" val="3018238927"/>
                    </a:ext>
                  </a:extLst>
                </a:gridCol>
              </a:tblGrid>
              <a:tr h="583294">
                <a:tc>
                  <a:txBody>
                    <a:bodyPr/>
                    <a:lstStyle/>
                    <a:p>
                      <a:pPr algn="ctr" fontAlgn="ctr"/>
                      <a:r>
                        <a:rPr lang="en-US" sz="1300" u="none" strike="noStrike">
                          <a:effectLst/>
                        </a:rPr>
                        <a:t>Variable</a:t>
                      </a:r>
                      <a:endParaRPr lang="en-US" sz="1300" b="0" i="0" u="none" strike="noStrike">
                        <a:solidFill>
                          <a:srgbClr val="000000"/>
                        </a:solidFill>
                        <a:effectLst/>
                        <a:latin typeface="Times New Roman" panose="02020603050405020304" pitchFamily="18" charset="0"/>
                      </a:endParaRPr>
                    </a:p>
                  </a:txBody>
                  <a:tcPr marL="12353" marR="12353" marT="12353" marB="0" anchor="ctr"/>
                </a:tc>
                <a:tc>
                  <a:txBody>
                    <a:bodyPr/>
                    <a:lstStyle/>
                    <a:p>
                      <a:pPr algn="ctr" fontAlgn="ctr"/>
                      <a:r>
                        <a:rPr lang="en-US" sz="1300" u="none" strike="noStrike">
                          <a:effectLst/>
                        </a:rPr>
                        <a:t>Foreign Born %</a:t>
                      </a:r>
                      <a:br>
                        <a:rPr lang="en-US" sz="1300" u="none" strike="noStrike">
                          <a:effectLst/>
                        </a:rPr>
                      </a:br>
                      <a:r>
                        <a:rPr lang="en-US" sz="1300" u="none" strike="noStrike">
                          <a:effectLst/>
                        </a:rPr>
                        <a:t>(n=307)</a:t>
                      </a:r>
                      <a:endParaRPr lang="en-US" sz="1300" b="0" i="0" u="none" strike="noStrike">
                        <a:solidFill>
                          <a:srgbClr val="000000"/>
                        </a:solidFill>
                        <a:effectLst/>
                        <a:latin typeface="Times New Roman" panose="02020603050405020304" pitchFamily="18" charset="0"/>
                      </a:endParaRPr>
                    </a:p>
                  </a:txBody>
                  <a:tcPr marL="12353" marR="12353" marT="12353" marB="0" anchor="ctr"/>
                </a:tc>
                <a:tc>
                  <a:txBody>
                    <a:bodyPr/>
                    <a:lstStyle/>
                    <a:p>
                      <a:pPr algn="ctr" fontAlgn="ctr"/>
                      <a:r>
                        <a:rPr lang="en-US" sz="1300" u="none" strike="noStrike">
                          <a:effectLst/>
                        </a:rPr>
                        <a:t>US Born %</a:t>
                      </a:r>
                      <a:br>
                        <a:rPr lang="en-US" sz="1300" u="none" strike="noStrike">
                          <a:effectLst/>
                        </a:rPr>
                      </a:br>
                      <a:r>
                        <a:rPr lang="en-US" sz="1300" u="none" strike="noStrike">
                          <a:effectLst/>
                        </a:rPr>
                        <a:t>(n=219)</a:t>
                      </a:r>
                      <a:endParaRPr lang="en-US" sz="1300" b="0" i="0" u="none" strike="noStrike">
                        <a:solidFill>
                          <a:srgbClr val="000000"/>
                        </a:solidFill>
                        <a:effectLst/>
                        <a:latin typeface="Times New Roman" panose="02020603050405020304" pitchFamily="18" charset="0"/>
                      </a:endParaRPr>
                    </a:p>
                  </a:txBody>
                  <a:tcPr marL="12353" marR="12353" marT="12353" marB="0" anchor="ctr"/>
                </a:tc>
                <a:tc>
                  <a:txBody>
                    <a:bodyPr/>
                    <a:lstStyle/>
                    <a:p>
                      <a:pPr algn="ctr" fontAlgn="ctr"/>
                      <a:r>
                        <a:rPr lang="en-US" sz="1300" u="none" strike="noStrike">
                          <a:effectLst/>
                        </a:rPr>
                        <a:t>Total %</a:t>
                      </a:r>
                      <a:br>
                        <a:rPr lang="en-US" sz="1300" u="none" strike="noStrike">
                          <a:effectLst/>
                        </a:rPr>
                      </a:br>
                      <a:r>
                        <a:rPr lang="en-US" sz="1300" u="none" strike="noStrike">
                          <a:effectLst/>
                        </a:rPr>
                        <a:t>(n=526)</a:t>
                      </a:r>
                      <a:endParaRPr lang="en-US" sz="1300" b="0" i="0" u="none" strike="noStrike">
                        <a:solidFill>
                          <a:srgbClr val="000000"/>
                        </a:solidFill>
                        <a:effectLst/>
                        <a:latin typeface="Times New Roman" panose="02020603050405020304" pitchFamily="18" charset="0"/>
                      </a:endParaRPr>
                    </a:p>
                  </a:txBody>
                  <a:tcPr marL="12353" marR="12353" marT="12353" marB="0" anchor="ctr"/>
                </a:tc>
                <a:tc>
                  <a:txBody>
                    <a:bodyPr/>
                    <a:lstStyle/>
                    <a:p>
                      <a:pPr algn="ctr" fontAlgn="ctr"/>
                      <a:r>
                        <a:rPr lang="en-US" sz="1300" u="none" strike="noStrike">
                          <a:effectLst/>
                        </a:rPr>
                        <a:t>t-statistic OR chi2</a:t>
                      </a:r>
                      <a:endParaRPr lang="en-US" sz="1300" b="0" i="0" u="none" strike="noStrike">
                        <a:solidFill>
                          <a:srgbClr val="000000"/>
                        </a:solidFill>
                        <a:effectLst/>
                        <a:latin typeface="Times New Roman" panose="02020603050405020304" pitchFamily="18" charset="0"/>
                      </a:endParaRPr>
                    </a:p>
                  </a:txBody>
                  <a:tcPr marL="12353" marR="12353" marT="12353" marB="0" anchor="ctr"/>
                </a:tc>
                <a:tc>
                  <a:txBody>
                    <a:bodyPr/>
                    <a:lstStyle/>
                    <a:p>
                      <a:pPr algn="ctr" fontAlgn="ctr"/>
                      <a:r>
                        <a:rPr lang="en-US" sz="1300" u="none" strike="noStrike">
                          <a:effectLst/>
                        </a:rPr>
                        <a:t>Degrees of freedom</a:t>
                      </a:r>
                      <a:endParaRPr lang="en-US" sz="1300" b="0" i="0" u="none" strike="noStrike">
                        <a:solidFill>
                          <a:srgbClr val="000000"/>
                        </a:solidFill>
                        <a:effectLst/>
                        <a:latin typeface="Times New Roman" panose="02020603050405020304" pitchFamily="18" charset="0"/>
                      </a:endParaRPr>
                    </a:p>
                  </a:txBody>
                  <a:tcPr marL="12353" marR="12353" marT="12353" marB="0" anchor="ctr"/>
                </a:tc>
                <a:tc>
                  <a:txBody>
                    <a:bodyPr/>
                    <a:lstStyle/>
                    <a:p>
                      <a:pPr algn="ctr" fontAlgn="ctr"/>
                      <a:r>
                        <a:rPr lang="en-US" sz="1300" u="none" strike="noStrike">
                          <a:effectLst/>
                        </a:rPr>
                        <a:t>p-value</a:t>
                      </a:r>
                      <a:endParaRPr lang="en-US" sz="1300" b="0" i="0" u="none" strike="noStrike">
                        <a:solidFill>
                          <a:srgbClr val="000000"/>
                        </a:solidFill>
                        <a:effectLst/>
                        <a:latin typeface="Times New Roman" panose="02020603050405020304" pitchFamily="18" charset="0"/>
                      </a:endParaRPr>
                    </a:p>
                  </a:txBody>
                  <a:tcPr marL="12353" marR="12353" marT="12353" marB="0" anchor="ctr"/>
                </a:tc>
                <a:extLst>
                  <a:ext uri="{0D108BD9-81ED-4DB2-BD59-A6C34878D82A}">
                    <a16:rowId xmlns:a16="http://schemas.microsoft.com/office/drawing/2014/main" val="3211728600"/>
                  </a:ext>
                </a:extLst>
              </a:tr>
              <a:tr h="329963">
                <a:tc>
                  <a:txBody>
                    <a:bodyPr/>
                    <a:lstStyle/>
                    <a:p>
                      <a:pPr algn="l" fontAlgn="b"/>
                      <a:r>
                        <a:rPr lang="fr" sz="1600" u="none" strike="noStrike" dirty="0" err="1">
                          <a:effectLst/>
                        </a:rPr>
                        <a:t>Simplified</a:t>
                      </a:r>
                      <a:r>
                        <a:rPr lang="fr" sz="1600" u="none" strike="noStrike" dirty="0">
                          <a:effectLst/>
                        </a:rPr>
                        <a:t> </a:t>
                      </a:r>
                      <a:r>
                        <a:rPr lang="fr" sz="1600" u="none" strike="noStrike" dirty="0" err="1">
                          <a:effectLst/>
                        </a:rPr>
                        <a:t>Medication</a:t>
                      </a:r>
                      <a:r>
                        <a:rPr lang="fr" sz="1600" u="none" strike="noStrike" dirty="0">
                          <a:effectLst/>
                        </a:rPr>
                        <a:t> </a:t>
                      </a:r>
                      <a:r>
                        <a:rPr lang="fr" sz="1600" u="none" strike="noStrike" dirty="0" err="1">
                          <a:effectLst/>
                        </a:rPr>
                        <a:t>Adherence</a:t>
                      </a:r>
                      <a:r>
                        <a:rPr lang="fr" sz="1600" u="none" strike="noStrike" dirty="0">
                          <a:effectLst/>
                        </a:rPr>
                        <a:t> Questionnaire (SMAQ)</a:t>
                      </a:r>
                      <a:endParaRPr lang="fr"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35275250"/>
                  </a:ext>
                </a:extLst>
              </a:tr>
              <a:tr h="329963">
                <a:tc>
                  <a:txBody>
                    <a:bodyPr/>
                    <a:lstStyle/>
                    <a:p>
                      <a:pPr algn="l" fontAlgn="b"/>
                      <a:r>
                        <a:rPr lang="en-US" sz="1600" b="1" u="none" strike="noStrike" dirty="0">
                          <a:effectLst/>
                        </a:rPr>
                        <a:t>     Question 1 - Forget (n)</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1"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b="0" u="none" strike="noStrike" dirty="0">
                          <a:effectLst/>
                        </a:rPr>
                        <a:t>6.9786</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b="0" u="none" strike="noStrike">
                          <a:effectLst/>
                        </a:rPr>
                        <a:t>1</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b="1" u="none" strike="noStrike" dirty="0">
                          <a:effectLst/>
                        </a:rPr>
                        <a:t>0.008</a:t>
                      </a:r>
                      <a:endParaRPr lang="en-US" sz="1600" b="1" i="0" u="none" strike="noStrike" dirty="0">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773172527"/>
                  </a:ext>
                </a:extLst>
              </a:tr>
              <a:tr h="329963">
                <a:tc>
                  <a:txBody>
                    <a:bodyPr/>
                    <a:lstStyle/>
                    <a:p>
                      <a:pPr algn="l" fontAlgn="b"/>
                      <a:r>
                        <a:rPr lang="en-US" sz="1600" b="1" u="none" strike="noStrike" dirty="0">
                          <a:effectLst/>
                        </a:rPr>
                        <a:t>          No</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52.77 (162)</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41.10 (90)</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47.91 (252)</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b="1" u="none" strike="noStrike">
                          <a:effectLst/>
                        </a:rPr>
                        <a:t> </a:t>
                      </a:r>
                      <a:endParaRPr lang="en-US" sz="1600" b="1" i="0" u="none" strike="noStrike">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846275845"/>
                  </a:ext>
                </a:extLst>
              </a:tr>
              <a:tr h="329963">
                <a:tc>
                  <a:txBody>
                    <a:bodyPr/>
                    <a:lstStyle/>
                    <a:p>
                      <a:pPr algn="l" fontAlgn="b"/>
                      <a:r>
                        <a:rPr lang="en-US" sz="1600" b="1" u="none" strike="noStrike" dirty="0">
                          <a:effectLst/>
                        </a:rPr>
                        <a:t>          Yes</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47.23 (145)</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58.90 (129)</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52.09 (274)</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b="1" u="none" strike="noStrike">
                          <a:effectLst/>
                        </a:rPr>
                        <a:t> </a:t>
                      </a:r>
                      <a:endParaRPr lang="en-US" sz="1600" b="1" i="0" u="none" strike="noStrike">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2352273328"/>
                  </a:ext>
                </a:extLst>
              </a:tr>
              <a:tr h="329963">
                <a:tc>
                  <a:txBody>
                    <a:bodyPr/>
                    <a:lstStyle/>
                    <a:p>
                      <a:pPr algn="l" fontAlgn="b"/>
                      <a:r>
                        <a:rPr lang="en-US" sz="1600" b="1" u="none" strike="noStrike" dirty="0">
                          <a:effectLst/>
                        </a:rPr>
                        <a:t>     Question 2 - Careless (n)</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b="0" u="none" strike="noStrike">
                          <a:effectLst/>
                        </a:rPr>
                        <a:t>7.3506</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b="0" u="none" strike="noStrike" dirty="0">
                          <a:effectLst/>
                        </a:rPr>
                        <a:t>1</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b="1" u="none" strike="noStrike">
                          <a:effectLst/>
                        </a:rPr>
                        <a:t>0.007</a:t>
                      </a:r>
                      <a:endParaRPr lang="en-US" sz="1600" b="1" i="0" u="none" strike="noStrike">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735846318"/>
                  </a:ext>
                </a:extLst>
              </a:tr>
              <a:tr h="329963">
                <a:tc>
                  <a:txBody>
                    <a:bodyPr/>
                    <a:lstStyle/>
                    <a:p>
                      <a:pPr algn="l" fontAlgn="b"/>
                      <a:r>
                        <a:rPr lang="en-US" sz="1600" b="1" u="none" strike="noStrike" dirty="0">
                          <a:effectLst/>
                        </a:rPr>
                        <a:t>          No</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43.65 (134)</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31.96 (70)</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38.78 (204)</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b="1"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322796128"/>
                  </a:ext>
                </a:extLst>
              </a:tr>
              <a:tr h="329963">
                <a:tc>
                  <a:txBody>
                    <a:bodyPr/>
                    <a:lstStyle/>
                    <a:p>
                      <a:pPr algn="l" fontAlgn="b"/>
                      <a:r>
                        <a:rPr lang="en-US" sz="1600" b="1" u="none" strike="noStrike">
                          <a:effectLst/>
                        </a:rPr>
                        <a:t>          Yes</a:t>
                      </a:r>
                      <a:endParaRPr lang="en-US" sz="1600" b="1"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a:effectLst/>
                        </a:rPr>
                        <a:t>56.35 (173)</a:t>
                      </a:r>
                      <a:endParaRPr lang="en-US" sz="1600" b="1"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68.04 (149)</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b="1" u="none" strike="noStrike" dirty="0">
                          <a:effectLst/>
                        </a:rPr>
                        <a:t>61.22 (322)</a:t>
                      </a:r>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1"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b="1"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1299533143"/>
                  </a:ext>
                </a:extLst>
              </a:tr>
              <a:tr h="329963">
                <a:tc>
                  <a:txBody>
                    <a:bodyPr/>
                    <a:lstStyle/>
                    <a:p>
                      <a:pPr algn="l" fontAlgn="b"/>
                      <a:r>
                        <a:rPr lang="en-US" sz="1600" u="none" strike="noStrike" dirty="0">
                          <a:effectLst/>
                        </a:rPr>
                        <a:t>     Question 3 - Feel worse (n)</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u="none" strike="noStrike">
                          <a:effectLst/>
                        </a:rPr>
                        <a:t>0.007</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r" fontAlgn="b"/>
                      <a:r>
                        <a:rPr lang="en-US" sz="1600" u="none" strike="noStrike">
                          <a:effectLst/>
                        </a:rPr>
                        <a:t>0.933</a:t>
                      </a:r>
                      <a:endParaRPr lang="en-US" sz="1600" b="0" i="0" u="none" strike="noStrike">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18607872"/>
                  </a:ext>
                </a:extLst>
              </a:tr>
              <a:tr h="329963">
                <a:tc>
                  <a:txBody>
                    <a:bodyPr/>
                    <a:lstStyle/>
                    <a:p>
                      <a:pPr algn="l" fontAlgn="b"/>
                      <a:r>
                        <a:rPr lang="en-US" sz="1600" u="none" strike="noStrike" dirty="0">
                          <a:effectLst/>
                        </a:rPr>
                        <a:t>          No</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dirty="0">
                          <a:effectLst/>
                        </a:rPr>
                        <a:t>91.53 (281)</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dirty="0">
                          <a:effectLst/>
                        </a:rPr>
                        <a:t>91.32 (200)</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dirty="0">
                          <a:effectLst/>
                        </a:rPr>
                        <a:t>91.44 (481)</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520774463"/>
                  </a:ext>
                </a:extLst>
              </a:tr>
              <a:tr h="329963">
                <a:tc>
                  <a:txBody>
                    <a:bodyPr/>
                    <a:lstStyle/>
                    <a:p>
                      <a:pPr algn="l" fontAlgn="b"/>
                      <a:r>
                        <a:rPr lang="en-US" sz="1600" u="none" strike="noStrike">
                          <a:effectLst/>
                        </a:rPr>
                        <a:t>          Yes</a:t>
                      </a:r>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dirty="0">
                          <a:effectLst/>
                        </a:rPr>
                        <a:t>8.47 (26)</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dirty="0">
                          <a:effectLst/>
                        </a:rPr>
                        <a:t>8.68 (19)</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ctr" fontAlgn="b"/>
                      <a:r>
                        <a:rPr lang="en-US" sz="1600" u="none" strike="noStrike" dirty="0">
                          <a:effectLst/>
                        </a:rPr>
                        <a:t>8.56 (45)</a:t>
                      </a:r>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2353" marR="12353" marT="12353" marB="0" anchor="b"/>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12353" marR="12353" marT="12353"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2353" marR="12353" marT="12353" marB="0" anchor="b"/>
                </a:tc>
                <a:extLst>
                  <a:ext uri="{0D108BD9-81ED-4DB2-BD59-A6C34878D82A}">
                    <a16:rowId xmlns:a16="http://schemas.microsoft.com/office/drawing/2014/main" val="3367990028"/>
                  </a:ext>
                </a:extLst>
              </a:tr>
            </a:tbl>
          </a:graphicData>
        </a:graphic>
      </p:graphicFrame>
    </p:spTree>
    <p:extLst>
      <p:ext uri="{BB962C8B-B14F-4D97-AF65-F5344CB8AC3E}">
        <p14:creationId xmlns:p14="http://schemas.microsoft.com/office/powerpoint/2010/main" val="326663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036EE-6E37-5247-80DD-8275D00B308D}"/>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Place of birth and adherence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8700D722-F829-5045-ADB6-FD1A2D06AD34}"/>
              </a:ext>
            </a:extLst>
          </p:cNvPr>
          <p:cNvGraphicFramePr>
            <a:graphicFrameLocks noGrp="1"/>
          </p:cNvGraphicFramePr>
          <p:nvPr>
            <p:ph idx="1"/>
            <p:extLst>
              <p:ext uri="{D42A27DB-BD31-4B8C-83A1-F6EECF244321}">
                <p14:modId xmlns:p14="http://schemas.microsoft.com/office/powerpoint/2010/main" val="1925669737"/>
              </p:ext>
            </p:extLst>
          </p:nvPr>
        </p:nvGraphicFramePr>
        <p:xfrm>
          <a:off x="762000" y="526473"/>
          <a:ext cx="10140874" cy="3846675"/>
        </p:xfrm>
        <a:graphic>
          <a:graphicData uri="http://schemas.openxmlformats.org/drawingml/2006/table">
            <a:tbl>
              <a:tblPr firstRow="1" bandRow="1">
                <a:tableStyleId>{5C22544A-7EE6-4342-B048-85BDC9FD1C3A}</a:tableStyleId>
              </a:tblPr>
              <a:tblGrid>
                <a:gridCol w="3781627">
                  <a:extLst>
                    <a:ext uri="{9D8B030D-6E8A-4147-A177-3AD203B41FA5}">
                      <a16:colId xmlns:a16="http://schemas.microsoft.com/office/drawing/2014/main" val="2681292933"/>
                    </a:ext>
                  </a:extLst>
                </a:gridCol>
                <a:gridCol w="1412369">
                  <a:extLst>
                    <a:ext uri="{9D8B030D-6E8A-4147-A177-3AD203B41FA5}">
                      <a16:colId xmlns:a16="http://schemas.microsoft.com/office/drawing/2014/main" val="2650166223"/>
                    </a:ext>
                  </a:extLst>
                </a:gridCol>
                <a:gridCol w="1412369">
                  <a:extLst>
                    <a:ext uri="{9D8B030D-6E8A-4147-A177-3AD203B41FA5}">
                      <a16:colId xmlns:a16="http://schemas.microsoft.com/office/drawing/2014/main" val="2613765502"/>
                    </a:ext>
                  </a:extLst>
                </a:gridCol>
                <a:gridCol w="1412369">
                  <a:extLst>
                    <a:ext uri="{9D8B030D-6E8A-4147-A177-3AD203B41FA5}">
                      <a16:colId xmlns:a16="http://schemas.microsoft.com/office/drawing/2014/main" val="1051820617"/>
                    </a:ext>
                  </a:extLst>
                </a:gridCol>
                <a:gridCol w="684388">
                  <a:extLst>
                    <a:ext uri="{9D8B030D-6E8A-4147-A177-3AD203B41FA5}">
                      <a16:colId xmlns:a16="http://schemas.microsoft.com/office/drawing/2014/main" val="3061329532"/>
                    </a:ext>
                  </a:extLst>
                </a:gridCol>
                <a:gridCol w="828087">
                  <a:extLst>
                    <a:ext uri="{9D8B030D-6E8A-4147-A177-3AD203B41FA5}">
                      <a16:colId xmlns:a16="http://schemas.microsoft.com/office/drawing/2014/main" val="1811059371"/>
                    </a:ext>
                  </a:extLst>
                </a:gridCol>
                <a:gridCol w="609665">
                  <a:extLst>
                    <a:ext uri="{9D8B030D-6E8A-4147-A177-3AD203B41FA5}">
                      <a16:colId xmlns:a16="http://schemas.microsoft.com/office/drawing/2014/main" val="833402780"/>
                    </a:ext>
                  </a:extLst>
                </a:gridCol>
              </a:tblGrid>
              <a:tr h="460461">
                <a:tc>
                  <a:txBody>
                    <a:bodyPr/>
                    <a:lstStyle/>
                    <a:p>
                      <a:pPr algn="ctr" fontAlgn="ctr"/>
                      <a:r>
                        <a:rPr lang="en-US" sz="1100" u="none" strike="noStrike">
                          <a:effectLst/>
                        </a:rPr>
                        <a:t>Variable</a:t>
                      </a:r>
                      <a:endParaRPr lang="en-US" sz="1100" b="0" i="0" u="none" strike="noStrike">
                        <a:solidFill>
                          <a:srgbClr val="000000"/>
                        </a:solidFill>
                        <a:effectLst/>
                        <a:latin typeface="Times New Roman" panose="02020603050405020304" pitchFamily="18" charset="0"/>
                      </a:endParaRPr>
                    </a:p>
                  </a:txBody>
                  <a:tcPr marL="10902" marR="10902" marT="10902" marB="0" anchor="ctr"/>
                </a:tc>
                <a:tc>
                  <a:txBody>
                    <a:bodyPr/>
                    <a:lstStyle/>
                    <a:p>
                      <a:pPr algn="ctr" fontAlgn="ctr"/>
                      <a:r>
                        <a:rPr lang="en-US" sz="1100" u="none" strike="noStrike">
                          <a:effectLst/>
                        </a:rPr>
                        <a:t>Foreign Born %</a:t>
                      </a:r>
                      <a:br>
                        <a:rPr lang="en-US" sz="1100" u="none" strike="noStrike">
                          <a:effectLst/>
                        </a:rPr>
                      </a:br>
                      <a:r>
                        <a:rPr lang="en-US" sz="1100" u="none" strike="noStrike">
                          <a:effectLst/>
                        </a:rPr>
                        <a:t>(n=307)</a:t>
                      </a:r>
                      <a:endParaRPr lang="en-US" sz="1100" b="0" i="0" u="none" strike="noStrike">
                        <a:solidFill>
                          <a:srgbClr val="000000"/>
                        </a:solidFill>
                        <a:effectLst/>
                        <a:latin typeface="Times New Roman" panose="02020603050405020304" pitchFamily="18" charset="0"/>
                      </a:endParaRPr>
                    </a:p>
                  </a:txBody>
                  <a:tcPr marL="10902" marR="10902" marT="10902" marB="0" anchor="ctr"/>
                </a:tc>
                <a:tc>
                  <a:txBody>
                    <a:bodyPr/>
                    <a:lstStyle/>
                    <a:p>
                      <a:pPr algn="ctr" fontAlgn="ctr"/>
                      <a:r>
                        <a:rPr lang="en-US" sz="1100" u="none" strike="noStrike">
                          <a:effectLst/>
                        </a:rPr>
                        <a:t>US Born %</a:t>
                      </a:r>
                      <a:br>
                        <a:rPr lang="en-US" sz="1100" u="none" strike="noStrike">
                          <a:effectLst/>
                        </a:rPr>
                      </a:br>
                      <a:r>
                        <a:rPr lang="en-US" sz="1100" u="none" strike="noStrike">
                          <a:effectLst/>
                        </a:rPr>
                        <a:t>(n=219)</a:t>
                      </a:r>
                      <a:endParaRPr lang="en-US" sz="1100" b="0" i="0" u="none" strike="noStrike">
                        <a:solidFill>
                          <a:srgbClr val="000000"/>
                        </a:solidFill>
                        <a:effectLst/>
                        <a:latin typeface="Times New Roman" panose="02020603050405020304" pitchFamily="18" charset="0"/>
                      </a:endParaRPr>
                    </a:p>
                  </a:txBody>
                  <a:tcPr marL="10902" marR="10902" marT="10902" marB="0" anchor="ctr"/>
                </a:tc>
                <a:tc>
                  <a:txBody>
                    <a:bodyPr/>
                    <a:lstStyle/>
                    <a:p>
                      <a:pPr algn="ctr" fontAlgn="ctr"/>
                      <a:r>
                        <a:rPr lang="en-US" sz="1100" u="none" strike="noStrike">
                          <a:effectLst/>
                        </a:rPr>
                        <a:t>Total %</a:t>
                      </a:r>
                      <a:br>
                        <a:rPr lang="en-US" sz="1100" u="none" strike="noStrike">
                          <a:effectLst/>
                        </a:rPr>
                      </a:br>
                      <a:r>
                        <a:rPr lang="en-US" sz="1100" u="none" strike="noStrike">
                          <a:effectLst/>
                        </a:rPr>
                        <a:t>(n=526)</a:t>
                      </a:r>
                      <a:endParaRPr lang="en-US" sz="1100" b="0" i="0" u="none" strike="noStrike">
                        <a:solidFill>
                          <a:srgbClr val="000000"/>
                        </a:solidFill>
                        <a:effectLst/>
                        <a:latin typeface="Times New Roman" panose="02020603050405020304" pitchFamily="18" charset="0"/>
                      </a:endParaRPr>
                    </a:p>
                  </a:txBody>
                  <a:tcPr marL="10902" marR="10902" marT="10902" marB="0" anchor="ctr"/>
                </a:tc>
                <a:tc>
                  <a:txBody>
                    <a:bodyPr/>
                    <a:lstStyle/>
                    <a:p>
                      <a:pPr algn="ctr" fontAlgn="ctr"/>
                      <a:r>
                        <a:rPr lang="en-US" sz="1100" u="none" strike="noStrike">
                          <a:effectLst/>
                        </a:rPr>
                        <a:t>t-statistic OR chi2</a:t>
                      </a:r>
                      <a:endParaRPr lang="en-US" sz="1100" b="0" i="0" u="none" strike="noStrike">
                        <a:solidFill>
                          <a:srgbClr val="000000"/>
                        </a:solidFill>
                        <a:effectLst/>
                        <a:latin typeface="Times New Roman" panose="02020603050405020304" pitchFamily="18" charset="0"/>
                      </a:endParaRPr>
                    </a:p>
                  </a:txBody>
                  <a:tcPr marL="10902" marR="10902" marT="10902" marB="0" anchor="ctr"/>
                </a:tc>
                <a:tc>
                  <a:txBody>
                    <a:bodyPr/>
                    <a:lstStyle/>
                    <a:p>
                      <a:pPr algn="ctr" fontAlgn="ctr"/>
                      <a:r>
                        <a:rPr lang="en-US" sz="1100" u="none" strike="noStrike">
                          <a:effectLst/>
                        </a:rPr>
                        <a:t>Degrees of freedom</a:t>
                      </a:r>
                      <a:endParaRPr lang="en-US" sz="1100" b="0" i="0" u="none" strike="noStrike">
                        <a:solidFill>
                          <a:srgbClr val="000000"/>
                        </a:solidFill>
                        <a:effectLst/>
                        <a:latin typeface="Times New Roman" panose="02020603050405020304" pitchFamily="18" charset="0"/>
                      </a:endParaRPr>
                    </a:p>
                  </a:txBody>
                  <a:tcPr marL="10902" marR="10902" marT="10902" marB="0" anchor="ctr"/>
                </a:tc>
                <a:tc>
                  <a:txBody>
                    <a:bodyPr/>
                    <a:lstStyle/>
                    <a:p>
                      <a:pPr algn="ctr" fontAlgn="ctr"/>
                      <a:r>
                        <a:rPr lang="en-US" sz="1100" u="none" strike="noStrike">
                          <a:effectLst/>
                        </a:rPr>
                        <a:t>p-value</a:t>
                      </a:r>
                      <a:endParaRPr lang="en-US" sz="1100" b="0" i="0" u="none" strike="noStrike">
                        <a:solidFill>
                          <a:srgbClr val="000000"/>
                        </a:solidFill>
                        <a:effectLst/>
                        <a:latin typeface="Times New Roman" panose="02020603050405020304" pitchFamily="18" charset="0"/>
                      </a:endParaRPr>
                    </a:p>
                  </a:txBody>
                  <a:tcPr marL="10902" marR="10902" marT="10902" marB="0" anchor="ctr"/>
                </a:tc>
                <a:extLst>
                  <a:ext uri="{0D108BD9-81ED-4DB2-BD59-A6C34878D82A}">
                    <a16:rowId xmlns:a16="http://schemas.microsoft.com/office/drawing/2014/main" val="875883453"/>
                  </a:ext>
                </a:extLst>
              </a:tr>
              <a:tr h="260478">
                <a:tc>
                  <a:txBody>
                    <a:bodyPr/>
                    <a:lstStyle/>
                    <a:p>
                      <a:pPr algn="l" fontAlgn="b"/>
                      <a:r>
                        <a:rPr lang="en-US" sz="1600" u="none" strike="noStrike" dirty="0">
                          <a:effectLst/>
                        </a:rPr>
                        <a:t>     Question 4 - Last week (n)</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1355000218"/>
                  </a:ext>
                </a:extLst>
              </a:tr>
              <a:tr h="260478">
                <a:tc>
                  <a:txBody>
                    <a:bodyPr/>
                    <a:lstStyle/>
                    <a:p>
                      <a:pPr algn="l" fontAlgn="b"/>
                      <a:r>
                        <a:rPr lang="en-US" sz="1600" u="none" strike="noStrike" dirty="0">
                          <a:effectLst/>
                        </a:rPr>
                        <a:t>          Never</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50.81 (156)</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49.32 (108)</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50.19 (264)</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1.9247</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4</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0.750</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795104905"/>
                  </a:ext>
                </a:extLst>
              </a:tr>
              <a:tr h="260478">
                <a:tc>
                  <a:txBody>
                    <a:bodyPr/>
                    <a:lstStyle/>
                    <a:p>
                      <a:pPr algn="l" fontAlgn="b"/>
                      <a:r>
                        <a:rPr lang="en-US" sz="1600" u="none" strike="noStrike" dirty="0">
                          <a:effectLst/>
                        </a:rPr>
                        <a:t>          Rarely</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32.90 (101)</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31.05 (68)</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32.13 (169)</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3551298400"/>
                  </a:ext>
                </a:extLst>
              </a:tr>
              <a:tr h="260478">
                <a:tc>
                  <a:txBody>
                    <a:bodyPr/>
                    <a:lstStyle/>
                    <a:p>
                      <a:pPr algn="l" fontAlgn="b"/>
                      <a:r>
                        <a:rPr lang="en-US" sz="1600" u="none" strike="noStrike" dirty="0">
                          <a:effectLst/>
                        </a:rPr>
                        <a:t>          Sometimes</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10.75 (33)</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12.33 (27)</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11.41 (60)</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2390664662"/>
                  </a:ext>
                </a:extLst>
              </a:tr>
              <a:tr h="260478">
                <a:tc>
                  <a:txBody>
                    <a:bodyPr/>
                    <a:lstStyle/>
                    <a:p>
                      <a:pPr algn="l" fontAlgn="b"/>
                      <a:r>
                        <a:rPr lang="en-US" sz="1600" u="none" strike="noStrike" dirty="0">
                          <a:effectLst/>
                        </a:rPr>
                        <a:t>          Often</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2.61 (8)</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4.57 (10)</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3.43 (18)</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1701596664"/>
                  </a:ext>
                </a:extLst>
              </a:tr>
              <a:tr h="260478">
                <a:tc>
                  <a:txBody>
                    <a:bodyPr/>
                    <a:lstStyle/>
                    <a:p>
                      <a:pPr algn="l" fontAlgn="b"/>
                      <a:r>
                        <a:rPr lang="en-US" sz="1600" u="none" strike="noStrike" dirty="0">
                          <a:effectLst/>
                        </a:rPr>
                        <a:t>          Always</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2.93 (9)</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2.74 (6)</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2.85 (15)</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2709105871"/>
                  </a:ext>
                </a:extLst>
              </a:tr>
              <a:tr h="260478">
                <a:tc>
                  <a:txBody>
                    <a:bodyPr/>
                    <a:lstStyle/>
                    <a:p>
                      <a:pPr algn="l" fontAlgn="b"/>
                      <a:r>
                        <a:rPr lang="en-US" sz="1600" u="none" strike="noStrike" dirty="0">
                          <a:effectLst/>
                        </a:rPr>
                        <a:t>     Question 5 - Past weekend (n)</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4018451885"/>
                  </a:ext>
                </a:extLst>
              </a:tr>
              <a:tr h="260478">
                <a:tc>
                  <a:txBody>
                    <a:bodyPr/>
                    <a:lstStyle/>
                    <a:p>
                      <a:pPr algn="l" fontAlgn="b"/>
                      <a:r>
                        <a:rPr lang="en-US" sz="1600" u="none" strike="noStrike" dirty="0">
                          <a:effectLst/>
                        </a:rPr>
                        <a:t>          No</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82.41 (253)</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77.17 (169)</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80.23 (422)</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2.2138</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0.137</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2337616987"/>
                  </a:ext>
                </a:extLst>
              </a:tr>
              <a:tr h="260478">
                <a:tc>
                  <a:txBody>
                    <a:bodyPr/>
                    <a:lstStyle/>
                    <a:p>
                      <a:pPr algn="l" fontAlgn="b"/>
                      <a:r>
                        <a:rPr lang="en-US" sz="1600" u="none" strike="noStrike" dirty="0">
                          <a:effectLst/>
                        </a:rPr>
                        <a:t>          Yes</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17.59 (54)</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22.83 (50)</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19.77 (104)</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1241351782"/>
                  </a:ext>
                </a:extLst>
              </a:tr>
              <a:tr h="260478">
                <a:tc>
                  <a:txBody>
                    <a:bodyPr/>
                    <a:lstStyle/>
                    <a:p>
                      <a:pPr algn="l" fontAlgn="b"/>
                      <a:r>
                        <a:rPr lang="en-US" sz="1600" u="none" strike="noStrike" dirty="0">
                          <a:effectLst/>
                        </a:rPr>
                        <a:t>     Question 6 - Past 3 months (n)</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3868097422"/>
                  </a:ext>
                </a:extLst>
              </a:tr>
              <a:tr h="260478">
                <a:tc>
                  <a:txBody>
                    <a:bodyPr/>
                    <a:lstStyle/>
                    <a:p>
                      <a:pPr algn="l" fontAlgn="b"/>
                      <a:r>
                        <a:rPr lang="en-US" sz="1600" u="none" strike="noStrike" dirty="0">
                          <a:effectLst/>
                        </a:rPr>
                        <a:t>          None, I have taken ALL medication</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45.93 (141)</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41.10 (90)</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43.92 (231)</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1.2133</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2</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r" fontAlgn="b"/>
                      <a:r>
                        <a:rPr lang="en-US" sz="1600" u="none" strike="noStrike">
                          <a:effectLst/>
                        </a:rPr>
                        <a:t>0.545</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2728462983"/>
                  </a:ext>
                </a:extLst>
              </a:tr>
              <a:tr h="260478">
                <a:tc>
                  <a:txBody>
                    <a:bodyPr/>
                    <a:lstStyle/>
                    <a:p>
                      <a:pPr algn="l" fontAlgn="b"/>
                      <a:r>
                        <a:rPr lang="en-US" sz="1600" u="none" strike="noStrike" dirty="0">
                          <a:effectLst/>
                        </a:rPr>
                        <a:t>          &lt;= 2 days</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dirty="0">
                          <a:effectLst/>
                        </a:rPr>
                        <a:t>29.64 (91)</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dirty="0">
                          <a:effectLst/>
                        </a:rPr>
                        <a:t>32.42 (71)</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dirty="0">
                          <a:effectLst/>
                        </a:rPr>
                        <a:t>30.80 (162)</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1212207988"/>
                  </a:ext>
                </a:extLst>
              </a:tr>
              <a:tr h="260478">
                <a:tc>
                  <a:txBody>
                    <a:bodyPr/>
                    <a:lstStyle/>
                    <a:p>
                      <a:pPr algn="l" fontAlgn="b"/>
                      <a:r>
                        <a:rPr lang="en-US" sz="1600" u="none" strike="noStrike" dirty="0">
                          <a:effectLst/>
                        </a:rPr>
                        <a:t>          &gt; 2 days</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dirty="0">
                          <a:effectLst/>
                        </a:rPr>
                        <a:t>24.43 (75)</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a:effectLst/>
                        </a:rPr>
                        <a:t>26.48 (58)</a:t>
                      </a:r>
                      <a:endParaRPr lang="en-US" sz="1600" b="0" i="0" u="none" strike="noStrike">
                        <a:solidFill>
                          <a:srgbClr val="000000"/>
                        </a:solidFill>
                        <a:effectLst/>
                        <a:latin typeface="Times New Roman" panose="02020603050405020304" pitchFamily="18" charset="0"/>
                      </a:endParaRPr>
                    </a:p>
                  </a:txBody>
                  <a:tcPr marL="10902" marR="10902" marT="10902" marB="0" anchor="b"/>
                </a:tc>
                <a:tc>
                  <a:txBody>
                    <a:bodyPr/>
                    <a:lstStyle/>
                    <a:p>
                      <a:pPr algn="ctr" fontAlgn="b"/>
                      <a:r>
                        <a:rPr lang="en-US" sz="1600" u="none" strike="noStrike" dirty="0">
                          <a:effectLst/>
                        </a:rPr>
                        <a:t>25.29 (133)</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0902" marR="10902" marT="1090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0902" marR="10902" marT="10902" marB="0" anchor="b"/>
                </a:tc>
                <a:extLst>
                  <a:ext uri="{0D108BD9-81ED-4DB2-BD59-A6C34878D82A}">
                    <a16:rowId xmlns:a16="http://schemas.microsoft.com/office/drawing/2014/main" val="4244411168"/>
                  </a:ext>
                </a:extLst>
              </a:tr>
            </a:tbl>
          </a:graphicData>
        </a:graphic>
      </p:graphicFrame>
    </p:spTree>
    <p:extLst>
      <p:ext uri="{BB962C8B-B14F-4D97-AF65-F5344CB8AC3E}">
        <p14:creationId xmlns:p14="http://schemas.microsoft.com/office/powerpoint/2010/main" val="4190802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8478-6516-084E-B989-A3FBA3E54EE1}"/>
              </a:ext>
            </a:extLst>
          </p:cNvPr>
          <p:cNvSpPr>
            <a:spLocks noGrp="1"/>
          </p:cNvSpPr>
          <p:nvPr>
            <p:ph type="title"/>
          </p:nvPr>
        </p:nvSpPr>
        <p:spPr>
          <a:xfrm>
            <a:off x="1024128" y="585216"/>
            <a:ext cx="9720072" cy="1499616"/>
          </a:xfrm>
        </p:spPr>
        <p:txBody>
          <a:bodyPr>
            <a:normAutofit/>
          </a:bodyPr>
          <a:lstStyle/>
          <a:p>
            <a:r>
              <a:rPr lang="en-US" dirty="0" err="1"/>
              <a:t>RESults</a:t>
            </a:r>
            <a:r>
              <a:rPr lang="en-US" dirty="0"/>
              <a:t>: Retention and engagement in care</a:t>
            </a:r>
          </a:p>
        </p:txBody>
      </p:sp>
      <p:sp>
        <p:nvSpPr>
          <p:cNvPr id="3" name="Content Placeholder 2">
            <a:extLst>
              <a:ext uri="{FF2B5EF4-FFF2-40B4-BE49-F238E27FC236}">
                <a16:creationId xmlns:a16="http://schemas.microsoft.com/office/drawing/2014/main" id="{C78A7E6C-32DF-2A40-9771-74832667FD52}"/>
              </a:ext>
            </a:extLst>
          </p:cNvPr>
          <p:cNvSpPr>
            <a:spLocks noGrp="1"/>
          </p:cNvSpPr>
          <p:nvPr>
            <p:ph idx="1"/>
          </p:nvPr>
        </p:nvSpPr>
        <p:spPr>
          <a:xfrm>
            <a:off x="1024128" y="2286000"/>
            <a:ext cx="4754880" cy="4023360"/>
          </a:xfrm>
        </p:spPr>
        <p:txBody>
          <a:bodyPr>
            <a:normAutofit/>
          </a:bodyPr>
          <a:lstStyle/>
          <a:p>
            <a:endParaRPr lang="en-US"/>
          </a:p>
          <a:p>
            <a:endParaRPr lang="en-US"/>
          </a:p>
          <a:p>
            <a:endParaRPr lang="en-US"/>
          </a:p>
          <a:p>
            <a:endParaRPr lang="en-US" dirty="0"/>
          </a:p>
        </p:txBody>
      </p:sp>
      <p:graphicFrame>
        <p:nvGraphicFramePr>
          <p:cNvPr id="6" name="Table 5">
            <a:extLst>
              <a:ext uri="{FF2B5EF4-FFF2-40B4-BE49-F238E27FC236}">
                <a16:creationId xmlns:a16="http://schemas.microsoft.com/office/drawing/2014/main" id="{D4B1597D-FBF3-CD4D-BBCA-E804A5B16A19}"/>
              </a:ext>
            </a:extLst>
          </p:cNvPr>
          <p:cNvGraphicFramePr>
            <a:graphicFrameLocks noGrp="1"/>
          </p:cNvGraphicFramePr>
          <p:nvPr>
            <p:extLst>
              <p:ext uri="{D42A27DB-BD31-4B8C-83A1-F6EECF244321}">
                <p14:modId xmlns:p14="http://schemas.microsoft.com/office/powerpoint/2010/main" val="3901944766"/>
              </p:ext>
            </p:extLst>
          </p:nvPr>
        </p:nvGraphicFramePr>
        <p:xfrm>
          <a:off x="1801091" y="2084831"/>
          <a:ext cx="8215745" cy="3893591"/>
        </p:xfrm>
        <a:graphic>
          <a:graphicData uri="http://schemas.openxmlformats.org/drawingml/2006/table">
            <a:tbl>
              <a:tblPr firstRow="1" bandRow="1">
                <a:tableStyleId>{5C22544A-7EE6-4342-B048-85BDC9FD1C3A}</a:tableStyleId>
              </a:tblPr>
              <a:tblGrid>
                <a:gridCol w="2562508">
                  <a:extLst>
                    <a:ext uri="{9D8B030D-6E8A-4147-A177-3AD203B41FA5}">
                      <a16:colId xmlns:a16="http://schemas.microsoft.com/office/drawing/2014/main" val="1825671850"/>
                    </a:ext>
                  </a:extLst>
                </a:gridCol>
                <a:gridCol w="1713063">
                  <a:extLst>
                    <a:ext uri="{9D8B030D-6E8A-4147-A177-3AD203B41FA5}">
                      <a16:colId xmlns:a16="http://schemas.microsoft.com/office/drawing/2014/main" val="152620973"/>
                    </a:ext>
                  </a:extLst>
                </a:gridCol>
                <a:gridCol w="1534487">
                  <a:extLst>
                    <a:ext uri="{9D8B030D-6E8A-4147-A177-3AD203B41FA5}">
                      <a16:colId xmlns:a16="http://schemas.microsoft.com/office/drawing/2014/main" val="2229882115"/>
                    </a:ext>
                  </a:extLst>
                </a:gridCol>
                <a:gridCol w="1534487">
                  <a:extLst>
                    <a:ext uri="{9D8B030D-6E8A-4147-A177-3AD203B41FA5}">
                      <a16:colId xmlns:a16="http://schemas.microsoft.com/office/drawing/2014/main" val="358565782"/>
                    </a:ext>
                  </a:extLst>
                </a:gridCol>
                <a:gridCol w="871200">
                  <a:extLst>
                    <a:ext uri="{9D8B030D-6E8A-4147-A177-3AD203B41FA5}">
                      <a16:colId xmlns:a16="http://schemas.microsoft.com/office/drawing/2014/main" val="2260523935"/>
                    </a:ext>
                  </a:extLst>
                </a:gridCol>
              </a:tblGrid>
              <a:tr h="786821">
                <a:tc>
                  <a:txBody>
                    <a:bodyPr/>
                    <a:lstStyle/>
                    <a:p>
                      <a:pPr algn="ctr" fontAlgn="ctr"/>
                      <a:r>
                        <a:rPr lang="en-US" sz="1800" u="none" strike="noStrike" dirty="0">
                          <a:effectLst/>
                        </a:rPr>
                        <a:t>Variable</a:t>
                      </a:r>
                      <a:endParaRPr lang="en-US" sz="1800" b="0" i="0" u="none" strike="noStrike" dirty="0">
                        <a:solidFill>
                          <a:srgbClr val="000000"/>
                        </a:solidFill>
                        <a:effectLst/>
                        <a:latin typeface="Times New Roman" panose="02020603050405020304" pitchFamily="18" charset="0"/>
                      </a:endParaRPr>
                    </a:p>
                  </a:txBody>
                  <a:tcPr marL="10613" marR="10613" marT="10613" marB="0" anchor="ctr"/>
                </a:tc>
                <a:tc>
                  <a:txBody>
                    <a:bodyPr/>
                    <a:lstStyle/>
                    <a:p>
                      <a:pPr algn="ctr" fontAlgn="ctr"/>
                      <a:r>
                        <a:rPr lang="en-US" sz="1800" u="none" strike="noStrike">
                          <a:effectLst/>
                        </a:rPr>
                        <a:t>Foreign Born %</a:t>
                      </a:r>
                      <a:br>
                        <a:rPr lang="en-US" sz="1800" u="none" strike="noStrike">
                          <a:effectLst/>
                        </a:rPr>
                      </a:br>
                      <a:r>
                        <a:rPr lang="en-US" sz="1800" u="none" strike="noStrike">
                          <a:effectLst/>
                        </a:rPr>
                        <a:t>(n=314)</a:t>
                      </a:r>
                      <a:endParaRPr lang="en-US" sz="1800" b="0" i="0" u="none" strike="noStrike">
                        <a:solidFill>
                          <a:srgbClr val="000000"/>
                        </a:solidFill>
                        <a:effectLst/>
                        <a:latin typeface="Times New Roman" panose="02020603050405020304" pitchFamily="18" charset="0"/>
                      </a:endParaRPr>
                    </a:p>
                  </a:txBody>
                  <a:tcPr marL="10613" marR="10613" marT="10613" marB="0" anchor="ctr"/>
                </a:tc>
                <a:tc>
                  <a:txBody>
                    <a:bodyPr/>
                    <a:lstStyle/>
                    <a:p>
                      <a:pPr algn="ctr" fontAlgn="ctr"/>
                      <a:r>
                        <a:rPr lang="en-US" sz="1800" u="none" strike="noStrike">
                          <a:effectLst/>
                        </a:rPr>
                        <a:t>US Born %</a:t>
                      </a:r>
                      <a:br>
                        <a:rPr lang="en-US" sz="1800" u="none" strike="noStrike">
                          <a:effectLst/>
                        </a:rPr>
                      </a:br>
                      <a:r>
                        <a:rPr lang="en-US" sz="1800" u="none" strike="noStrike">
                          <a:effectLst/>
                        </a:rPr>
                        <a:t>(n=245)</a:t>
                      </a:r>
                      <a:endParaRPr lang="en-US" sz="1800" b="0" i="0" u="none" strike="noStrike">
                        <a:solidFill>
                          <a:srgbClr val="000000"/>
                        </a:solidFill>
                        <a:effectLst/>
                        <a:latin typeface="Times New Roman" panose="02020603050405020304" pitchFamily="18" charset="0"/>
                      </a:endParaRPr>
                    </a:p>
                  </a:txBody>
                  <a:tcPr marL="10613" marR="10613" marT="10613" marB="0" anchor="ctr"/>
                </a:tc>
                <a:tc>
                  <a:txBody>
                    <a:bodyPr/>
                    <a:lstStyle/>
                    <a:p>
                      <a:pPr algn="ctr" fontAlgn="ctr"/>
                      <a:r>
                        <a:rPr lang="en-US" sz="1800" u="none" strike="noStrike">
                          <a:effectLst/>
                        </a:rPr>
                        <a:t>Total %</a:t>
                      </a:r>
                      <a:br>
                        <a:rPr lang="en-US" sz="1800" u="none" strike="noStrike">
                          <a:effectLst/>
                        </a:rPr>
                      </a:br>
                      <a:r>
                        <a:rPr lang="en-US" sz="1800" u="none" strike="noStrike">
                          <a:effectLst/>
                        </a:rPr>
                        <a:t>(n=559)</a:t>
                      </a:r>
                      <a:endParaRPr lang="en-US" sz="1800" b="0" i="0" u="none" strike="noStrike">
                        <a:solidFill>
                          <a:srgbClr val="000000"/>
                        </a:solidFill>
                        <a:effectLst/>
                        <a:latin typeface="Times New Roman" panose="02020603050405020304" pitchFamily="18" charset="0"/>
                      </a:endParaRPr>
                    </a:p>
                  </a:txBody>
                  <a:tcPr marL="10613" marR="10613" marT="10613" marB="0" anchor="ctr"/>
                </a:tc>
                <a:tc>
                  <a:txBody>
                    <a:bodyPr/>
                    <a:lstStyle/>
                    <a:p>
                      <a:pPr algn="ctr" fontAlgn="ctr"/>
                      <a:r>
                        <a:rPr lang="en-US" sz="1800" u="none" strike="noStrike">
                          <a:effectLst/>
                        </a:rPr>
                        <a:t>p-value</a:t>
                      </a:r>
                      <a:endParaRPr lang="en-US" sz="1800" b="0" i="0" u="none" strike="noStrike">
                        <a:solidFill>
                          <a:srgbClr val="000000"/>
                        </a:solidFill>
                        <a:effectLst/>
                        <a:latin typeface="Times New Roman" panose="02020603050405020304" pitchFamily="18" charset="0"/>
                      </a:endParaRPr>
                    </a:p>
                  </a:txBody>
                  <a:tcPr marL="10613" marR="10613" marT="10613" marB="0" anchor="ctr"/>
                </a:tc>
                <a:extLst>
                  <a:ext uri="{0D108BD9-81ED-4DB2-BD59-A6C34878D82A}">
                    <a16:rowId xmlns:a16="http://schemas.microsoft.com/office/drawing/2014/main" val="1286871611"/>
                  </a:ext>
                </a:extLst>
              </a:tr>
              <a:tr h="250109">
                <a:tc>
                  <a:txBody>
                    <a:bodyPr/>
                    <a:lstStyle/>
                    <a:p>
                      <a:pPr algn="l" fontAlgn="b"/>
                      <a:r>
                        <a:rPr lang="en-US" sz="1800" b="1" u="none" strike="noStrike" dirty="0">
                          <a:effectLst/>
                        </a:rPr>
                        <a:t>Medical Insurance</a:t>
                      </a:r>
                      <a:endParaRPr lang="en-US" sz="1800" b="1"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r" fontAlgn="b"/>
                      <a:r>
                        <a:rPr lang="en-US" sz="1800" u="none" strike="noStrike">
                          <a:effectLst/>
                        </a:rPr>
                        <a:t>0.253</a:t>
                      </a:r>
                      <a:endParaRPr lang="en-US" sz="1800" b="0" i="0" u="none" strike="noStrike">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1476759931"/>
                  </a:ext>
                </a:extLst>
              </a:tr>
              <a:tr h="310321">
                <a:tc>
                  <a:txBody>
                    <a:bodyPr/>
                    <a:lstStyle/>
                    <a:p>
                      <a:pPr algn="l" fontAlgn="b"/>
                      <a:r>
                        <a:rPr lang="en-US" sz="1800" u="none" strike="noStrike" dirty="0">
                          <a:effectLst/>
                        </a:rPr>
                        <a:t>    Yes</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89.17 (280)</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93.06 (228)</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90.88 (508)</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r"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688652516"/>
                  </a:ext>
                </a:extLst>
              </a:tr>
              <a:tr h="339269">
                <a:tc>
                  <a:txBody>
                    <a:bodyPr/>
                    <a:lstStyle/>
                    <a:p>
                      <a:pPr algn="l" fontAlgn="b"/>
                      <a:r>
                        <a:rPr lang="en-US" sz="1800" u="none" strike="noStrike" dirty="0">
                          <a:effectLst/>
                        </a:rPr>
                        <a:t>    No</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10.51 (33)</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6.53 (16)</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8.77 (49)</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r"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1956293844"/>
                  </a:ext>
                </a:extLst>
              </a:tr>
              <a:tr h="310321">
                <a:tc>
                  <a:txBody>
                    <a:bodyPr/>
                    <a:lstStyle/>
                    <a:p>
                      <a:pPr algn="l" fontAlgn="b"/>
                      <a:r>
                        <a:rPr lang="en-US" sz="1800" u="none" strike="noStrike" dirty="0">
                          <a:effectLst/>
                        </a:rPr>
                        <a:t>     I don't know</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1.00 (0.32)</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0.41 (1)</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0.36 (2)</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r"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2578702986"/>
                  </a:ext>
                </a:extLst>
              </a:tr>
              <a:tr h="310321">
                <a:tc>
                  <a:txBody>
                    <a:bodyPr/>
                    <a:lstStyle/>
                    <a:p>
                      <a:pPr algn="l" fontAlgn="b"/>
                      <a:r>
                        <a:rPr lang="en-US" sz="1800" b="1" u="none" strike="noStrike" dirty="0">
                          <a:effectLst/>
                        </a:rPr>
                        <a:t>Engagement in care</a:t>
                      </a:r>
                      <a:endParaRPr lang="en-US" sz="1800" b="1"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r" fontAlgn="b"/>
                      <a:r>
                        <a:rPr lang="en-US" sz="1800" b="1" u="none" strike="noStrike" dirty="0">
                          <a:effectLst/>
                        </a:rPr>
                        <a:t>0.006</a:t>
                      </a:r>
                      <a:endParaRPr lang="en-US" sz="1800" b="1" i="0" u="none" strike="noStrike" dirty="0">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529317695"/>
                  </a:ext>
                </a:extLst>
              </a:tr>
              <a:tr h="310321">
                <a:tc>
                  <a:txBody>
                    <a:bodyPr/>
                    <a:lstStyle/>
                    <a:p>
                      <a:pPr algn="l" fontAlgn="b"/>
                      <a:r>
                        <a:rPr lang="en-US" sz="1800" u="none" strike="noStrike" dirty="0">
                          <a:effectLst/>
                        </a:rPr>
                        <a:t>     Engaged</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98.73 (310)</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94.69 (232)</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96.96 (542)</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3417730181"/>
                  </a:ext>
                </a:extLst>
              </a:tr>
              <a:tr h="310321">
                <a:tc>
                  <a:txBody>
                    <a:bodyPr/>
                    <a:lstStyle/>
                    <a:p>
                      <a:pPr algn="l" fontAlgn="b"/>
                      <a:r>
                        <a:rPr lang="en-US" sz="1800" u="none" strike="noStrike" dirty="0">
                          <a:effectLst/>
                        </a:rPr>
                        <a:t>     Not engaged</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b="1" u="none" strike="noStrike" dirty="0">
                          <a:effectLst/>
                        </a:rPr>
                        <a:t>1.27 (4)</a:t>
                      </a:r>
                      <a:endParaRPr lang="en-US" sz="1800" b="1"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b="1" u="none" strike="noStrike" dirty="0">
                          <a:effectLst/>
                        </a:rPr>
                        <a:t>5.31 (13)</a:t>
                      </a:r>
                      <a:endParaRPr lang="en-US" sz="1800" b="1"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3.04 (17)</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l" fontAlgn="b"/>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2600757668"/>
                  </a:ext>
                </a:extLst>
              </a:tr>
              <a:tr h="310321">
                <a:tc>
                  <a:txBody>
                    <a:bodyPr/>
                    <a:lstStyle/>
                    <a:p>
                      <a:pPr algn="l" fontAlgn="b"/>
                      <a:r>
                        <a:rPr lang="en-US" sz="1800" b="1" u="none" strike="noStrike" dirty="0">
                          <a:effectLst/>
                        </a:rPr>
                        <a:t>Retention in care</a:t>
                      </a:r>
                      <a:endParaRPr lang="en-US" sz="1800" b="1"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r" fontAlgn="b"/>
                      <a:r>
                        <a:rPr lang="en-US" sz="1800" u="none" strike="noStrike" dirty="0">
                          <a:effectLst/>
                        </a:rPr>
                        <a:t>0.693</a:t>
                      </a:r>
                      <a:endParaRPr lang="en-US" sz="1800" b="0" i="0" u="none" strike="noStrike" dirty="0">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4290811810"/>
                  </a:ext>
                </a:extLst>
              </a:tr>
              <a:tr h="310321">
                <a:tc>
                  <a:txBody>
                    <a:bodyPr/>
                    <a:lstStyle/>
                    <a:p>
                      <a:pPr algn="l" fontAlgn="b"/>
                      <a:r>
                        <a:rPr lang="en-US" sz="1800" u="none" strike="noStrike" dirty="0">
                          <a:effectLst/>
                        </a:rPr>
                        <a:t>     Retained</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90.34 (262)</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89.29 (200)</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89.88 (462)</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637040754"/>
                  </a:ext>
                </a:extLst>
              </a:tr>
              <a:tr h="310321">
                <a:tc>
                  <a:txBody>
                    <a:bodyPr/>
                    <a:lstStyle/>
                    <a:p>
                      <a:pPr algn="l" fontAlgn="b"/>
                      <a:r>
                        <a:rPr lang="en-US" sz="1800" u="none" strike="noStrike" dirty="0">
                          <a:effectLst/>
                        </a:rPr>
                        <a:t>     Not retained</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dirty="0">
                          <a:effectLst/>
                        </a:rPr>
                        <a:t>9.66 (28)</a:t>
                      </a:r>
                      <a:endParaRPr lang="en-US" sz="1800" b="0" i="0" u="none" strike="noStrike" dirty="0">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10.71 (24)</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ctr" fontAlgn="b"/>
                      <a:r>
                        <a:rPr lang="en-US" sz="1800" u="none" strike="noStrike">
                          <a:effectLst/>
                        </a:rPr>
                        <a:t>10.12 (52)</a:t>
                      </a:r>
                      <a:endParaRPr lang="en-US" sz="1800" b="0" i="0" u="none" strike="noStrike">
                        <a:solidFill>
                          <a:srgbClr val="000000"/>
                        </a:solidFill>
                        <a:effectLst/>
                        <a:latin typeface="Times New Roman" panose="02020603050405020304" pitchFamily="18" charset="0"/>
                      </a:endParaRPr>
                    </a:p>
                  </a:txBody>
                  <a:tcPr marL="10613" marR="10613" marT="10613" marB="0" anchor="b"/>
                </a:tc>
                <a:tc>
                  <a:txBody>
                    <a:bodyPr/>
                    <a:lstStyle/>
                    <a:p>
                      <a:pPr algn="l" fontAlgn="b"/>
                      <a:r>
                        <a:rPr lang="en-US" sz="1800" u="none" strike="noStrike" dirty="0">
                          <a:effectLst/>
                        </a:rPr>
                        <a:t> </a:t>
                      </a:r>
                      <a:endParaRPr lang="en-US" sz="1800" b="0" i="0" u="none" strike="noStrike" dirty="0">
                        <a:solidFill>
                          <a:srgbClr val="000000"/>
                        </a:solidFill>
                        <a:effectLst/>
                        <a:latin typeface="Times New Roman" panose="02020603050405020304" pitchFamily="18" charset="0"/>
                      </a:endParaRPr>
                    </a:p>
                  </a:txBody>
                  <a:tcPr marL="10613" marR="10613" marT="10613" marB="0" anchor="b"/>
                </a:tc>
                <a:extLst>
                  <a:ext uri="{0D108BD9-81ED-4DB2-BD59-A6C34878D82A}">
                    <a16:rowId xmlns:a16="http://schemas.microsoft.com/office/drawing/2014/main" val="116204837"/>
                  </a:ext>
                </a:extLst>
              </a:tr>
            </a:tbl>
          </a:graphicData>
        </a:graphic>
      </p:graphicFrame>
    </p:spTree>
    <p:extLst>
      <p:ext uri="{BB962C8B-B14F-4D97-AF65-F5344CB8AC3E}">
        <p14:creationId xmlns:p14="http://schemas.microsoft.com/office/powerpoint/2010/main" val="264645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2A6EB-FC51-2D40-8F7B-9D491765CE79}"/>
              </a:ext>
            </a:extLst>
          </p:cNvPr>
          <p:cNvSpPr>
            <a:spLocks noGrp="1"/>
          </p:cNvSpPr>
          <p:nvPr>
            <p:ph type="title"/>
          </p:nvPr>
        </p:nvSpPr>
        <p:spPr>
          <a:xfrm>
            <a:off x="761999" y="4971088"/>
            <a:ext cx="10196937" cy="1499616"/>
          </a:xfrm>
        </p:spPr>
        <p:txBody>
          <a:bodyPr>
            <a:normAutofit fontScale="90000"/>
          </a:bodyPr>
          <a:lstStyle/>
          <a:p>
            <a:br>
              <a:rPr lang="en-US" dirty="0">
                <a:solidFill>
                  <a:srgbClr val="FFFFFF"/>
                </a:solidFill>
              </a:rPr>
            </a:br>
            <a:br>
              <a:rPr lang="en-US" dirty="0">
                <a:solidFill>
                  <a:srgbClr val="FFFFFF"/>
                </a:solidFill>
              </a:rPr>
            </a:br>
            <a:r>
              <a:rPr lang="en-US" dirty="0">
                <a:solidFill>
                  <a:srgbClr val="FFFFFF"/>
                </a:solidFill>
              </a:rPr>
              <a:t>Results: engagement and Quality of life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94C81209-FDF4-7544-8C4F-4FAA6E51C769}"/>
              </a:ext>
            </a:extLst>
          </p:cNvPr>
          <p:cNvGraphicFramePr>
            <a:graphicFrameLocks noGrp="1"/>
          </p:cNvGraphicFramePr>
          <p:nvPr>
            <p:ph idx="1"/>
            <p:extLst>
              <p:ext uri="{D42A27DB-BD31-4B8C-83A1-F6EECF244321}">
                <p14:modId xmlns:p14="http://schemas.microsoft.com/office/powerpoint/2010/main" val="2148967493"/>
              </p:ext>
            </p:extLst>
          </p:nvPr>
        </p:nvGraphicFramePr>
        <p:xfrm>
          <a:off x="448750" y="253260"/>
          <a:ext cx="11291451" cy="4119881"/>
        </p:xfrm>
        <a:graphic>
          <a:graphicData uri="http://schemas.openxmlformats.org/drawingml/2006/table">
            <a:tbl>
              <a:tblPr firstRow="1" bandRow="1">
                <a:tableStyleId>{5C22544A-7EE6-4342-B048-85BDC9FD1C3A}</a:tableStyleId>
              </a:tblPr>
              <a:tblGrid>
                <a:gridCol w="4034658">
                  <a:extLst>
                    <a:ext uri="{9D8B030D-6E8A-4147-A177-3AD203B41FA5}">
                      <a16:colId xmlns:a16="http://schemas.microsoft.com/office/drawing/2014/main" val="3543519720"/>
                    </a:ext>
                  </a:extLst>
                </a:gridCol>
                <a:gridCol w="2213463">
                  <a:extLst>
                    <a:ext uri="{9D8B030D-6E8A-4147-A177-3AD203B41FA5}">
                      <a16:colId xmlns:a16="http://schemas.microsoft.com/office/drawing/2014/main" val="3078056753"/>
                    </a:ext>
                  </a:extLst>
                </a:gridCol>
                <a:gridCol w="2087380">
                  <a:extLst>
                    <a:ext uri="{9D8B030D-6E8A-4147-A177-3AD203B41FA5}">
                      <a16:colId xmlns:a16="http://schemas.microsoft.com/office/drawing/2014/main" val="3360478467"/>
                    </a:ext>
                  </a:extLst>
                </a:gridCol>
                <a:gridCol w="2252632">
                  <a:extLst>
                    <a:ext uri="{9D8B030D-6E8A-4147-A177-3AD203B41FA5}">
                      <a16:colId xmlns:a16="http://schemas.microsoft.com/office/drawing/2014/main" val="1652820016"/>
                    </a:ext>
                  </a:extLst>
                </a:gridCol>
                <a:gridCol w="703318">
                  <a:extLst>
                    <a:ext uri="{9D8B030D-6E8A-4147-A177-3AD203B41FA5}">
                      <a16:colId xmlns:a16="http://schemas.microsoft.com/office/drawing/2014/main" val="629215925"/>
                    </a:ext>
                  </a:extLst>
                </a:gridCol>
              </a:tblGrid>
              <a:tr h="289286">
                <a:tc gridSpan="5">
                  <a:txBody>
                    <a:bodyPr/>
                    <a:lstStyle/>
                    <a:p>
                      <a:pPr algn="ctr" fontAlgn="b"/>
                      <a:r>
                        <a:rPr lang="en-US" sz="1600" u="none" strike="noStrike" dirty="0">
                          <a:effectLst/>
                        </a:rPr>
                        <a:t>Engagement in Care</a:t>
                      </a:r>
                      <a:endParaRPr lang="en-US" sz="1600" b="1" i="0" u="none" strike="noStrike" dirty="0">
                        <a:solidFill>
                          <a:srgbClr val="000000"/>
                        </a:solidFill>
                        <a:effectLst/>
                        <a:latin typeface="Times New Roman" panose="02020603050405020304" pitchFamily="18" charset="0"/>
                      </a:endParaRPr>
                    </a:p>
                  </a:txBody>
                  <a:tcPr marL="11060" marR="11060" marT="1106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3840063"/>
                  </a:ext>
                </a:extLst>
              </a:tr>
              <a:tr h="566022">
                <a:tc>
                  <a:txBody>
                    <a:bodyPr/>
                    <a:lstStyle/>
                    <a:p>
                      <a:pPr algn="ctr" fontAlgn="ctr"/>
                      <a:r>
                        <a:rPr lang="en-US" sz="1600" u="none" strike="noStrike" dirty="0">
                          <a:effectLst/>
                        </a:rPr>
                        <a:t>Variable</a:t>
                      </a:r>
                      <a:endParaRPr lang="en-US" sz="1600" b="0" i="0" u="none" strike="noStrike" dirty="0">
                        <a:solidFill>
                          <a:srgbClr val="000000"/>
                        </a:solidFill>
                        <a:effectLst/>
                        <a:latin typeface="Times New Roman" panose="02020603050405020304" pitchFamily="18" charset="0"/>
                      </a:endParaRPr>
                    </a:p>
                  </a:txBody>
                  <a:tcPr marL="11060" marR="11060" marT="11060" marB="0" anchor="ctr"/>
                </a:tc>
                <a:tc>
                  <a:txBody>
                    <a:bodyPr/>
                    <a:lstStyle/>
                    <a:p>
                      <a:pPr algn="ctr" fontAlgn="ctr"/>
                      <a:r>
                        <a:rPr lang="en-US" sz="1600" u="none" strike="noStrike" dirty="0">
                          <a:effectLst/>
                        </a:rPr>
                        <a:t>Not engaged</a:t>
                      </a:r>
                      <a:br>
                        <a:rPr lang="en-US" sz="1600" u="none" strike="noStrike" dirty="0">
                          <a:effectLst/>
                        </a:rPr>
                      </a:br>
                      <a:r>
                        <a:rPr lang="en-US" sz="1600" u="none" strike="noStrike" dirty="0">
                          <a:effectLst/>
                        </a:rPr>
                        <a:t>(n=17)</a:t>
                      </a:r>
                      <a:endParaRPr lang="en-US" sz="1600" b="0" i="0" u="none" strike="noStrike" dirty="0">
                        <a:solidFill>
                          <a:srgbClr val="000000"/>
                        </a:solidFill>
                        <a:effectLst/>
                        <a:latin typeface="Times New Roman" panose="02020603050405020304" pitchFamily="18" charset="0"/>
                      </a:endParaRPr>
                    </a:p>
                  </a:txBody>
                  <a:tcPr marL="11060" marR="11060" marT="11060" marB="0" anchor="ctr"/>
                </a:tc>
                <a:tc>
                  <a:txBody>
                    <a:bodyPr/>
                    <a:lstStyle/>
                    <a:p>
                      <a:pPr algn="ctr" fontAlgn="ctr"/>
                      <a:r>
                        <a:rPr lang="en-US" sz="1600" u="none" strike="noStrike">
                          <a:effectLst/>
                        </a:rPr>
                        <a:t>Engaged</a:t>
                      </a:r>
                      <a:br>
                        <a:rPr lang="en-US" sz="1600" u="none" strike="noStrike">
                          <a:effectLst/>
                        </a:rPr>
                      </a:br>
                      <a:r>
                        <a:rPr lang="en-US" sz="1600" u="none" strike="noStrike">
                          <a:effectLst/>
                        </a:rPr>
                        <a:t>(n=542)</a:t>
                      </a:r>
                      <a:endParaRPr lang="en-US" sz="1600" b="0" i="0" u="none" strike="noStrike">
                        <a:solidFill>
                          <a:srgbClr val="000000"/>
                        </a:solidFill>
                        <a:effectLst/>
                        <a:latin typeface="Times New Roman" panose="02020603050405020304" pitchFamily="18" charset="0"/>
                      </a:endParaRPr>
                    </a:p>
                  </a:txBody>
                  <a:tcPr marL="11060" marR="11060" marT="11060" marB="0" anchor="ctr"/>
                </a:tc>
                <a:tc>
                  <a:txBody>
                    <a:bodyPr/>
                    <a:lstStyle/>
                    <a:p>
                      <a:pPr algn="ctr" fontAlgn="ctr"/>
                      <a:r>
                        <a:rPr lang="en-US" sz="1600" u="none" strike="noStrike">
                          <a:effectLst/>
                        </a:rPr>
                        <a:t>Total</a:t>
                      </a:r>
                      <a:br>
                        <a:rPr lang="en-US" sz="1600" u="none" strike="noStrike">
                          <a:effectLst/>
                        </a:rPr>
                      </a:br>
                      <a:r>
                        <a:rPr lang="en-US" sz="1600" u="none" strike="noStrike">
                          <a:effectLst/>
                        </a:rPr>
                        <a:t>(n=559)</a:t>
                      </a:r>
                      <a:endParaRPr lang="en-US" sz="1600" b="0" i="0" u="none" strike="noStrike">
                        <a:solidFill>
                          <a:srgbClr val="000000"/>
                        </a:solidFill>
                        <a:effectLst/>
                        <a:latin typeface="Times New Roman" panose="02020603050405020304" pitchFamily="18" charset="0"/>
                      </a:endParaRPr>
                    </a:p>
                  </a:txBody>
                  <a:tcPr marL="11060" marR="11060" marT="11060" marB="0" anchor="ctr"/>
                </a:tc>
                <a:tc>
                  <a:txBody>
                    <a:bodyPr/>
                    <a:lstStyle/>
                    <a:p>
                      <a:pPr algn="ctr" fontAlgn="ctr"/>
                      <a:r>
                        <a:rPr lang="en-US" sz="1600" u="none" strike="noStrike">
                          <a:effectLst/>
                        </a:rPr>
                        <a:t>p-value</a:t>
                      </a:r>
                      <a:endParaRPr lang="en-US" sz="1600" b="0" i="0" u="none" strike="noStrike">
                        <a:solidFill>
                          <a:srgbClr val="000000"/>
                        </a:solidFill>
                        <a:effectLst/>
                        <a:latin typeface="Times New Roman" panose="02020603050405020304" pitchFamily="18" charset="0"/>
                      </a:endParaRPr>
                    </a:p>
                  </a:txBody>
                  <a:tcPr marL="11060" marR="11060" marT="11060" marB="0" anchor="ctr"/>
                </a:tc>
                <a:extLst>
                  <a:ext uri="{0D108BD9-81ED-4DB2-BD59-A6C34878D82A}">
                    <a16:rowId xmlns:a16="http://schemas.microsoft.com/office/drawing/2014/main" val="651012024"/>
                  </a:ext>
                </a:extLst>
              </a:tr>
              <a:tr h="289286">
                <a:tc>
                  <a:txBody>
                    <a:bodyPr/>
                    <a:lstStyle/>
                    <a:p>
                      <a:pPr algn="l" fontAlgn="b"/>
                      <a:r>
                        <a:rPr lang="en-US" sz="1600" b="1" u="none" strike="noStrike" dirty="0">
                          <a:effectLst/>
                        </a:rPr>
                        <a:t>Quality of Life </a:t>
                      </a:r>
                      <a:r>
                        <a:rPr lang="en-US" sz="1600" u="none" strike="noStrike" dirty="0">
                          <a:effectLst/>
                        </a:rPr>
                        <a:t>scores, mean (HAT-QoL)</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1880958128"/>
                  </a:ext>
                </a:extLst>
              </a:tr>
              <a:tr h="289286">
                <a:tc>
                  <a:txBody>
                    <a:bodyPr/>
                    <a:lstStyle/>
                    <a:p>
                      <a:pPr algn="l" fontAlgn="b"/>
                      <a:r>
                        <a:rPr lang="en-US" sz="1600" u="none" strike="noStrike" dirty="0">
                          <a:effectLst/>
                        </a:rPr>
                        <a:t>     Overall function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64.70588 (19.88016)</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71.48524 (22.68775)</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71.27907 (69.39971)</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0.2240</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1064189318"/>
                  </a:ext>
                </a:extLst>
              </a:tr>
              <a:tr h="295709">
                <a:tc>
                  <a:txBody>
                    <a:bodyPr/>
                    <a:lstStyle/>
                    <a:p>
                      <a:pPr algn="l" fontAlgn="b"/>
                      <a:r>
                        <a:rPr lang="en-US" sz="1600" u="none" strike="noStrike" dirty="0">
                          <a:effectLst/>
                        </a:rPr>
                        <a:t>     Life satisfaction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34.92647 (25.55367)</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35.18508 (33.60927)</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35.17721 (33.62810)</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0.9552</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3305939205"/>
                  </a:ext>
                </a:extLst>
              </a:tr>
              <a:tr h="361643">
                <a:tc>
                  <a:txBody>
                    <a:bodyPr/>
                    <a:lstStyle/>
                    <a:p>
                      <a:pPr algn="l" fontAlgn="b"/>
                      <a:r>
                        <a:rPr lang="en-US" sz="1600" u="none" strike="noStrike" dirty="0">
                          <a:effectLst/>
                        </a:rPr>
                        <a:t>     Health worries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65.07353 (30.78235)</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73.18958 (25.29505)</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72.94275 (25.48454)</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0.1963</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963111221"/>
                  </a:ext>
                </a:extLst>
              </a:tr>
              <a:tr h="310371">
                <a:tc>
                  <a:txBody>
                    <a:bodyPr/>
                    <a:lstStyle/>
                    <a:p>
                      <a:pPr algn="l" fontAlgn="b"/>
                      <a:r>
                        <a:rPr lang="en-US" sz="1600" u="none" strike="noStrike" dirty="0">
                          <a:effectLst/>
                        </a:rPr>
                        <a:t>     Financial worries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35.78431 (30.86776)</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46.63284 (33.38818)</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46.30292 (33.34075)</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0.1867</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849162276"/>
                  </a:ext>
                </a:extLst>
              </a:tr>
              <a:tr h="314471">
                <a:tc>
                  <a:txBody>
                    <a:bodyPr/>
                    <a:lstStyle/>
                    <a:p>
                      <a:pPr algn="l" fontAlgn="b"/>
                      <a:r>
                        <a:rPr lang="en-US" sz="1600" u="none" strike="noStrike" dirty="0">
                          <a:effectLst/>
                        </a:rPr>
                        <a:t>     Medication worries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65.00000 (22.36068)</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82.17899 (20.57457)</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82.01349 (20.63756)</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0.0639</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1720409637"/>
                  </a:ext>
                </a:extLst>
              </a:tr>
              <a:tr h="289286">
                <a:tc>
                  <a:txBody>
                    <a:bodyPr/>
                    <a:lstStyle/>
                    <a:p>
                      <a:pPr algn="l" fontAlgn="b"/>
                      <a:r>
                        <a:rPr lang="en-US" sz="1600" u="none" strike="noStrike" dirty="0">
                          <a:effectLst/>
                        </a:rPr>
                        <a:t>     HIV mastery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49.26471 (31.39671)</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61.04705 (29.79480)</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60.68873 (29.88396)</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0.1095</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1045317681"/>
                  </a:ext>
                </a:extLst>
              </a:tr>
              <a:tr h="289286">
                <a:tc>
                  <a:txBody>
                    <a:bodyPr/>
                    <a:lstStyle/>
                    <a:p>
                      <a:pPr algn="l" fontAlgn="b"/>
                      <a:r>
                        <a:rPr lang="en-US" sz="1600" u="none" strike="noStrike" dirty="0">
                          <a:effectLst/>
                        </a:rPr>
                        <a:t>    Disclosure worries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55.00000 (28.22897)</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59.81780 (32.04851)</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59.67129 (31.92726)</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0.5406</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2949534341"/>
                  </a:ext>
                </a:extLst>
              </a:tr>
              <a:tr h="289286">
                <a:tc>
                  <a:txBody>
                    <a:bodyPr/>
                    <a:lstStyle/>
                    <a:p>
                      <a:pPr algn="l" fontAlgn="b"/>
                      <a:r>
                        <a:rPr lang="en-US" sz="1600" u="none" strike="noStrike" dirty="0">
                          <a:effectLst/>
                        </a:rPr>
                        <a:t>     Sexual function (SD)</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a:effectLst/>
                        </a:rPr>
                        <a:t>60.29412 (31.63367)</a:t>
                      </a:r>
                      <a:endParaRPr lang="en-US" sz="1600" b="0" i="0" u="none" strike="noStrike">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71.56365 (29.47495)</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u="none" strike="noStrike" dirty="0">
                          <a:effectLst/>
                        </a:rPr>
                        <a:t>71.22093 (29.57617)</a:t>
                      </a:r>
                      <a:endParaRPr lang="en-US" sz="1600" b="0"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u="none" strike="noStrike">
                          <a:effectLst/>
                        </a:rPr>
                        <a:t>0.1220</a:t>
                      </a:r>
                      <a:endParaRPr lang="en-US" sz="1600" b="0" i="0" u="none" strike="noStrike">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1580179797"/>
                  </a:ext>
                </a:extLst>
              </a:tr>
              <a:tr h="535949">
                <a:tc>
                  <a:txBody>
                    <a:bodyPr/>
                    <a:lstStyle/>
                    <a:p>
                      <a:pPr algn="l" fontAlgn="b"/>
                      <a:r>
                        <a:rPr lang="en-US" sz="1600" u="none" strike="noStrike" dirty="0">
                          <a:effectLst/>
                        </a:rPr>
                        <a:t>     </a:t>
                      </a:r>
                      <a:r>
                        <a:rPr lang="en-US" sz="1600" b="1" u="none" strike="noStrike" dirty="0">
                          <a:effectLst/>
                        </a:rPr>
                        <a:t>Provider trust (SD)</a:t>
                      </a:r>
                      <a:endParaRPr lang="en-US" sz="1600" b="1"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b="1" u="none" strike="noStrike" dirty="0">
                          <a:effectLst/>
                        </a:rPr>
                        <a:t>26.96078 (29.39338)</a:t>
                      </a:r>
                      <a:endParaRPr lang="en-US" sz="1600" b="1"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b="1" u="none" strike="noStrike" dirty="0">
                          <a:effectLst/>
                        </a:rPr>
                        <a:t>63.33949 (29.37483)</a:t>
                      </a:r>
                      <a:endParaRPr lang="en-US" sz="1600" b="1"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ctr" fontAlgn="b"/>
                      <a:r>
                        <a:rPr lang="en-US" sz="1600" b="1" u="none" strike="noStrike" dirty="0">
                          <a:effectLst/>
                        </a:rPr>
                        <a:t>62.23118 (59.73588)</a:t>
                      </a:r>
                      <a:endParaRPr lang="en-US" sz="1600" b="1" i="0" u="none" strike="noStrike" dirty="0">
                        <a:solidFill>
                          <a:srgbClr val="000000"/>
                        </a:solidFill>
                        <a:effectLst/>
                        <a:latin typeface="Times New Roman" panose="02020603050405020304" pitchFamily="18" charset="0"/>
                      </a:endParaRPr>
                    </a:p>
                  </a:txBody>
                  <a:tcPr marL="11060" marR="11060" marT="11060" marB="0" anchor="b"/>
                </a:tc>
                <a:tc>
                  <a:txBody>
                    <a:bodyPr/>
                    <a:lstStyle/>
                    <a:p>
                      <a:pPr algn="r" fontAlgn="b"/>
                      <a:r>
                        <a:rPr lang="en-US" sz="1600" b="1" u="none" strike="noStrike" dirty="0">
                          <a:effectLst/>
                        </a:rPr>
                        <a:t>0.0000</a:t>
                      </a:r>
                      <a:endParaRPr lang="en-US" sz="1600" b="1" i="0" u="none" strike="noStrike" dirty="0">
                        <a:solidFill>
                          <a:srgbClr val="000000"/>
                        </a:solidFill>
                        <a:effectLst/>
                        <a:latin typeface="Times New Roman" panose="02020603050405020304" pitchFamily="18" charset="0"/>
                      </a:endParaRPr>
                    </a:p>
                  </a:txBody>
                  <a:tcPr marL="11060" marR="11060" marT="11060" marB="0" anchor="b"/>
                </a:tc>
                <a:extLst>
                  <a:ext uri="{0D108BD9-81ED-4DB2-BD59-A6C34878D82A}">
                    <a16:rowId xmlns:a16="http://schemas.microsoft.com/office/drawing/2014/main" val="1491712925"/>
                  </a:ext>
                </a:extLst>
              </a:tr>
            </a:tbl>
          </a:graphicData>
        </a:graphic>
      </p:graphicFrame>
    </p:spTree>
    <p:extLst>
      <p:ext uri="{BB962C8B-B14F-4D97-AF65-F5344CB8AC3E}">
        <p14:creationId xmlns:p14="http://schemas.microsoft.com/office/powerpoint/2010/main" val="93907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C51EC-A1E1-8045-8387-C001DA480821}"/>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Retained and quality of LIFE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75D3269D-2678-8140-A93B-18777EE041B1}"/>
              </a:ext>
            </a:extLst>
          </p:cNvPr>
          <p:cNvGraphicFramePr>
            <a:graphicFrameLocks noGrp="1"/>
          </p:cNvGraphicFramePr>
          <p:nvPr>
            <p:ph idx="1"/>
            <p:extLst>
              <p:ext uri="{D42A27DB-BD31-4B8C-83A1-F6EECF244321}">
                <p14:modId xmlns:p14="http://schemas.microsoft.com/office/powerpoint/2010/main" val="147095143"/>
              </p:ext>
            </p:extLst>
          </p:nvPr>
        </p:nvGraphicFramePr>
        <p:xfrm>
          <a:off x="554182" y="228948"/>
          <a:ext cx="10972799" cy="3956667"/>
        </p:xfrm>
        <a:graphic>
          <a:graphicData uri="http://schemas.openxmlformats.org/drawingml/2006/table">
            <a:tbl>
              <a:tblPr firstRow="1" bandRow="1">
                <a:tableStyleId>{5C22544A-7EE6-4342-B048-85BDC9FD1C3A}</a:tableStyleId>
              </a:tblPr>
              <a:tblGrid>
                <a:gridCol w="4160125">
                  <a:extLst>
                    <a:ext uri="{9D8B030D-6E8A-4147-A177-3AD203B41FA5}">
                      <a16:colId xmlns:a16="http://schemas.microsoft.com/office/drawing/2014/main" val="3618244172"/>
                    </a:ext>
                  </a:extLst>
                </a:gridCol>
                <a:gridCol w="2063099">
                  <a:extLst>
                    <a:ext uri="{9D8B030D-6E8A-4147-A177-3AD203B41FA5}">
                      <a16:colId xmlns:a16="http://schemas.microsoft.com/office/drawing/2014/main" val="2735060947"/>
                    </a:ext>
                  </a:extLst>
                </a:gridCol>
                <a:gridCol w="2112701">
                  <a:extLst>
                    <a:ext uri="{9D8B030D-6E8A-4147-A177-3AD203B41FA5}">
                      <a16:colId xmlns:a16="http://schemas.microsoft.com/office/drawing/2014/main" val="936386138"/>
                    </a:ext>
                  </a:extLst>
                </a:gridCol>
                <a:gridCol w="1921939">
                  <a:extLst>
                    <a:ext uri="{9D8B030D-6E8A-4147-A177-3AD203B41FA5}">
                      <a16:colId xmlns:a16="http://schemas.microsoft.com/office/drawing/2014/main" val="2138506418"/>
                    </a:ext>
                  </a:extLst>
                </a:gridCol>
                <a:gridCol w="714935">
                  <a:extLst>
                    <a:ext uri="{9D8B030D-6E8A-4147-A177-3AD203B41FA5}">
                      <a16:colId xmlns:a16="http://schemas.microsoft.com/office/drawing/2014/main" val="3715812380"/>
                    </a:ext>
                  </a:extLst>
                </a:gridCol>
              </a:tblGrid>
              <a:tr h="305180">
                <a:tc gridSpan="5">
                  <a:txBody>
                    <a:bodyPr/>
                    <a:lstStyle/>
                    <a:p>
                      <a:pPr algn="ctr" fontAlgn="b"/>
                      <a:r>
                        <a:rPr lang="en-US" sz="1600" u="none" strike="noStrike" dirty="0">
                          <a:effectLst/>
                        </a:rPr>
                        <a:t>Table 04: Retained in Care</a:t>
                      </a:r>
                      <a:endParaRPr lang="en-US" sz="1600" b="1" i="0" u="none" strike="noStrike" dirty="0">
                        <a:solidFill>
                          <a:srgbClr val="000000"/>
                        </a:solidFill>
                        <a:effectLst/>
                        <a:latin typeface="Times New Roman" panose="02020603050405020304" pitchFamily="18" charset="0"/>
                      </a:endParaRPr>
                    </a:p>
                  </a:txBody>
                  <a:tcPr marL="8837" marR="8837" marT="883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6364356"/>
                  </a:ext>
                </a:extLst>
              </a:tr>
              <a:tr h="599687">
                <a:tc>
                  <a:txBody>
                    <a:bodyPr/>
                    <a:lstStyle/>
                    <a:p>
                      <a:pPr algn="ctr" fontAlgn="ctr"/>
                      <a:r>
                        <a:rPr lang="en-US" sz="1600" u="none" strike="noStrike">
                          <a:effectLst/>
                        </a:rPr>
                        <a:t>Variable</a:t>
                      </a:r>
                      <a:endParaRPr lang="en-US" sz="1600" b="0" i="0" u="none" strike="noStrike">
                        <a:solidFill>
                          <a:srgbClr val="000000"/>
                        </a:solidFill>
                        <a:effectLst/>
                        <a:latin typeface="Times New Roman" panose="02020603050405020304" pitchFamily="18" charset="0"/>
                      </a:endParaRPr>
                    </a:p>
                  </a:txBody>
                  <a:tcPr marL="8837" marR="8837" marT="8837" marB="0" anchor="ctr"/>
                </a:tc>
                <a:tc>
                  <a:txBody>
                    <a:bodyPr/>
                    <a:lstStyle/>
                    <a:p>
                      <a:pPr algn="ctr" fontAlgn="ctr"/>
                      <a:r>
                        <a:rPr lang="en-US" sz="1600" u="none" strike="noStrike">
                          <a:effectLst/>
                        </a:rPr>
                        <a:t>Not retained</a:t>
                      </a:r>
                      <a:br>
                        <a:rPr lang="en-US" sz="1600" u="none" strike="noStrike">
                          <a:effectLst/>
                        </a:rPr>
                      </a:br>
                      <a:r>
                        <a:rPr lang="en-US" sz="1600" u="none" strike="noStrike">
                          <a:effectLst/>
                        </a:rPr>
                        <a:t>(n=52)</a:t>
                      </a:r>
                      <a:endParaRPr lang="en-US" sz="1600" b="0" i="0" u="none" strike="noStrike">
                        <a:solidFill>
                          <a:srgbClr val="000000"/>
                        </a:solidFill>
                        <a:effectLst/>
                        <a:latin typeface="Times New Roman" panose="02020603050405020304" pitchFamily="18" charset="0"/>
                      </a:endParaRPr>
                    </a:p>
                  </a:txBody>
                  <a:tcPr marL="8837" marR="8837" marT="8837" marB="0" anchor="ctr"/>
                </a:tc>
                <a:tc>
                  <a:txBody>
                    <a:bodyPr/>
                    <a:lstStyle/>
                    <a:p>
                      <a:pPr algn="ctr" fontAlgn="ctr"/>
                      <a:r>
                        <a:rPr lang="en-US" sz="1600" u="none" strike="noStrike">
                          <a:effectLst/>
                        </a:rPr>
                        <a:t>Retained</a:t>
                      </a:r>
                      <a:br>
                        <a:rPr lang="en-US" sz="1600" u="none" strike="noStrike">
                          <a:effectLst/>
                        </a:rPr>
                      </a:br>
                      <a:r>
                        <a:rPr lang="en-US" sz="1600" u="none" strike="noStrike">
                          <a:effectLst/>
                        </a:rPr>
                        <a:t>(n=462)</a:t>
                      </a:r>
                      <a:endParaRPr lang="en-US" sz="1600" b="0" i="0" u="none" strike="noStrike">
                        <a:solidFill>
                          <a:srgbClr val="000000"/>
                        </a:solidFill>
                        <a:effectLst/>
                        <a:latin typeface="Times New Roman" panose="02020603050405020304" pitchFamily="18" charset="0"/>
                      </a:endParaRPr>
                    </a:p>
                  </a:txBody>
                  <a:tcPr marL="8837" marR="8837" marT="8837" marB="0" anchor="ctr"/>
                </a:tc>
                <a:tc>
                  <a:txBody>
                    <a:bodyPr/>
                    <a:lstStyle/>
                    <a:p>
                      <a:pPr algn="ctr" fontAlgn="ctr"/>
                      <a:r>
                        <a:rPr lang="en-US" sz="1600" u="none" strike="noStrike">
                          <a:effectLst/>
                        </a:rPr>
                        <a:t>Total</a:t>
                      </a:r>
                      <a:br>
                        <a:rPr lang="en-US" sz="1600" u="none" strike="noStrike">
                          <a:effectLst/>
                        </a:rPr>
                      </a:br>
                      <a:r>
                        <a:rPr lang="en-US" sz="1600" u="none" strike="noStrike">
                          <a:effectLst/>
                        </a:rPr>
                        <a:t>(n=514)</a:t>
                      </a:r>
                      <a:endParaRPr lang="en-US" sz="1600" b="0" i="0" u="none" strike="noStrike">
                        <a:solidFill>
                          <a:srgbClr val="000000"/>
                        </a:solidFill>
                        <a:effectLst/>
                        <a:latin typeface="Times New Roman" panose="02020603050405020304" pitchFamily="18" charset="0"/>
                      </a:endParaRPr>
                    </a:p>
                  </a:txBody>
                  <a:tcPr marL="8837" marR="8837" marT="8837" marB="0" anchor="ctr"/>
                </a:tc>
                <a:tc>
                  <a:txBody>
                    <a:bodyPr/>
                    <a:lstStyle/>
                    <a:p>
                      <a:pPr algn="ctr" fontAlgn="ctr"/>
                      <a:r>
                        <a:rPr lang="en-US" sz="1600" u="none" strike="noStrike">
                          <a:effectLst/>
                        </a:rPr>
                        <a:t>p-value</a:t>
                      </a:r>
                      <a:endParaRPr lang="en-US" sz="1600" b="0" i="0" u="none" strike="noStrike">
                        <a:solidFill>
                          <a:srgbClr val="000000"/>
                        </a:solidFill>
                        <a:effectLst/>
                        <a:latin typeface="Times New Roman" panose="02020603050405020304" pitchFamily="18" charset="0"/>
                      </a:endParaRPr>
                    </a:p>
                  </a:txBody>
                  <a:tcPr marL="8837" marR="8837" marT="8837" marB="0" anchor="ctr"/>
                </a:tc>
                <a:extLst>
                  <a:ext uri="{0D108BD9-81ED-4DB2-BD59-A6C34878D82A}">
                    <a16:rowId xmlns:a16="http://schemas.microsoft.com/office/drawing/2014/main" val="2873730990"/>
                  </a:ext>
                </a:extLst>
              </a:tr>
              <a:tr h="305180">
                <a:tc>
                  <a:txBody>
                    <a:bodyPr/>
                    <a:lstStyle/>
                    <a:p>
                      <a:pPr algn="l" fontAlgn="b"/>
                      <a:r>
                        <a:rPr lang="en-US" sz="1600" u="none" strike="noStrike">
                          <a:effectLst/>
                        </a:rPr>
                        <a:t>Quality of life scores, mean (HAT-QoL)</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3458996637"/>
                  </a:ext>
                </a:extLst>
              </a:tr>
              <a:tr h="305180">
                <a:tc>
                  <a:txBody>
                    <a:bodyPr/>
                    <a:lstStyle/>
                    <a:p>
                      <a:pPr algn="l" fontAlgn="b"/>
                      <a:r>
                        <a:rPr lang="en-US" sz="1600" u="none" strike="noStrike">
                          <a:effectLst/>
                        </a:rPr>
                        <a:t>     Overall function (SD)</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66.50641 (21.27732)</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72.48196 (22.69176)</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71.87743 (22.60493)</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u="none" strike="noStrike">
                          <a:effectLst/>
                        </a:rPr>
                        <a:t>0.0707</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1255366246"/>
                  </a:ext>
                </a:extLst>
              </a:tr>
              <a:tr h="305180">
                <a:tc>
                  <a:txBody>
                    <a:bodyPr/>
                    <a:lstStyle/>
                    <a:p>
                      <a:pPr algn="l" fontAlgn="b"/>
                      <a:r>
                        <a:rPr lang="en-US" sz="1600" u="none" strike="noStrike">
                          <a:effectLst/>
                        </a:rPr>
                        <a:t>     Life satisfaction (SD)</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35.57692 (20.05425)</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34.41897 (18.28941)</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34.53611 (18.45806)</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u="none" strike="noStrike">
                          <a:effectLst/>
                        </a:rPr>
                        <a:t>0.6684</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1252317284"/>
                  </a:ext>
                </a:extLst>
              </a:tr>
              <a:tr h="305180">
                <a:tc>
                  <a:txBody>
                    <a:bodyPr/>
                    <a:lstStyle/>
                    <a:p>
                      <a:pPr algn="l" fontAlgn="b"/>
                      <a:r>
                        <a:rPr lang="en-US" sz="1600" b="1" u="none" strike="noStrike" dirty="0">
                          <a:effectLst/>
                        </a:rPr>
                        <a:t>     Health worries (SD)</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b="1" u="none" strike="noStrike" dirty="0">
                          <a:effectLst/>
                        </a:rPr>
                        <a:t>62.13942 (28.71891)</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b="1" u="none" strike="noStrike" dirty="0">
                          <a:effectLst/>
                        </a:rPr>
                        <a:t>74.71591 (24.27788)</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b="1" u="none" strike="noStrike" dirty="0">
                          <a:effectLst/>
                        </a:rPr>
                        <a:t>73.44358 (25.02150)</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b="1" u="none" strike="noStrike" dirty="0">
                          <a:effectLst/>
                        </a:rPr>
                        <a:t>0.0006</a:t>
                      </a:r>
                      <a:endParaRPr lang="en-US" sz="1600" b="1" i="0" u="none" strike="noStrike" dirty="0">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35117312"/>
                  </a:ext>
                </a:extLst>
              </a:tr>
              <a:tr h="305180">
                <a:tc>
                  <a:txBody>
                    <a:bodyPr/>
                    <a:lstStyle/>
                    <a:p>
                      <a:pPr algn="l" fontAlgn="b"/>
                      <a:r>
                        <a:rPr lang="en-US" sz="1600" u="none" strike="noStrike" dirty="0">
                          <a:effectLst/>
                        </a:rPr>
                        <a:t>     Financial worries (SD)</a:t>
                      </a:r>
                      <a:endParaRPr lang="en-US" sz="1600" b="0"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dirty="0">
                          <a:effectLst/>
                        </a:rPr>
                        <a:t>36.21795 (30.73556)</a:t>
                      </a:r>
                      <a:endParaRPr lang="en-US" sz="1600" b="0"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dirty="0">
                          <a:effectLst/>
                        </a:rPr>
                        <a:t>48.03391 (33.12317)</a:t>
                      </a:r>
                      <a:endParaRPr lang="en-US" sz="1600" b="0"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46.83852 (33.05402)</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u="none" strike="noStrike">
                          <a:effectLst/>
                        </a:rPr>
                        <a:t>0.0144</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2152076037"/>
                  </a:ext>
                </a:extLst>
              </a:tr>
              <a:tr h="305180">
                <a:tc>
                  <a:txBody>
                    <a:bodyPr/>
                    <a:lstStyle/>
                    <a:p>
                      <a:pPr algn="l" fontAlgn="b"/>
                      <a:r>
                        <a:rPr lang="en-US" sz="1600" u="none" strike="noStrike">
                          <a:effectLst/>
                        </a:rPr>
                        <a:t>     Medication worries (SD)</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77.42857 (23.43236)</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83.16555 (19.77144)</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82.74896 (20.08726)</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u="none" strike="noStrike">
                          <a:effectLst/>
                        </a:rPr>
                        <a:t>0.1038</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2580441255"/>
                  </a:ext>
                </a:extLst>
              </a:tr>
              <a:tr h="305180">
                <a:tc>
                  <a:txBody>
                    <a:bodyPr/>
                    <a:lstStyle/>
                    <a:p>
                      <a:pPr algn="l" fontAlgn="b"/>
                      <a:r>
                        <a:rPr lang="en-US" sz="1600" u="none" strike="noStrike" dirty="0">
                          <a:effectLst/>
                        </a:rPr>
                        <a:t>     HIV mastery (SD)</a:t>
                      </a:r>
                      <a:endParaRPr lang="en-US" sz="1600" b="0"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52.88462 (30.68014)</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61.44810 (29.48921)</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60.57879 (29.69374)</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u="none" strike="noStrike">
                          <a:effectLst/>
                        </a:rPr>
                        <a:t>0.0486</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4245185245"/>
                  </a:ext>
                </a:extLst>
              </a:tr>
              <a:tr h="305180">
                <a:tc>
                  <a:txBody>
                    <a:bodyPr/>
                    <a:lstStyle/>
                    <a:p>
                      <a:pPr algn="l" fontAlgn="b"/>
                      <a:r>
                        <a:rPr lang="en-US" sz="1600" u="none" strike="noStrike">
                          <a:effectLst/>
                        </a:rPr>
                        <a:t>    Disclosure worries (SD)</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55.00000 (31.38939)</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dirty="0">
                          <a:effectLst/>
                        </a:rPr>
                        <a:t>60.15422 (31.61666)</a:t>
                      </a:r>
                      <a:endParaRPr lang="en-US" sz="1600" b="0"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59.63278 (56.89435)</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u="none" strike="noStrike">
                          <a:effectLst/>
                        </a:rPr>
                        <a:t>0.2652</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2030658204"/>
                  </a:ext>
                </a:extLst>
              </a:tr>
              <a:tr h="305180">
                <a:tc>
                  <a:txBody>
                    <a:bodyPr/>
                    <a:lstStyle/>
                    <a:p>
                      <a:pPr algn="l" fontAlgn="b"/>
                      <a:r>
                        <a:rPr lang="en-US" sz="1600" u="none" strike="noStrike" dirty="0">
                          <a:effectLst/>
                        </a:rPr>
                        <a:t>     Sexual function (SD)</a:t>
                      </a:r>
                      <a:endParaRPr lang="en-US" sz="1600" b="0"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dirty="0">
                          <a:effectLst/>
                        </a:rPr>
                        <a:t>68.26923 (31.06184)</a:t>
                      </a:r>
                      <a:endParaRPr lang="en-US" sz="1600" b="0"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72.48377 (29.09913)</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u="none" strike="noStrike">
                          <a:effectLst/>
                        </a:rPr>
                        <a:t>72.05739 (29.29959)</a:t>
                      </a:r>
                      <a:endParaRPr lang="en-US" sz="1600" b="0" i="0" u="none" strike="noStrike">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u="none" strike="noStrike">
                          <a:effectLst/>
                        </a:rPr>
                        <a:t>0.3259</a:t>
                      </a:r>
                      <a:endParaRPr lang="en-US" sz="1600" b="0" i="0" u="none" strike="noStrike">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3341631195"/>
                  </a:ext>
                </a:extLst>
              </a:tr>
              <a:tr h="305180">
                <a:tc>
                  <a:txBody>
                    <a:bodyPr/>
                    <a:lstStyle/>
                    <a:p>
                      <a:pPr algn="l" fontAlgn="b"/>
                      <a:r>
                        <a:rPr lang="en-US" sz="1600" b="1" u="none" strike="noStrike" dirty="0">
                          <a:effectLst/>
                        </a:rPr>
                        <a:t>     Provider trust (SD)</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b="1" u="none" strike="noStrike" dirty="0">
                          <a:effectLst/>
                        </a:rPr>
                        <a:t>40.70513 (31.98472)</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b="1" u="none" strike="noStrike" dirty="0">
                          <a:effectLst/>
                        </a:rPr>
                        <a:t>66.57628 (27.74470)</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ctr" fontAlgn="b"/>
                      <a:r>
                        <a:rPr lang="en-US" sz="1600" b="1" u="none" strike="noStrike" dirty="0">
                          <a:effectLst/>
                        </a:rPr>
                        <a:t>63.95387 (29.23317)</a:t>
                      </a:r>
                      <a:endParaRPr lang="en-US" sz="1600" b="1" i="0" u="none" strike="noStrike" dirty="0">
                        <a:solidFill>
                          <a:srgbClr val="000000"/>
                        </a:solidFill>
                        <a:effectLst/>
                        <a:latin typeface="Times New Roman" panose="02020603050405020304" pitchFamily="18" charset="0"/>
                      </a:endParaRPr>
                    </a:p>
                  </a:txBody>
                  <a:tcPr marL="8837" marR="8837" marT="8837" marB="0" anchor="b"/>
                </a:tc>
                <a:tc>
                  <a:txBody>
                    <a:bodyPr/>
                    <a:lstStyle/>
                    <a:p>
                      <a:pPr algn="r" fontAlgn="b"/>
                      <a:r>
                        <a:rPr lang="en-US" sz="1600" b="1" u="none" strike="noStrike" dirty="0">
                          <a:effectLst/>
                        </a:rPr>
                        <a:t>0.0000</a:t>
                      </a:r>
                      <a:endParaRPr lang="en-US" sz="1600" b="1" i="0" u="none" strike="noStrike" dirty="0">
                        <a:solidFill>
                          <a:srgbClr val="000000"/>
                        </a:solidFill>
                        <a:effectLst/>
                        <a:latin typeface="Times New Roman" panose="02020603050405020304" pitchFamily="18" charset="0"/>
                      </a:endParaRPr>
                    </a:p>
                  </a:txBody>
                  <a:tcPr marL="8837" marR="8837" marT="8837" marB="0" anchor="b"/>
                </a:tc>
                <a:extLst>
                  <a:ext uri="{0D108BD9-81ED-4DB2-BD59-A6C34878D82A}">
                    <a16:rowId xmlns:a16="http://schemas.microsoft.com/office/drawing/2014/main" val="2976548835"/>
                  </a:ext>
                </a:extLst>
              </a:tr>
            </a:tbl>
          </a:graphicData>
        </a:graphic>
      </p:graphicFrame>
    </p:spTree>
    <p:extLst>
      <p:ext uri="{BB962C8B-B14F-4D97-AF65-F5344CB8AC3E}">
        <p14:creationId xmlns:p14="http://schemas.microsoft.com/office/powerpoint/2010/main" val="1972309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01A99-A37B-414C-8898-A846B9BD363B}"/>
              </a:ext>
            </a:extLst>
          </p:cNvPr>
          <p:cNvSpPr>
            <a:spLocks noGrp="1"/>
          </p:cNvSpPr>
          <p:nvPr>
            <p:ph type="title"/>
          </p:nvPr>
        </p:nvSpPr>
        <p:spPr>
          <a:xfrm>
            <a:off x="1024128" y="4971088"/>
            <a:ext cx="9720072" cy="1499616"/>
          </a:xfrm>
        </p:spPr>
        <p:txBody>
          <a:bodyPr>
            <a:normAutofit/>
          </a:bodyPr>
          <a:lstStyle/>
          <a:p>
            <a:r>
              <a:rPr lang="en-US" dirty="0"/>
              <a:t>Results: VIRAL Suppression</a:t>
            </a:r>
            <a:endParaRPr lang="en-US" dirty="0">
              <a:solidFill>
                <a:srgbClr val="FFFFFF"/>
              </a:solidFill>
            </a:endParaRPr>
          </a:p>
        </p:txBody>
      </p:sp>
      <p:cxnSp>
        <p:nvCxnSpPr>
          <p:cNvPr id="14" name="Straight Connector 13">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532AE77-91E0-46D0-8CFC-C18702815465}"/>
              </a:ext>
            </a:extLst>
          </p:cNvPr>
          <p:cNvGraphicFramePr>
            <a:graphicFrameLocks noGrp="1"/>
          </p:cNvGraphicFramePr>
          <p:nvPr>
            <p:ph idx="1"/>
            <p:extLst>
              <p:ext uri="{D42A27DB-BD31-4B8C-83A1-F6EECF244321}">
                <p14:modId xmlns:p14="http://schemas.microsoft.com/office/powerpoint/2010/main" val="3873596668"/>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953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05CD-9D64-C543-AE98-F39FBBB56D65}"/>
              </a:ext>
            </a:extLst>
          </p:cNvPr>
          <p:cNvSpPr>
            <a:spLocks noGrp="1"/>
          </p:cNvSpPr>
          <p:nvPr>
            <p:ph type="title"/>
          </p:nvPr>
        </p:nvSpPr>
        <p:spPr>
          <a:xfrm>
            <a:off x="1024128" y="585216"/>
            <a:ext cx="9720072" cy="1499616"/>
          </a:xfrm>
        </p:spPr>
        <p:txBody>
          <a:bodyPr>
            <a:normAutofit/>
          </a:bodyPr>
          <a:lstStyle/>
          <a:p>
            <a:r>
              <a:rPr lang="en-US" dirty="0"/>
              <a:t>Results: VIRAL Suppression</a:t>
            </a:r>
          </a:p>
        </p:txBody>
      </p:sp>
      <p:graphicFrame>
        <p:nvGraphicFramePr>
          <p:cNvPr id="4" name="Content Placeholder 3">
            <a:extLst>
              <a:ext uri="{FF2B5EF4-FFF2-40B4-BE49-F238E27FC236}">
                <a16:creationId xmlns:a16="http://schemas.microsoft.com/office/drawing/2014/main" id="{AF992F26-E3A8-4E41-AA36-6925D50C7AE7}"/>
              </a:ext>
            </a:extLst>
          </p:cNvPr>
          <p:cNvGraphicFramePr>
            <a:graphicFrameLocks noGrp="1"/>
          </p:cNvGraphicFramePr>
          <p:nvPr>
            <p:ph idx="1"/>
            <p:extLst>
              <p:ext uri="{D42A27DB-BD31-4B8C-83A1-F6EECF244321}">
                <p14:modId xmlns:p14="http://schemas.microsoft.com/office/powerpoint/2010/main" val="3683432074"/>
              </p:ext>
            </p:extLst>
          </p:nvPr>
        </p:nvGraphicFramePr>
        <p:xfrm>
          <a:off x="1163782" y="2084832"/>
          <a:ext cx="9406593" cy="4223890"/>
        </p:xfrm>
        <a:graphic>
          <a:graphicData uri="http://schemas.openxmlformats.org/drawingml/2006/table">
            <a:tbl>
              <a:tblPr firstRow="1" bandRow="1">
                <a:tableStyleId>{5C22544A-7EE6-4342-B048-85BDC9FD1C3A}</a:tableStyleId>
              </a:tblPr>
              <a:tblGrid>
                <a:gridCol w="3811815">
                  <a:extLst>
                    <a:ext uri="{9D8B030D-6E8A-4147-A177-3AD203B41FA5}">
                      <a16:colId xmlns:a16="http://schemas.microsoft.com/office/drawing/2014/main" val="3378570774"/>
                    </a:ext>
                  </a:extLst>
                </a:gridCol>
                <a:gridCol w="1889714">
                  <a:extLst>
                    <a:ext uri="{9D8B030D-6E8A-4147-A177-3AD203B41FA5}">
                      <a16:colId xmlns:a16="http://schemas.microsoft.com/office/drawing/2014/main" val="3656110290"/>
                    </a:ext>
                  </a:extLst>
                </a:gridCol>
                <a:gridCol w="1442924">
                  <a:extLst>
                    <a:ext uri="{9D8B030D-6E8A-4147-A177-3AD203B41FA5}">
                      <a16:colId xmlns:a16="http://schemas.microsoft.com/office/drawing/2014/main" val="2160031375"/>
                    </a:ext>
                  </a:extLst>
                </a:gridCol>
                <a:gridCol w="1442924">
                  <a:extLst>
                    <a:ext uri="{9D8B030D-6E8A-4147-A177-3AD203B41FA5}">
                      <a16:colId xmlns:a16="http://schemas.microsoft.com/office/drawing/2014/main" val="4141745106"/>
                    </a:ext>
                  </a:extLst>
                </a:gridCol>
                <a:gridCol w="819216">
                  <a:extLst>
                    <a:ext uri="{9D8B030D-6E8A-4147-A177-3AD203B41FA5}">
                      <a16:colId xmlns:a16="http://schemas.microsoft.com/office/drawing/2014/main" val="2888723900"/>
                    </a:ext>
                  </a:extLst>
                </a:gridCol>
              </a:tblGrid>
              <a:tr h="693442">
                <a:tc>
                  <a:txBody>
                    <a:bodyPr/>
                    <a:lstStyle/>
                    <a:p>
                      <a:pPr algn="ctr" fontAlgn="ctr"/>
                      <a:r>
                        <a:rPr lang="en-US" sz="1900" u="none" strike="noStrike">
                          <a:effectLst/>
                        </a:rPr>
                        <a:t>Variable</a:t>
                      </a:r>
                      <a:endParaRPr lang="en-US" sz="1900" b="0" i="0" u="none" strike="noStrike">
                        <a:solidFill>
                          <a:srgbClr val="000000"/>
                        </a:solidFill>
                        <a:effectLst/>
                        <a:latin typeface="Times New Roman" panose="02020603050405020304" pitchFamily="18" charset="0"/>
                      </a:endParaRPr>
                    </a:p>
                  </a:txBody>
                  <a:tcPr marL="17927" marR="17927" marT="17927" marB="0" anchor="ctr"/>
                </a:tc>
                <a:tc>
                  <a:txBody>
                    <a:bodyPr/>
                    <a:lstStyle/>
                    <a:p>
                      <a:pPr algn="ctr" fontAlgn="ctr"/>
                      <a:r>
                        <a:rPr lang="en-US" sz="1900" u="none" strike="noStrike">
                          <a:effectLst/>
                        </a:rPr>
                        <a:t>Foreign Born %</a:t>
                      </a:r>
                      <a:br>
                        <a:rPr lang="en-US" sz="1900" u="none" strike="noStrike">
                          <a:effectLst/>
                        </a:rPr>
                      </a:br>
                      <a:endParaRPr lang="en-US" sz="1900" b="0" i="0" u="none" strike="noStrike">
                        <a:solidFill>
                          <a:srgbClr val="000000"/>
                        </a:solidFill>
                        <a:effectLst/>
                        <a:latin typeface="Times New Roman" panose="02020603050405020304" pitchFamily="18" charset="0"/>
                      </a:endParaRPr>
                    </a:p>
                  </a:txBody>
                  <a:tcPr marL="17927" marR="17927" marT="17927" marB="0" anchor="ctr"/>
                </a:tc>
                <a:tc>
                  <a:txBody>
                    <a:bodyPr/>
                    <a:lstStyle/>
                    <a:p>
                      <a:pPr algn="ctr" fontAlgn="ctr"/>
                      <a:r>
                        <a:rPr lang="en-US" sz="1900" u="none" strike="noStrike">
                          <a:effectLst/>
                        </a:rPr>
                        <a:t>US Born %</a:t>
                      </a:r>
                      <a:br>
                        <a:rPr lang="en-US" sz="1900" u="none" strike="noStrike">
                          <a:effectLst/>
                        </a:rPr>
                      </a:br>
                      <a:endParaRPr lang="en-US" sz="1900" b="0" i="0" u="none" strike="noStrike">
                        <a:solidFill>
                          <a:srgbClr val="000000"/>
                        </a:solidFill>
                        <a:effectLst/>
                        <a:latin typeface="Times New Roman" panose="02020603050405020304" pitchFamily="18" charset="0"/>
                      </a:endParaRPr>
                    </a:p>
                  </a:txBody>
                  <a:tcPr marL="17927" marR="17927" marT="17927" marB="0" anchor="ctr"/>
                </a:tc>
                <a:tc>
                  <a:txBody>
                    <a:bodyPr/>
                    <a:lstStyle/>
                    <a:p>
                      <a:pPr algn="ctr" fontAlgn="ctr"/>
                      <a:r>
                        <a:rPr lang="en-US" sz="1900" u="none" strike="noStrike">
                          <a:effectLst/>
                        </a:rPr>
                        <a:t>Total %</a:t>
                      </a:r>
                      <a:br>
                        <a:rPr lang="en-US" sz="1900" u="none" strike="noStrike">
                          <a:effectLst/>
                        </a:rPr>
                      </a:br>
                      <a:endParaRPr lang="en-US" sz="1900" b="0" i="0" u="none" strike="noStrike">
                        <a:solidFill>
                          <a:srgbClr val="000000"/>
                        </a:solidFill>
                        <a:effectLst/>
                        <a:latin typeface="Times New Roman" panose="02020603050405020304" pitchFamily="18" charset="0"/>
                      </a:endParaRPr>
                    </a:p>
                  </a:txBody>
                  <a:tcPr marL="17927" marR="17927" marT="17927" marB="0" anchor="ctr"/>
                </a:tc>
                <a:tc>
                  <a:txBody>
                    <a:bodyPr/>
                    <a:lstStyle/>
                    <a:p>
                      <a:pPr algn="ctr" fontAlgn="ctr"/>
                      <a:r>
                        <a:rPr lang="en-US" sz="1900" u="none" strike="noStrike">
                          <a:effectLst/>
                        </a:rPr>
                        <a:t>p-value</a:t>
                      </a:r>
                      <a:endParaRPr lang="en-US" sz="1900" b="0" i="0" u="none" strike="noStrike">
                        <a:solidFill>
                          <a:srgbClr val="000000"/>
                        </a:solidFill>
                        <a:effectLst/>
                        <a:latin typeface="Times New Roman" panose="02020603050405020304" pitchFamily="18" charset="0"/>
                      </a:endParaRPr>
                    </a:p>
                  </a:txBody>
                  <a:tcPr marL="17927" marR="17927" marT="17927" marB="0" anchor="ctr"/>
                </a:tc>
                <a:extLst>
                  <a:ext uri="{0D108BD9-81ED-4DB2-BD59-A6C34878D82A}">
                    <a16:rowId xmlns:a16="http://schemas.microsoft.com/office/drawing/2014/main" val="3073108310"/>
                  </a:ext>
                </a:extLst>
              </a:tr>
              <a:tr h="392272">
                <a:tc>
                  <a:txBody>
                    <a:bodyPr/>
                    <a:lstStyle/>
                    <a:p>
                      <a:pPr algn="l" fontAlgn="b"/>
                      <a:r>
                        <a:rPr lang="en-US" sz="1900" b="1" u="none" strike="noStrike" dirty="0">
                          <a:effectLst/>
                        </a:rPr>
                        <a:t>Viral load suppression (&lt;20)</a:t>
                      </a:r>
                      <a:endParaRPr lang="en-US" sz="1900" b="1" i="0" u="none" strike="noStrike" dirty="0">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r" fontAlgn="b"/>
                      <a:r>
                        <a:rPr lang="en-US" sz="1900" u="none" strike="noStrike">
                          <a:effectLst/>
                        </a:rPr>
                        <a:t>0.289</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2179554497"/>
                  </a:ext>
                </a:extLst>
              </a:tr>
              <a:tr h="392272">
                <a:tc>
                  <a:txBody>
                    <a:bodyPr/>
                    <a:lstStyle/>
                    <a:p>
                      <a:pPr algn="l" fontAlgn="b"/>
                      <a:r>
                        <a:rPr lang="en-US" sz="1900" u="none" strike="noStrike">
                          <a:effectLst/>
                        </a:rPr>
                        <a:t>     Virally suppressed (&lt;20)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82.74 (163)</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88.32 (121)</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80.84 (270)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l"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3417927480"/>
                  </a:ext>
                </a:extLst>
              </a:tr>
              <a:tr h="392272">
                <a:tc>
                  <a:txBody>
                    <a:bodyPr/>
                    <a:lstStyle/>
                    <a:p>
                      <a:pPr algn="l" fontAlgn="b"/>
                      <a:r>
                        <a:rPr lang="en-US" sz="1900" u="none" strike="noStrike">
                          <a:effectLst/>
                        </a:rPr>
                        <a:t>     Not virally suppressed (&gt;=20)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17.26 (34)</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21.90 (30)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19.16 (64)</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l"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458039543"/>
                  </a:ext>
                </a:extLst>
              </a:tr>
              <a:tr h="392272">
                <a:tc>
                  <a:txBody>
                    <a:bodyPr/>
                    <a:lstStyle/>
                    <a:p>
                      <a:pPr algn="l" fontAlgn="b"/>
                      <a:r>
                        <a:rPr lang="en-US" sz="1900" b="1" u="none" strike="noStrike" dirty="0">
                          <a:effectLst/>
                        </a:rPr>
                        <a:t>Viral load suppression (&lt;50)</a:t>
                      </a:r>
                      <a:endParaRPr lang="en-US" sz="1900" b="1" i="0" u="none" strike="noStrike" dirty="0">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r" fontAlgn="b"/>
                      <a:r>
                        <a:rPr lang="en-US" sz="1900" u="none" strike="noStrike">
                          <a:effectLst/>
                        </a:rPr>
                        <a:t>0.147</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2158183850"/>
                  </a:ext>
                </a:extLst>
              </a:tr>
              <a:tr h="392272">
                <a:tc>
                  <a:txBody>
                    <a:bodyPr/>
                    <a:lstStyle/>
                    <a:p>
                      <a:pPr algn="l" fontAlgn="b"/>
                      <a:r>
                        <a:rPr lang="en-US" sz="1900" u="none" strike="noStrike" dirty="0">
                          <a:effectLst/>
                        </a:rPr>
                        <a:t>     Virally suppressed (&lt;50)</a:t>
                      </a:r>
                      <a:endParaRPr lang="en-US" sz="1900" b="0" i="0" u="none" strike="noStrike" dirty="0">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89.34 (176)</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83.94 (115)</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87.13 (291)</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l"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1627322802"/>
                  </a:ext>
                </a:extLst>
              </a:tr>
              <a:tr h="392272">
                <a:tc>
                  <a:txBody>
                    <a:bodyPr/>
                    <a:lstStyle/>
                    <a:p>
                      <a:pPr algn="l" fontAlgn="b"/>
                      <a:r>
                        <a:rPr lang="en-US" sz="1900" u="none" strike="noStrike">
                          <a:effectLst/>
                        </a:rPr>
                        <a:t>     Not virally suppressed (&gt;=50)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10.66 (21)</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16.06 (22)</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12.87 (43)</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l"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1140423624"/>
                  </a:ext>
                </a:extLst>
              </a:tr>
              <a:tr h="392272">
                <a:tc>
                  <a:txBody>
                    <a:bodyPr/>
                    <a:lstStyle/>
                    <a:p>
                      <a:pPr algn="l" fontAlgn="b"/>
                      <a:r>
                        <a:rPr lang="en-US" sz="1900" b="1" u="none" strike="noStrike" dirty="0">
                          <a:effectLst/>
                        </a:rPr>
                        <a:t>Viral load suppression (&lt;200)</a:t>
                      </a:r>
                      <a:endParaRPr lang="en-US" sz="1900" b="1" i="0" u="none" strike="noStrike" dirty="0">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r" fontAlgn="b"/>
                      <a:r>
                        <a:rPr lang="en-US" sz="1900" u="none" strike="noStrike">
                          <a:effectLst/>
                        </a:rPr>
                        <a:t>0.151</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2694614063"/>
                  </a:ext>
                </a:extLst>
              </a:tr>
              <a:tr h="392272">
                <a:tc>
                  <a:txBody>
                    <a:bodyPr/>
                    <a:lstStyle/>
                    <a:p>
                      <a:pPr algn="l" fontAlgn="b"/>
                      <a:r>
                        <a:rPr lang="en-US" sz="1900" u="none" strike="noStrike">
                          <a:effectLst/>
                        </a:rPr>
                        <a:t>     Virally suppressed (&lt;200)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92.89 (183)</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88.32 (121)</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91.02 (304)</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l" fontAlgn="b"/>
                      <a:r>
                        <a:rPr lang="en-US" sz="1900" u="none" strike="noStrike">
                          <a:effectLst/>
                        </a:rPr>
                        <a:t> </a:t>
                      </a:r>
                      <a:endParaRPr lang="en-US" sz="1900" b="0" i="0" u="none" strike="noStrike">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1763364435"/>
                  </a:ext>
                </a:extLst>
              </a:tr>
              <a:tr h="392272">
                <a:tc>
                  <a:txBody>
                    <a:bodyPr/>
                    <a:lstStyle/>
                    <a:p>
                      <a:pPr algn="l" fontAlgn="b"/>
                      <a:r>
                        <a:rPr lang="en-US" sz="1900" u="none" strike="noStrike">
                          <a:effectLst/>
                        </a:rPr>
                        <a:t>     Not virally suppressed (&gt;=200)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7.11 (14)</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11.68 (16)</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ctr" fontAlgn="b"/>
                      <a:r>
                        <a:rPr lang="en-US" sz="1900" u="none" strike="noStrike">
                          <a:effectLst/>
                        </a:rPr>
                        <a:t>8.98 (30)</a:t>
                      </a:r>
                      <a:endParaRPr lang="en-US" sz="1900" b="0" i="0" u="none" strike="noStrike">
                        <a:solidFill>
                          <a:srgbClr val="000000"/>
                        </a:solidFill>
                        <a:effectLst/>
                        <a:latin typeface="Times New Roman" panose="02020603050405020304" pitchFamily="18" charset="0"/>
                      </a:endParaRPr>
                    </a:p>
                  </a:txBody>
                  <a:tcPr marL="17927" marR="17927" marT="17927" marB="0" anchor="b"/>
                </a:tc>
                <a:tc>
                  <a:txBody>
                    <a:bodyPr/>
                    <a:lstStyle/>
                    <a:p>
                      <a:pPr algn="l" fontAlgn="b"/>
                      <a:r>
                        <a:rPr lang="en-US" sz="1900" u="none" strike="noStrike" dirty="0">
                          <a:effectLst/>
                        </a:rPr>
                        <a:t> </a:t>
                      </a:r>
                      <a:endParaRPr lang="en-US" sz="1900" b="0" i="0" u="none" strike="noStrike" dirty="0">
                        <a:solidFill>
                          <a:srgbClr val="000000"/>
                        </a:solidFill>
                        <a:effectLst/>
                        <a:latin typeface="Times New Roman" panose="02020603050405020304" pitchFamily="18" charset="0"/>
                      </a:endParaRPr>
                    </a:p>
                  </a:txBody>
                  <a:tcPr marL="17927" marR="17927" marT="17927" marB="0" anchor="b"/>
                </a:tc>
                <a:extLst>
                  <a:ext uri="{0D108BD9-81ED-4DB2-BD59-A6C34878D82A}">
                    <a16:rowId xmlns:a16="http://schemas.microsoft.com/office/drawing/2014/main" val="3447904471"/>
                  </a:ext>
                </a:extLst>
              </a:tr>
            </a:tbl>
          </a:graphicData>
        </a:graphic>
      </p:graphicFrame>
    </p:spTree>
    <p:extLst>
      <p:ext uri="{BB962C8B-B14F-4D97-AF65-F5344CB8AC3E}">
        <p14:creationId xmlns:p14="http://schemas.microsoft.com/office/powerpoint/2010/main" val="67747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36AB-0B9F-514D-95EA-A1E8890ADC83}"/>
              </a:ext>
            </a:extLst>
          </p:cNvPr>
          <p:cNvSpPr>
            <a:spLocks noGrp="1"/>
          </p:cNvSpPr>
          <p:nvPr>
            <p:ph type="title"/>
          </p:nvPr>
        </p:nvSpPr>
        <p:spPr>
          <a:xfrm>
            <a:off x="1024128" y="585216"/>
            <a:ext cx="9720072" cy="1499616"/>
          </a:xfrm>
        </p:spPr>
        <p:txBody>
          <a:bodyPr>
            <a:normAutofit/>
          </a:bodyPr>
          <a:lstStyle/>
          <a:p>
            <a:r>
              <a:rPr lang="en-US"/>
              <a:t>STUDY PURPOSE</a:t>
            </a:r>
            <a:endParaRPr lang="en-US" dirty="0"/>
          </a:p>
        </p:txBody>
      </p:sp>
      <p:graphicFrame>
        <p:nvGraphicFramePr>
          <p:cNvPr id="6" name="Content Placeholder 2">
            <a:extLst>
              <a:ext uri="{FF2B5EF4-FFF2-40B4-BE49-F238E27FC236}">
                <a16:creationId xmlns:a16="http://schemas.microsoft.com/office/drawing/2014/main" id="{56A142DA-DA95-4DCF-92EB-96F2E923FB01}"/>
              </a:ext>
            </a:extLst>
          </p:cNvPr>
          <p:cNvGraphicFramePr>
            <a:graphicFrameLocks noGrp="1"/>
          </p:cNvGraphicFramePr>
          <p:nvPr>
            <p:ph idx="1"/>
            <p:extLst>
              <p:ext uri="{D42A27DB-BD31-4B8C-83A1-F6EECF244321}">
                <p14:modId xmlns:p14="http://schemas.microsoft.com/office/powerpoint/2010/main" val="840361817"/>
              </p:ext>
            </p:extLst>
          </p:nvPr>
        </p:nvGraphicFramePr>
        <p:xfrm>
          <a:off x="1023938" y="1680210"/>
          <a:ext cx="10748962" cy="4628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78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04FD73-A09A-D048-8739-D52AC7E18757}"/>
              </a:ext>
            </a:extLst>
          </p:cNvPr>
          <p:cNvSpPr>
            <a:spLocks noGrp="1"/>
          </p:cNvSpPr>
          <p:nvPr>
            <p:ph type="title"/>
          </p:nvPr>
        </p:nvSpPr>
        <p:spPr>
          <a:xfrm>
            <a:off x="957764" y="5305860"/>
            <a:ext cx="9720072" cy="1499616"/>
          </a:xfrm>
        </p:spPr>
        <p:txBody>
          <a:bodyPr>
            <a:normAutofit/>
          </a:bodyPr>
          <a:lstStyle/>
          <a:p>
            <a:r>
              <a:rPr lang="en-US" dirty="0">
                <a:solidFill>
                  <a:srgbClr val="FFFFFF"/>
                </a:solidFill>
              </a:rPr>
              <a:t>RESULTS:</a:t>
            </a:r>
            <a:br>
              <a:rPr lang="en-US" dirty="0">
                <a:solidFill>
                  <a:srgbClr val="FFFFFF"/>
                </a:solidFill>
              </a:rPr>
            </a:br>
            <a:r>
              <a:rPr lang="en-US" dirty="0">
                <a:solidFill>
                  <a:srgbClr val="FFFFFF"/>
                </a:solidFill>
              </a:rPr>
              <a:t>VIRAL Suppression and Quality of LIFE   </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79862AF4-0A21-7C42-BC0A-40C4FD358D4F}"/>
              </a:ext>
            </a:extLst>
          </p:cNvPr>
          <p:cNvGraphicFramePr>
            <a:graphicFrameLocks noGrp="1"/>
          </p:cNvGraphicFramePr>
          <p:nvPr>
            <p:ph idx="1"/>
            <p:extLst>
              <p:ext uri="{D42A27DB-BD31-4B8C-83A1-F6EECF244321}">
                <p14:modId xmlns:p14="http://schemas.microsoft.com/office/powerpoint/2010/main" val="4194488369"/>
              </p:ext>
            </p:extLst>
          </p:nvPr>
        </p:nvGraphicFramePr>
        <p:xfrm>
          <a:off x="762000" y="98979"/>
          <a:ext cx="10113815" cy="4442426"/>
        </p:xfrm>
        <a:graphic>
          <a:graphicData uri="http://schemas.openxmlformats.org/drawingml/2006/table">
            <a:tbl>
              <a:tblPr firstRow="1" bandRow="1">
                <a:tableStyleId>{5C22544A-7EE6-4342-B048-85BDC9FD1C3A}</a:tableStyleId>
              </a:tblPr>
              <a:tblGrid>
                <a:gridCol w="3644843">
                  <a:extLst>
                    <a:ext uri="{9D8B030D-6E8A-4147-A177-3AD203B41FA5}">
                      <a16:colId xmlns:a16="http://schemas.microsoft.com/office/drawing/2014/main" val="681944401"/>
                    </a:ext>
                  </a:extLst>
                </a:gridCol>
                <a:gridCol w="1873655">
                  <a:extLst>
                    <a:ext uri="{9D8B030D-6E8A-4147-A177-3AD203B41FA5}">
                      <a16:colId xmlns:a16="http://schemas.microsoft.com/office/drawing/2014/main" val="336195616"/>
                    </a:ext>
                  </a:extLst>
                </a:gridCol>
                <a:gridCol w="2110740">
                  <a:extLst>
                    <a:ext uri="{9D8B030D-6E8A-4147-A177-3AD203B41FA5}">
                      <a16:colId xmlns:a16="http://schemas.microsoft.com/office/drawing/2014/main" val="2701394024"/>
                    </a:ext>
                  </a:extLst>
                </a:gridCol>
                <a:gridCol w="1739195">
                  <a:extLst>
                    <a:ext uri="{9D8B030D-6E8A-4147-A177-3AD203B41FA5}">
                      <a16:colId xmlns:a16="http://schemas.microsoft.com/office/drawing/2014/main" val="1415152523"/>
                    </a:ext>
                  </a:extLst>
                </a:gridCol>
                <a:gridCol w="745382">
                  <a:extLst>
                    <a:ext uri="{9D8B030D-6E8A-4147-A177-3AD203B41FA5}">
                      <a16:colId xmlns:a16="http://schemas.microsoft.com/office/drawing/2014/main" val="2188353316"/>
                    </a:ext>
                  </a:extLst>
                </a:gridCol>
              </a:tblGrid>
              <a:tr h="224712">
                <a:tc gridSpan="5">
                  <a:txBody>
                    <a:bodyPr/>
                    <a:lstStyle/>
                    <a:p>
                      <a:pPr algn="ctr" fontAlgn="b"/>
                      <a:r>
                        <a:rPr lang="en-US" sz="1400" u="none" strike="noStrike" dirty="0">
                          <a:effectLst/>
                        </a:rPr>
                        <a:t>Viral Suppression (&lt;200)</a:t>
                      </a:r>
                      <a:endParaRPr lang="en-US" sz="14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2662979"/>
                  </a:ext>
                </a:extLst>
              </a:tr>
              <a:tr h="674135">
                <a:tc>
                  <a:txBody>
                    <a:bodyPr/>
                    <a:lstStyle/>
                    <a:p>
                      <a:pPr algn="ctr" fontAlgn="ctr"/>
                      <a:r>
                        <a:rPr lang="en-US" sz="1400" u="none" strike="noStrike">
                          <a:effectLst/>
                        </a:rPr>
                        <a:t>Variable</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Not suppressed (VL&gt;=200)</a:t>
                      </a:r>
                      <a:br>
                        <a:rPr lang="en-US" sz="1400" u="none" strike="noStrike" dirty="0">
                          <a:effectLst/>
                        </a:rPr>
                      </a:br>
                      <a:r>
                        <a:rPr lang="en-US" sz="1400" u="none" strike="noStrike" dirty="0">
                          <a:effectLst/>
                        </a:rPr>
                        <a:t>(n=30)</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dirty="0">
                          <a:effectLst/>
                        </a:rPr>
                        <a:t>Suppressed (VL&lt;200)</a:t>
                      </a:r>
                      <a:br>
                        <a:rPr lang="en-US" sz="1400" u="none" strike="noStrike" dirty="0">
                          <a:effectLst/>
                        </a:rPr>
                      </a:br>
                      <a:r>
                        <a:rPr lang="en-US" sz="1400" u="none" strike="noStrike" dirty="0">
                          <a:effectLst/>
                        </a:rPr>
                        <a:t>(n=304)</a:t>
                      </a:r>
                      <a:endParaRPr lang="en-US"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Total</a:t>
                      </a:r>
                      <a:br>
                        <a:rPr lang="en-US" sz="1400" u="none" strike="noStrike">
                          <a:effectLst/>
                        </a:rPr>
                      </a:br>
                      <a:r>
                        <a:rPr lang="en-US" sz="1400" u="none" strike="noStrike">
                          <a:effectLst/>
                        </a:rPr>
                        <a:t>(n=334)</a:t>
                      </a:r>
                      <a:endParaRPr lang="en-US"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400" u="none" strike="noStrike">
                          <a:effectLst/>
                        </a:rPr>
                        <a:t>p-value</a:t>
                      </a:r>
                      <a:endParaRPr lang="en-US"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047558481"/>
                  </a:ext>
                </a:extLst>
              </a:tr>
              <a:tr h="256813">
                <a:tc>
                  <a:txBody>
                    <a:bodyPr/>
                    <a:lstStyle/>
                    <a:p>
                      <a:pPr algn="l" fontAlgn="b"/>
                      <a:r>
                        <a:rPr lang="en-US" sz="1600" b="1" u="none" strike="noStrike" dirty="0">
                          <a:effectLst/>
                        </a:rPr>
                        <a:t>Quality of Life</a:t>
                      </a:r>
                      <a:r>
                        <a:rPr lang="en-US" sz="1600" u="none" strike="noStrike" dirty="0">
                          <a:effectLst/>
                        </a:rPr>
                        <a:t>, mean (HAT-QoL)</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558290433"/>
                  </a:ext>
                </a:extLst>
              </a:tr>
              <a:tr h="301961">
                <a:tc>
                  <a:txBody>
                    <a:bodyPr/>
                    <a:lstStyle/>
                    <a:p>
                      <a:pPr algn="l" fontAlgn="b"/>
                      <a:r>
                        <a:rPr lang="en-US" sz="1600" u="none" strike="noStrike" dirty="0">
                          <a:effectLst/>
                        </a:rPr>
                        <a:t>     Overall function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65.69444 (25.86352)</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a:effectLst/>
                        </a:rPr>
                        <a:t>73.27029 (22.27057)</a:t>
                      </a:r>
                      <a:endParaRPr lang="en-US" sz="14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72.58982 (22.67722)</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a:effectLst/>
                        </a:rPr>
                        <a:t>0.0809</a:t>
                      </a:r>
                      <a:endParaRPr lang="en-US" sz="14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465520947"/>
                  </a:ext>
                </a:extLst>
              </a:tr>
              <a:tr h="318655">
                <a:tc>
                  <a:txBody>
                    <a:bodyPr/>
                    <a:lstStyle/>
                    <a:p>
                      <a:pPr algn="l" fontAlgn="b"/>
                      <a:r>
                        <a:rPr lang="en-US" sz="1600" u="none" strike="noStrike" dirty="0">
                          <a:effectLst/>
                        </a:rPr>
                        <a:t>     Life satisfaction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39.16667 (18.63711)</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dirty="0">
                          <a:effectLst/>
                        </a:rPr>
                        <a:t>34.95580 (18.47489)</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35.33402 (15.50067)</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a:effectLst/>
                        </a:rPr>
                        <a:t>0.2349</a:t>
                      </a:r>
                      <a:endParaRPr lang="en-US" sz="14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155525846"/>
                  </a:ext>
                </a:extLst>
              </a:tr>
              <a:tr h="360218">
                <a:tc>
                  <a:txBody>
                    <a:bodyPr/>
                    <a:lstStyle/>
                    <a:p>
                      <a:pPr algn="l" fontAlgn="b"/>
                      <a:r>
                        <a:rPr lang="en-US" sz="1600" b="1" u="none" strike="noStrike" dirty="0">
                          <a:effectLst/>
                        </a:rPr>
                        <a:t>     Health worries (SD</a:t>
                      </a:r>
                      <a:r>
                        <a:rPr lang="en-US" sz="1600" u="none" strike="noStrike" dirty="0">
                          <a:effectLst/>
                        </a:rPr>
                        <a:t>)</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61.25000 (28.16209)</a:t>
                      </a:r>
                      <a:endParaRPr lang="en-US" sz="14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dirty="0">
                          <a:effectLst/>
                        </a:rPr>
                        <a:t>78.10444 (22.61749)</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76.59057 (23.61837)</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0.0002</a:t>
                      </a:r>
                      <a:endParaRPr lang="en-US" sz="14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620317413"/>
                  </a:ext>
                </a:extLst>
              </a:tr>
              <a:tr h="318655">
                <a:tc>
                  <a:txBody>
                    <a:bodyPr/>
                    <a:lstStyle/>
                    <a:p>
                      <a:pPr algn="l" fontAlgn="b"/>
                      <a:r>
                        <a:rPr lang="en-US" sz="1600" u="none" strike="noStrike" dirty="0">
                          <a:effectLst/>
                        </a:rPr>
                        <a:t>     Financial worries (SD)</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45.27778 (31.53810)</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dirty="0">
                          <a:effectLst/>
                        </a:rPr>
                        <a:t>49.67105 (34.05949)</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49.27645 (33.81929)</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dirty="0">
                          <a:effectLst/>
                        </a:rPr>
                        <a:t>0.4981</a:t>
                      </a:r>
                      <a:endParaRPr lang="en-US" sz="14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60876181"/>
                  </a:ext>
                </a:extLst>
              </a:tr>
              <a:tr h="318654">
                <a:tc>
                  <a:txBody>
                    <a:bodyPr/>
                    <a:lstStyle/>
                    <a:p>
                      <a:pPr algn="l" fontAlgn="b"/>
                      <a:r>
                        <a:rPr lang="en-US" sz="1600" u="none" strike="noStrike" dirty="0">
                          <a:effectLst/>
                        </a:rPr>
                        <a:t>     Medication worries (SD) </a:t>
                      </a:r>
                    </a:p>
                    <a:p>
                      <a:pPr algn="l" fontAlgn="b"/>
                      <a:r>
                        <a:rPr lang="en-US" sz="1600" u="none" strike="noStrike" dirty="0">
                          <a:effectLst/>
                        </a:rPr>
                        <a:t>      [n=26 and 296]</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75.00000 (22.22611)</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85.43919 (18.82956)</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84.59627 (19.29824)</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0.0080</a:t>
                      </a:r>
                      <a:endParaRPr lang="en-US" sz="14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80366872"/>
                  </a:ext>
                </a:extLst>
              </a:tr>
              <a:tr h="385156">
                <a:tc>
                  <a:txBody>
                    <a:bodyPr/>
                    <a:lstStyle/>
                    <a:p>
                      <a:pPr algn="l" fontAlgn="b"/>
                      <a:r>
                        <a:rPr lang="en-US" sz="1600" b="1" u="none" strike="noStrike" dirty="0">
                          <a:effectLst/>
                        </a:rPr>
                        <a:t>     HIV mastery (SD)</a:t>
                      </a:r>
                      <a:endParaRPr lang="en-US" sz="16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48.75000 (31.54601)</a:t>
                      </a:r>
                      <a:endParaRPr lang="en-US" sz="14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65.74941 (28.47559)</a:t>
                      </a:r>
                      <a:endParaRPr lang="en-US" sz="14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63.92216 (29.10770)</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0.0026</a:t>
                      </a:r>
                      <a:endParaRPr lang="en-US" sz="14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33100500"/>
                  </a:ext>
                </a:extLst>
              </a:tr>
              <a:tr h="401782">
                <a:tc>
                  <a:txBody>
                    <a:bodyPr/>
                    <a:lstStyle/>
                    <a:p>
                      <a:pPr algn="l" fontAlgn="b"/>
                      <a:r>
                        <a:rPr lang="en-US" sz="1600" b="1" u="none" strike="noStrike" dirty="0">
                          <a:effectLst/>
                        </a:rPr>
                        <a:t>     Disclosure worries (SD)</a:t>
                      </a:r>
                      <a:endParaRPr lang="en-US" sz="16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45.66667 (34.93179)</a:t>
                      </a:r>
                      <a:endParaRPr lang="en-US" sz="14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64.47780 (30.84548)</a:t>
                      </a:r>
                      <a:endParaRPr lang="en-US" sz="14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62.78817 (31.63874)</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0.0018</a:t>
                      </a:r>
                      <a:endParaRPr lang="en-US" sz="14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72096622"/>
                  </a:ext>
                </a:extLst>
              </a:tr>
              <a:tr h="263236">
                <a:tc>
                  <a:txBody>
                    <a:bodyPr/>
                    <a:lstStyle/>
                    <a:p>
                      <a:pPr algn="l" fontAlgn="b"/>
                      <a:r>
                        <a:rPr lang="en-US" sz="1600" b="1" u="none" strike="noStrike" dirty="0">
                          <a:effectLst/>
                        </a:rPr>
                        <a:t>     Sexual function (SD)</a:t>
                      </a:r>
                      <a:endParaRPr lang="en-US" sz="16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61.66667 (30.25277)</a:t>
                      </a:r>
                      <a:endParaRPr lang="en-US" sz="14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73.80757 (29.06542)</a:t>
                      </a:r>
                      <a:endParaRPr lang="en-US" sz="14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72.71707 (29.33397)</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1" u="none" strike="noStrike" dirty="0">
                          <a:effectLst/>
                        </a:rPr>
                        <a:t>0.0303</a:t>
                      </a:r>
                      <a:endParaRPr lang="en-US" sz="14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346916527"/>
                  </a:ext>
                </a:extLst>
              </a:tr>
              <a:tr h="449423">
                <a:tc>
                  <a:txBody>
                    <a:bodyPr/>
                    <a:lstStyle/>
                    <a:p>
                      <a:pPr algn="l" fontAlgn="b"/>
                      <a:r>
                        <a:rPr lang="en-US" sz="1600" b="0" u="none" strike="noStrike" dirty="0">
                          <a:effectLst/>
                        </a:rPr>
                        <a:t>     Provider trust (SD) [n=30 and 303]</a:t>
                      </a:r>
                      <a:endParaRPr lang="en-US" sz="16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61.66667 (26.22479)</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67.62926 (28.09632)</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b="0" u="none" strike="noStrike" dirty="0">
                          <a:effectLst/>
                        </a:rPr>
                        <a:t>67.09209 (27.94760)</a:t>
                      </a:r>
                      <a:endParaRPr lang="en-US" sz="14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400" u="none" strike="noStrike" dirty="0">
                          <a:effectLst/>
                        </a:rPr>
                        <a:t>0.2656</a:t>
                      </a:r>
                      <a:endParaRPr lang="en-US" sz="14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524485662"/>
                  </a:ext>
                </a:extLst>
              </a:tr>
            </a:tbl>
          </a:graphicData>
        </a:graphic>
      </p:graphicFrame>
    </p:spTree>
    <p:extLst>
      <p:ext uri="{BB962C8B-B14F-4D97-AF65-F5344CB8AC3E}">
        <p14:creationId xmlns:p14="http://schemas.microsoft.com/office/powerpoint/2010/main" val="666526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C0B1E-F59C-3846-A9AD-7597391700F3}"/>
              </a:ext>
            </a:extLst>
          </p:cNvPr>
          <p:cNvSpPr>
            <a:spLocks noGrp="1"/>
          </p:cNvSpPr>
          <p:nvPr>
            <p:ph type="title"/>
          </p:nvPr>
        </p:nvSpPr>
        <p:spPr>
          <a:xfrm>
            <a:off x="1024128" y="4971088"/>
            <a:ext cx="10515414" cy="1499616"/>
          </a:xfrm>
        </p:spPr>
        <p:txBody>
          <a:bodyPr>
            <a:normAutofit/>
          </a:bodyPr>
          <a:lstStyle/>
          <a:p>
            <a:r>
              <a:rPr lang="en-US" dirty="0">
                <a:solidFill>
                  <a:srgbClr val="FFFFFF"/>
                </a:solidFill>
              </a:rPr>
              <a:t>Results: viral suppression and treatment satisfaction</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ABF59E02-7349-B544-BD8F-16C6444C2B7A}"/>
              </a:ext>
            </a:extLst>
          </p:cNvPr>
          <p:cNvGraphicFramePr>
            <a:graphicFrameLocks noGrp="1"/>
          </p:cNvGraphicFramePr>
          <p:nvPr>
            <p:ph idx="1"/>
            <p:extLst>
              <p:ext uri="{D42A27DB-BD31-4B8C-83A1-F6EECF244321}">
                <p14:modId xmlns:p14="http://schemas.microsoft.com/office/powerpoint/2010/main" val="958442887"/>
              </p:ext>
            </p:extLst>
          </p:nvPr>
        </p:nvGraphicFramePr>
        <p:xfrm>
          <a:off x="642938" y="831899"/>
          <a:ext cx="11084242" cy="2977209"/>
        </p:xfrm>
        <a:graphic>
          <a:graphicData uri="http://schemas.openxmlformats.org/drawingml/2006/table">
            <a:tbl>
              <a:tblPr firstRow="1" bandRow="1">
                <a:tableStyleId>{5C22544A-7EE6-4342-B048-85BDC9FD1C3A}</a:tableStyleId>
              </a:tblPr>
              <a:tblGrid>
                <a:gridCol w="3769042">
                  <a:extLst>
                    <a:ext uri="{9D8B030D-6E8A-4147-A177-3AD203B41FA5}">
                      <a16:colId xmlns:a16="http://schemas.microsoft.com/office/drawing/2014/main" val="3638875067"/>
                    </a:ext>
                  </a:extLst>
                </a:gridCol>
                <a:gridCol w="1725930">
                  <a:extLst>
                    <a:ext uri="{9D8B030D-6E8A-4147-A177-3AD203B41FA5}">
                      <a16:colId xmlns:a16="http://schemas.microsoft.com/office/drawing/2014/main" val="3694182367"/>
                    </a:ext>
                  </a:extLst>
                </a:gridCol>
                <a:gridCol w="1725930">
                  <a:extLst>
                    <a:ext uri="{9D8B030D-6E8A-4147-A177-3AD203B41FA5}">
                      <a16:colId xmlns:a16="http://schemas.microsoft.com/office/drawing/2014/main" val="921758515"/>
                    </a:ext>
                  </a:extLst>
                </a:gridCol>
                <a:gridCol w="1337310">
                  <a:extLst>
                    <a:ext uri="{9D8B030D-6E8A-4147-A177-3AD203B41FA5}">
                      <a16:colId xmlns:a16="http://schemas.microsoft.com/office/drawing/2014/main" val="2796770127"/>
                    </a:ext>
                  </a:extLst>
                </a:gridCol>
                <a:gridCol w="777240">
                  <a:extLst>
                    <a:ext uri="{9D8B030D-6E8A-4147-A177-3AD203B41FA5}">
                      <a16:colId xmlns:a16="http://schemas.microsoft.com/office/drawing/2014/main" val="2823533266"/>
                    </a:ext>
                  </a:extLst>
                </a:gridCol>
                <a:gridCol w="777240">
                  <a:extLst>
                    <a:ext uri="{9D8B030D-6E8A-4147-A177-3AD203B41FA5}">
                      <a16:colId xmlns:a16="http://schemas.microsoft.com/office/drawing/2014/main" val="1151537024"/>
                    </a:ext>
                  </a:extLst>
                </a:gridCol>
                <a:gridCol w="971550">
                  <a:extLst>
                    <a:ext uri="{9D8B030D-6E8A-4147-A177-3AD203B41FA5}">
                      <a16:colId xmlns:a16="http://schemas.microsoft.com/office/drawing/2014/main" val="2016337319"/>
                    </a:ext>
                  </a:extLst>
                </a:gridCol>
              </a:tblGrid>
              <a:tr h="785793">
                <a:tc>
                  <a:txBody>
                    <a:bodyPr/>
                    <a:lstStyle/>
                    <a:p>
                      <a:pPr algn="ctr" fontAlgn="ctr"/>
                      <a:r>
                        <a:rPr lang="en-US" sz="1600" u="none" strike="noStrike">
                          <a:effectLst/>
                        </a:rPr>
                        <a:t>Variable</a:t>
                      </a:r>
                      <a:endParaRPr lang="en-US" sz="1600" b="0" i="0" u="none" strike="noStrike">
                        <a:solidFill>
                          <a:srgbClr val="000000"/>
                        </a:solidFill>
                        <a:effectLst/>
                        <a:latin typeface="Times New Roman" panose="02020603050405020304" pitchFamily="18" charset="0"/>
                      </a:endParaRPr>
                    </a:p>
                  </a:txBody>
                  <a:tcPr marL="14871" marR="14871" marT="14871" marB="0" anchor="ctr"/>
                </a:tc>
                <a:tc>
                  <a:txBody>
                    <a:bodyPr/>
                    <a:lstStyle/>
                    <a:p>
                      <a:pPr algn="ctr" fontAlgn="ctr"/>
                      <a:r>
                        <a:rPr lang="en-US" sz="1600" u="none" strike="noStrike">
                          <a:effectLst/>
                        </a:rPr>
                        <a:t>Not suppressed (VL&gt;=200)</a:t>
                      </a:r>
                      <a:br>
                        <a:rPr lang="en-US" sz="1600" u="none" strike="noStrike">
                          <a:effectLst/>
                        </a:rPr>
                      </a:br>
                      <a:r>
                        <a:rPr lang="en-US" sz="1600" u="none" strike="noStrike">
                          <a:effectLst/>
                        </a:rPr>
                        <a:t>(n=28)</a:t>
                      </a:r>
                      <a:endParaRPr lang="en-US" sz="1600" b="0" i="0" u="none" strike="noStrike">
                        <a:solidFill>
                          <a:srgbClr val="000000"/>
                        </a:solidFill>
                        <a:effectLst/>
                        <a:latin typeface="Times New Roman" panose="02020603050405020304" pitchFamily="18" charset="0"/>
                      </a:endParaRPr>
                    </a:p>
                  </a:txBody>
                  <a:tcPr marL="14871" marR="14871" marT="14871" marB="0" anchor="ctr"/>
                </a:tc>
                <a:tc>
                  <a:txBody>
                    <a:bodyPr/>
                    <a:lstStyle/>
                    <a:p>
                      <a:pPr algn="ctr" fontAlgn="ctr"/>
                      <a:r>
                        <a:rPr lang="en-US" sz="1600" u="none" strike="noStrike">
                          <a:effectLst/>
                        </a:rPr>
                        <a:t>Suppressed (VL&lt;200)</a:t>
                      </a:r>
                      <a:br>
                        <a:rPr lang="en-US" sz="1600" u="none" strike="noStrike">
                          <a:effectLst/>
                        </a:rPr>
                      </a:br>
                      <a:r>
                        <a:rPr lang="en-US" sz="1600" u="none" strike="noStrike">
                          <a:effectLst/>
                        </a:rPr>
                        <a:t>(n=299)</a:t>
                      </a:r>
                      <a:endParaRPr lang="en-US" sz="1600" b="0" i="0" u="none" strike="noStrike">
                        <a:solidFill>
                          <a:srgbClr val="000000"/>
                        </a:solidFill>
                        <a:effectLst/>
                        <a:latin typeface="Times New Roman" panose="02020603050405020304" pitchFamily="18" charset="0"/>
                      </a:endParaRPr>
                    </a:p>
                  </a:txBody>
                  <a:tcPr marL="14871" marR="14871" marT="14871" marB="0" anchor="ctr"/>
                </a:tc>
                <a:tc>
                  <a:txBody>
                    <a:bodyPr/>
                    <a:lstStyle/>
                    <a:p>
                      <a:pPr algn="ctr" fontAlgn="ctr"/>
                      <a:r>
                        <a:rPr lang="en-US" sz="1600" u="none" strike="noStrike">
                          <a:effectLst/>
                        </a:rPr>
                        <a:t>Total</a:t>
                      </a:r>
                      <a:br>
                        <a:rPr lang="en-US" sz="1600" u="none" strike="noStrike">
                          <a:effectLst/>
                        </a:rPr>
                      </a:br>
                      <a:r>
                        <a:rPr lang="en-US" sz="1600" u="none" strike="noStrike">
                          <a:effectLst/>
                        </a:rPr>
                        <a:t>(n=327)</a:t>
                      </a:r>
                      <a:endParaRPr lang="en-US" sz="1600" b="0" i="0" u="none" strike="noStrike">
                        <a:solidFill>
                          <a:srgbClr val="000000"/>
                        </a:solidFill>
                        <a:effectLst/>
                        <a:latin typeface="Times New Roman" panose="02020603050405020304" pitchFamily="18" charset="0"/>
                      </a:endParaRPr>
                    </a:p>
                  </a:txBody>
                  <a:tcPr marL="14871" marR="14871" marT="14871" marB="0" anchor="ctr"/>
                </a:tc>
                <a:tc>
                  <a:txBody>
                    <a:bodyPr/>
                    <a:lstStyle/>
                    <a:p>
                      <a:pPr algn="ctr" fontAlgn="ctr"/>
                      <a:r>
                        <a:rPr lang="en-US" sz="1600" u="none" strike="noStrike">
                          <a:effectLst/>
                        </a:rPr>
                        <a:t>t-statistic OR chi2</a:t>
                      </a:r>
                      <a:endParaRPr lang="en-US" sz="1600" b="0" i="0" u="none" strike="noStrike">
                        <a:solidFill>
                          <a:srgbClr val="000000"/>
                        </a:solidFill>
                        <a:effectLst/>
                        <a:latin typeface="Times New Roman" panose="02020603050405020304" pitchFamily="18" charset="0"/>
                      </a:endParaRPr>
                    </a:p>
                  </a:txBody>
                  <a:tcPr marL="14871" marR="14871" marT="14871" marB="0" anchor="ctr"/>
                </a:tc>
                <a:tc>
                  <a:txBody>
                    <a:bodyPr/>
                    <a:lstStyle/>
                    <a:p>
                      <a:pPr algn="ctr" fontAlgn="ctr"/>
                      <a:r>
                        <a:rPr lang="en-US" sz="1600" u="none" strike="noStrike">
                          <a:effectLst/>
                        </a:rPr>
                        <a:t>Degrees of freedom</a:t>
                      </a:r>
                      <a:endParaRPr lang="en-US" sz="1600" b="0" i="0" u="none" strike="noStrike">
                        <a:solidFill>
                          <a:srgbClr val="000000"/>
                        </a:solidFill>
                        <a:effectLst/>
                        <a:latin typeface="Times New Roman" panose="02020603050405020304" pitchFamily="18" charset="0"/>
                      </a:endParaRPr>
                    </a:p>
                  </a:txBody>
                  <a:tcPr marL="14871" marR="14871" marT="14871" marB="0" anchor="ctr"/>
                </a:tc>
                <a:tc>
                  <a:txBody>
                    <a:bodyPr/>
                    <a:lstStyle/>
                    <a:p>
                      <a:pPr algn="ctr" fontAlgn="ctr"/>
                      <a:r>
                        <a:rPr lang="en-US" sz="1600" u="none" strike="noStrike">
                          <a:effectLst/>
                        </a:rPr>
                        <a:t>p-value</a:t>
                      </a:r>
                      <a:endParaRPr lang="en-US" sz="1600" b="0" i="0" u="none" strike="noStrike">
                        <a:solidFill>
                          <a:srgbClr val="000000"/>
                        </a:solidFill>
                        <a:effectLst/>
                        <a:latin typeface="Times New Roman" panose="02020603050405020304" pitchFamily="18" charset="0"/>
                      </a:endParaRPr>
                    </a:p>
                  </a:txBody>
                  <a:tcPr marL="14871" marR="14871" marT="14871" marB="0" anchor="ctr"/>
                </a:tc>
                <a:extLst>
                  <a:ext uri="{0D108BD9-81ED-4DB2-BD59-A6C34878D82A}">
                    <a16:rowId xmlns:a16="http://schemas.microsoft.com/office/drawing/2014/main" val="1146686674"/>
                  </a:ext>
                </a:extLst>
              </a:tr>
              <a:tr h="547854">
                <a:tc>
                  <a:txBody>
                    <a:bodyPr/>
                    <a:lstStyle/>
                    <a:p>
                      <a:pPr algn="l" fontAlgn="b"/>
                      <a:r>
                        <a:rPr lang="fr" sz="1600" b="1" u="none" strike="noStrike" dirty="0">
                          <a:effectLst/>
                        </a:rPr>
                        <a:t>HIV-</a:t>
                      </a:r>
                      <a:r>
                        <a:rPr lang="fr" sz="1600" b="1" u="none" strike="noStrike" dirty="0" err="1">
                          <a:effectLst/>
                        </a:rPr>
                        <a:t>Treatment</a:t>
                      </a:r>
                      <a:r>
                        <a:rPr lang="fr" sz="1600" b="1" u="none" strike="noStrike" dirty="0">
                          <a:effectLst/>
                        </a:rPr>
                        <a:t> Satisfaction Questionnaire</a:t>
                      </a:r>
                      <a:r>
                        <a:rPr lang="fr" sz="1600" u="none" strike="noStrike" dirty="0">
                          <a:effectLst/>
                        </a:rPr>
                        <a:t>, </a:t>
                      </a:r>
                      <a:r>
                        <a:rPr lang="fr" sz="1600" u="none" strike="noStrike" dirty="0" err="1">
                          <a:effectLst/>
                        </a:rPr>
                        <a:t>mean</a:t>
                      </a:r>
                      <a:r>
                        <a:rPr lang="fr" sz="1600" u="none" strike="noStrike" dirty="0">
                          <a:effectLst/>
                        </a:rPr>
                        <a:t> (HIVTSQ)</a:t>
                      </a:r>
                      <a:endParaRPr lang="fr" sz="1600" b="0" i="0" u="none" strike="noStrike" dirty="0">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4871" marR="14871" marT="14871" marB="0" anchor="b"/>
                </a:tc>
                <a:extLst>
                  <a:ext uri="{0D108BD9-81ED-4DB2-BD59-A6C34878D82A}">
                    <a16:rowId xmlns:a16="http://schemas.microsoft.com/office/drawing/2014/main" val="2262714285"/>
                  </a:ext>
                </a:extLst>
              </a:tr>
              <a:tr h="547854">
                <a:tc>
                  <a:txBody>
                    <a:bodyPr/>
                    <a:lstStyle/>
                    <a:p>
                      <a:pPr algn="l" fontAlgn="b"/>
                      <a:r>
                        <a:rPr lang="en-US" sz="1600" b="1" u="none" strike="noStrike" dirty="0">
                          <a:effectLst/>
                        </a:rPr>
                        <a:t>     General satisfaction/Clinical sub-score (SD)</a:t>
                      </a:r>
                      <a:endParaRPr lang="en-US" sz="1600" b="1" i="0" u="none" strike="noStrike" dirty="0">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a:effectLst/>
                        </a:rPr>
                        <a:t>21.21429 (6.522651)</a:t>
                      </a:r>
                      <a:endParaRPr lang="en-US" sz="1600" b="1"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a:effectLst/>
                        </a:rPr>
                        <a:t>24.46488 (5.564262)</a:t>
                      </a:r>
                      <a:endParaRPr lang="en-US" sz="1600" b="1"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a:effectLst/>
                        </a:rPr>
                        <a:t>24.18654 (5.714480)</a:t>
                      </a:r>
                      <a:endParaRPr lang="en-US" sz="1600" b="1"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u="none" strike="noStrike">
                          <a:effectLst/>
                        </a:rPr>
                        <a:t>-2.9110</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u="none" strike="noStrike">
                          <a:effectLst/>
                        </a:rPr>
                        <a:t>325</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b="1" u="none" strike="noStrike" dirty="0">
                          <a:effectLst/>
                        </a:rPr>
                        <a:t>0.0039</a:t>
                      </a:r>
                      <a:endParaRPr lang="en-US" sz="1600" b="1" i="0" u="none" strike="noStrike" dirty="0">
                        <a:solidFill>
                          <a:srgbClr val="000000"/>
                        </a:solidFill>
                        <a:effectLst/>
                        <a:latin typeface="Times New Roman" panose="02020603050405020304" pitchFamily="18" charset="0"/>
                      </a:endParaRPr>
                    </a:p>
                  </a:txBody>
                  <a:tcPr marL="14871" marR="14871" marT="14871" marB="0" anchor="b"/>
                </a:tc>
                <a:extLst>
                  <a:ext uri="{0D108BD9-81ED-4DB2-BD59-A6C34878D82A}">
                    <a16:rowId xmlns:a16="http://schemas.microsoft.com/office/drawing/2014/main" val="2888385495"/>
                  </a:ext>
                </a:extLst>
              </a:tr>
              <a:tr h="547854">
                <a:tc>
                  <a:txBody>
                    <a:bodyPr/>
                    <a:lstStyle/>
                    <a:p>
                      <a:pPr algn="l" fontAlgn="b"/>
                      <a:r>
                        <a:rPr lang="en-US" sz="1600" b="1" u="none" strike="noStrike" dirty="0">
                          <a:effectLst/>
                        </a:rPr>
                        <a:t>     Lifestyle/Ease sub-score (SD)</a:t>
                      </a:r>
                      <a:endParaRPr lang="en-US" sz="1600" b="1" i="0" u="none" strike="noStrike" dirty="0">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a:effectLst/>
                        </a:rPr>
                        <a:t>20.35714 (6.651172)</a:t>
                      </a:r>
                      <a:endParaRPr lang="en-US" sz="1600" b="1"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a:effectLst/>
                        </a:rPr>
                        <a:t>24.23411 (6.103034)</a:t>
                      </a:r>
                      <a:endParaRPr lang="en-US" sz="1600" b="1" i="0" u="none" strike="noStrike">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a:effectLst/>
                        </a:rPr>
                        <a:t>23.90214 (6.236364)</a:t>
                      </a:r>
                      <a:endParaRPr lang="en-US" sz="1600" b="1"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u="none" strike="noStrike">
                          <a:effectLst/>
                        </a:rPr>
                        <a:t>-3.1895</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u="none" strike="noStrike">
                          <a:effectLst/>
                        </a:rPr>
                        <a:t>325</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b="1" u="none" strike="noStrike" dirty="0">
                          <a:effectLst/>
                        </a:rPr>
                        <a:t>0.0016</a:t>
                      </a:r>
                      <a:endParaRPr lang="en-US" sz="1600" b="1" i="0" u="none" strike="noStrike" dirty="0">
                        <a:solidFill>
                          <a:srgbClr val="000000"/>
                        </a:solidFill>
                        <a:effectLst/>
                        <a:latin typeface="Times New Roman" panose="02020603050405020304" pitchFamily="18" charset="0"/>
                      </a:endParaRPr>
                    </a:p>
                  </a:txBody>
                  <a:tcPr marL="14871" marR="14871" marT="14871" marB="0" anchor="b"/>
                </a:tc>
                <a:extLst>
                  <a:ext uri="{0D108BD9-81ED-4DB2-BD59-A6C34878D82A}">
                    <a16:rowId xmlns:a16="http://schemas.microsoft.com/office/drawing/2014/main" val="2640603949"/>
                  </a:ext>
                </a:extLst>
              </a:tr>
              <a:tr h="547854">
                <a:tc>
                  <a:txBody>
                    <a:bodyPr/>
                    <a:lstStyle/>
                    <a:p>
                      <a:pPr algn="l" fontAlgn="b"/>
                      <a:r>
                        <a:rPr lang="en-US" sz="1600" b="1" u="none" strike="noStrike" dirty="0">
                          <a:effectLst/>
                        </a:rPr>
                        <a:t>     Total score (SD) [n=28 and 298]</a:t>
                      </a:r>
                      <a:endParaRPr lang="en-US" sz="1600" b="1" i="0" u="none" strike="noStrike" dirty="0">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dirty="0">
                          <a:effectLst/>
                        </a:rPr>
                        <a:t>41.57143 (12.60931)</a:t>
                      </a:r>
                      <a:endParaRPr lang="en-US" sz="1600" b="1" i="0" u="none" strike="noStrike" dirty="0">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dirty="0">
                          <a:effectLst/>
                        </a:rPr>
                        <a:t>48.69463 (11.28170)</a:t>
                      </a:r>
                      <a:endParaRPr lang="en-US" sz="1600" b="1" i="0" u="none" strike="noStrike" dirty="0">
                        <a:solidFill>
                          <a:srgbClr val="000000"/>
                        </a:solidFill>
                        <a:effectLst/>
                        <a:latin typeface="Times New Roman" panose="02020603050405020304" pitchFamily="18" charset="0"/>
                      </a:endParaRPr>
                    </a:p>
                  </a:txBody>
                  <a:tcPr marL="14871" marR="14871" marT="14871" marB="0" anchor="b"/>
                </a:tc>
                <a:tc>
                  <a:txBody>
                    <a:bodyPr/>
                    <a:lstStyle/>
                    <a:p>
                      <a:pPr algn="l" fontAlgn="b"/>
                      <a:r>
                        <a:rPr lang="en-US" sz="1600" b="1" u="none" strike="noStrike" dirty="0">
                          <a:effectLst/>
                        </a:rPr>
                        <a:t>48.08282 (11.55492)</a:t>
                      </a:r>
                      <a:endParaRPr lang="en-US" sz="1600" b="1" i="0" u="none" strike="noStrike" dirty="0">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u="none" strike="noStrike">
                          <a:effectLst/>
                        </a:rPr>
                        <a:t>-3.1617</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u="none" strike="noStrike">
                          <a:effectLst/>
                        </a:rPr>
                        <a:t>324</a:t>
                      </a:r>
                      <a:endParaRPr lang="en-US" sz="1600" b="0" i="0" u="none" strike="noStrike">
                        <a:solidFill>
                          <a:srgbClr val="000000"/>
                        </a:solidFill>
                        <a:effectLst/>
                        <a:latin typeface="Times New Roman" panose="02020603050405020304" pitchFamily="18" charset="0"/>
                      </a:endParaRPr>
                    </a:p>
                  </a:txBody>
                  <a:tcPr marL="14871" marR="14871" marT="14871" marB="0" anchor="b"/>
                </a:tc>
                <a:tc>
                  <a:txBody>
                    <a:bodyPr/>
                    <a:lstStyle/>
                    <a:p>
                      <a:pPr algn="r" fontAlgn="b"/>
                      <a:r>
                        <a:rPr lang="en-US" sz="1600" b="1" u="none" strike="noStrike" dirty="0">
                          <a:effectLst/>
                        </a:rPr>
                        <a:t>0.0017</a:t>
                      </a:r>
                      <a:endParaRPr lang="en-US" sz="1600" b="1" i="0" u="none" strike="noStrike" dirty="0">
                        <a:solidFill>
                          <a:srgbClr val="000000"/>
                        </a:solidFill>
                        <a:effectLst/>
                        <a:latin typeface="Times New Roman" panose="02020603050405020304" pitchFamily="18" charset="0"/>
                      </a:endParaRPr>
                    </a:p>
                  </a:txBody>
                  <a:tcPr marL="14871" marR="14871" marT="14871" marB="0" anchor="b"/>
                </a:tc>
                <a:extLst>
                  <a:ext uri="{0D108BD9-81ED-4DB2-BD59-A6C34878D82A}">
                    <a16:rowId xmlns:a16="http://schemas.microsoft.com/office/drawing/2014/main" val="1110614208"/>
                  </a:ext>
                </a:extLst>
              </a:tr>
            </a:tbl>
          </a:graphicData>
        </a:graphic>
      </p:graphicFrame>
    </p:spTree>
    <p:extLst>
      <p:ext uri="{BB962C8B-B14F-4D97-AF65-F5344CB8AC3E}">
        <p14:creationId xmlns:p14="http://schemas.microsoft.com/office/powerpoint/2010/main" val="4261636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D35B0-7358-474D-BF5B-3F4A8844A7A9}"/>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viral suppression and adherence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315C3538-0A2E-9B41-A275-82D430802CAF}"/>
              </a:ext>
            </a:extLst>
          </p:cNvPr>
          <p:cNvGraphicFramePr>
            <a:graphicFrameLocks noGrp="1"/>
          </p:cNvGraphicFramePr>
          <p:nvPr>
            <p:ph idx="1"/>
            <p:extLst>
              <p:ext uri="{D42A27DB-BD31-4B8C-83A1-F6EECF244321}">
                <p14:modId xmlns:p14="http://schemas.microsoft.com/office/powerpoint/2010/main" val="305084897"/>
              </p:ext>
            </p:extLst>
          </p:nvPr>
        </p:nvGraphicFramePr>
        <p:xfrm>
          <a:off x="921637" y="516071"/>
          <a:ext cx="9382873" cy="3540315"/>
        </p:xfrm>
        <a:graphic>
          <a:graphicData uri="http://schemas.openxmlformats.org/drawingml/2006/table">
            <a:tbl>
              <a:tblPr firstRow="1" bandRow="1">
                <a:tableStyleId>{5C22544A-7EE6-4342-B048-85BDC9FD1C3A}</a:tableStyleId>
              </a:tblPr>
              <a:tblGrid>
                <a:gridCol w="3925780">
                  <a:extLst>
                    <a:ext uri="{9D8B030D-6E8A-4147-A177-3AD203B41FA5}">
                      <a16:colId xmlns:a16="http://schemas.microsoft.com/office/drawing/2014/main" val="1912251114"/>
                    </a:ext>
                  </a:extLst>
                </a:gridCol>
                <a:gridCol w="1701973">
                  <a:extLst>
                    <a:ext uri="{9D8B030D-6E8A-4147-A177-3AD203B41FA5}">
                      <a16:colId xmlns:a16="http://schemas.microsoft.com/office/drawing/2014/main" val="739995073"/>
                    </a:ext>
                  </a:extLst>
                </a:gridCol>
                <a:gridCol w="1580198">
                  <a:extLst>
                    <a:ext uri="{9D8B030D-6E8A-4147-A177-3AD203B41FA5}">
                      <a16:colId xmlns:a16="http://schemas.microsoft.com/office/drawing/2014/main" val="3967132920"/>
                    </a:ext>
                  </a:extLst>
                </a:gridCol>
                <a:gridCol w="1564750">
                  <a:extLst>
                    <a:ext uri="{9D8B030D-6E8A-4147-A177-3AD203B41FA5}">
                      <a16:colId xmlns:a16="http://schemas.microsoft.com/office/drawing/2014/main" val="980271955"/>
                    </a:ext>
                  </a:extLst>
                </a:gridCol>
                <a:gridCol w="610172">
                  <a:extLst>
                    <a:ext uri="{9D8B030D-6E8A-4147-A177-3AD203B41FA5}">
                      <a16:colId xmlns:a16="http://schemas.microsoft.com/office/drawing/2014/main" val="2757194224"/>
                    </a:ext>
                  </a:extLst>
                </a:gridCol>
              </a:tblGrid>
              <a:tr h="607947">
                <a:tc>
                  <a:txBody>
                    <a:bodyPr/>
                    <a:lstStyle/>
                    <a:p>
                      <a:pPr algn="ctr" fontAlgn="ctr"/>
                      <a:r>
                        <a:rPr lang="en-US" sz="1600" u="none" strike="noStrike" dirty="0">
                          <a:effectLst/>
                        </a:rPr>
                        <a:t>Variable</a:t>
                      </a:r>
                      <a:endParaRPr lang="en-US" sz="1600" b="0" i="0" u="none" strike="noStrike" dirty="0">
                        <a:solidFill>
                          <a:srgbClr val="000000"/>
                        </a:solidFill>
                        <a:effectLst/>
                        <a:latin typeface="Times New Roman" panose="02020603050405020304" pitchFamily="18" charset="0"/>
                      </a:endParaRPr>
                    </a:p>
                  </a:txBody>
                  <a:tcPr marL="11505" marR="11505" marT="11505" marB="0" anchor="ctr"/>
                </a:tc>
                <a:tc>
                  <a:txBody>
                    <a:bodyPr/>
                    <a:lstStyle/>
                    <a:p>
                      <a:pPr algn="ctr" fontAlgn="ctr"/>
                      <a:r>
                        <a:rPr lang="en-US" sz="1600" u="none" strike="noStrike">
                          <a:effectLst/>
                        </a:rPr>
                        <a:t>Not suppressed (VL&gt;=200)</a:t>
                      </a:r>
                      <a:br>
                        <a:rPr lang="en-US" sz="1600" u="none" strike="noStrike">
                          <a:effectLst/>
                        </a:rPr>
                      </a:br>
                      <a:r>
                        <a:rPr lang="en-US" sz="1600" u="none" strike="noStrike">
                          <a:effectLst/>
                        </a:rPr>
                        <a:t>(n=28)</a:t>
                      </a:r>
                      <a:endParaRPr lang="en-US" sz="1600" b="0" i="0" u="none" strike="noStrike">
                        <a:solidFill>
                          <a:srgbClr val="000000"/>
                        </a:solidFill>
                        <a:effectLst/>
                        <a:latin typeface="Times New Roman" panose="02020603050405020304" pitchFamily="18" charset="0"/>
                      </a:endParaRPr>
                    </a:p>
                  </a:txBody>
                  <a:tcPr marL="11505" marR="11505" marT="11505" marB="0" anchor="ctr"/>
                </a:tc>
                <a:tc>
                  <a:txBody>
                    <a:bodyPr/>
                    <a:lstStyle/>
                    <a:p>
                      <a:pPr algn="ctr" fontAlgn="ctr"/>
                      <a:r>
                        <a:rPr lang="en-US" sz="1600" u="none" strike="noStrike">
                          <a:effectLst/>
                        </a:rPr>
                        <a:t>Suppressed (VL&lt;200)</a:t>
                      </a:r>
                      <a:br>
                        <a:rPr lang="en-US" sz="1600" u="none" strike="noStrike">
                          <a:effectLst/>
                        </a:rPr>
                      </a:br>
                      <a:r>
                        <a:rPr lang="en-US" sz="1600" u="none" strike="noStrike">
                          <a:effectLst/>
                        </a:rPr>
                        <a:t>(n=300)</a:t>
                      </a:r>
                      <a:endParaRPr lang="en-US" sz="1600" b="0" i="0" u="none" strike="noStrike">
                        <a:solidFill>
                          <a:srgbClr val="000000"/>
                        </a:solidFill>
                        <a:effectLst/>
                        <a:latin typeface="Times New Roman" panose="02020603050405020304" pitchFamily="18" charset="0"/>
                      </a:endParaRPr>
                    </a:p>
                  </a:txBody>
                  <a:tcPr marL="11505" marR="11505" marT="11505" marB="0" anchor="ctr"/>
                </a:tc>
                <a:tc>
                  <a:txBody>
                    <a:bodyPr/>
                    <a:lstStyle/>
                    <a:p>
                      <a:pPr algn="ctr" fontAlgn="ctr"/>
                      <a:r>
                        <a:rPr lang="en-US" sz="1600" u="none" strike="noStrike">
                          <a:effectLst/>
                        </a:rPr>
                        <a:t>Total</a:t>
                      </a:r>
                      <a:br>
                        <a:rPr lang="en-US" sz="1600" u="none" strike="noStrike">
                          <a:effectLst/>
                        </a:rPr>
                      </a:br>
                      <a:r>
                        <a:rPr lang="en-US" sz="1600" u="none" strike="noStrike">
                          <a:effectLst/>
                        </a:rPr>
                        <a:t>(n=328)</a:t>
                      </a:r>
                      <a:endParaRPr lang="en-US" sz="1600" b="0" i="0" u="none" strike="noStrike">
                        <a:solidFill>
                          <a:srgbClr val="000000"/>
                        </a:solidFill>
                        <a:effectLst/>
                        <a:latin typeface="Times New Roman" panose="02020603050405020304" pitchFamily="18" charset="0"/>
                      </a:endParaRPr>
                    </a:p>
                  </a:txBody>
                  <a:tcPr marL="11505" marR="11505" marT="11505" marB="0" anchor="ctr"/>
                </a:tc>
                <a:tc>
                  <a:txBody>
                    <a:bodyPr/>
                    <a:lstStyle/>
                    <a:p>
                      <a:pPr algn="ctr" fontAlgn="ctr"/>
                      <a:r>
                        <a:rPr lang="en-US" sz="1600" u="none" strike="noStrike">
                          <a:effectLst/>
                        </a:rPr>
                        <a:t>p-value</a:t>
                      </a:r>
                      <a:endParaRPr lang="en-US" sz="1600" b="0" i="0" u="none" strike="noStrike">
                        <a:solidFill>
                          <a:srgbClr val="000000"/>
                        </a:solidFill>
                        <a:effectLst/>
                        <a:latin typeface="Times New Roman" panose="02020603050405020304" pitchFamily="18" charset="0"/>
                      </a:endParaRPr>
                    </a:p>
                  </a:txBody>
                  <a:tcPr marL="11505" marR="11505" marT="11505" marB="0" anchor="ctr"/>
                </a:tc>
                <a:extLst>
                  <a:ext uri="{0D108BD9-81ED-4DB2-BD59-A6C34878D82A}">
                    <a16:rowId xmlns:a16="http://schemas.microsoft.com/office/drawing/2014/main" val="2478256534"/>
                  </a:ext>
                </a:extLst>
              </a:tr>
              <a:tr h="239773">
                <a:tc>
                  <a:txBody>
                    <a:bodyPr/>
                    <a:lstStyle/>
                    <a:p>
                      <a:pPr algn="l" fontAlgn="b"/>
                      <a:r>
                        <a:rPr lang="fr" sz="1600" u="none" strike="noStrike">
                          <a:effectLst/>
                        </a:rPr>
                        <a:t>Simplifed Mediction Adherence Questionnaire (SMAQ)</a:t>
                      </a:r>
                      <a:endParaRPr lang="fr"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4192100671"/>
                  </a:ext>
                </a:extLst>
              </a:tr>
              <a:tr h="239773">
                <a:tc>
                  <a:txBody>
                    <a:bodyPr/>
                    <a:lstStyle/>
                    <a:p>
                      <a:pPr algn="l" fontAlgn="b"/>
                      <a:r>
                        <a:rPr lang="en-US" sz="1600" u="none" strike="noStrike">
                          <a:effectLst/>
                        </a:rPr>
                        <a:t>     Question 1 - Forget (n)</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r" fontAlgn="b"/>
                      <a:r>
                        <a:rPr lang="en-US" sz="1600" u="none" strike="noStrike">
                          <a:effectLst/>
                        </a:rPr>
                        <a:t>0.236</a:t>
                      </a:r>
                      <a:endParaRPr lang="en-US" sz="1600" b="0"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2343988366"/>
                  </a:ext>
                </a:extLst>
              </a:tr>
              <a:tr h="239773">
                <a:tc>
                  <a:txBody>
                    <a:bodyPr/>
                    <a:lstStyle/>
                    <a:p>
                      <a:pPr algn="l" fontAlgn="b"/>
                      <a:r>
                        <a:rPr lang="en-US" sz="1600" u="none" strike="noStrike">
                          <a:effectLst/>
                        </a:rPr>
                        <a:t>          No</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39.29 (11)</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51.00 (153)</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50.00 (164)</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3139809951"/>
                  </a:ext>
                </a:extLst>
              </a:tr>
              <a:tr h="239773">
                <a:tc>
                  <a:txBody>
                    <a:bodyPr/>
                    <a:lstStyle/>
                    <a:p>
                      <a:pPr algn="l" fontAlgn="b"/>
                      <a:r>
                        <a:rPr lang="en-US" sz="1600" u="none" strike="noStrike">
                          <a:effectLst/>
                        </a:rPr>
                        <a:t>          Yes</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60.71 (17)</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49.00 (147)</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50.00 (164)</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280196538"/>
                  </a:ext>
                </a:extLst>
              </a:tr>
              <a:tr h="239773">
                <a:tc>
                  <a:txBody>
                    <a:bodyPr/>
                    <a:lstStyle/>
                    <a:p>
                      <a:pPr algn="l" fontAlgn="b"/>
                      <a:r>
                        <a:rPr lang="en-US" sz="1600" u="none" strike="noStrike">
                          <a:effectLst/>
                        </a:rPr>
                        <a:t>     Question 2 - Careless (n)</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r" fontAlgn="b"/>
                      <a:r>
                        <a:rPr lang="en-US" sz="1600" u="none" strike="noStrike">
                          <a:effectLst/>
                        </a:rPr>
                        <a:t>0.344</a:t>
                      </a:r>
                      <a:endParaRPr lang="en-US" sz="1600" b="0"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540096192"/>
                  </a:ext>
                </a:extLst>
              </a:tr>
              <a:tr h="239773">
                <a:tc>
                  <a:txBody>
                    <a:bodyPr/>
                    <a:lstStyle/>
                    <a:p>
                      <a:pPr algn="l" fontAlgn="b"/>
                      <a:r>
                        <a:rPr lang="en-US" sz="1600" u="none" strike="noStrike">
                          <a:effectLst/>
                        </a:rPr>
                        <a:t>          No</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32.14 (9)</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41.33 (124)</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40.55 (133)</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818619885"/>
                  </a:ext>
                </a:extLst>
              </a:tr>
              <a:tr h="239773">
                <a:tc>
                  <a:txBody>
                    <a:bodyPr/>
                    <a:lstStyle/>
                    <a:p>
                      <a:pPr algn="l" fontAlgn="b"/>
                      <a:r>
                        <a:rPr lang="en-US" sz="1600" u="none" strike="noStrike">
                          <a:effectLst/>
                        </a:rPr>
                        <a:t>          Yes</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67.86 (19)</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28.67 (176)</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59.45 (195)</a:t>
                      </a:r>
                      <a:endParaRPr lang="en-US" sz="1600" b="0"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1756224500"/>
                  </a:ext>
                </a:extLst>
              </a:tr>
              <a:tr h="0">
                <a:tc>
                  <a:txBody>
                    <a:bodyPr/>
                    <a:lstStyle/>
                    <a:p>
                      <a:pPr algn="l" fontAlgn="b"/>
                      <a:r>
                        <a:rPr lang="en-US" sz="1600" b="1" u="none" strike="noStrike" dirty="0">
                          <a:effectLst/>
                        </a:rPr>
                        <a:t>     Question 3 - Feel worse (n)</a:t>
                      </a:r>
                      <a:endParaRPr lang="en-US" sz="1600" b="1" i="0" u="none" strike="noStrike" dirty="0">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endParaRPr lang="en-US" sz="1600" b="1" i="0" u="none" strike="noStrike">
                        <a:solidFill>
                          <a:srgbClr val="000000"/>
                        </a:solidFill>
                        <a:effectLst/>
                        <a:latin typeface="Times New Roman" panose="02020603050405020304" pitchFamily="18" charset="0"/>
                      </a:endParaRPr>
                    </a:p>
                  </a:txBody>
                  <a:tcPr marL="11505" marR="11505" marT="11505" marB="0" anchor="b"/>
                </a:tc>
                <a:tc>
                  <a:txBody>
                    <a:bodyPr/>
                    <a:lstStyle/>
                    <a:p>
                      <a:pPr algn="r" fontAlgn="b"/>
                      <a:r>
                        <a:rPr lang="en-US" sz="1600" b="1" u="none" strike="noStrike">
                          <a:effectLst/>
                        </a:rPr>
                        <a:t>0.000</a:t>
                      </a:r>
                      <a:endParaRPr lang="en-US" sz="1600" b="1" i="0" u="none" strike="noStrike">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1330111648"/>
                  </a:ext>
                </a:extLst>
              </a:tr>
              <a:tr h="239773">
                <a:tc>
                  <a:txBody>
                    <a:bodyPr/>
                    <a:lstStyle/>
                    <a:p>
                      <a:pPr algn="l" fontAlgn="b"/>
                      <a:r>
                        <a:rPr lang="en-US" sz="1600" b="1" u="none" strike="noStrike" dirty="0">
                          <a:effectLst/>
                        </a:rPr>
                        <a:t>          No</a:t>
                      </a:r>
                      <a:endParaRPr lang="en-US" sz="1600" b="1" i="0" u="none" strike="noStrike" dirty="0">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a:effectLst/>
                        </a:rPr>
                        <a:t>75.00 (21)</a:t>
                      </a:r>
                      <a:endParaRPr lang="en-US" sz="1600" b="1"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a:effectLst/>
                        </a:rPr>
                        <a:t>95.67 (287)</a:t>
                      </a:r>
                      <a:endParaRPr lang="en-US" sz="1600" b="1"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a:effectLst/>
                        </a:rPr>
                        <a:t>93.90 (308)</a:t>
                      </a:r>
                      <a:endParaRPr lang="en-US" sz="1600" b="1" i="0" u="none" strike="noStrike">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3990304048"/>
                  </a:ext>
                </a:extLst>
              </a:tr>
              <a:tr h="239773">
                <a:tc>
                  <a:txBody>
                    <a:bodyPr/>
                    <a:lstStyle/>
                    <a:p>
                      <a:pPr algn="l" fontAlgn="b"/>
                      <a:r>
                        <a:rPr lang="en-US" sz="1600" b="1" u="none" strike="noStrike" dirty="0">
                          <a:effectLst/>
                        </a:rPr>
                        <a:t>          Yes</a:t>
                      </a:r>
                      <a:endParaRPr lang="en-US" sz="1600" b="1" i="0" u="none" strike="noStrike" dirty="0">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dirty="0">
                          <a:effectLst/>
                        </a:rPr>
                        <a:t>25.00 (7)</a:t>
                      </a:r>
                      <a:endParaRPr lang="en-US" sz="1600" b="1" i="0" u="none" strike="noStrike" dirty="0">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dirty="0">
                          <a:effectLst/>
                        </a:rPr>
                        <a:t>4.33 (13)</a:t>
                      </a:r>
                      <a:endParaRPr lang="en-US" sz="1600" b="1" i="0" u="none" strike="noStrike" dirty="0">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dirty="0">
                          <a:effectLst/>
                        </a:rPr>
                        <a:t>6.10 (20)</a:t>
                      </a:r>
                      <a:endParaRPr lang="en-US" sz="1600" b="1" i="0" u="none" strike="noStrike" dirty="0">
                        <a:solidFill>
                          <a:srgbClr val="000000"/>
                        </a:solidFill>
                        <a:effectLst/>
                        <a:latin typeface="Times New Roman" panose="02020603050405020304" pitchFamily="18" charset="0"/>
                      </a:endParaRPr>
                    </a:p>
                  </a:txBody>
                  <a:tcPr marL="11505" marR="11505" marT="11505" marB="0" anchor="b"/>
                </a:tc>
                <a:tc>
                  <a:txBody>
                    <a:bodyPr/>
                    <a:lstStyle/>
                    <a:p>
                      <a:pPr algn="l" fontAlgn="b"/>
                      <a:r>
                        <a:rPr lang="en-US" sz="1600" b="1"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11505" marR="11505" marT="11505" marB="0" anchor="b"/>
                </a:tc>
                <a:extLst>
                  <a:ext uri="{0D108BD9-81ED-4DB2-BD59-A6C34878D82A}">
                    <a16:rowId xmlns:a16="http://schemas.microsoft.com/office/drawing/2014/main" val="3437984827"/>
                  </a:ext>
                </a:extLst>
              </a:tr>
            </a:tbl>
          </a:graphicData>
        </a:graphic>
      </p:graphicFrame>
    </p:spTree>
    <p:extLst>
      <p:ext uri="{BB962C8B-B14F-4D97-AF65-F5344CB8AC3E}">
        <p14:creationId xmlns:p14="http://schemas.microsoft.com/office/powerpoint/2010/main" val="60441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68935-1772-164A-BB9D-10AE58240492}"/>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Results: viral suppression and adherence</a:t>
            </a:r>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21649D9E-CEAB-F44C-863F-879F30EAE382}"/>
              </a:ext>
            </a:extLst>
          </p:cNvPr>
          <p:cNvGraphicFramePr>
            <a:graphicFrameLocks noGrp="1"/>
          </p:cNvGraphicFramePr>
          <p:nvPr>
            <p:ph idx="1"/>
            <p:extLst>
              <p:ext uri="{D42A27DB-BD31-4B8C-83A1-F6EECF244321}">
                <p14:modId xmlns:p14="http://schemas.microsoft.com/office/powerpoint/2010/main" val="1699956343"/>
              </p:ext>
            </p:extLst>
          </p:nvPr>
        </p:nvGraphicFramePr>
        <p:xfrm>
          <a:off x="1541100" y="387296"/>
          <a:ext cx="8451225" cy="4046522"/>
        </p:xfrm>
        <a:graphic>
          <a:graphicData uri="http://schemas.openxmlformats.org/drawingml/2006/table">
            <a:tbl>
              <a:tblPr firstRow="1" bandRow="1">
                <a:tableStyleId>{5C22544A-7EE6-4342-B048-85BDC9FD1C3A}</a:tableStyleId>
              </a:tblPr>
              <a:tblGrid>
                <a:gridCol w="3535980">
                  <a:extLst>
                    <a:ext uri="{9D8B030D-6E8A-4147-A177-3AD203B41FA5}">
                      <a16:colId xmlns:a16="http://schemas.microsoft.com/office/drawing/2014/main" val="593050401"/>
                    </a:ext>
                  </a:extLst>
                </a:gridCol>
                <a:gridCol w="1644612">
                  <a:extLst>
                    <a:ext uri="{9D8B030D-6E8A-4147-A177-3AD203B41FA5}">
                      <a16:colId xmlns:a16="http://schemas.microsoft.com/office/drawing/2014/main" val="1005047619"/>
                    </a:ext>
                  </a:extLst>
                </a:gridCol>
                <a:gridCol w="1464117">
                  <a:extLst>
                    <a:ext uri="{9D8B030D-6E8A-4147-A177-3AD203B41FA5}">
                      <a16:colId xmlns:a16="http://schemas.microsoft.com/office/drawing/2014/main" val="869900232"/>
                    </a:ext>
                  </a:extLst>
                </a:gridCol>
                <a:gridCol w="1256930">
                  <a:extLst>
                    <a:ext uri="{9D8B030D-6E8A-4147-A177-3AD203B41FA5}">
                      <a16:colId xmlns:a16="http://schemas.microsoft.com/office/drawing/2014/main" val="2889431784"/>
                    </a:ext>
                  </a:extLst>
                </a:gridCol>
                <a:gridCol w="549586">
                  <a:extLst>
                    <a:ext uri="{9D8B030D-6E8A-4147-A177-3AD203B41FA5}">
                      <a16:colId xmlns:a16="http://schemas.microsoft.com/office/drawing/2014/main" val="2360662922"/>
                    </a:ext>
                  </a:extLst>
                </a:gridCol>
              </a:tblGrid>
              <a:tr h="547582">
                <a:tc>
                  <a:txBody>
                    <a:bodyPr/>
                    <a:lstStyle/>
                    <a:p>
                      <a:pPr algn="ctr" fontAlgn="ctr"/>
                      <a:r>
                        <a:rPr lang="en-US" sz="1600" u="none" strike="noStrike">
                          <a:effectLst/>
                        </a:rPr>
                        <a:t>Variable</a:t>
                      </a:r>
                      <a:endParaRPr lang="en-US" sz="16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600" u="none" strike="noStrike">
                          <a:effectLst/>
                        </a:rPr>
                        <a:t>Not suppressed (VL&gt;=200)</a:t>
                      </a:r>
                      <a:br>
                        <a:rPr lang="en-US" sz="1600" u="none" strike="noStrike">
                          <a:effectLst/>
                        </a:rPr>
                      </a:br>
                      <a:r>
                        <a:rPr lang="en-US" sz="1600" u="none" strike="noStrike">
                          <a:effectLst/>
                        </a:rPr>
                        <a:t>(n=28)</a:t>
                      </a:r>
                      <a:endParaRPr lang="en-US" sz="16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600" u="none" strike="noStrike">
                          <a:effectLst/>
                        </a:rPr>
                        <a:t>Suppressed (VL&lt;200)</a:t>
                      </a:r>
                      <a:br>
                        <a:rPr lang="en-US" sz="1600" u="none" strike="noStrike">
                          <a:effectLst/>
                        </a:rPr>
                      </a:br>
                      <a:r>
                        <a:rPr lang="en-US" sz="1600" u="none" strike="noStrike">
                          <a:effectLst/>
                        </a:rPr>
                        <a:t>(n=300)</a:t>
                      </a:r>
                      <a:endParaRPr lang="en-US" sz="16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600" u="none" strike="noStrike">
                          <a:effectLst/>
                        </a:rPr>
                        <a:t>Total</a:t>
                      </a:r>
                      <a:br>
                        <a:rPr lang="en-US" sz="1600" u="none" strike="noStrike">
                          <a:effectLst/>
                        </a:rPr>
                      </a:br>
                      <a:r>
                        <a:rPr lang="en-US" sz="1600" u="none" strike="noStrike">
                          <a:effectLst/>
                        </a:rPr>
                        <a:t>(n=328)</a:t>
                      </a:r>
                      <a:endParaRPr lang="en-US" sz="1600" b="0" i="0" u="none" strike="noStrike">
                        <a:solidFill>
                          <a:srgbClr val="000000"/>
                        </a:solidFill>
                        <a:effectLst/>
                        <a:latin typeface="Times New Roman" panose="02020603050405020304" pitchFamily="18" charset="0"/>
                      </a:endParaRPr>
                    </a:p>
                  </a:txBody>
                  <a:tcPr marL="10363" marR="10363" marT="10363" marB="0" anchor="ctr"/>
                </a:tc>
                <a:tc>
                  <a:txBody>
                    <a:bodyPr/>
                    <a:lstStyle/>
                    <a:p>
                      <a:pPr algn="ctr" fontAlgn="ctr"/>
                      <a:r>
                        <a:rPr lang="en-US" sz="1600" u="none" strike="noStrike">
                          <a:effectLst/>
                        </a:rPr>
                        <a:t>p-value</a:t>
                      </a:r>
                      <a:endParaRPr lang="en-US" sz="1600" b="0" i="0" u="none" strike="noStrike">
                        <a:solidFill>
                          <a:srgbClr val="000000"/>
                        </a:solidFill>
                        <a:effectLst/>
                        <a:latin typeface="Times New Roman" panose="02020603050405020304" pitchFamily="18" charset="0"/>
                      </a:endParaRPr>
                    </a:p>
                  </a:txBody>
                  <a:tcPr marL="10363" marR="10363" marT="10363" marB="0" anchor="ctr"/>
                </a:tc>
                <a:extLst>
                  <a:ext uri="{0D108BD9-81ED-4DB2-BD59-A6C34878D82A}">
                    <a16:rowId xmlns:a16="http://schemas.microsoft.com/office/drawing/2014/main" val="1615953216"/>
                  </a:ext>
                </a:extLst>
              </a:tr>
              <a:tr h="215966">
                <a:tc>
                  <a:txBody>
                    <a:bodyPr/>
                    <a:lstStyle/>
                    <a:p>
                      <a:pPr algn="l" fontAlgn="b"/>
                      <a:r>
                        <a:rPr lang="en-US" sz="1600" u="none" strike="noStrike">
                          <a:effectLst/>
                        </a:rPr>
                        <a:t>     Question 4 - Last week (n)</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r" fontAlgn="b"/>
                      <a:r>
                        <a:rPr lang="en-US" sz="1600" u="none" strike="noStrike">
                          <a:effectLst/>
                        </a:rPr>
                        <a:t>0.050</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2689149780"/>
                  </a:ext>
                </a:extLst>
              </a:tr>
              <a:tr h="215966">
                <a:tc>
                  <a:txBody>
                    <a:bodyPr/>
                    <a:lstStyle/>
                    <a:p>
                      <a:pPr algn="l" fontAlgn="b"/>
                      <a:r>
                        <a:rPr lang="en-US" sz="1600" u="none" strike="noStrike">
                          <a:effectLst/>
                        </a:rPr>
                        <a:t>          Never</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32.14 (9)</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55.67 (167)</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53.66 (176)</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3445442445"/>
                  </a:ext>
                </a:extLst>
              </a:tr>
              <a:tr h="215966">
                <a:tc>
                  <a:txBody>
                    <a:bodyPr/>
                    <a:lstStyle/>
                    <a:p>
                      <a:pPr algn="l" fontAlgn="b"/>
                      <a:r>
                        <a:rPr lang="en-US" sz="1600" u="none" strike="noStrike">
                          <a:effectLst/>
                        </a:rPr>
                        <a:t>          Rarely</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50.00 (14)</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28.67 (86)</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30.49 (100)</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2232705857"/>
                  </a:ext>
                </a:extLst>
              </a:tr>
              <a:tr h="215966">
                <a:tc>
                  <a:txBody>
                    <a:bodyPr/>
                    <a:lstStyle/>
                    <a:p>
                      <a:pPr algn="l" fontAlgn="b"/>
                      <a:r>
                        <a:rPr lang="en-US" sz="1600" u="none" strike="noStrike">
                          <a:effectLst/>
                        </a:rPr>
                        <a:t>          Sometimes</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10.71 (3)</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10.33 (31)</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10.37 (34)</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2764893843"/>
                  </a:ext>
                </a:extLst>
              </a:tr>
              <a:tr h="215966">
                <a:tc>
                  <a:txBody>
                    <a:bodyPr/>
                    <a:lstStyle/>
                    <a:p>
                      <a:pPr algn="l" fontAlgn="b"/>
                      <a:r>
                        <a:rPr lang="en-US" sz="1600" u="none" strike="noStrike">
                          <a:effectLst/>
                        </a:rPr>
                        <a:t>          Often</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7.14 (2)</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2.33 (7)</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2.74 (9)</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67958230"/>
                  </a:ext>
                </a:extLst>
              </a:tr>
              <a:tr h="215966">
                <a:tc>
                  <a:txBody>
                    <a:bodyPr/>
                    <a:lstStyle/>
                    <a:p>
                      <a:pPr algn="l" fontAlgn="b"/>
                      <a:r>
                        <a:rPr lang="en-US" sz="1600" u="none" strike="noStrike">
                          <a:effectLst/>
                        </a:rPr>
                        <a:t>          Always</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0.00 (0)</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3.00 (9)</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2.74 (9)</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3381430043"/>
                  </a:ext>
                </a:extLst>
              </a:tr>
              <a:tr h="215966">
                <a:tc>
                  <a:txBody>
                    <a:bodyPr/>
                    <a:lstStyle/>
                    <a:p>
                      <a:pPr algn="l" fontAlgn="b"/>
                      <a:r>
                        <a:rPr lang="en-US" sz="1600" u="none" strike="noStrike">
                          <a:effectLst/>
                        </a:rPr>
                        <a:t>     Question 5 - Past weekend (n)</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r" fontAlgn="b"/>
                      <a:r>
                        <a:rPr lang="en-US" sz="1600" u="none" strike="noStrike">
                          <a:effectLst/>
                        </a:rPr>
                        <a:t>0.069</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194446206"/>
                  </a:ext>
                </a:extLst>
              </a:tr>
              <a:tr h="215966">
                <a:tc>
                  <a:txBody>
                    <a:bodyPr/>
                    <a:lstStyle/>
                    <a:p>
                      <a:pPr algn="l" fontAlgn="b"/>
                      <a:r>
                        <a:rPr lang="en-US" sz="1600" u="none" strike="noStrike">
                          <a:effectLst/>
                        </a:rPr>
                        <a:t>          No</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67.86 (19)</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82.00 (246)</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80.79 (265)</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2799302595"/>
                  </a:ext>
                </a:extLst>
              </a:tr>
              <a:tr h="215966">
                <a:tc>
                  <a:txBody>
                    <a:bodyPr/>
                    <a:lstStyle/>
                    <a:p>
                      <a:pPr algn="l" fontAlgn="b"/>
                      <a:r>
                        <a:rPr lang="en-US" sz="1600" u="none" strike="noStrike">
                          <a:effectLst/>
                        </a:rPr>
                        <a:t>          Yes</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32.14 (9)</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18.00 (54)</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19.21 (63)</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2775068547"/>
                  </a:ext>
                </a:extLst>
              </a:tr>
              <a:tr h="215966">
                <a:tc>
                  <a:txBody>
                    <a:bodyPr/>
                    <a:lstStyle/>
                    <a:p>
                      <a:pPr algn="l" fontAlgn="b"/>
                      <a:r>
                        <a:rPr lang="en-US" sz="1600" u="none" strike="noStrike">
                          <a:effectLst/>
                        </a:rPr>
                        <a:t>     Question 6 - Past 3 months (n)</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r" fontAlgn="b"/>
                      <a:r>
                        <a:rPr lang="en-US" sz="1600" u="none" strike="noStrike">
                          <a:effectLst/>
                        </a:rPr>
                        <a:t>0.055</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3012368402"/>
                  </a:ext>
                </a:extLst>
              </a:tr>
              <a:tr h="215966">
                <a:tc>
                  <a:txBody>
                    <a:bodyPr/>
                    <a:lstStyle/>
                    <a:p>
                      <a:pPr algn="l" fontAlgn="b"/>
                      <a:r>
                        <a:rPr lang="en-US" sz="1600" u="none" strike="noStrike">
                          <a:effectLst/>
                        </a:rPr>
                        <a:t>          None, I have taken ALL medication</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28.57 (8)</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45.33 (136)</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43.90 (144)</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3764621510"/>
                  </a:ext>
                </a:extLst>
              </a:tr>
              <a:tr h="215966">
                <a:tc>
                  <a:txBody>
                    <a:bodyPr/>
                    <a:lstStyle/>
                    <a:p>
                      <a:pPr algn="l" fontAlgn="b"/>
                      <a:r>
                        <a:rPr lang="en-US" sz="1600" u="none" strike="noStrike">
                          <a:effectLst/>
                        </a:rPr>
                        <a:t>          &lt;= 2 days</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28.57 (8)</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31.67 (95)</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31.40 (103)</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3379776849"/>
                  </a:ext>
                </a:extLst>
              </a:tr>
              <a:tr h="215966">
                <a:tc>
                  <a:txBody>
                    <a:bodyPr/>
                    <a:lstStyle/>
                    <a:p>
                      <a:pPr algn="l" fontAlgn="b"/>
                      <a:r>
                        <a:rPr lang="en-US" sz="1600" u="none" strike="noStrike">
                          <a:effectLst/>
                        </a:rPr>
                        <a:t>          &gt; 2 days</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42.86 (12)</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23.00 (69)</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a:effectLst/>
                        </a:rPr>
                        <a:t>24.70 (81)</a:t>
                      </a:r>
                      <a:endParaRPr lang="en-US" sz="1600" b="0" i="0" u="none" strike="noStrike">
                        <a:solidFill>
                          <a:srgbClr val="000000"/>
                        </a:solidFill>
                        <a:effectLst/>
                        <a:latin typeface="Times New Roman" panose="02020603050405020304" pitchFamily="18" charset="0"/>
                      </a:endParaRPr>
                    </a:p>
                  </a:txBody>
                  <a:tcPr marL="10363" marR="10363" marT="10363" marB="0" anchor="b"/>
                </a:tc>
                <a:tc>
                  <a:txBody>
                    <a:bodyPr/>
                    <a:lstStyle/>
                    <a:p>
                      <a:pPr algn="l" fontAlgn="b"/>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10363" marR="10363" marT="10363" marB="0" anchor="b"/>
                </a:tc>
                <a:extLst>
                  <a:ext uri="{0D108BD9-81ED-4DB2-BD59-A6C34878D82A}">
                    <a16:rowId xmlns:a16="http://schemas.microsoft.com/office/drawing/2014/main" val="3009604777"/>
                  </a:ext>
                </a:extLst>
              </a:tr>
            </a:tbl>
          </a:graphicData>
        </a:graphic>
      </p:graphicFrame>
    </p:spTree>
    <p:extLst>
      <p:ext uri="{BB962C8B-B14F-4D97-AF65-F5344CB8AC3E}">
        <p14:creationId xmlns:p14="http://schemas.microsoft.com/office/powerpoint/2010/main" val="476231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5F9E5B75-C1C3-F84E-B2A8-6E0881E4DDD2}"/>
              </a:ext>
            </a:extLst>
          </p:cNvPr>
          <p:cNvGraphicFramePr>
            <a:graphicFrameLocks noGrp="1"/>
          </p:cNvGraphicFramePr>
          <p:nvPr>
            <p:ph idx="1"/>
            <p:extLst>
              <p:ext uri="{D42A27DB-BD31-4B8C-83A1-F6EECF244321}">
                <p14:modId xmlns:p14="http://schemas.microsoft.com/office/powerpoint/2010/main" val="3632620271"/>
              </p:ext>
            </p:extLst>
          </p:nvPr>
        </p:nvGraphicFramePr>
        <p:xfrm>
          <a:off x="1429130" y="19520"/>
          <a:ext cx="9330691" cy="3988585"/>
        </p:xfrm>
        <a:graphic>
          <a:graphicData uri="http://schemas.openxmlformats.org/drawingml/2006/table">
            <a:tbl>
              <a:tblPr firstRow="1" bandRow="1">
                <a:tableStyleId>{5C22544A-7EE6-4342-B048-85BDC9FD1C3A}</a:tableStyleId>
              </a:tblPr>
              <a:tblGrid>
                <a:gridCol w="5093270">
                  <a:extLst>
                    <a:ext uri="{9D8B030D-6E8A-4147-A177-3AD203B41FA5}">
                      <a16:colId xmlns:a16="http://schemas.microsoft.com/office/drawing/2014/main" val="2509997303"/>
                    </a:ext>
                  </a:extLst>
                </a:gridCol>
                <a:gridCol w="1764739">
                  <a:extLst>
                    <a:ext uri="{9D8B030D-6E8A-4147-A177-3AD203B41FA5}">
                      <a16:colId xmlns:a16="http://schemas.microsoft.com/office/drawing/2014/main" val="3088994291"/>
                    </a:ext>
                  </a:extLst>
                </a:gridCol>
                <a:gridCol w="1764739">
                  <a:extLst>
                    <a:ext uri="{9D8B030D-6E8A-4147-A177-3AD203B41FA5}">
                      <a16:colId xmlns:a16="http://schemas.microsoft.com/office/drawing/2014/main" val="1756195356"/>
                    </a:ext>
                  </a:extLst>
                </a:gridCol>
                <a:gridCol w="707943">
                  <a:extLst>
                    <a:ext uri="{9D8B030D-6E8A-4147-A177-3AD203B41FA5}">
                      <a16:colId xmlns:a16="http://schemas.microsoft.com/office/drawing/2014/main" val="1658327814"/>
                    </a:ext>
                  </a:extLst>
                </a:gridCol>
              </a:tblGrid>
              <a:tr h="499570">
                <a:tc rowSpan="2">
                  <a:txBody>
                    <a:bodyPr/>
                    <a:lstStyle/>
                    <a:p>
                      <a:pPr algn="ctr" fontAlgn="ctr"/>
                      <a:r>
                        <a:rPr lang="en-US" sz="1400" u="none" strike="noStrike" dirty="0">
                          <a:effectLst/>
                        </a:rPr>
                        <a:t>Variable</a:t>
                      </a:r>
                      <a:endParaRPr lang="en-US" sz="1400" b="0" i="0" u="none" strike="noStrike" dirty="0">
                        <a:solidFill>
                          <a:srgbClr val="000000"/>
                        </a:solidFill>
                        <a:effectLst/>
                        <a:latin typeface="Times New Roman" panose="02020603050405020304" pitchFamily="18" charset="0"/>
                      </a:endParaRPr>
                    </a:p>
                  </a:txBody>
                  <a:tcPr marL="11894" marR="11894" marT="11894" marB="0" anchor="ctr"/>
                </a:tc>
                <a:tc gridSpan="3">
                  <a:txBody>
                    <a:bodyPr/>
                    <a:lstStyle/>
                    <a:p>
                      <a:pPr algn="ctr" fontAlgn="ctr"/>
                      <a:r>
                        <a:rPr lang="en-US" sz="1400" u="none" strike="noStrike" dirty="0">
                          <a:effectLst/>
                        </a:rPr>
                        <a:t>Suppressed (VL&lt;200)</a:t>
                      </a:r>
                      <a:br>
                        <a:rPr lang="en-US" sz="1400" u="none" strike="noStrike" dirty="0">
                          <a:effectLst/>
                        </a:rPr>
                      </a:br>
                      <a:r>
                        <a:rPr lang="en-US" sz="1400" u="none" strike="noStrike" dirty="0">
                          <a:effectLst/>
                        </a:rPr>
                        <a:t>(n=304)</a:t>
                      </a:r>
                      <a:endParaRPr lang="en-US" sz="1400" b="0" i="0" u="none" strike="noStrike" dirty="0">
                        <a:solidFill>
                          <a:srgbClr val="000000"/>
                        </a:solidFill>
                        <a:effectLst/>
                        <a:latin typeface="Times New Roman" panose="02020603050405020304" pitchFamily="18" charset="0"/>
                      </a:endParaRPr>
                    </a:p>
                  </a:txBody>
                  <a:tcPr marL="11894" marR="11894" marT="11894" marB="0" anchor="ctr"/>
                </a:tc>
                <a:tc hMerge="1">
                  <a:txBody>
                    <a:bodyPr/>
                    <a:lstStyle/>
                    <a:p>
                      <a:pPr algn="ctr" fontAlgn="ctr"/>
                      <a:endParaRPr lang="en-US" sz="1200" b="0" i="0" u="none" strike="noStrike" dirty="0">
                        <a:solidFill>
                          <a:srgbClr val="000000"/>
                        </a:solidFill>
                        <a:effectLst/>
                        <a:latin typeface="Times New Roman" panose="02020603050405020304" pitchFamily="18" charset="0"/>
                      </a:endParaRPr>
                    </a:p>
                  </a:txBody>
                  <a:tcPr marL="11894" marR="11894" marT="11894" marB="0" anchor="ctr"/>
                </a:tc>
                <a:tc hMerge="1">
                  <a:txBody>
                    <a:bodyPr/>
                    <a:lstStyle/>
                    <a:p>
                      <a:pPr algn="ctr" fontAlgn="ctr"/>
                      <a:endParaRPr lang="en-US" sz="1200" b="0" i="0" u="none" strike="noStrike" dirty="0">
                        <a:solidFill>
                          <a:srgbClr val="000000"/>
                        </a:solidFill>
                        <a:effectLst/>
                        <a:latin typeface="Times New Roman" panose="02020603050405020304" pitchFamily="18" charset="0"/>
                      </a:endParaRPr>
                    </a:p>
                  </a:txBody>
                  <a:tcPr marL="11894" marR="11894" marT="11894" marB="0" anchor="ctr"/>
                </a:tc>
                <a:extLst>
                  <a:ext uri="{0D108BD9-81ED-4DB2-BD59-A6C34878D82A}">
                    <a16:rowId xmlns:a16="http://schemas.microsoft.com/office/drawing/2014/main" val="586059938"/>
                  </a:ext>
                </a:extLst>
              </a:tr>
              <a:tr h="499570">
                <a:tc vMerge="1">
                  <a:txBody>
                    <a:bodyPr/>
                    <a:lstStyle/>
                    <a:p>
                      <a:endParaRPr lang="en-US"/>
                    </a:p>
                  </a:txBody>
                  <a:tcPr/>
                </a:tc>
                <a:tc>
                  <a:txBody>
                    <a:bodyPr/>
                    <a:lstStyle/>
                    <a:p>
                      <a:pPr algn="ctr" fontAlgn="b"/>
                      <a:r>
                        <a:rPr lang="en-US" sz="1400" u="none" strike="noStrike">
                          <a:effectLst/>
                        </a:rPr>
                        <a:t>Foreign born</a:t>
                      </a:r>
                      <a:br>
                        <a:rPr lang="en-US" sz="1400" u="none" strike="noStrike">
                          <a:effectLst/>
                        </a:rPr>
                      </a:br>
                      <a:r>
                        <a:rPr lang="en-US" sz="1400" u="none" strike="noStrike">
                          <a:effectLst/>
                        </a:rPr>
                        <a:t>(n=183)</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US born</a:t>
                      </a:r>
                      <a:br>
                        <a:rPr lang="en-US" sz="1400" u="none" strike="noStrike">
                          <a:effectLst/>
                        </a:rPr>
                      </a:br>
                      <a:r>
                        <a:rPr lang="en-US" sz="1400" u="none" strike="noStrike">
                          <a:effectLst/>
                        </a:rPr>
                        <a:t>(n=121)</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ctr"/>
                      <a:r>
                        <a:rPr lang="en-US" sz="1400" u="none" strike="noStrike">
                          <a:effectLst/>
                        </a:rPr>
                        <a:t>p-value</a:t>
                      </a:r>
                      <a:endParaRPr lang="en-US" sz="1400" b="0" i="0" u="none" strike="noStrike">
                        <a:solidFill>
                          <a:srgbClr val="000000"/>
                        </a:solidFill>
                        <a:effectLst/>
                        <a:latin typeface="Times New Roman" panose="02020603050405020304" pitchFamily="18" charset="0"/>
                      </a:endParaRPr>
                    </a:p>
                  </a:txBody>
                  <a:tcPr marL="11894" marR="11894" marT="11894" marB="0" anchor="ctr"/>
                </a:tc>
                <a:extLst>
                  <a:ext uri="{0D108BD9-81ED-4DB2-BD59-A6C34878D82A}">
                    <a16:rowId xmlns:a16="http://schemas.microsoft.com/office/drawing/2014/main" val="1844578677"/>
                  </a:ext>
                </a:extLst>
              </a:tr>
              <a:tr h="282601">
                <a:tc>
                  <a:txBody>
                    <a:bodyPr/>
                    <a:lstStyle/>
                    <a:p>
                      <a:pPr algn="l" fontAlgn="b"/>
                      <a:r>
                        <a:rPr lang="en-US" sz="1400" b="1" u="none" strike="noStrike" dirty="0">
                          <a:effectLst/>
                        </a:rPr>
                        <a:t>Quality of Life</a:t>
                      </a:r>
                      <a:r>
                        <a:rPr lang="en-US" sz="1400" u="none" strike="noStrike" dirty="0">
                          <a:effectLst/>
                        </a:rPr>
                        <a:t>, mean (HAT-QoL)</a:t>
                      </a:r>
                      <a:endParaRPr lang="en-US" sz="1400" b="0"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l" fontAlgn="b"/>
                      <a:r>
                        <a:rPr lang="en-US" sz="1400" u="none" strike="noStrike">
                          <a:effectLst/>
                        </a:rPr>
                        <a:t> </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2043421040"/>
                  </a:ext>
                </a:extLst>
              </a:tr>
              <a:tr h="282601">
                <a:tc>
                  <a:txBody>
                    <a:bodyPr/>
                    <a:lstStyle/>
                    <a:p>
                      <a:pPr algn="l" fontAlgn="b"/>
                      <a:r>
                        <a:rPr lang="en-US" sz="1400" u="none" strike="noStrike">
                          <a:effectLst/>
                        </a:rPr>
                        <a:t>     Overall function (SD)</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71.91257 (22.38439)</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75.32369 (22.03043)</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u="none" strike="noStrike">
                          <a:effectLst/>
                        </a:rPr>
                        <a:t>0.1916</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1820108773"/>
                  </a:ext>
                </a:extLst>
              </a:tr>
              <a:tr h="282601">
                <a:tc>
                  <a:txBody>
                    <a:bodyPr/>
                    <a:lstStyle/>
                    <a:p>
                      <a:pPr algn="l" fontAlgn="b"/>
                      <a:r>
                        <a:rPr lang="en-US" sz="1400" b="1" u="none" strike="noStrike" dirty="0">
                          <a:effectLst/>
                        </a:rPr>
                        <a:t>     Life satisfaction (SD)</a:t>
                      </a:r>
                      <a:endParaRPr lang="en-US" sz="1400" b="1"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b="1" u="none" strike="noStrike" dirty="0">
                          <a:effectLst/>
                        </a:rPr>
                        <a:t>36.73156 (17.85501)</a:t>
                      </a:r>
                      <a:endParaRPr lang="en-US" sz="1400" b="1"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b="1" u="none" strike="noStrike" dirty="0">
                          <a:effectLst/>
                        </a:rPr>
                        <a:t>32.27014 (1.137390)</a:t>
                      </a:r>
                      <a:endParaRPr lang="en-US" sz="1400" b="1"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b="1" u="none" strike="noStrike" dirty="0">
                          <a:effectLst/>
                        </a:rPr>
                        <a:t>0.0391</a:t>
                      </a:r>
                      <a:endParaRPr lang="en-US" sz="1400" b="1" i="0" u="none" strike="noStrike" dirty="0">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2586831769"/>
                  </a:ext>
                </a:extLst>
              </a:tr>
              <a:tr h="282601">
                <a:tc>
                  <a:txBody>
                    <a:bodyPr/>
                    <a:lstStyle/>
                    <a:p>
                      <a:pPr algn="l" fontAlgn="b"/>
                      <a:r>
                        <a:rPr lang="en-US" sz="1400" u="none" strike="noStrike" dirty="0">
                          <a:effectLst/>
                        </a:rPr>
                        <a:t>     Health worries (SD)</a:t>
                      </a:r>
                      <a:endParaRPr lang="en-US" sz="1400" b="0"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76.94672 (22.92770)</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dirty="0">
                          <a:effectLst/>
                        </a:rPr>
                        <a:t>79.85537 (22.11899)</a:t>
                      </a:r>
                      <a:endParaRPr lang="en-US" sz="1400" b="0"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u="none" strike="noStrike">
                          <a:effectLst/>
                        </a:rPr>
                        <a:t>0.2731</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2051728222"/>
                  </a:ext>
                </a:extLst>
              </a:tr>
              <a:tr h="282601">
                <a:tc>
                  <a:txBody>
                    <a:bodyPr/>
                    <a:lstStyle/>
                    <a:p>
                      <a:pPr algn="l" fontAlgn="b"/>
                      <a:r>
                        <a:rPr lang="en-US" sz="1400" u="none" strike="noStrike">
                          <a:effectLst/>
                        </a:rPr>
                        <a:t>     Financial worries (SD)</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47.90528 (33.74538)</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dirty="0">
                          <a:effectLst/>
                        </a:rPr>
                        <a:t>52.34160 (34.49744)</a:t>
                      </a:r>
                      <a:endParaRPr lang="en-US" sz="1400" b="0"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u="none" strike="noStrike">
                          <a:effectLst/>
                        </a:rPr>
                        <a:t>0.2670</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1472062196"/>
                  </a:ext>
                </a:extLst>
              </a:tr>
              <a:tr h="282601">
                <a:tc>
                  <a:txBody>
                    <a:bodyPr/>
                    <a:lstStyle/>
                    <a:p>
                      <a:pPr algn="l" fontAlgn="b"/>
                      <a:r>
                        <a:rPr lang="en-US" sz="1400" u="none" strike="noStrike">
                          <a:effectLst/>
                        </a:rPr>
                        <a:t>     Medication worries (SD) [n=180 and 116)</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84.55556 (18.08027)</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86.81034 (19.93900)</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u="none" strike="noStrike">
                          <a:effectLst/>
                        </a:rPr>
                        <a:t>0.3154</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4239893624"/>
                  </a:ext>
                </a:extLst>
              </a:tr>
              <a:tr h="282601">
                <a:tc>
                  <a:txBody>
                    <a:bodyPr/>
                    <a:lstStyle/>
                    <a:p>
                      <a:pPr algn="l" fontAlgn="b"/>
                      <a:r>
                        <a:rPr lang="en-US" sz="1400" u="none" strike="noStrike" dirty="0">
                          <a:effectLst/>
                        </a:rPr>
                        <a:t>     HIV mastery (SD)</a:t>
                      </a:r>
                      <a:endParaRPr lang="en-US" sz="1400" b="0"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65.77869 (28.60975)</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64.87603 (28.38143)</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u="none" strike="noStrike">
                          <a:effectLst/>
                        </a:rPr>
                        <a:t>0.7872</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483495236"/>
                  </a:ext>
                </a:extLst>
              </a:tr>
              <a:tr h="282601">
                <a:tc>
                  <a:txBody>
                    <a:bodyPr/>
                    <a:lstStyle/>
                    <a:p>
                      <a:pPr algn="l" fontAlgn="b"/>
                      <a:r>
                        <a:rPr lang="en-US" sz="1400" u="none" strike="noStrike">
                          <a:effectLst/>
                        </a:rPr>
                        <a:t>     Disclosure worries (SD)</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62.72541 (31.75432)</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67.12810 (29.34823)</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u="none" strike="noStrike">
                          <a:effectLst/>
                        </a:rPr>
                        <a:t>0.2237</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1640547430"/>
                  </a:ext>
                </a:extLst>
              </a:tr>
              <a:tr h="446036">
                <a:tc>
                  <a:txBody>
                    <a:bodyPr/>
                    <a:lstStyle/>
                    <a:p>
                      <a:pPr algn="l" fontAlgn="b"/>
                      <a:r>
                        <a:rPr lang="en-US" sz="1400" u="none" strike="noStrike" dirty="0">
                          <a:effectLst/>
                        </a:rPr>
                        <a:t>     Sexual function (SD)</a:t>
                      </a:r>
                      <a:endParaRPr lang="en-US" sz="1400" b="0"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73.15574 (29.13910)</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u="none" strike="noStrike">
                          <a:effectLst/>
                        </a:rPr>
                        <a:t>74.79339 (29.04663)</a:t>
                      </a:r>
                      <a:endParaRPr lang="en-US" sz="1400" b="0" i="0" u="none" strike="noStrike">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u="none" strike="noStrike">
                          <a:effectLst/>
                        </a:rPr>
                        <a:t>0.6314</a:t>
                      </a:r>
                      <a:endParaRPr lang="en-US" sz="1400" b="0" i="0" u="none" strike="noStrike">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4025576393"/>
                  </a:ext>
                </a:extLst>
              </a:tr>
              <a:tr h="282601">
                <a:tc>
                  <a:txBody>
                    <a:bodyPr/>
                    <a:lstStyle/>
                    <a:p>
                      <a:pPr algn="l" fontAlgn="b"/>
                      <a:r>
                        <a:rPr lang="en-US" sz="1400" b="1" u="none" strike="noStrike" dirty="0">
                          <a:effectLst/>
                        </a:rPr>
                        <a:t>     Provider trust (SD) [n=183 and 120]</a:t>
                      </a:r>
                      <a:endParaRPr lang="en-US" sz="1400" b="1"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b="1" u="none" strike="noStrike" dirty="0">
                          <a:effectLst/>
                        </a:rPr>
                        <a:t>64.79964 (30.08316)</a:t>
                      </a:r>
                      <a:endParaRPr lang="en-US" sz="1400" b="1"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ctr" fontAlgn="b"/>
                      <a:r>
                        <a:rPr lang="en-US" sz="1400" b="1" u="none" strike="noStrike" dirty="0">
                          <a:effectLst/>
                        </a:rPr>
                        <a:t>71.94444 (24.25196)</a:t>
                      </a:r>
                      <a:endParaRPr lang="en-US" sz="1400" b="1" i="0" u="none" strike="noStrike" dirty="0">
                        <a:solidFill>
                          <a:srgbClr val="000000"/>
                        </a:solidFill>
                        <a:effectLst/>
                        <a:latin typeface="Times New Roman" panose="02020603050405020304" pitchFamily="18" charset="0"/>
                      </a:endParaRPr>
                    </a:p>
                  </a:txBody>
                  <a:tcPr marL="11894" marR="11894" marT="11894" marB="0" anchor="b"/>
                </a:tc>
                <a:tc>
                  <a:txBody>
                    <a:bodyPr/>
                    <a:lstStyle/>
                    <a:p>
                      <a:pPr algn="r" fontAlgn="b"/>
                      <a:r>
                        <a:rPr lang="en-US" sz="1400" b="1" u="none" strike="noStrike" dirty="0">
                          <a:effectLst/>
                        </a:rPr>
                        <a:t>0.0302</a:t>
                      </a:r>
                      <a:endParaRPr lang="en-US" sz="1400" b="1" i="0" u="none" strike="noStrike" dirty="0">
                        <a:solidFill>
                          <a:srgbClr val="000000"/>
                        </a:solidFill>
                        <a:effectLst/>
                        <a:latin typeface="Times New Roman" panose="02020603050405020304" pitchFamily="18" charset="0"/>
                      </a:endParaRPr>
                    </a:p>
                  </a:txBody>
                  <a:tcPr marL="11894" marR="11894" marT="11894" marB="0" anchor="b"/>
                </a:tc>
                <a:extLst>
                  <a:ext uri="{0D108BD9-81ED-4DB2-BD59-A6C34878D82A}">
                    <a16:rowId xmlns:a16="http://schemas.microsoft.com/office/drawing/2014/main" val="635936139"/>
                  </a:ext>
                </a:extLst>
              </a:tr>
            </a:tbl>
          </a:graphicData>
        </a:graphic>
      </p:graphicFrame>
      <p:sp>
        <p:nvSpPr>
          <p:cNvPr id="8" name="Title 1">
            <a:extLst>
              <a:ext uri="{FF2B5EF4-FFF2-40B4-BE49-F238E27FC236}">
                <a16:creationId xmlns:a16="http://schemas.microsoft.com/office/drawing/2014/main" id="{7B880CC6-F99A-3243-A24B-282B23F012DE}"/>
              </a:ext>
            </a:extLst>
          </p:cNvPr>
          <p:cNvSpPr>
            <a:spLocks noGrp="1"/>
          </p:cNvSpPr>
          <p:nvPr>
            <p:ph type="title"/>
          </p:nvPr>
        </p:nvSpPr>
        <p:spPr>
          <a:xfrm>
            <a:off x="1023937" y="4970463"/>
            <a:ext cx="10503035" cy="1500187"/>
          </a:xfrm>
        </p:spPr>
        <p:txBody>
          <a:bodyPr/>
          <a:lstStyle/>
          <a:p>
            <a:r>
              <a:rPr lang="en-US" dirty="0"/>
              <a:t>Results: VIRAL Suppression and Quality of LIFE </a:t>
            </a:r>
          </a:p>
        </p:txBody>
      </p:sp>
      <p:sp>
        <p:nvSpPr>
          <p:cNvPr id="5" name="TextBox 4">
            <a:extLst>
              <a:ext uri="{FF2B5EF4-FFF2-40B4-BE49-F238E27FC236}">
                <a16:creationId xmlns:a16="http://schemas.microsoft.com/office/drawing/2014/main" id="{82E137AC-DD2B-CD40-BF85-C5468E5FA89D}"/>
              </a:ext>
            </a:extLst>
          </p:cNvPr>
          <p:cNvSpPr txBox="1"/>
          <p:nvPr/>
        </p:nvSpPr>
        <p:spPr>
          <a:xfrm>
            <a:off x="1023937" y="4027625"/>
            <a:ext cx="39938934" cy="584775"/>
          </a:xfrm>
          <a:prstGeom prst="rect">
            <a:avLst/>
          </a:prstGeom>
          <a:noFill/>
        </p:spPr>
        <p:txBody>
          <a:bodyPr wrap="square" rtlCol="0">
            <a:spAutoFit/>
          </a:bodyPr>
          <a:lstStyle/>
          <a:p>
            <a:r>
              <a:rPr lang="en-US" sz="1600" dirty="0"/>
              <a:t>Among those who achieved viral suppression, 60% (n=183) were foreign-born</a:t>
            </a:r>
          </a:p>
          <a:p>
            <a:r>
              <a:rPr lang="en-US" sz="1600" dirty="0"/>
              <a:t>The domains of life satisfaction (p=.039) and provider trust (p=.032) were statistically significant.</a:t>
            </a:r>
          </a:p>
        </p:txBody>
      </p:sp>
    </p:spTree>
    <p:extLst>
      <p:ext uri="{BB962C8B-B14F-4D97-AF65-F5344CB8AC3E}">
        <p14:creationId xmlns:p14="http://schemas.microsoft.com/office/powerpoint/2010/main" val="1374830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BBEFB8-01FC-4C08-8385-C0E0F3064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7530C8-B538-45E1-875E-93199F0C9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A9611-3A4E-294D-A35A-DA91376AB7F8}"/>
              </a:ext>
            </a:extLst>
          </p:cNvPr>
          <p:cNvSpPr>
            <a:spLocks noGrp="1"/>
          </p:cNvSpPr>
          <p:nvPr>
            <p:ph type="title"/>
          </p:nvPr>
        </p:nvSpPr>
        <p:spPr>
          <a:xfrm>
            <a:off x="1024128" y="4971088"/>
            <a:ext cx="9720072" cy="1499616"/>
          </a:xfrm>
        </p:spPr>
        <p:txBody>
          <a:bodyPr>
            <a:normAutofit/>
          </a:bodyPr>
          <a:lstStyle/>
          <a:p>
            <a:r>
              <a:rPr lang="en-US">
                <a:solidFill>
                  <a:srgbClr val="FFFFFF"/>
                </a:solidFill>
              </a:rPr>
              <a:t>Results: focus groups</a:t>
            </a:r>
          </a:p>
        </p:txBody>
      </p:sp>
      <p:cxnSp>
        <p:nvCxnSpPr>
          <p:cNvPr id="14" name="Straight Connector 13">
            <a:extLst>
              <a:ext uri="{FF2B5EF4-FFF2-40B4-BE49-F238E27FC236}">
                <a16:creationId xmlns:a16="http://schemas.microsoft.com/office/drawing/2014/main" id="{6C7307A8-BE71-479B-84AC-C5F75594D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3EADF22-3E12-4DD0-933B-111220F4B425}"/>
              </a:ext>
            </a:extLst>
          </p:cNvPr>
          <p:cNvGraphicFramePr>
            <a:graphicFrameLocks noGrp="1"/>
          </p:cNvGraphicFramePr>
          <p:nvPr>
            <p:ph idx="1"/>
            <p:extLst>
              <p:ext uri="{D42A27DB-BD31-4B8C-83A1-F6EECF244321}">
                <p14:modId xmlns:p14="http://schemas.microsoft.com/office/powerpoint/2010/main" val="2931132692"/>
              </p:ext>
            </p:extLst>
          </p:nvPr>
        </p:nvGraphicFramePr>
        <p:xfrm>
          <a:off x="642938" y="642937"/>
          <a:ext cx="10896600" cy="3941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318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8018272" cy="1499616"/>
          </a:xfrm>
        </p:spPr>
        <p:txBody>
          <a:bodyPr>
            <a:normAutofit/>
          </a:bodyPr>
          <a:lstStyle/>
          <a:p>
            <a:r>
              <a:rPr lang="en-US"/>
              <a:t>Access to care challenges</a:t>
            </a:r>
            <a:br>
              <a:rPr lang="en-US"/>
            </a:br>
            <a:endParaRPr lang="en-US"/>
          </a:p>
        </p:txBody>
      </p:sp>
      <p:cxnSp>
        <p:nvCxnSpPr>
          <p:cNvPr id="19" name="Straight Connector 18">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845820" y="1588770"/>
            <a:ext cx="8196579" cy="4684014"/>
          </a:xfrm>
        </p:spPr>
        <p:txBody>
          <a:bodyPr>
            <a:normAutofit fontScale="92500" lnSpcReduction="10000"/>
          </a:bodyPr>
          <a:lstStyle/>
          <a:p>
            <a:r>
              <a:rPr lang="en-US" sz="2000" b="1" i="1" dirty="0"/>
              <a:t>Health Insurance.</a:t>
            </a:r>
            <a:r>
              <a:rPr lang="en-US" sz="2000" b="1" dirty="0"/>
              <a:t>  </a:t>
            </a:r>
            <a:r>
              <a:rPr lang="en-US" sz="2000" dirty="0"/>
              <a:t>Participants shared experiences of lacking proper health coverage to seek the needed care for the management of their HIV disease. </a:t>
            </a:r>
          </a:p>
          <a:p>
            <a:pPr lvl="1">
              <a:buFont typeface="Courier New" panose="02070309020205020404" pitchFamily="49" charset="0"/>
              <a:buChar char="o"/>
            </a:pPr>
            <a:r>
              <a:rPr lang="en-US" sz="2000" dirty="0"/>
              <a:t>“</a:t>
            </a:r>
            <a:r>
              <a:rPr lang="en-US" sz="2000" i="1" dirty="0"/>
              <a:t>Yes, my medical insurance.  I don’t know what happened but they didn’t want to refill my prescription.  This had never happened to me until now.  So, I had to go to another clinic and ask them for help because I was going to be off my medication for nearly two weeks.  And I had to fix it one way or another because they refused to help me.”</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i="1" dirty="0"/>
              <a:t>“When there is a change in your insurance or when there is a change in any other thing they stop giving you medication and they cancel all of your pending appointments.”</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000" i="1" dirty="0"/>
              <a:t>“Unfortunately, what is happening is that the medical insurance companies cut back on consultation time.  Nowadays, the doctors only sit in front of the computer monitor and you are talking to them and they are writing and you feel –you feel that doctors are not paying attention that their health problems require.”  </a:t>
            </a:r>
            <a:endParaRPr lang="en-US" sz="2000" dirty="0"/>
          </a:p>
          <a:p>
            <a:pPr>
              <a:buFont typeface="Courier New" panose="02070309020205020404" pitchFamily="49" charset="0"/>
              <a:buChar char="o"/>
            </a:pPr>
            <a:r>
              <a:rPr lang="en-US" sz="2000" i="1" dirty="0"/>
              <a:t> </a:t>
            </a:r>
            <a:endParaRPr lang="en-US" sz="2000" dirty="0"/>
          </a:p>
          <a:p>
            <a:endParaRPr lang="en-US" sz="1700" dirty="0"/>
          </a:p>
        </p:txBody>
      </p:sp>
      <p:sp>
        <p:nvSpPr>
          <p:cNvPr id="21" name="Rectangle 2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004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9720072" cy="1499616"/>
          </a:xfrm>
        </p:spPr>
        <p:txBody>
          <a:bodyPr>
            <a:normAutofit/>
          </a:bodyPr>
          <a:lstStyle/>
          <a:p>
            <a:r>
              <a:rPr lang="en-US"/>
              <a:t>Access to care challenges</a:t>
            </a:r>
            <a:br>
              <a:rPr lang="en-US"/>
            </a:br>
            <a:endParaRPr lang="en-US"/>
          </a:p>
        </p:txBody>
      </p:sp>
      <p:cxnSp>
        <p:nvCxnSpPr>
          <p:cNvPr id="30" name="Straight Connector 2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762000" y="1740724"/>
            <a:ext cx="9982199" cy="4568636"/>
          </a:xfrm>
        </p:spPr>
        <p:txBody>
          <a:bodyPr>
            <a:normAutofit fontScale="92500" lnSpcReduction="10000"/>
          </a:bodyPr>
          <a:lstStyle/>
          <a:p>
            <a:r>
              <a:rPr lang="en-US" sz="1500" b="1" i="1" dirty="0"/>
              <a:t> </a:t>
            </a:r>
          </a:p>
          <a:p>
            <a:r>
              <a:rPr lang="en-US" sz="2000" b="1" i="1" dirty="0"/>
              <a:t>Lack of Culturally Competent Care. </a:t>
            </a:r>
            <a:r>
              <a:rPr lang="en-US" sz="2000" dirty="0"/>
              <a:t>A recurrent theme among the participants was the lack of culturally competent care perpetuating barriers in their health care access. As Latino MSM, this included staff not speaking Spanish, not competent in MSM health, and often discrimination because of their HIV disease or potential immigration status.</a:t>
            </a:r>
          </a:p>
          <a:p>
            <a:pPr>
              <a:buFont typeface="Courier New" panose="02070309020205020404" pitchFamily="49" charset="0"/>
              <a:buChar char="o"/>
            </a:pPr>
            <a:r>
              <a:rPr lang="en-US" sz="2000" b="1" i="1" dirty="0"/>
              <a:t>”Well, sometimes I don’t understand him very well because the doctor speaks English and I speak Spanish.  And I am like, “What is this?” And I have to ask for a translator.  And sometimes there is nobody available.  So, that is a bad thing.  All of the doctors that I have seen only speak English.”</a:t>
            </a:r>
          </a:p>
          <a:p>
            <a:pPr>
              <a:buFont typeface="Courier New" panose="02070309020205020404" pitchFamily="49" charset="0"/>
              <a:buChar char="o"/>
            </a:pPr>
            <a:r>
              <a:rPr lang="en-US" sz="2000" b="1" i="1" dirty="0"/>
              <a:t>“When you have an emergency and you have to go to the hospital you have to disclose and say, “I have HIV.” Because even when you don’t tell them they check your record and they are like, “Okay, he is HIV positive.” So, sometimes they reject you because you have HIV.  So, as an undocumented Hispanic person, you have to say, “I have HIV and I am undocumented.” So, you wonder, are they not going to treat me?”  </a:t>
            </a:r>
          </a:p>
          <a:p>
            <a:pPr>
              <a:buFont typeface="Courier New" panose="02070309020205020404" pitchFamily="49" charset="0"/>
              <a:buChar char="o"/>
            </a:pPr>
            <a:r>
              <a:rPr lang="en-US" sz="2000" b="1" i="1" dirty="0"/>
              <a:t>“The problem is not always with the doctors – It's always the receptionists, or the person that gives you the card. They always have this face – bad mood. And when you go in the morning, you get depressed just by looking at their faces.</a:t>
            </a:r>
          </a:p>
        </p:txBody>
      </p:sp>
    </p:spTree>
    <p:extLst>
      <p:ext uri="{BB962C8B-B14F-4D97-AF65-F5344CB8AC3E}">
        <p14:creationId xmlns:p14="http://schemas.microsoft.com/office/powerpoint/2010/main" val="2411862054"/>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8018272" cy="1499616"/>
          </a:xfrm>
        </p:spPr>
        <p:txBody>
          <a:bodyPr>
            <a:normAutofit/>
          </a:bodyPr>
          <a:lstStyle/>
          <a:p>
            <a:r>
              <a:rPr lang="en-US"/>
              <a:t>Coping with comorbidities</a:t>
            </a:r>
            <a:br>
              <a:rPr lang="en-US"/>
            </a:br>
            <a:endParaRPr lang="en-US"/>
          </a:p>
        </p:txBody>
      </p:sp>
      <p:cxnSp>
        <p:nvCxnSpPr>
          <p:cNvPr id="19" name="Straight Connector 18">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762000" y="1840230"/>
            <a:ext cx="8280399" cy="4469130"/>
          </a:xfrm>
        </p:spPr>
        <p:txBody>
          <a:bodyPr>
            <a:normAutofit fontScale="92500" lnSpcReduction="20000"/>
          </a:bodyPr>
          <a:lstStyle/>
          <a:p>
            <a:r>
              <a:rPr lang="en-US" sz="1500" b="1" i="1" dirty="0"/>
              <a:t> </a:t>
            </a:r>
          </a:p>
          <a:p>
            <a:r>
              <a:rPr lang="en-US" sz="2000" b="1" i="1" dirty="0"/>
              <a:t>Chronic Diseases. </a:t>
            </a:r>
            <a:r>
              <a:rPr lang="en-US" sz="2000" dirty="0"/>
              <a:t>Participants discussed their increased risk and burden of co-morbidities as Latino MSM. This included diabetes, heart disease, and mental health issues that further compounded their health access, engagement and treatment adherence. </a:t>
            </a:r>
          </a:p>
          <a:p>
            <a:pPr>
              <a:buFont typeface="Courier New" panose="02070309020205020404" pitchFamily="49" charset="0"/>
              <a:buChar char="o"/>
            </a:pPr>
            <a:r>
              <a:rPr lang="en-US" sz="2000" i="1" dirty="0"/>
              <a:t>“I'm diabetic, high cholesterol, depression, what else? I have the whole spectrum. The main one that my doctor is concerned, he always takes care of me on that, is my diabetes. And I've been controlling it by taking my medication. My cholesterol is really high all the time, so now, he's working and focusing on that, that he's giving stronger medication.”</a:t>
            </a:r>
            <a:endParaRPr lang="en-US" sz="2000" dirty="0"/>
          </a:p>
          <a:p>
            <a:pPr>
              <a:buFont typeface="Courier New" panose="02070309020205020404" pitchFamily="49" charset="0"/>
              <a:buChar char="o"/>
            </a:pPr>
            <a:r>
              <a:rPr lang="en-US" sz="2000" i="1" dirty="0"/>
              <a:t> “Many times we worry about triglycerides, cholesterol, and diabetes.”</a:t>
            </a:r>
          </a:p>
          <a:p>
            <a:pPr>
              <a:buFont typeface="Courier New" panose="02070309020205020404" pitchFamily="49" charset="0"/>
              <a:buChar char="o"/>
            </a:pPr>
            <a:r>
              <a:rPr lang="en-US" sz="2000" i="1" dirty="0"/>
              <a:t>“I think it's just coping with HIV, and trying to get other services for other health factors that makes you, "Do I want to take my HIV meds, or do I want to take this one for this one?" I mean, how do I find a balance? Where do I find a balance to fit my HIV meds, trying to get services for the other stuff that I suffer from, and finding the right doctor or the right specialist to find a balance?”</a:t>
            </a:r>
            <a:endParaRPr lang="en-US" sz="2000" dirty="0"/>
          </a:p>
          <a:p>
            <a:endParaRPr lang="en-US" sz="1500" dirty="0"/>
          </a:p>
        </p:txBody>
      </p:sp>
      <p:sp>
        <p:nvSpPr>
          <p:cNvPr id="21" name="Rectangle 2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655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9720072" cy="1499616"/>
          </a:xfrm>
        </p:spPr>
        <p:txBody>
          <a:bodyPr>
            <a:normAutofit/>
          </a:bodyPr>
          <a:lstStyle/>
          <a:p>
            <a:r>
              <a:rPr lang="en-US"/>
              <a:t>Coping with comorbidities</a:t>
            </a:r>
            <a:br>
              <a:rPr lang="en-US"/>
            </a:br>
            <a:endParaRPr lang="en-US"/>
          </a:p>
        </p:txBody>
      </p:sp>
      <p:cxnSp>
        <p:nvCxnSpPr>
          <p:cNvPr id="30" name="Straight Connector 2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1024128" y="1965960"/>
            <a:ext cx="9720072" cy="4343400"/>
          </a:xfrm>
        </p:spPr>
        <p:txBody>
          <a:bodyPr>
            <a:normAutofit/>
          </a:bodyPr>
          <a:lstStyle/>
          <a:p>
            <a:r>
              <a:rPr lang="en-US" sz="1900" b="1" i="1" dirty="0"/>
              <a:t> Coping with Depression.</a:t>
            </a:r>
            <a:r>
              <a:rPr lang="en-US" sz="1900" u="sng" dirty="0"/>
              <a:t> </a:t>
            </a:r>
            <a:r>
              <a:rPr lang="en-US" sz="1900" dirty="0"/>
              <a:t> Mental health issues such as depression and anxiety consistently emerged in the qualitative data as comorbidities that significantly impact one’s health, sense of wellbeing, and ability to care for oneself.  </a:t>
            </a:r>
          </a:p>
          <a:p>
            <a:pPr>
              <a:buFont typeface="Courier New" panose="02070309020205020404" pitchFamily="49" charset="0"/>
              <a:buChar char="o"/>
            </a:pPr>
            <a:r>
              <a:rPr lang="en-US" sz="1900" i="1" dirty="0"/>
              <a:t>“Yes, and the doctor told me that I did have AIDS.  I was in a very complicated health situation.  And he gave me an appointment so I could receive treatment.  But I was totally depressed.  I wanted to die back then.  I couldn’t accept it.  I didn’t know what I was going to do.  And I didn’t know how I was supposed to tell my siblings what was going on.”</a:t>
            </a:r>
            <a:endParaRPr lang="en-US" sz="1900" dirty="0"/>
          </a:p>
          <a:p>
            <a:pPr>
              <a:buFont typeface="Courier New" panose="02070309020205020404" pitchFamily="49" charset="0"/>
              <a:buChar char="o"/>
            </a:pPr>
            <a:r>
              <a:rPr lang="en-US" sz="1900" i="1" dirty="0"/>
              <a:t> “I think we all get depressed.  I think we all go through that.”</a:t>
            </a:r>
            <a:endParaRPr lang="en-US" sz="1900" dirty="0"/>
          </a:p>
          <a:p>
            <a:pPr>
              <a:buFont typeface="Courier New" panose="02070309020205020404" pitchFamily="49" charset="0"/>
              <a:buChar char="o"/>
            </a:pPr>
            <a:r>
              <a:rPr lang="en-US" sz="1900" i="1" dirty="0"/>
              <a:t> “I am struggling with what my life was back then.  I try to not be so depressed about everything I went through.  I try to live in the present and carry on.”</a:t>
            </a:r>
            <a:endParaRPr lang="en-US" sz="1900" dirty="0"/>
          </a:p>
          <a:p>
            <a:pPr>
              <a:buFont typeface="Courier New" panose="02070309020205020404" pitchFamily="49" charset="0"/>
              <a:buChar char="o"/>
            </a:pPr>
            <a:r>
              <a:rPr lang="en-US" sz="1900" i="1" dirty="0"/>
              <a:t> “I think often times the Latino community stigmatizes the seeking out of mental health, let alone participating in it.”</a:t>
            </a:r>
            <a:endParaRPr lang="en-US" sz="1900" dirty="0"/>
          </a:p>
          <a:p>
            <a:endParaRPr lang="en-US" sz="1900" dirty="0"/>
          </a:p>
        </p:txBody>
      </p:sp>
    </p:spTree>
    <p:extLst>
      <p:ext uri="{BB962C8B-B14F-4D97-AF65-F5344CB8AC3E}">
        <p14:creationId xmlns:p14="http://schemas.microsoft.com/office/powerpoint/2010/main" val="29768220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B73E-8D27-3245-9D97-8C90E520346B}"/>
              </a:ext>
            </a:extLst>
          </p:cNvPr>
          <p:cNvSpPr>
            <a:spLocks noGrp="1"/>
          </p:cNvSpPr>
          <p:nvPr>
            <p:ph type="title"/>
          </p:nvPr>
        </p:nvSpPr>
        <p:spPr>
          <a:xfrm>
            <a:off x="1024128" y="585216"/>
            <a:ext cx="9720072" cy="1499616"/>
          </a:xfrm>
        </p:spPr>
        <p:txBody>
          <a:bodyPr>
            <a:normAutofit/>
          </a:bodyPr>
          <a:lstStyle/>
          <a:p>
            <a:r>
              <a:rPr lang="en-US" dirty="0"/>
              <a:t>Methods</a:t>
            </a:r>
          </a:p>
        </p:txBody>
      </p:sp>
      <p:graphicFrame>
        <p:nvGraphicFramePr>
          <p:cNvPr id="11" name="Content Placeholder 2">
            <a:extLst>
              <a:ext uri="{FF2B5EF4-FFF2-40B4-BE49-F238E27FC236}">
                <a16:creationId xmlns:a16="http://schemas.microsoft.com/office/drawing/2014/main" id="{71C5918A-1554-4556-A4D3-F7AAB0C9499C}"/>
              </a:ext>
            </a:extLst>
          </p:cNvPr>
          <p:cNvGraphicFramePr>
            <a:graphicFrameLocks noGrp="1"/>
          </p:cNvGraphicFramePr>
          <p:nvPr>
            <p:ph idx="1"/>
            <p:extLst>
              <p:ext uri="{D42A27DB-BD31-4B8C-83A1-F6EECF244321}">
                <p14:modId xmlns:p14="http://schemas.microsoft.com/office/powerpoint/2010/main" val="2946801801"/>
              </p:ext>
            </p:extLst>
          </p:nvPr>
        </p:nvGraphicFramePr>
        <p:xfrm>
          <a:off x="-114300" y="1005840"/>
          <a:ext cx="12447270" cy="585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286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8018272" cy="1499616"/>
          </a:xfrm>
        </p:spPr>
        <p:txBody>
          <a:bodyPr>
            <a:normAutofit/>
          </a:bodyPr>
          <a:lstStyle/>
          <a:p>
            <a:r>
              <a:rPr lang="en-US"/>
              <a:t>Treatment fatigue</a:t>
            </a:r>
            <a:br>
              <a:rPr lang="en-US"/>
            </a:br>
            <a:endParaRPr lang="en-US"/>
          </a:p>
        </p:txBody>
      </p:sp>
      <p:cxnSp>
        <p:nvCxnSpPr>
          <p:cNvPr id="19" name="Straight Connector 18">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1024128" y="1885950"/>
            <a:ext cx="8018272" cy="4423410"/>
          </a:xfrm>
        </p:spPr>
        <p:txBody>
          <a:bodyPr>
            <a:normAutofit/>
          </a:bodyPr>
          <a:lstStyle/>
          <a:p>
            <a:r>
              <a:rPr lang="en-US" sz="2000" b="1" i="1" dirty="0"/>
              <a:t> </a:t>
            </a:r>
            <a:r>
              <a:rPr lang="en-US" sz="2000" dirty="0"/>
              <a:t>Participants explained that they would often stop taking their medication. Their sentiments for taking breaks from the medication were rooted in anxiety and frustration with having to take medication daily. </a:t>
            </a:r>
          </a:p>
          <a:p>
            <a:pPr>
              <a:buFont typeface="Courier New" panose="02070309020205020404" pitchFamily="49" charset="0"/>
              <a:buChar char="o"/>
            </a:pPr>
            <a:r>
              <a:rPr lang="en-US" sz="2000" i="1" dirty="0"/>
              <a:t>“Having to take pills for 30 years every day is not easy.”</a:t>
            </a:r>
            <a:endParaRPr lang="en-US" sz="2000" dirty="0"/>
          </a:p>
          <a:p>
            <a:pPr>
              <a:buFont typeface="Courier New" panose="02070309020205020404" pitchFamily="49" charset="0"/>
              <a:buChar char="o"/>
            </a:pPr>
            <a:r>
              <a:rPr lang="en-US" sz="2000" i="1" dirty="0"/>
              <a:t>“Yes, sometimes it’s not that we forget it.  Sometimes we just don’t want to take it and that is it.”</a:t>
            </a:r>
            <a:endParaRPr lang="en-US" sz="2000" dirty="0"/>
          </a:p>
          <a:p>
            <a:pPr>
              <a:buFont typeface="Courier New" panose="02070309020205020404" pitchFamily="49" charset="0"/>
              <a:buChar char="o"/>
            </a:pPr>
            <a:r>
              <a:rPr lang="en-US" sz="2000" i="1" dirty="0"/>
              <a:t>“Sometimes I fall off the regimen.  I fall off here and there.  I am not like committed.  I just give up.  I am constantly taking medication after medication, after medication and you think you are about to finish that bottle and then boom, another bottle comes.  And then you finish that bottle and boom, another comes.  It’s constant. It’s frustrating after a while.”</a:t>
            </a:r>
            <a:endParaRPr lang="en-US" sz="2000" dirty="0"/>
          </a:p>
        </p:txBody>
      </p:sp>
      <p:sp>
        <p:nvSpPr>
          <p:cNvPr id="21" name="Rectangle 2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319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9720072" cy="1499616"/>
          </a:xfrm>
        </p:spPr>
        <p:txBody>
          <a:bodyPr>
            <a:normAutofit/>
          </a:bodyPr>
          <a:lstStyle/>
          <a:p>
            <a:r>
              <a:rPr lang="en-US"/>
              <a:t>Substance use </a:t>
            </a:r>
            <a:br>
              <a:rPr lang="en-US"/>
            </a:br>
            <a:endParaRPr lang="en-US"/>
          </a:p>
        </p:txBody>
      </p:sp>
      <p:cxnSp>
        <p:nvCxnSpPr>
          <p:cNvPr id="30" name="Straight Connector 2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1024128" y="2286000"/>
            <a:ext cx="9720071" cy="4023360"/>
          </a:xfrm>
        </p:spPr>
        <p:txBody>
          <a:bodyPr>
            <a:normAutofit/>
          </a:bodyPr>
          <a:lstStyle/>
          <a:p>
            <a:pPr marL="0" indent="0">
              <a:buNone/>
            </a:pPr>
            <a:r>
              <a:rPr lang="en-US" sz="1900" dirty="0"/>
              <a:t>An emerging theme among Latino MSM was the use of drugs or alcohol as a major barrier to their health care access and treatment adherence. When participants were using substances, they would often not take their medication and would fall out of care. </a:t>
            </a:r>
          </a:p>
          <a:p>
            <a:pPr>
              <a:buFont typeface="Courier New" panose="02070309020205020404" pitchFamily="49" charset="0"/>
              <a:buChar char="o"/>
            </a:pPr>
            <a:r>
              <a:rPr lang="en-US" sz="1900" i="1" dirty="0"/>
              <a:t>“Sometimes when I am out partying I don’t take it but that is because I don’t want to.  I know that if I want to drink something then it’s going to cause a reaction.  So, I know that I have to take it the following day in peace.”</a:t>
            </a:r>
            <a:endParaRPr lang="en-US" sz="1900" dirty="0"/>
          </a:p>
          <a:p>
            <a:pPr>
              <a:buFont typeface="Courier New" panose="02070309020205020404" pitchFamily="49" charset="0"/>
              <a:buChar char="o"/>
            </a:pPr>
            <a:r>
              <a:rPr lang="en-US" sz="1900" i="1" dirty="0"/>
              <a:t>“In my case, it was because of the drugs.  I would always postpone it and postpone it.  Well, I worked – I also worked at the night clubs.  So, if I wasn’t taking drugs then I was working.  So, I would postpone it and postpone it.”</a:t>
            </a:r>
            <a:endParaRPr lang="en-US" sz="1900" dirty="0"/>
          </a:p>
          <a:p>
            <a:pPr>
              <a:buFont typeface="Courier New" panose="02070309020205020404" pitchFamily="49" charset="0"/>
              <a:buChar char="o"/>
            </a:pPr>
            <a:r>
              <a:rPr lang="en-US" sz="1900" i="1" dirty="0"/>
              <a:t>“I've skipped a few doses, like two or three every month because of partying.”</a:t>
            </a:r>
            <a:endParaRPr lang="en-US" sz="1900" dirty="0"/>
          </a:p>
          <a:p>
            <a:pPr>
              <a:buFont typeface="Courier New" panose="02070309020205020404" pitchFamily="49" charset="0"/>
              <a:buChar char="o"/>
            </a:pPr>
            <a:r>
              <a:rPr lang="en-US" sz="1900" i="1" dirty="0"/>
              <a:t>“When I go out, or I'm at home drinking – I do remember sometimes, but not so much when I've had alcohol. I do remember sometimes, but when I'm very drunk, I don't remember and that's it.”</a:t>
            </a:r>
            <a:endParaRPr lang="en-US" sz="1900" dirty="0"/>
          </a:p>
        </p:txBody>
      </p:sp>
    </p:spTree>
    <p:extLst>
      <p:ext uri="{BB962C8B-B14F-4D97-AF65-F5344CB8AC3E}">
        <p14:creationId xmlns:p14="http://schemas.microsoft.com/office/powerpoint/2010/main" val="1701288357"/>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8018272" cy="1499616"/>
          </a:xfrm>
        </p:spPr>
        <p:txBody>
          <a:bodyPr>
            <a:normAutofit/>
          </a:bodyPr>
          <a:lstStyle/>
          <a:p>
            <a:r>
              <a:rPr lang="en-US" dirty="0"/>
              <a:t>Cultural factors</a:t>
            </a:r>
            <a:br>
              <a:rPr lang="en-US" dirty="0"/>
            </a:br>
            <a:endParaRPr lang="en-US" dirty="0"/>
          </a:p>
        </p:txBody>
      </p:sp>
      <p:cxnSp>
        <p:nvCxnSpPr>
          <p:cNvPr id="19" name="Straight Connector 18">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914400" y="1954530"/>
            <a:ext cx="8127999" cy="4354830"/>
          </a:xfrm>
        </p:spPr>
        <p:txBody>
          <a:bodyPr>
            <a:normAutofit/>
          </a:bodyPr>
          <a:lstStyle/>
          <a:p>
            <a:r>
              <a:rPr lang="en-US" sz="1900" dirty="0"/>
              <a:t>Stigma, homophobia, machismo, strong work ethic and immigration issues greatly complicate the health needs of Latino MSM. Participants highlighted the role these cultural factors contribute to their health access and treatment adherence. </a:t>
            </a:r>
          </a:p>
          <a:p>
            <a:pPr>
              <a:buFont typeface="Courier New" panose="02070309020205020404" pitchFamily="49" charset="0"/>
              <a:buChar char="o"/>
            </a:pPr>
            <a:r>
              <a:rPr lang="en-US" sz="1900" i="1" dirty="0"/>
              <a:t>Stigma – “There are a lot of guys that don’t want to have sex with you because you’re positive.”</a:t>
            </a:r>
            <a:endParaRPr lang="en-US" sz="1900" dirty="0"/>
          </a:p>
          <a:p>
            <a:pPr>
              <a:buFont typeface="Courier New" panose="02070309020205020404" pitchFamily="49" charset="0"/>
              <a:buChar char="o"/>
            </a:pPr>
            <a:r>
              <a:rPr lang="en-US" sz="1900" i="1" dirty="0"/>
              <a:t>Stigma – “And especially in the Latino community, it's still frowned upon, like, Oh, you got HIV. You're Latino, you're not supposed to have it.</a:t>
            </a:r>
            <a:endParaRPr lang="en-US" sz="1900" dirty="0"/>
          </a:p>
          <a:p>
            <a:pPr>
              <a:buFont typeface="Courier New" panose="02070309020205020404" pitchFamily="49" charset="0"/>
              <a:buChar char="o"/>
            </a:pPr>
            <a:r>
              <a:rPr lang="en-US" sz="1900" i="1" dirty="0"/>
              <a:t>Homophobia – “Well, I feel like with the coming out as like a young homosexual in a Latino family, they’re so religious and they’re so already set in their ways, and that’s a massive sin and you’re </a:t>
            </a:r>
            <a:r>
              <a:rPr lang="en-US" sz="1900" i="1" dirty="0" err="1"/>
              <a:t>gonna</a:t>
            </a:r>
            <a:r>
              <a:rPr lang="en-US" sz="1900" i="1" dirty="0"/>
              <a:t> burn in hell and all that shit. But I mean I’ve known friends growing up that were too afraid to come out. And they denied it themselves.”</a:t>
            </a:r>
            <a:endParaRPr lang="en-US" sz="1900" dirty="0"/>
          </a:p>
          <a:p>
            <a:pPr marL="0" indent="0">
              <a:buNone/>
            </a:pPr>
            <a:endParaRPr lang="en-US" sz="1900" dirty="0"/>
          </a:p>
        </p:txBody>
      </p:sp>
      <p:sp>
        <p:nvSpPr>
          <p:cNvPr id="21" name="Rectangle 2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942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8" y="585216"/>
            <a:ext cx="9720072" cy="1499616"/>
          </a:xfrm>
        </p:spPr>
        <p:txBody>
          <a:bodyPr>
            <a:normAutofit/>
          </a:bodyPr>
          <a:lstStyle/>
          <a:p>
            <a:r>
              <a:rPr lang="en-US" dirty="0"/>
              <a:t>Cultural factors</a:t>
            </a:r>
            <a:br>
              <a:rPr lang="en-US" dirty="0"/>
            </a:br>
            <a:endParaRPr lang="en-US" dirty="0"/>
          </a:p>
        </p:txBody>
      </p:sp>
      <p:cxnSp>
        <p:nvCxnSpPr>
          <p:cNvPr id="30" name="Straight Connector 2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1024128" y="1740724"/>
            <a:ext cx="9720072" cy="4568636"/>
          </a:xfrm>
        </p:spPr>
        <p:txBody>
          <a:bodyPr>
            <a:noAutofit/>
          </a:bodyPr>
          <a:lstStyle/>
          <a:p>
            <a:r>
              <a:rPr lang="en-US" sz="2000" i="1" dirty="0"/>
              <a:t>Machismo – “I think there’s also this front that as men, we shouldn’t seek out help and as independent individuals, you should be able to handle your shit on your own. Often times, those emotional dramas are actually much more, I think, dangerous, when they’re not dealt with than like a physical trauma.”</a:t>
            </a:r>
            <a:endParaRPr lang="en-US" sz="2000" dirty="0"/>
          </a:p>
          <a:p>
            <a:r>
              <a:rPr lang="en-US" sz="2000" i="1" dirty="0"/>
              <a:t> Machismo – “Well, you're a male, you're supposed to be macho, you're supposed to be with a female having kids. But you turned out gay, and now you have HIV.”</a:t>
            </a:r>
            <a:endParaRPr lang="en-US" sz="2000" dirty="0"/>
          </a:p>
          <a:p>
            <a:r>
              <a:rPr lang="en-US" sz="2000" i="1" dirty="0"/>
              <a:t> Work Ethic – “Probably because I rush out to go to work or maybe I’m just so busy at work that I just forgot and it’s still in my pocket. I’m like oh, I forgot my medication.”</a:t>
            </a:r>
            <a:endParaRPr lang="en-US" sz="2000" dirty="0"/>
          </a:p>
          <a:p>
            <a:r>
              <a:rPr lang="en-US" sz="2000" i="1" dirty="0"/>
              <a:t> Work Ethic – “I had stopped taking all meds and seeing doctors for about maybe eight to nine months because of my job. The job that I have, it’s like you miss one day and you miss out on all this stuff. You’ll fall behind.”</a:t>
            </a:r>
            <a:endParaRPr lang="en-US" sz="2000" dirty="0"/>
          </a:p>
          <a:p>
            <a:r>
              <a:rPr lang="en-US" sz="2000" i="1" dirty="0"/>
              <a:t> Immigration – “I know that (immigration issues) has kept people away. Especially in this current political climate, now, people are getting anxiety about their status, both as an immigrant and as a person living with HIV.”</a:t>
            </a:r>
            <a:endParaRPr lang="en-US" sz="2000" dirty="0"/>
          </a:p>
          <a:p>
            <a:r>
              <a:rPr lang="en-US" sz="2000" b="1" i="1" dirty="0"/>
              <a:t> </a:t>
            </a:r>
            <a:endParaRPr lang="en-US" sz="2000" dirty="0"/>
          </a:p>
        </p:txBody>
      </p:sp>
    </p:spTree>
    <p:extLst>
      <p:ext uri="{BB962C8B-B14F-4D97-AF65-F5344CB8AC3E}">
        <p14:creationId xmlns:p14="http://schemas.microsoft.com/office/powerpoint/2010/main" val="672477227"/>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9" y="585216"/>
            <a:ext cx="10329671" cy="1499616"/>
          </a:xfrm>
        </p:spPr>
        <p:txBody>
          <a:bodyPr>
            <a:normAutofit/>
          </a:bodyPr>
          <a:lstStyle/>
          <a:p>
            <a:r>
              <a:rPr lang="en-US" dirty="0">
                <a:solidFill>
                  <a:srgbClr val="FFFFFF"/>
                </a:solidFill>
              </a:rPr>
              <a:t>Facilitators for well-being</a:t>
            </a:r>
            <a:br>
              <a:rPr lang="en-US" dirty="0">
                <a:solidFill>
                  <a:srgbClr val="FFFFFF"/>
                </a:solidFill>
              </a:rPr>
            </a:br>
            <a:endParaRPr lang="en-US" dirty="0">
              <a:solidFill>
                <a:srgbClr val="FFFFFF"/>
              </a:solidFill>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762001" y="1588770"/>
            <a:ext cx="10591800" cy="4560202"/>
          </a:xfrm>
        </p:spPr>
        <p:txBody>
          <a:bodyPr>
            <a:normAutofit/>
          </a:bodyPr>
          <a:lstStyle/>
          <a:p>
            <a:r>
              <a:rPr lang="en-US" sz="2400" dirty="0"/>
              <a:t>1) </a:t>
            </a:r>
            <a:r>
              <a:rPr lang="en-US" sz="2400" b="1" dirty="0"/>
              <a:t>Strong Relationship with Provider</a:t>
            </a:r>
            <a:r>
              <a:rPr lang="en-US" sz="2400" dirty="0"/>
              <a:t> – Participants noted that a good relationship with their provider was crucial to their engagement in care. This included liking one’s provider; having a provider that takes time to talk or is available, and a provider that is respectful of their needs and culture. </a:t>
            </a:r>
          </a:p>
          <a:p>
            <a:endParaRPr lang="en-US" sz="2400" i="1" dirty="0"/>
          </a:p>
          <a:p>
            <a:pPr>
              <a:buFont typeface="Wingdings" pitchFamily="2" charset="2"/>
              <a:buChar char="Ø"/>
            </a:pPr>
            <a:r>
              <a:rPr lang="en-US" sz="2400" i="1" dirty="0"/>
              <a:t>“I have the trust and the communication with my doctor, and that's why I like the service that I am getting.”</a:t>
            </a:r>
            <a:endParaRPr lang="en-US" sz="2400" dirty="0"/>
          </a:p>
          <a:p>
            <a:pPr>
              <a:buFont typeface="Wingdings" pitchFamily="2" charset="2"/>
              <a:buChar char="Ø"/>
            </a:pPr>
            <a:r>
              <a:rPr lang="en-US" sz="2400" i="1" dirty="0"/>
              <a:t> “Well, I asked for a gay doctor to see me. And he’s like my brother. We can talk about anything. About anything. He doesn’t judge me. He doesn’t put me down or anything. He always listens to me first, and then, tells me how he feels about it</a:t>
            </a:r>
            <a:r>
              <a:rPr lang="en-US" sz="2400" dirty="0"/>
              <a:t>.”</a:t>
            </a:r>
          </a:p>
        </p:txBody>
      </p:sp>
    </p:spTree>
    <p:extLst>
      <p:ext uri="{BB962C8B-B14F-4D97-AF65-F5344CB8AC3E}">
        <p14:creationId xmlns:p14="http://schemas.microsoft.com/office/powerpoint/2010/main" val="544736812"/>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9" y="585216"/>
            <a:ext cx="10329671" cy="1499616"/>
          </a:xfrm>
        </p:spPr>
        <p:txBody>
          <a:bodyPr>
            <a:normAutofit/>
          </a:bodyPr>
          <a:lstStyle/>
          <a:p>
            <a:r>
              <a:rPr lang="en-US" dirty="0">
                <a:solidFill>
                  <a:srgbClr val="FFFFFF"/>
                </a:solidFill>
              </a:rPr>
              <a:t>Facilitators for well-being</a:t>
            </a:r>
            <a:br>
              <a:rPr lang="en-US" dirty="0">
                <a:solidFill>
                  <a:srgbClr val="FFFFFF"/>
                </a:solidFill>
              </a:rPr>
            </a:br>
            <a:endParaRPr lang="en-US" dirty="0">
              <a:solidFill>
                <a:srgbClr val="FFFFFF"/>
              </a:solidFill>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762000" y="1510146"/>
            <a:ext cx="10591801" cy="4638826"/>
          </a:xfrm>
        </p:spPr>
        <p:txBody>
          <a:bodyPr>
            <a:normAutofit/>
          </a:bodyPr>
          <a:lstStyle/>
          <a:p>
            <a:r>
              <a:rPr lang="en-US" sz="2400" dirty="0"/>
              <a:t>2) </a:t>
            </a:r>
            <a:r>
              <a:rPr lang="en-US" sz="2400" b="1" dirty="0"/>
              <a:t>Support Groups</a:t>
            </a:r>
            <a:r>
              <a:rPr lang="en-US" sz="2400" dirty="0"/>
              <a:t> </a:t>
            </a:r>
            <a:r>
              <a:rPr lang="en-US" sz="2400" b="1" dirty="0"/>
              <a:t>– </a:t>
            </a:r>
            <a:r>
              <a:rPr lang="en-US" sz="2400" dirty="0"/>
              <a:t>The importance of having a support network is crucial to the health of Latino MSM. Participants cited the importance of support groups to help them stay engaged in care and adherent to their treatment. </a:t>
            </a:r>
          </a:p>
          <a:p>
            <a:pPr>
              <a:buFont typeface="Courier New" panose="02070309020205020404" pitchFamily="49" charset="0"/>
              <a:buChar char="o"/>
            </a:pPr>
            <a:r>
              <a:rPr lang="en-US" sz="2400" i="1" dirty="0"/>
              <a:t>“And that way you can learn that you are not alone.  This happens to a lot of people.  So, that helps you to learn more about other people who are also going through the same thing.  So, you are like, ‘Okay, I am not the only one.  There are many people going through something like this.’ And it is good to relate to other people so you can learn about their experiences and see if they did well or not.”</a:t>
            </a:r>
            <a:endParaRPr lang="en-US" sz="2400" dirty="0"/>
          </a:p>
          <a:p>
            <a:pPr>
              <a:buFont typeface="Courier New" panose="02070309020205020404" pitchFamily="49" charset="0"/>
              <a:buChar char="o"/>
            </a:pPr>
            <a:r>
              <a:rPr lang="en-US" sz="2400" dirty="0"/>
              <a:t>“</a:t>
            </a:r>
            <a:r>
              <a:rPr lang="en-US" sz="2400" i="1" dirty="0"/>
              <a:t>I like to hear other people’s experiences with the medications and all that, because you get stressed or you can even traumatize yourself, and you think that you’ll be living with this all your life and it affects you.”</a:t>
            </a:r>
            <a:endParaRPr lang="en-US" sz="2400" dirty="0"/>
          </a:p>
        </p:txBody>
      </p:sp>
    </p:spTree>
    <p:extLst>
      <p:ext uri="{BB962C8B-B14F-4D97-AF65-F5344CB8AC3E}">
        <p14:creationId xmlns:p14="http://schemas.microsoft.com/office/powerpoint/2010/main" val="3750074652"/>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9" y="585216"/>
            <a:ext cx="10329671" cy="1499616"/>
          </a:xfrm>
        </p:spPr>
        <p:txBody>
          <a:bodyPr>
            <a:normAutofit/>
          </a:bodyPr>
          <a:lstStyle/>
          <a:p>
            <a:r>
              <a:rPr lang="en-US" dirty="0">
                <a:solidFill>
                  <a:srgbClr val="FFFFFF"/>
                </a:solidFill>
              </a:rPr>
              <a:t>Facilitators for well-being</a:t>
            </a:r>
            <a:br>
              <a:rPr lang="en-US" dirty="0">
                <a:solidFill>
                  <a:srgbClr val="FFFFFF"/>
                </a:solidFill>
              </a:rPr>
            </a:br>
            <a:endParaRPr lang="en-US" dirty="0">
              <a:solidFill>
                <a:srgbClr val="FFFFFF"/>
              </a:solidFill>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762000" y="1510146"/>
            <a:ext cx="10591801" cy="4638826"/>
          </a:xfrm>
        </p:spPr>
        <p:txBody>
          <a:bodyPr>
            <a:normAutofit/>
          </a:bodyPr>
          <a:lstStyle/>
          <a:p>
            <a:r>
              <a:rPr lang="en-US" sz="2800" dirty="0"/>
              <a:t>3) </a:t>
            </a:r>
            <a:r>
              <a:rPr lang="en-US" sz="2800" b="1" dirty="0"/>
              <a:t>Less Side Effects</a:t>
            </a:r>
            <a:r>
              <a:rPr lang="en-US" sz="2800" dirty="0"/>
              <a:t> – Every focus group reported that when they first started their treatment there were often difficult side-effects to endure. Over time, as the medication improved, the side-effects became more manageable thereby facilitating improved adherence and engagement in care. </a:t>
            </a:r>
          </a:p>
          <a:p>
            <a:r>
              <a:rPr lang="en-US" sz="2800" dirty="0"/>
              <a:t>“</a:t>
            </a:r>
            <a:r>
              <a:rPr lang="en-US" sz="2800" i="1" dirty="0"/>
              <a:t>But now, the medication I take isn't as severe in that side effect, but it's definitely caused me to change my diet.”</a:t>
            </a:r>
            <a:endParaRPr lang="en-US" sz="2800" dirty="0"/>
          </a:p>
          <a:p>
            <a:r>
              <a:rPr lang="en-US" sz="2800" i="1" dirty="0"/>
              <a:t> </a:t>
            </a:r>
            <a:endParaRPr lang="en-US" sz="2800" dirty="0"/>
          </a:p>
          <a:p>
            <a:r>
              <a:rPr lang="en-US" sz="2800" i="1" dirty="0"/>
              <a:t>“Here’s hoping that development keeps progressing so it’s less invasive.”</a:t>
            </a:r>
            <a:endParaRPr lang="en-US" sz="2800" dirty="0"/>
          </a:p>
        </p:txBody>
      </p:sp>
    </p:spTree>
    <p:extLst>
      <p:ext uri="{BB962C8B-B14F-4D97-AF65-F5344CB8AC3E}">
        <p14:creationId xmlns:p14="http://schemas.microsoft.com/office/powerpoint/2010/main" val="775227073"/>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9" y="585216"/>
            <a:ext cx="10329671" cy="1499616"/>
          </a:xfrm>
        </p:spPr>
        <p:txBody>
          <a:bodyPr>
            <a:normAutofit/>
          </a:bodyPr>
          <a:lstStyle/>
          <a:p>
            <a:r>
              <a:rPr lang="en-US" dirty="0">
                <a:solidFill>
                  <a:srgbClr val="FFFFFF"/>
                </a:solidFill>
              </a:rPr>
              <a:t>Facilitators for well-being</a:t>
            </a:r>
            <a:br>
              <a:rPr lang="en-US" dirty="0">
                <a:solidFill>
                  <a:srgbClr val="FFFFFF"/>
                </a:solidFill>
              </a:rPr>
            </a:br>
            <a:endParaRPr lang="en-US" dirty="0">
              <a:solidFill>
                <a:srgbClr val="FFFFFF"/>
              </a:solidFill>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762000" y="1510146"/>
            <a:ext cx="10591801" cy="4638826"/>
          </a:xfrm>
        </p:spPr>
        <p:txBody>
          <a:bodyPr>
            <a:normAutofit/>
          </a:bodyPr>
          <a:lstStyle/>
          <a:p>
            <a:r>
              <a:rPr lang="en-US" sz="2400" dirty="0"/>
              <a:t>4) </a:t>
            </a:r>
            <a:r>
              <a:rPr lang="en-US" sz="2400" b="1" dirty="0"/>
              <a:t>Maintaining a Healthy Routine</a:t>
            </a:r>
            <a:r>
              <a:rPr lang="en-US" sz="2400" dirty="0"/>
              <a:t> - The sample said they had to create a routine to help them stay engaged in care and adherent to their medication. This routine would often include strategies to remind them to make a medical appointment and to take their daily treatment. </a:t>
            </a:r>
          </a:p>
          <a:p>
            <a:r>
              <a:rPr lang="en-US" sz="2400" i="1" dirty="0"/>
              <a:t>“I go make some coffee, and then I just take my pill when I’m up, every day, like at 7:00. And it’s habit now. It’s force of habit to do it. I go get coffee and I take them.” </a:t>
            </a:r>
            <a:endParaRPr lang="en-US" sz="2400" dirty="0"/>
          </a:p>
          <a:p>
            <a:r>
              <a:rPr lang="en-US" sz="2400" i="1" dirty="0"/>
              <a:t>“I have an organizer and there I have Monday, Tuesday, Wednesday, Thursday and Friday. Sometimes I forget, I take it when I wake up in the morning and sometimes when I don’t remember if I took the medication or not, I take a look and if I haven’t taken it I take it.”</a:t>
            </a:r>
            <a:endParaRPr lang="en-US" sz="2400" dirty="0"/>
          </a:p>
          <a:p>
            <a:r>
              <a:rPr lang="en-US" sz="2400" i="1" dirty="0"/>
              <a:t>“I put an alarm on my cellphone that says “G.” And that is how I know.  Every time that alarm sounds I know.” </a:t>
            </a:r>
            <a:endParaRPr lang="en-US" sz="2400" dirty="0"/>
          </a:p>
          <a:p>
            <a:pPr marL="0" indent="0">
              <a:buNone/>
            </a:pPr>
            <a:endParaRPr lang="en-US" sz="2400" dirty="0"/>
          </a:p>
        </p:txBody>
      </p:sp>
    </p:spTree>
    <p:extLst>
      <p:ext uri="{BB962C8B-B14F-4D97-AF65-F5344CB8AC3E}">
        <p14:creationId xmlns:p14="http://schemas.microsoft.com/office/powerpoint/2010/main" val="3770677906"/>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CB65-A047-054A-9869-293A2074E029}"/>
              </a:ext>
            </a:extLst>
          </p:cNvPr>
          <p:cNvSpPr>
            <a:spLocks noGrp="1"/>
          </p:cNvSpPr>
          <p:nvPr>
            <p:ph type="title"/>
          </p:nvPr>
        </p:nvSpPr>
        <p:spPr>
          <a:xfrm>
            <a:off x="1024129" y="585216"/>
            <a:ext cx="10329671" cy="1499616"/>
          </a:xfrm>
        </p:spPr>
        <p:txBody>
          <a:bodyPr>
            <a:normAutofit/>
          </a:bodyPr>
          <a:lstStyle/>
          <a:p>
            <a:r>
              <a:rPr lang="en-US" dirty="0">
                <a:solidFill>
                  <a:srgbClr val="FFFFFF"/>
                </a:solidFill>
              </a:rPr>
              <a:t>Facilitators for well-being</a:t>
            </a:r>
            <a:br>
              <a:rPr lang="en-US" dirty="0">
                <a:solidFill>
                  <a:srgbClr val="FFFFFF"/>
                </a:solidFill>
              </a:rPr>
            </a:br>
            <a:endParaRPr lang="en-US" dirty="0">
              <a:solidFill>
                <a:srgbClr val="FFFFFF"/>
              </a:solidFill>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F37E9-B008-4942-9570-228389AE8055}"/>
              </a:ext>
            </a:extLst>
          </p:cNvPr>
          <p:cNvSpPr>
            <a:spLocks noGrp="1"/>
          </p:cNvSpPr>
          <p:nvPr>
            <p:ph idx="1"/>
          </p:nvPr>
        </p:nvSpPr>
        <p:spPr>
          <a:xfrm>
            <a:off x="762000" y="1510146"/>
            <a:ext cx="10591801" cy="4638826"/>
          </a:xfrm>
        </p:spPr>
        <p:txBody>
          <a:bodyPr>
            <a:normAutofit/>
          </a:bodyPr>
          <a:lstStyle/>
          <a:p>
            <a:r>
              <a:rPr lang="en-US" sz="2800" dirty="0"/>
              <a:t>5) </a:t>
            </a:r>
            <a:r>
              <a:rPr lang="en-US" sz="2800" b="1" dirty="0"/>
              <a:t>Affordable and Sustainable Housing</a:t>
            </a:r>
            <a:r>
              <a:rPr lang="en-US" sz="2800" dirty="0"/>
              <a:t> –A need for more affordable and sustainable housing was noted. Sustainable housing was pervasively seen as vital to facilitate their health and wellbeing.</a:t>
            </a:r>
          </a:p>
          <a:p>
            <a:r>
              <a:rPr lang="en-US" sz="2800" i="1" dirty="0"/>
              <a:t>“I was homeless and they have programs for housing with people living with HIV. But there was a waitlist. I had to wait four years and rely on the help of friends and family.”</a:t>
            </a:r>
            <a:endParaRPr lang="en-US" sz="2800" dirty="0"/>
          </a:p>
          <a:p>
            <a:r>
              <a:rPr lang="en-US" sz="2800" i="1" dirty="0"/>
              <a:t>“Once you are homeless, you are prone to abuse, drugs, and alcohol, and the you know what’s </a:t>
            </a:r>
            <a:r>
              <a:rPr lang="en-US" sz="2800" i="1" dirty="0" err="1"/>
              <a:t>gonna</a:t>
            </a:r>
            <a:r>
              <a:rPr lang="en-US" sz="2800" i="1" dirty="0"/>
              <a:t> happen. That’s a big factor for people with HIV to have affordable housing.”</a:t>
            </a:r>
            <a:endParaRPr lang="en-US" sz="2800" dirty="0"/>
          </a:p>
          <a:p>
            <a:r>
              <a:rPr lang="en-US" sz="2800" i="1" dirty="0"/>
              <a:t> </a:t>
            </a:r>
            <a:endParaRPr lang="en-US" sz="2800" dirty="0"/>
          </a:p>
          <a:p>
            <a:pPr marL="0" indent="0">
              <a:buNone/>
            </a:pPr>
            <a:endParaRPr lang="en-US" sz="2800" dirty="0"/>
          </a:p>
        </p:txBody>
      </p:sp>
    </p:spTree>
    <p:extLst>
      <p:ext uri="{BB962C8B-B14F-4D97-AF65-F5344CB8AC3E}">
        <p14:creationId xmlns:p14="http://schemas.microsoft.com/office/powerpoint/2010/main" val="2863794065"/>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41C7-C292-3D41-9A64-5D3C3C93C15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7132C45-74E3-604D-8129-F552098E6B76}"/>
              </a:ext>
            </a:extLst>
          </p:cNvPr>
          <p:cNvSpPr>
            <a:spLocks noGrp="1"/>
          </p:cNvSpPr>
          <p:nvPr>
            <p:ph idx="1"/>
          </p:nvPr>
        </p:nvSpPr>
        <p:spPr>
          <a:xfrm>
            <a:off x="925830" y="2084832"/>
            <a:ext cx="11018520" cy="4224528"/>
          </a:xfrm>
        </p:spPr>
        <p:txBody>
          <a:bodyPr>
            <a:normAutofit/>
          </a:bodyPr>
          <a:lstStyle/>
          <a:p>
            <a:r>
              <a:rPr lang="en-US" sz="2800" dirty="0"/>
              <a:t>Foreign-Born Latino MSM were significantly younger, less educated, earned less money and were living with HIV longer than US-Born Latinos MSM, yet were significantly more engaged in care, more had a regular provider and more were on medication. </a:t>
            </a:r>
          </a:p>
          <a:p>
            <a:r>
              <a:rPr lang="en-US" sz="2800" dirty="0"/>
              <a:t>Adherence was better among foreign-born Latino MSM as they forgot to take their medication less than US born Latino MSM and were less careless about missing a dose. </a:t>
            </a:r>
          </a:p>
          <a:p>
            <a:r>
              <a:rPr lang="en-US" sz="2800" dirty="0"/>
              <a:t>Compromised quality of life satisfaction, provider trust, and health worries indicate the need for mental health and support services. </a:t>
            </a:r>
          </a:p>
          <a:p>
            <a:endParaRPr lang="en-US" dirty="0"/>
          </a:p>
        </p:txBody>
      </p:sp>
    </p:spTree>
    <p:extLst>
      <p:ext uri="{BB962C8B-B14F-4D97-AF65-F5344CB8AC3E}">
        <p14:creationId xmlns:p14="http://schemas.microsoft.com/office/powerpoint/2010/main" val="151171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F946-D904-CA43-9F8A-4B64E8D422CB}"/>
              </a:ext>
            </a:extLst>
          </p:cNvPr>
          <p:cNvSpPr>
            <a:spLocks noGrp="1"/>
          </p:cNvSpPr>
          <p:nvPr>
            <p:ph type="title"/>
          </p:nvPr>
        </p:nvSpPr>
        <p:spPr>
          <a:xfrm>
            <a:off x="1024128" y="585216"/>
            <a:ext cx="9720072" cy="1499616"/>
          </a:xfrm>
        </p:spPr>
        <p:txBody>
          <a:bodyPr>
            <a:normAutofit/>
          </a:bodyPr>
          <a:lstStyle/>
          <a:p>
            <a:r>
              <a:rPr lang="en-US" dirty="0"/>
              <a:t>Methods</a:t>
            </a:r>
          </a:p>
        </p:txBody>
      </p:sp>
      <p:pic>
        <p:nvPicPr>
          <p:cNvPr id="7" name="Graphic 6" descr="Medicine">
            <a:extLst>
              <a:ext uri="{FF2B5EF4-FFF2-40B4-BE49-F238E27FC236}">
                <a16:creationId xmlns:a16="http://schemas.microsoft.com/office/drawing/2014/main" id="{DAF5875D-9783-4B35-906A-F5B349C4E3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504" y="2386051"/>
            <a:ext cx="3448851" cy="3448851"/>
          </a:xfrm>
          <a:prstGeom prst="rect">
            <a:avLst/>
          </a:prstGeom>
        </p:spPr>
      </p:pic>
      <p:sp>
        <p:nvSpPr>
          <p:cNvPr id="3" name="Content Placeholder 2">
            <a:extLst>
              <a:ext uri="{FF2B5EF4-FFF2-40B4-BE49-F238E27FC236}">
                <a16:creationId xmlns:a16="http://schemas.microsoft.com/office/drawing/2014/main" id="{4C124107-BB14-5543-ACF8-AF258F3C11FF}"/>
              </a:ext>
            </a:extLst>
          </p:cNvPr>
          <p:cNvSpPr>
            <a:spLocks noGrp="1"/>
          </p:cNvSpPr>
          <p:nvPr>
            <p:ph idx="1"/>
          </p:nvPr>
        </p:nvSpPr>
        <p:spPr>
          <a:xfrm>
            <a:off x="5063613" y="2286000"/>
            <a:ext cx="5680587" cy="4023360"/>
          </a:xfrm>
        </p:spPr>
        <p:txBody>
          <a:bodyPr>
            <a:normAutofit/>
          </a:bodyPr>
          <a:lstStyle/>
          <a:p>
            <a:r>
              <a:rPr lang="en-US" dirty="0"/>
              <a:t>The survey collected the following information: </a:t>
            </a:r>
          </a:p>
          <a:p>
            <a:pPr lvl="1"/>
            <a:r>
              <a:rPr lang="en-US" sz="2400" dirty="0"/>
              <a:t>demographic profile, </a:t>
            </a:r>
          </a:p>
          <a:p>
            <a:pPr lvl="1"/>
            <a:r>
              <a:rPr lang="en-US" sz="2400" dirty="0"/>
              <a:t>health status, </a:t>
            </a:r>
          </a:p>
          <a:p>
            <a:pPr lvl="1"/>
            <a:r>
              <a:rPr lang="en-US" sz="2400" dirty="0"/>
              <a:t>engagement in care,</a:t>
            </a:r>
          </a:p>
          <a:p>
            <a:pPr lvl="1"/>
            <a:r>
              <a:rPr lang="en-US" sz="2400" dirty="0"/>
              <a:t>history with HIV/AIDS, </a:t>
            </a:r>
          </a:p>
          <a:p>
            <a:pPr lvl="1"/>
            <a:r>
              <a:rPr lang="en-US" sz="2400" dirty="0"/>
              <a:t>quality of life (HAT-QoL), </a:t>
            </a:r>
          </a:p>
          <a:p>
            <a:pPr lvl="1"/>
            <a:r>
              <a:rPr lang="en-US" sz="2400" dirty="0"/>
              <a:t>medication adherence (SMAQ), </a:t>
            </a:r>
          </a:p>
          <a:p>
            <a:pPr lvl="1"/>
            <a:r>
              <a:rPr lang="en-US" sz="2400" dirty="0"/>
              <a:t>treatment satisfaction (HIVTSQ), </a:t>
            </a:r>
          </a:p>
          <a:p>
            <a:pPr lvl="1"/>
            <a:r>
              <a:rPr lang="en-US" sz="2400" dirty="0"/>
              <a:t>substance use and sexual behaviors</a:t>
            </a:r>
            <a:r>
              <a:rPr lang="en-US" dirty="0"/>
              <a:t>. </a:t>
            </a:r>
          </a:p>
        </p:txBody>
      </p:sp>
    </p:spTree>
    <p:extLst>
      <p:ext uri="{BB962C8B-B14F-4D97-AF65-F5344CB8AC3E}">
        <p14:creationId xmlns:p14="http://schemas.microsoft.com/office/powerpoint/2010/main" val="3839557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1BC3-4D1B-9D4E-B97A-BFF1D4A97272}"/>
              </a:ext>
            </a:extLst>
          </p:cNvPr>
          <p:cNvSpPr>
            <a:spLocks noGrp="1"/>
          </p:cNvSpPr>
          <p:nvPr>
            <p:ph type="title"/>
          </p:nvPr>
        </p:nvSpPr>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5FA32DE3-7E73-354A-9790-BE32DC3E1B30}"/>
              </a:ext>
            </a:extLst>
          </p:cNvPr>
          <p:cNvSpPr>
            <a:spLocks noGrp="1"/>
          </p:cNvSpPr>
          <p:nvPr>
            <p:ph idx="1"/>
          </p:nvPr>
        </p:nvSpPr>
        <p:spPr/>
        <p:txBody>
          <a:bodyPr>
            <a:normAutofit lnSpcReduction="10000"/>
          </a:bodyPr>
          <a:lstStyle/>
          <a:p>
            <a:r>
              <a:rPr lang="en-US" sz="2800" dirty="0"/>
              <a:t>Providers must improve their ability to build trusting relationships with Latino MSM and encourage a healthy routine to impact their engagement and retention in care. </a:t>
            </a:r>
          </a:p>
          <a:p>
            <a:r>
              <a:rPr lang="en-US" sz="2800" dirty="0"/>
              <a:t>The use of patient reported outcomes may assist providers to effectively address issues relevant to the population in a culturally responsive manner.</a:t>
            </a:r>
          </a:p>
          <a:p>
            <a:r>
              <a:rPr lang="en-US" sz="2800" dirty="0"/>
              <a:t>Mental health, substance use, social support, housing and cultural issues are crucial barriers that must also be addressed to improve health care engagement and medication adherence among Latino MSM. </a:t>
            </a:r>
          </a:p>
          <a:p>
            <a:endParaRPr lang="en-US" sz="2800" dirty="0"/>
          </a:p>
        </p:txBody>
      </p:sp>
    </p:spTree>
    <p:extLst>
      <p:ext uri="{BB962C8B-B14F-4D97-AF65-F5344CB8AC3E}">
        <p14:creationId xmlns:p14="http://schemas.microsoft.com/office/powerpoint/2010/main" val="3973772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ED46-4C3D-E744-960B-5C77838451D5}"/>
              </a:ext>
            </a:extLst>
          </p:cNvPr>
          <p:cNvSpPr>
            <a:spLocks noGrp="1"/>
          </p:cNvSpPr>
          <p:nvPr>
            <p:ph type="title"/>
          </p:nvPr>
        </p:nvSpPr>
        <p:spPr>
          <a:xfrm>
            <a:off x="2230438" y="301625"/>
            <a:ext cx="7731125" cy="982663"/>
          </a:xfrm>
        </p:spPr>
        <p:txBody>
          <a:bodyPr/>
          <a:lstStyle/>
          <a:p>
            <a:pPr fontAlgn="auto">
              <a:spcAft>
                <a:spcPts val="0"/>
              </a:spcAft>
              <a:defRPr/>
            </a:pPr>
            <a:r>
              <a:rPr lang="en-US" dirty="0"/>
              <a:t>Contact Information</a:t>
            </a:r>
          </a:p>
        </p:txBody>
      </p:sp>
      <p:sp>
        <p:nvSpPr>
          <p:cNvPr id="39938" name="Content Placeholder 2">
            <a:extLst>
              <a:ext uri="{FF2B5EF4-FFF2-40B4-BE49-F238E27FC236}">
                <a16:creationId xmlns:a16="http://schemas.microsoft.com/office/drawing/2014/main" id="{66439EC7-CD4F-9A44-AF81-0A6D71D976B7}"/>
              </a:ext>
            </a:extLst>
          </p:cNvPr>
          <p:cNvSpPr>
            <a:spLocks noGrp="1" noChangeArrowheads="1"/>
          </p:cNvSpPr>
          <p:nvPr>
            <p:ph idx="1"/>
          </p:nvPr>
        </p:nvSpPr>
        <p:spPr>
          <a:xfrm>
            <a:off x="2230438" y="1470025"/>
            <a:ext cx="7731125" cy="4270375"/>
          </a:xfrm>
        </p:spPr>
        <p:txBody>
          <a:bodyPr/>
          <a:lstStyle/>
          <a:p>
            <a:pPr marL="0" indent="0" algn="ctr">
              <a:buFont typeface="Arial" panose="020B0604020202020204" pitchFamily="34" charset="0"/>
              <a:buNone/>
            </a:pPr>
            <a:r>
              <a:rPr lang="en-US" altLang="en-US" sz="2800" b="1">
                <a:latin typeface="Calibri" panose="020F0502020204030204" pitchFamily="34" charset="0"/>
                <a:cs typeface="Calibri" panose="020F0502020204030204" pitchFamily="34" charset="0"/>
              </a:rPr>
              <a:t>David Garcia - </a:t>
            </a:r>
            <a:r>
              <a:rPr lang="en-US" altLang="en-US" sz="2800" b="1">
                <a:latin typeface="Calibri" panose="020F0502020204030204" pitchFamily="34" charset="0"/>
                <a:cs typeface="Calibri" panose="020F0502020204030204" pitchFamily="34" charset="0"/>
                <a:hlinkClick r:id="rId2"/>
              </a:rPr>
              <a:t>dgarcia@latinoaids.org</a:t>
            </a:r>
            <a:endParaRPr lang="en-US" altLang="en-US" sz="2800" b="1">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n-US" altLang="en-US" sz="2800" b="1">
                <a:latin typeface="Calibri" panose="020F0502020204030204" pitchFamily="34" charset="0"/>
                <a:cs typeface="Calibri" panose="020F0502020204030204" pitchFamily="34" charset="0"/>
              </a:rPr>
              <a:t>www.latinoaids.org</a:t>
            </a:r>
          </a:p>
          <a:p>
            <a:pPr marL="0" indent="0" algn="ctr">
              <a:buFont typeface="Arial" panose="020B0604020202020204" pitchFamily="34" charset="0"/>
              <a:buNone/>
            </a:pPr>
            <a:endParaRPr lang="en-US" altLang="en-US" sz="2800" b="1">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en-US" altLang="en-US" sz="2800" b="1">
              <a:latin typeface="Calibri" panose="020F0502020204030204" pitchFamily="34" charset="0"/>
              <a:cs typeface="Calibri" panose="020F0502020204030204" pitchFamily="34" charset="0"/>
            </a:endParaRPr>
          </a:p>
        </p:txBody>
      </p:sp>
      <p:pic>
        <p:nvPicPr>
          <p:cNvPr id="39939" name="Picture 3">
            <a:extLst>
              <a:ext uri="{FF2B5EF4-FFF2-40B4-BE49-F238E27FC236}">
                <a16:creationId xmlns:a16="http://schemas.microsoft.com/office/drawing/2014/main" id="{7A92BBBA-06F3-8742-97C8-EFC5ADEB7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2549525"/>
            <a:ext cx="404495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23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9672-EF57-234E-BB4D-8E780C25A9AB}"/>
              </a:ext>
            </a:extLst>
          </p:cNvPr>
          <p:cNvSpPr>
            <a:spLocks noGrp="1"/>
          </p:cNvSpPr>
          <p:nvPr>
            <p:ph type="title"/>
          </p:nvPr>
        </p:nvSpPr>
        <p:spPr/>
        <p:txBody>
          <a:bodyPr/>
          <a:lstStyle/>
          <a:p>
            <a:r>
              <a:rPr lang="en-US" dirty="0"/>
              <a:t>METHODS: quality of Life</a:t>
            </a:r>
          </a:p>
        </p:txBody>
      </p:sp>
      <p:sp>
        <p:nvSpPr>
          <p:cNvPr id="3" name="Content Placeholder 2">
            <a:extLst>
              <a:ext uri="{FF2B5EF4-FFF2-40B4-BE49-F238E27FC236}">
                <a16:creationId xmlns:a16="http://schemas.microsoft.com/office/drawing/2014/main" id="{4D0A1CAB-9B00-EA47-9A0D-DF3DD98D62BE}"/>
              </a:ext>
            </a:extLst>
          </p:cNvPr>
          <p:cNvSpPr>
            <a:spLocks noGrp="1"/>
          </p:cNvSpPr>
          <p:nvPr>
            <p:ph idx="1"/>
          </p:nvPr>
        </p:nvSpPr>
        <p:spPr>
          <a:xfrm>
            <a:off x="886692" y="1911927"/>
            <a:ext cx="9857508" cy="4397433"/>
          </a:xfrm>
        </p:spPr>
        <p:txBody>
          <a:bodyPr>
            <a:normAutofit fontScale="92500" lnSpcReduction="20000"/>
          </a:bodyPr>
          <a:lstStyle/>
          <a:p>
            <a:r>
              <a:rPr lang="en-US" dirty="0"/>
              <a:t>42 items divided into nine dimensions: </a:t>
            </a:r>
          </a:p>
          <a:p>
            <a:pPr lvl="1"/>
            <a:r>
              <a:rPr lang="en-US" dirty="0"/>
              <a:t>overall function, </a:t>
            </a:r>
          </a:p>
          <a:p>
            <a:pPr lvl="1"/>
            <a:r>
              <a:rPr lang="en-US" dirty="0"/>
              <a:t>sexual function, </a:t>
            </a:r>
          </a:p>
          <a:p>
            <a:pPr lvl="1"/>
            <a:r>
              <a:rPr lang="en-US" dirty="0"/>
              <a:t>disclosure worries, </a:t>
            </a:r>
          </a:p>
          <a:p>
            <a:pPr lvl="1"/>
            <a:r>
              <a:rPr lang="en-US" dirty="0"/>
              <a:t>health worries, </a:t>
            </a:r>
          </a:p>
          <a:p>
            <a:pPr lvl="1"/>
            <a:r>
              <a:rPr lang="en-US" dirty="0"/>
              <a:t>financial worries, </a:t>
            </a:r>
          </a:p>
          <a:p>
            <a:pPr lvl="1"/>
            <a:r>
              <a:rPr lang="en-US" dirty="0"/>
              <a:t>HIV mastery, </a:t>
            </a:r>
          </a:p>
          <a:p>
            <a:pPr lvl="1"/>
            <a:r>
              <a:rPr lang="en-US" dirty="0"/>
              <a:t>life satisfaction, </a:t>
            </a:r>
          </a:p>
          <a:p>
            <a:pPr lvl="1"/>
            <a:r>
              <a:rPr lang="en-US" dirty="0"/>
              <a:t>medication concerns </a:t>
            </a:r>
          </a:p>
          <a:p>
            <a:pPr lvl="1"/>
            <a:r>
              <a:rPr lang="en-US" dirty="0"/>
              <a:t>and provider trust. </a:t>
            </a:r>
          </a:p>
          <a:p>
            <a:r>
              <a:rPr lang="en-US" dirty="0"/>
              <a:t>The sum of the scores in each dimension was studied in a scale of zero to 100 points. </a:t>
            </a:r>
          </a:p>
          <a:p>
            <a:r>
              <a:rPr lang="en-US" dirty="0"/>
              <a:t>Values close to or equal to zero correspond to poorer quality of life, and numbers closer to 100 indicate better quality of life. </a:t>
            </a:r>
          </a:p>
          <a:p>
            <a:r>
              <a:rPr lang="en-US" dirty="0"/>
              <a:t>The cutoff used in this study was 75 points.</a:t>
            </a:r>
          </a:p>
        </p:txBody>
      </p:sp>
    </p:spTree>
    <p:extLst>
      <p:ext uri="{BB962C8B-B14F-4D97-AF65-F5344CB8AC3E}">
        <p14:creationId xmlns:p14="http://schemas.microsoft.com/office/powerpoint/2010/main" val="2381209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93C-FAF7-7D4B-8D71-47A9E212D5B9}"/>
              </a:ext>
            </a:extLst>
          </p:cNvPr>
          <p:cNvSpPr>
            <a:spLocks noGrp="1"/>
          </p:cNvSpPr>
          <p:nvPr>
            <p:ph type="title"/>
          </p:nvPr>
        </p:nvSpPr>
        <p:spPr/>
        <p:txBody>
          <a:bodyPr/>
          <a:lstStyle/>
          <a:p>
            <a:r>
              <a:rPr lang="en-US" dirty="0"/>
              <a:t>Methods: HIVTSQ</a:t>
            </a:r>
          </a:p>
        </p:txBody>
      </p:sp>
      <p:sp>
        <p:nvSpPr>
          <p:cNvPr id="3" name="Content Placeholder 2">
            <a:extLst>
              <a:ext uri="{FF2B5EF4-FFF2-40B4-BE49-F238E27FC236}">
                <a16:creationId xmlns:a16="http://schemas.microsoft.com/office/drawing/2014/main" id="{6221C1C6-88B5-494C-9611-DE32F7680831}"/>
              </a:ext>
            </a:extLst>
          </p:cNvPr>
          <p:cNvSpPr>
            <a:spLocks noGrp="1"/>
          </p:cNvSpPr>
          <p:nvPr>
            <p:ph idx="1"/>
          </p:nvPr>
        </p:nvSpPr>
        <p:spPr>
          <a:xfrm>
            <a:off x="868680" y="1943100"/>
            <a:ext cx="9875519" cy="4366260"/>
          </a:xfrm>
        </p:spPr>
        <p:txBody>
          <a:bodyPr>
            <a:normAutofit fontScale="92500" lnSpcReduction="20000"/>
          </a:bodyPr>
          <a:lstStyle/>
          <a:p>
            <a:r>
              <a:rPr lang="en-US" dirty="0"/>
              <a:t>The dimensions of satisfaction measured by the HIVTSQ multidimensional instrument are based on 10 items, as follows: </a:t>
            </a:r>
          </a:p>
          <a:p>
            <a:pPr lvl="1"/>
            <a:r>
              <a:rPr lang="en-US" dirty="0"/>
              <a:t>satisfaction with therapy, </a:t>
            </a:r>
          </a:p>
          <a:p>
            <a:pPr lvl="1"/>
            <a:r>
              <a:rPr lang="en-US" dirty="0"/>
              <a:t>HIV control,</a:t>
            </a:r>
          </a:p>
          <a:p>
            <a:pPr lvl="1"/>
            <a:r>
              <a:rPr lang="en-US" dirty="0"/>
              <a:t>adverse events, </a:t>
            </a:r>
          </a:p>
          <a:p>
            <a:pPr lvl="1"/>
            <a:r>
              <a:rPr lang="en-US" dirty="0"/>
              <a:t>treatment requirements, </a:t>
            </a:r>
          </a:p>
          <a:p>
            <a:pPr lvl="1"/>
            <a:r>
              <a:rPr lang="en-US" dirty="0"/>
              <a:t>convenience and flexibility, </a:t>
            </a:r>
          </a:p>
          <a:p>
            <a:pPr lvl="1"/>
            <a:r>
              <a:rPr lang="en-US" dirty="0"/>
              <a:t>knowledge about HIV, </a:t>
            </a:r>
          </a:p>
          <a:p>
            <a:pPr lvl="1"/>
            <a:r>
              <a:rPr lang="en-US" dirty="0"/>
              <a:t>how therapy adapts to lifestyle, </a:t>
            </a:r>
          </a:p>
          <a:p>
            <a:pPr lvl="1"/>
            <a:r>
              <a:rPr lang="en-US" dirty="0"/>
              <a:t>recommendation of therapy to others, </a:t>
            </a:r>
          </a:p>
          <a:p>
            <a:pPr lvl="1"/>
            <a:r>
              <a:rPr lang="en-US" dirty="0"/>
              <a:t>and desire to continue with the same therapy. </a:t>
            </a:r>
          </a:p>
          <a:p>
            <a:r>
              <a:rPr lang="en-US" dirty="0"/>
              <a:t>Using these 10 items, three dimensions are obtained: </a:t>
            </a:r>
          </a:p>
          <a:p>
            <a:pPr lvl="1"/>
            <a:r>
              <a:rPr lang="en-US" dirty="0"/>
              <a:t>clinical satisfaction (satisfaction with therapy, HIV control, adverse events, if would recommend the same therapy to others, and desire to continue therapy; 0 to 30 points), </a:t>
            </a:r>
          </a:p>
          <a:p>
            <a:pPr lvl="1"/>
            <a:r>
              <a:rPr lang="en-US" dirty="0"/>
              <a:t>lifestyle (treatment demands, convenience, flexibility and how it adapts to lifestyle of the patient; 0 to 30), </a:t>
            </a:r>
          </a:p>
          <a:p>
            <a:pPr lvl="1"/>
            <a:r>
              <a:rPr lang="en-US" dirty="0"/>
              <a:t>and overall satisfaction (all the items; 0-60). </a:t>
            </a:r>
          </a:p>
        </p:txBody>
      </p:sp>
    </p:spTree>
    <p:extLst>
      <p:ext uri="{BB962C8B-B14F-4D97-AF65-F5344CB8AC3E}">
        <p14:creationId xmlns:p14="http://schemas.microsoft.com/office/powerpoint/2010/main" val="189765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3BB0-0154-AE47-84B6-9D2DD6FCCFFB}"/>
              </a:ext>
            </a:extLst>
          </p:cNvPr>
          <p:cNvSpPr>
            <a:spLocks noGrp="1"/>
          </p:cNvSpPr>
          <p:nvPr>
            <p:ph type="title"/>
          </p:nvPr>
        </p:nvSpPr>
        <p:spPr>
          <a:xfrm>
            <a:off x="1024128" y="585216"/>
            <a:ext cx="9720072" cy="1499616"/>
          </a:xfrm>
        </p:spPr>
        <p:txBody>
          <a:bodyPr>
            <a:normAutofit/>
          </a:bodyPr>
          <a:lstStyle/>
          <a:p>
            <a:r>
              <a:rPr lang="en-US" dirty="0"/>
              <a:t>METHODS</a:t>
            </a:r>
          </a:p>
        </p:txBody>
      </p:sp>
      <p:graphicFrame>
        <p:nvGraphicFramePr>
          <p:cNvPr id="6" name="Content Placeholder 2">
            <a:extLst>
              <a:ext uri="{FF2B5EF4-FFF2-40B4-BE49-F238E27FC236}">
                <a16:creationId xmlns:a16="http://schemas.microsoft.com/office/drawing/2014/main" id="{D9E84AF0-16B0-45BA-A67D-502E1FF3C250}"/>
              </a:ext>
            </a:extLst>
          </p:cNvPr>
          <p:cNvGraphicFramePr>
            <a:graphicFrameLocks noGrp="1"/>
          </p:cNvGraphicFramePr>
          <p:nvPr>
            <p:ph idx="1"/>
            <p:extLst>
              <p:ext uri="{D42A27DB-BD31-4B8C-83A1-F6EECF244321}">
                <p14:modId xmlns:p14="http://schemas.microsoft.com/office/powerpoint/2010/main" val="3125847569"/>
              </p:ext>
            </p:extLst>
          </p:nvPr>
        </p:nvGraphicFramePr>
        <p:xfrm>
          <a:off x="1023938" y="1771650"/>
          <a:ext cx="10497502"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881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B64A45745F64D83352EF24082A25C" ma:contentTypeVersion="12" ma:contentTypeDescription="Create a new document." ma:contentTypeScope="" ma:versionID="2e9a8ee00348cd481bd3684467d12762">
  <xsd:schema xmlns:xsd="http://www.w3.org/2001/XMLSchema" xmlns:xs="http://www.w3.org/2001/XMLSchema" xmlns:p="http://schemas.microsoft.com/office/2006/metadata/properties" xmlns:ns2="da73d508-1714-41dd-b774-32757e63854a" xmlns:ns3="1aa800a3-308f-437d-8b1d-ae8e1bd86065" targetNamespace="http://schemas.microsoft.com/office/2006/metadata/properties" ma:root="true" ma:fieldsID="6705bbb2cada02b813245eb74b5dbf4f" ns2:_="" ns3:_="">
    <xsd:import namespace="da73d508-1714-41dd-b774-32757e63854a"/>
    <xsd:import namespace="1aa800a3-308f-437d-8b1d-ae8e1bd860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3d508-1714-41dd-b774-32757e638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800a3-308f-437d-8b1d-ae8e1bd86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aa800a3-308f-437d-8b1d-ae8e1bd86065">
      <UserInfo>
        <DisplayName/>
        <AccountId xsi:nil="true"/>
        <AccountType/>
      </UserInfo>
    </SharedWithUsers>
  </documentManagement>
</p:properties>
</file>

<file path=customXml/itemProps1.xml><?xml version="1.0" encoding="utf-8"?>
<ds:datastoreItem xmlns:ds="http://schemas.openxmlformats.org/officeDocument/2006/customXml" ds:itemID="{EEB0A398-F064-4B87-BA7B-01F67C827924}"/>
</file>

<file path=customXml/itemProps2.xml><?xml version="1.0" encoding="utf-8"?>
<ds:datastoreItem xmlns:ds="http://schemas.openxmlformats.org/officeDocument/2006/customXml" ds:itemID="{4A916146-A2CE-4884-8E70-8B3F346A606D}"/>
</file>

<file path=customXml/itemProps3.xml><?xml version="1.0" encoding="utf-8"?>
<ds:datastoreItem xmlns:ds="http://schemas.openxmlformats.org/officeDocument/2006/customXml" ds:itemID="{CAD12623-1D0B-4C00-B917-3D7C2A719CEB}"/>
</file>

<file path=docProps/app.xml><?xml version="1.0" encoding="utf-8"?>
<Properties xmlns="http://schemas.openxmlformats.org/officeDocument/2006/extended-properties" xmlns:vt="http://schemas.openxmlformats.org/officeDocument/2006/docPropsVTypes">
  <TotalTime>4122</TotalTime>
  <Words>7089</Words>
  <Application>Microsoft Macintosh PowerPoint</Application>
  <PresentationFormat>Widescreen</PresentationFormat>
  <Paragraphs>1610</Paragraphs>
  <Slides>61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Courier New</vt:lpstr>
      <vt:lpstr>Times New Roman</vt:lpstr>
      <vt:lpstr>Tw Cen MT</vt:lpstr>
      <vt:lpstr>Tw Cen MT Condensed</vt:lpstr>
      <vt:lpstr>Wingdings</vt:lpstr>
      <vt:lpstr>Wingdings 3</vt:lpstr>
      <vt:lpstr>Integral</vt:lpstr>
      <vt:lpstr>Health Care Engagement Needs  of Latino MSM Impacted by HIV/AIDS </vt:lpstr>
      <vt:lpstr>Latino Commission on AIDS</vt:lpstr>
      <vt:lpstr>Background</vt:lpstr>
      <vt:lpstr>STUDY PURPOSE</vt:lpstr>
      <vt:lpstr>Methods</vt:lpstr>
      <vt:lpstr>Methods</vt:lpstr>
      <vt:lpstr>METHODS: quality of Life</vt:lpstr>
      <vt:lpstr>Methods: HIVTSQ</vt:lpstr>
      <vt:lpstr>METHODS</vt:lpstr>
      <vt:lpstr>RESults: Demographics</vt:lpstr>
      <vt:lpstr>RESults: Demographics</vt:lpstr>
      <vt:lpstr>RESults: Demographics</vt:lpstr>
      <vt:lpstr>RESults: Demographics</vt:lpstr>
      <vt:lpstr>RESults: Demographics</vt:lpstr>
      <vt:lpstr>RESults: Demographics</vt:lpstr>
      <vt:lpstr>Results: substance use</vt:lpstr>
      <vt:lpstr>Results: substance use</vt:lpstr>
      <vt:lpstr>Results: Substance Use &amp; sex</vt:lpstr>
      <vt:lpstr>Results: substance use</vt:lpstr>
      <vt:lpstr>Results: Sexual Behaviors</vt:lpstr>
      <vt:lpstr>Results: Sexual Behaviors</vt:lpstr>
      <vt:lpstr>Results: Sexual Behaviors</vt:lpstr>
      <vt:lpstr>Results: health status &amp; Health Care Seeking </vt:lpstr>
      <vt:lpstr>Results: health status &amp; Health Care Seeking</vt:lpstr>
      <vt:lpstr>PowerPoint Presentation</vt:lpstr>
      <vt:lpstr>PowerPoint Presentation</vt:lpstr>
      <vt:lpstr>Results: health status &amp; Health Care Seeking</vt:lpstr>
      <vt:lpstr>Results: health status &amp; Health Care Seeking</vt:lpstr>
      <vt:lpstr>RESULTS: History with HIV</vt:lpstr>
      <vt:lpstr>RESULTS: History with HIV</vt:lpstr>
      <vt:lpstr>RESULTS: History with HIV</vt:lpstr>
      <vt:lpstr> RESULTS: Place of birth and quality of life</vt:lpstr>
      <vt:lpstr>Results: Place of birth and adherence</vt:lpstr>
      <vt:lpstr>Results: Place of birth and adherence</vt:lpstr>
      <vt:lpstr>RESults: Retention and engagement in care</vt:lpstr>
      <vt:lpstr>  Results: engagement and Quality of life</vt:lpstr>
      <vt:lpstr>Results: Retained and quality of LIFE</vt:lpstr>
      <vt:lpstr>Results: VIRAL Suppression</vt:lpstr>
      <vt:lpstr>Results: VIRAL Suppression</vt:lpstr>
      <vt:lpstr>RESULTS: VIRAL Suppression and Quality of LIFE   </vt:lpstr>
      <vt:lpstr>Results: viral suppression and treatment satisfaction</vt:lpstr>
      <vt:lpstr>Results: viral suppression and adherence</vt:lpstr>
      <vt:lpstr>Results: viral suppression and adherence</vt:lpstr>
      <vt:lpstr>Results: VIRAL Suppression and Quality of LIFE </vt:lpstr>
      <vt:lpstr>Results: focus groups</vt:lpstr>
      <vt:lpstr>Access to care challenges </vt:lpstr>
      <vt:lpstr>Access to care challenges </vt:lpstr>
      <vt:lpstr>Coping with comorbidities </vt:lpstr>
      <vt:lpstr>Coping with comorbidities </vt:lpstr>
      <vt:lpstr>Treatment fatigue </vt:lpstr>
      <vt:lpstr>Substance use  </vt:lpstr>
      <vt:lpstr>Cultural factors </vt:lpstr>
      <vt:lpstr>Cultural factors </vt:lpstr>
      <vt:lpstr>Facilitators for well-being </vt:lpstr>
      <vt:lpstr>Facilitators for well-being </vt:lpstr>
      <vt:lpstr>Facilitators for well-being </vt:lpstr>
      <vt:lpstr>Facilitators for well-being </vt:lpstr>
      <vt:lpstr>Facilitators for well-being </vt:lpstr>
      <vt:lpstr>CONCLUSION</vt:lpstr>
      <vt:lpstr>conclusion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Garcia</dc:creator>
  <cp:lastModifiedBy>David Garcia</cp:lastModifiedBy>
  <cp:revision>8</cp:revision>
  <dcterms:created xsi:type="dcterms:W3CDTF">2019-01-25T19:06:05Z</dcterms:created>
  <dcterms:modified xsi:type="dcterms:W3CDTF">2019-01-28T15:48:41Z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0x010100C56B64A45745F64D83352EF24082A25C</vt:lpwstr>
  </property>
  <property fmtid="{D5CDD505-2E9C-101B-9397-08002B2CF9AE}" pid="3" name="Order">
    <vt:r8>676000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