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220" r:id="rId4"/>
  </p:sldMasterIdLst>
  <p:notesMasterIdLst>
    <p:notesMasterId r:id="rId23"/>
  </p:notesMasterIdLst>
  <p:sldIdLst>
    <p:sldId id="2147375901" r:id="rId5"/>
    <p:sldId id="8373" r:id="rId6"/>
    <p:sldId id="8368" r:id="rId7"/>
    <p:sldId id="2147375900" r:id="rId8"/>
    <p:sldId id="8354" r:id="rId9"/>
    <p:sldId id="8358" r:id="rId10"/>
    <p:sldId id="8315" r:id="rId11"/>
    <p:sldId id="8284" r:id="rId12"/>
    <p:sldId id="8318" r:id="rId13"/>
    <p:sldId id="2102" r:id="rId14"/>
    <p:sldId id="8321" r:id="rId15"/>
    <p:sldId id="8262" r:id="rId16"/>
    <p:sldId id="8363" r:id="rId17"/>
    <p:sldId id="8366" r:id="rId18"/>
    <p:sldId id="2147375898" r:id="rId19"/>
    <p:sldId id="2147375899" r:id="rId20"/>
    <p:sldId id="8381" r:id="rId21"/>
    <p:sldId id="83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434" userDrawn="1">
          <p15:clr>
            <a:srgbClr val="A4A3A4"/>
          </p15:clr>
        </p15:guide>
        <p15:guide id="3" pos="6856" userDrawn="1">
          <p15:clr>
            <a:srgbClr val="A4A3A4"/>
          </p15:clr>
        </p15:guide>
        <p15:guide id="6" orient="horz" pos="890" userDrawn="1">
          <p15:clr>
            <a:srgbClr val="A4A3A4"/>
          </p15:clr>
        </p15:guide>
        <p15:guide id="7" pos="13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AC245-C290-F00C-4BC5-0508FEA28978}" name="Ashfield MedComms" initials="EJ" userId="Ashfield MedComms" providerId="None"/>
  <p188:author id="{B2080ABF-AC19-DDD5-A0A0-56533EF0D17C}" name="Ying Jean" initials="YJ" userId="S::Ying.Jean@ashfieldhealth.com::050b48ed-9d70-495e-88fb-069ac62a0653" providerId="AD"/>
  <p188:author id="{B5633FCF-3F36-B319-A611-D555503A7E16}" name="Rimi Shah" initials="RS" userId="S::rimi.x.shah@viivhealthcare.com::e00fdb6c-7ee2-4712-bcac-8601887ae4ae" providerId="AD"/>
  <p188:author id="{507774E8-D315-F3C2-8E9B-647D5F12679B}" name="Rowena McMenamin" initials="RM" userId="S::Rowena.McMenamin@ashfieldhealth.com::b51a5f53-3ea5-46bb-9140-281bdb5089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ne Arris" initials="CA" lastIdx="17" clrIdx="0">
    <p:extLst>
      <p:ext uri="{19B8F6BF-5375-455C-9EA6-DF929625EA0E}">
        <p15:presenceInfo xmlns:p15="http://schemas.microsoft.com/office/powerpoint/2012/main" userId="S-1-5-21-3415842553-1114698219-1032229874-15052" providerId="AD"/>
      </p:ext>
    </p:extLst>
  </p:cmAuthor>
  <p:cmAuthor id="2" name="Sharmin Bovill" initials="SB" lastIdx="25" clrIdx="1">
    <p:extLst>
      <p:ext uri="{19B8F6BF-5375-455C-9EA6-DF929625EA0E}">
        <p15:presenceInfo xmlns:p15="http://schemas.microsoft.com/office/powerpoint/2012/main" userId="S-1-5-21-3415842553-1114698219-1032229874-70598" providerId="AD"/>
      </p:ext>
    </p:extLst>
  </p:cmAuthor>
  <p:cmAuthor id="3" name="Nadia Korfali" initials="NK" lastIdx="50" clrIdx="2">
    <p:extLst>
      <p:ext uri="{19B8F6BF-5375-455C-9EA6-DF929625EA0E}">
        <p15:presenceInfo xmlns:p15="http://schemas.microsoft.com/office/powerpoint/2012/main" userId="S-1-5-21-3415842553-1114698219-1032229874-19279" providerId="AD"/>
      </p:ext>
    </p:extLst>
  </p:cmAuthor>
  <p:cmAuthor id="4" name="Jamie Shorrock" initials="JS" lastIdx="53" clrIdx="3">
    <p:extLst>
      <p:ext uri="{19B8F6BF-5375-455C-9EA6-DF929625EA0E}">
        <p15:presenceInfo xmlns:p15="http://schemas.microsoft.com/office/powerpoint/2012/main" userId="S-1-5-21-3415842553-1114698219-1032229874-70494" providerId="AD"/>
      </p:ext>
    </p:extLst>
  </p:cmAuthor>
  <p:cmAuthor id="5" name="Kathy Oliver" initials="KO" lastIdx="6" clrIdx="4">
    <p:extLst>
      <p:ext uri="{19B8F6BF-5375-455C-9EA6-DF929625EA0E}">
        <p15:presenceInfo xmlns:p15="http://schemas.microsoft.com/office/powerpoint/2012/main" userId="S-1-5-21-3415842553-1114698219-1032229874-19132" providerId="AD"/>
      </p:ext>
    </p:extLst>
  </p:cmAuthor>
  <p:cmAuthor id="6" name="Catrina Miles" initials="CM" lastIdx="42" clrIdx="5">
    <p:extLst>
      <p:ext uri="{19B8F6BF-5375-455C-9EA6-DF929625EA0E}">
        <p15:presenceInfo xmlns:p15="http://schemas.microsoft.com/office/powerpoint/2012/main" userId="S-1-5-21-3415842553-1114698219-1032229874-75410" providerId="AD"/>
      </p:ext>
    </p:extLst>
  </p:cmAuthor>
  <p:cmAuthor id="7" name="Daniel Broadley" initials="DB" lastIdx="1" clrIdx="6">
    <p:extLst>
      <p:ext uri="{19B8F6BF-5375-455C-9EA6-DF929625EA0E}">
        <p15:presenceInfo xmlns:p15="http://schemas.microsoft.com/office/powerpoint/2012/main" userId="S::Daniel.Broadley@ashfieldhealthcare.com::575d9dca-631e-4a60-91dd-786cc84d6980" providerId="AD"/>
      </p:ext>
    </p:extLst>
  </p:cmAuthor>
  <p:cmAuthor id="8" name="Tasha Spoor" initials="TS" lastIdx="2" clrIdx="7">
    <p:extLst>
      <p:ext uri="{19B8F6BF-5375-455C-9EA6-DF929625EA0E}">
        <p15:presenceInfo xmlns:p15="http://schemas.microsoft.com/office/powerpoint/2012/main" userId="S-1-5-21-3415842553-1114698219-1032229874-72409" providerId="AD"/>
      </p:ext>
    </p:extLst>
  </p:cmAuthor>
  <p:cmAuthor id="9" name="Vilma Vega" initials="VV" lastIdx="53" clrIdx="8">
    <p:extLst>
      <p:ext uri="{19B8F6BF-5375-455C-9EA6-DF929625EA0E}">
        <p15:presenceInfo xmlns:p15="http://schemas.microsoft.com/office/powerpoint/2012/main" userId="S::vilma.m.vega@viivhealthcare.com::5eedceca-de20-465a-a92e-a706477d699f" providerId="AD"/>
      </p:ext>
    </p:extLst>
  </p:cmAuthor>
  <p:cmAuthor id="10" name="Bruce Gilliam" initials="BG" lastIdx="27" clrIdx="9">
    <p:extLst>
      <p:ext uri="{19B8F6BF-5375-455C-9EA6-DF929625EA0E}">
        <p15:presenceInfo xmlns:p15="http://schemas.microsoft.com/office/powerpoint/2012/main" userId="S::bruce.x.gilliam@viivhealthcare.com::43221985-1d45-4cb7-9ccc-c1b9fb711f0f" providerId="AD"/>
      </p:ext>
    </p:extLst>
  </p:cmAuthor>
  <p:cmAuthor id="11" name="Manyu Prakash" initials="MP" lastIdx="58" clrIdx="10">
    <p:extLst>
      <p:ext uri="{19B8F6BF-5375-455C-9EA6-DF929625EA0E}">
        <p15:presenceInfo xmlns:p15="http://schemas.microsoft.com/office/powerpoint/2012/main" userId="S::manyu.x.prakash@viivhealthcare.com::51216a1e-4cb9-49ee-9d4a-6f67a0313336" providerId="AD"/>
      </p:ext>
    </p:extLst>
  </p:cmAuthor>
  <p:cmAuthor id="12" name="Jamie Shorrock" initials="JS [2]" lastIdx="71" clrIdx="11">
    <p:extLst>
      <p:ext uri="{19B8F6BF-5375-455C-9EA6-DF929625EA0E}">
        <p15:presenceInfo xmlns:p15="http://schemas.microsoft.com/office/powerpoint/2012/main" userId="S::Jamie.Shorrock@ashfieldhealth.com::ee48ddc0-3ab5-4e9d-a9b6-0cf1e9dd0c79" providerId="AD"/>
      </p:ext>
    </p:extLst>
  </p:cmAuthor>
  <p:cmAuthor id="13" name="Kathy Oliver" initials="KO [2]" lastIdx="61" clrIdx="12">
    <p:extLst>
      <p:ext uri="{19B8F6BF-5375-455C-9EA6-DF929625EA0E}">
        <p15:presenceInfo xmlns:p15="http://schemas.microsoft.com/office/powerpoint/2012/main" userId="S::Kathy.Oliver@ashfieldhealth.com::be6d6e27-e3a9-4588-bb4c-7c0335897012" providerId="AD"/>
      </p:ext>
    </p:extLst>
  </p:cmAuthor>
  <p:cmAuthor id="14" name="Ashfield MedComms" initials="AMC" lastIdx="75" clrIdx="13">
    <p:extLst>
      <p:ext uri="{19B8F6BF-5375-455C-9EA6-DF929625EA0E}">
        <p15:presenceInfo xmlns:p15="http://schemas.microsoft.com/office/powerpoint/2012/main" userId="Ashfield MedComms" providerId="None"/>
      </p:ext>
    </p:extLst>
  </p:cmAuthor>
  <p:cmAuthor id="15" name="Erich Junge" initials="EJ" lastIdx="5" clrIdx="14">
    <p:extLst>
      <p:ext uri="{19B8F6BF-5375-455C-9EA6-DF929625EA0E}">
        <p15:presenceInfo xmlns:p15="http://schemas.microsoft.com/office/powerpoint/2012/main" userId="Erich Jung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4FB"/>
    <a:srgbClr val="0000FF"/>
    <a:srgbClr val="FF9900"/>
    <a:srgbClr val="CC6600"/>
    <a:srgbClr val="071D49"/>
    <a:srgbClr val="FFFFFF"/>
    <a:srgbClr val="FFCCFF"/>
    <a:srgbClr val="CCECFF"/>
    <a:srgbClr val="FFFFCC"/>
    <a:srgbClr val="FF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139BF-80A2-442B-9F83-42221D7D7EC1}" v="14" dt="2023-01-05T15:15:14.035"/>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4" autoAdjust="0"/>
    <p:restoredTop sz="96224" autoAdjust="0"/>
  </p:normalViewPr>
  <p:slideViewPr>
    <p:cSldViewPr snapToGrid="0">
      <p:cViewPr varScale="1">
        <p:scale>
          <a:sx n="106" d="100"/>
          <a:sy n="106" d="100"/>
        </p:scale>
        <p:origin x="642" y="102"/>
      </p:cViewPr>
      <p:guideLst>
        <p:guide orient="horz" pos="1434"/>
        <p:guide pos="6856"/>
        <p:guide orient="horz" pos="890"/>
        <p:guide pos="1368"/>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h Junge" clId="Web-{DFD139BF-80A2-442B-9F83-42221D7D7EC1}"/>
    <pc:docChg chg="modSld">
      <pc:chgData name="Erich Junge" userId="" providerId="" clId="Web-{DFD139BF-80A2-442B-9F83-42221D7D7EC1}" dt="2023-01-05T15:15:12.504" v="10" actId="20577"/>
      <pc:docMkLst>
        <pc:docMk/>
      </pc:docMkLst>
      <pc:sldChg chg="delSp modSp">
        <pc:chgData name="Erich Junge" userId="" providerId="" clId="Web-{DFD139BF-80A2-442B-9F83-42221D7D7EC1}" dt="2023-01-05T15:14:59.534" v="6" actId="20577"/>
        <pc:sldMkLst>
          <pc:docMk/>
          <pc:sldMk cId="523452843" sldId="8368"/>
        </pc:sldMkLst>
        <pc:spChg chg="del">
          <ac:chgData name="Erich Junge" userId="" providerId="" clId="Web-{DFD139BF-80A2-442B-9F83-42221D7D7EC1}" dt="2023-01-05T15:14:54.753" v="0"/>
          <ac:spMkLst>
            <pc:docMk/>
            <pc:sldMk cId="523452843" sldId="8368"/>
            <ac:spMk id="8" creationId="{83389DC7-69A3-4FB2-9201-3FD9C8127FEA}"/>
          </ac:spMkLst>
        </pc:spChg>
        <pc:spChg chg="mod">
          <ac:chgData name="Erich Junge" userId="" providerId="" clId="Web-{DFD139BF-80A2-442B-9F83-42221D7D7EC1}" dt="2023-01-05T15:14:59.534" v="6" actId="20577"/>
          <ac:spMkLst>
            <pc:docMk/>
            <pc:sldMk cId="523452843" sldId="8368"/>
            <ac:spMk id="10" creationId="{C91B139F-3C67-4868-A5B0-388E0A2BA1F2}"/>
          </ac:spMkLst>
        </pc:spChg>
      </pc:sldChg>
      <pc:sldChg chg="delSp modSp">
        <pc:chgData name="Erich Junge" userId="" providerId="" clId="Web-{DFD139BF-80A2-442B-9F83-42221D7D7EC1}" dt="2023-01-05T15:15:12.504" v="10" actId="20577"/>
        <pc:sldMkLst>
          <pc:docMk/>
          <pc:sldMk cId="648795872" sldId="2147375900"/>
        </pc:sldMkLst>
        <pc:spChg chg="del mod">
          <ac:chgData name="Erich Junge" userId="" providerId="" clId="Web-{DFD139BF-80A2-442B-9F83-42221D7D7EC1}" dt="2023-01-05T15:15:05.206" v="8"/>
          <ac:spMkLst>
            <pc:docMk/>
            <pc:sldMk cId="648795872" sldId="2147375900"/>
            <ac:spMk id="8" creationId="{83389DC7-69A3-4FB2-9201-3FD9C8127FEA}"/>
          </ac:spMkLst>
        </pc:spChg>
        <pc:spChg chg="mod">
          <ac:chgData name="Erich Junge" userId="" providerId="" clId="Web-{DFD139BF-80A2-442B-9F83-42221D7D7EC1}" dt="2023-01-05T15:15:12.504" v="10" actId="20577"/>
          <ac:spMkLst>
            <pc:docMk/>
            <pc:sldMk cId="648795872" sldId="2147375900"/>
            <ac:spMk id="10" creationId="{C91B139F-3C67-4868-A5B0-388E0A2BA1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30407407407408"/>
          <c:y val="4.8905304075799898E-2"/>
          <c:w val="0.8338255555555556"/>
          <c:h val="0.74079277531590715"/>
        </c:manualLayout>
      </c:layout>
      <c:barChart>
        <c:barDir val="col"/>
        <c:grouping val="stacked"/>
        <c:varyColors val="0"/>
        <c:ser>
          <c:idx val="0"/>
          <c:order val="0"/>
          <c:tx>
            <c:strRef>
              <c:f>Sheet1!$B$1</c:f>
              <c:strCache>
                <c:ptCount val="1"/>
                <c:pt idx="0">
                  <c:v>Fully active*</c:v>
                </c:pt>
              </c:strCache>
            </c:strRef>
          </c:tx>
          <c:spPr>
            <a:solidFill>
              <a:schemeClr val="accent2"/>
            </a:solidFill>
            <a:ln>
              <a:noFill/>
            </a:ln>
            <a:effectLst/>
          </c:spPr>
          <c:invertIfNegative val="0"/>
          <c:cat>
            <c:strRef>
              <c:f>Sheet1!$A$2:$A$7</c:f>
              <c:strCache>
                <c:ptCount val="6"/>
                <c:pt idx="0">
                  <c:v>DTG    (75% BID) </c:v>
                </c:pt>
                <c:pt idx="1">
                  <c:v>DRV    (74% BID)</c:v>
                </c:pt>
                <c:pt idx="2">
                  <c:v>TFV     (98% TDF)</c:v>
                </c:pt>
                <c:pt idx="3">
                  <c:v>ETR</c:v>
                </c:pt>
                <c:pt idx="4">
                  <c:v>MVC</c:v>
                </c:pt>
                <c:pt idx="5">
                  <c:v>ENF</c:v>
                </c:pt>
              </c:strCache>
            </c:strRef>
          </c:cat>
          <c:val>
            <c:numRef>
              <c:f>Sheet1!$B$2:$B$7</c:f>
              <c:numCache>
                <c:formatCode>General</c:formatCode>
                <c:ptCount val="6"/>
                <c:pt idx="0">
                  <c:v>65.52</c:v>
                </c:pt>
                <c:pt idx="1">
                  <c:v>16.66</c:v>
                </c:pt>
                <c:pt idx="2">
                  <c:v>6.88</c:v>
                </c:pt>
                <c:pt idx="3">
                  <c:v>10.4</c:v>
                </c:pt>
                <c:pt idx="4">
                  <c:v>17.86</c:v>
                </c:pt>
                <c:pt idx="5">
                  <c:v>8.1999999999999993</c:v>
                </c:pt>
              </c:numCache>
            </c:numRef>
          </c:val>
          <c:extLst>
            <c:ext xmlns:c16="http://schemas.microsoft.com/office/drawing/2014/chart" uri="{C3380CC4-5D6E-409C-BE32-E72D297353CC}">
              <c16:uniqueId val="{00000000-B01D-4F12-852F-BC26D346AC8C}"/>
            </c:ext>
          </c:extLst>
        </c:ser>
        <c:ser>
          <c:idx val="1"/>
          <c:order val="1"/>
          <c:tx>
            <c:strRef>
              <c:f>Sheet1!$C$1</c:f>
              <c:strCache>
                <c:ptCount val="1"/>
                <c:pt idx="0">
                  <c:v>Not fully active</c:v>
                </c:pt>
              </c:strCache>
            </c:strRef>
          </c:tx>
          <c:spPr>
            <a:solidFill>
              <a:schemeClr val="accent1"/>
            </a:solidFill>
            <a:ln>
              <a:noFill/>
            </a:ln>
            <a:effectLst/>
          </c:spPr>
          <c:invertIfNegative val="0"/>
          <c:cat>
            <c:strRef>
              <c:f>Sheet1!$A$2:$A$7</c:f>
              <c:strCache>
                <c:ptCount val="6"/>
                <c:pt idx="0">
                  <c:v>DTG    (75% BID) </c:v>
                </c:pt>
                <c:pt idx="1">
                  <c:v>DRV    (74% BID)</c:v>
                </c:pt>
                <c:pt idx="2">
                  <c:v>TFV     (98% TDF)</c:v>
                </c:pt>
                <c:pt idx="3">
                  <c:v>ETR</c:v>
                </c:pt>
                <c:pt idx="4">
                  <c:v>MVC</c:v>
                </c:pt>
                <c:pt idx="5">
                  <c:v>ENF</c:v>
                </c:pt>
              </c:strCache>
            </c:strRef>
          </c:cat>
          <c:val>
            <c:numRef>
              <c:f>Sheet1!$C$2:$C$7</c:f>
              <c:numCache>
                <c:formatCode>General</c:formatCode>
                <c:ptCount val="6"/>
                <c:pt idx="0">
                  <c:v>18.480000000000004</c:v>
                </c:pt>
                <c:pt idx="1">
                  <c:v>32.340000000000003</c:v>
                </c:pt>
                <c:pt idx="2">
                  <c:v>36.119999999999997</c:v>
                </c:pt>
                <c:pt idx="3">
                  <c:v>9.6</c:v>
                </c:pt>
                <c:pt idx="4">
                  <c:v>1.1400000000000006</c:v>
                </c:pt>
                <c:pt idx="5">
                  <c:v>1.8000000000000007</c:v>
                </c:pt>
              </c:numCache>
            </c:numRef>
          </c:val>
          <c:extLst>
            <c:ext xmlns:c16="http://schemas.microsoft.com/office/drawing/2014/chart" uri="{C3380CC4-5D6E-409C-BE32-E72D297353CC}">
              <c16:uniqueId val="{00000001-B01D-4F12-852F-BC26D346AC8C}"/>
            </c:ext>
          </c:extLst>
        </c:ser>
        <c:dLbls>
          <c:showLegendKey val="0"/>
          <c:showVal val="0"/>
          <c:showCatName val="0"/>
          <c:showSerName val="0"/>
          <c:showPercent val="0"/>
          <c:showBubbleSize val="0"/>
        </c:dLbls>
        <c:gapWidth val="50"/>
        <c:overlap val="100"/>
        <c:axId val="674988640"/>
        <c:axId val="674982736"/>
      </c:barChart>
      <c:catAx>
        <c:axId val="674988640"/>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74982736"/>
        <c:crosses val="autoZero"/>
        <c:auto val="1"/>
        <c:lblAlgn val="ctr"/>
        <c:lblOffset val="100"/>
        <c:noMultiLvlLbl val="0"/>
      </c:catAx>
      <c:valAx>
        <c:axId val="674982736"/>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accent2"/>
                    </a:solidFill>
                    <a:latin typeface="+mn-lt"/>
                    <a:ea typeface="+mn-ea"/>
                    <a:cs typeface="+mn-cs"/>
                  </a:defRPr>
                </a:pPr>
                <a:r>
                  <a:rPr lang="en-US" b="1" dirty="0"/>
                  <a:t>Participants, %*</a:t>
                </a:r>
                <a:endParaRPr lang="en-GB" b="1" dirty="0"/>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7498864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2"/>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8613540615516"/>
          <c:y val="4.8905304075799898E-2"/>
          <c:w val="0.86069742973783925"/>
          <c:h val="0.74079277531590715"/>
        </c:manualLayout>
      </c:layout>
      <c:barChart>
        <c:barDir val="col"/>
        <c:grouping val="stacked"/>
        <c:varyColors val="0"/>
        <c:ser>
          <c:idx val="0"/>
          <c:order val="0"/>
          <c:tx>
            <c:strRef>
              <c:f>Sheet1!$B$1</c:f>
              <c:strCache>
                <c:ptCount val="1"/>
                <c:pt idx="0">
                  <c:v>Fully active*</c:v>
                </c:pt>
              </c:strCache>
            </c:strRef>
          </c:tx>
          <c:spPr>
            <a:solidFill>
              <a:schemeClr val="accent2"/>
            </a:solidFill>
            <a:ln>
              <a:noFill/>
            </a:ln>
            <a:effectLst/>
          </c:spPr>
          <c:invertIfNegative val="0"/>
          <c:cat>
            <c:strRef>
              <c:f>Sheet1!$A$2:$A$8</c:f>
              <c:strCache>
                <c:ptCount val="7"/>
                <c:pt idx="3">
                  <c:v>ETR</c:v>
                </c:pt>
                <c:pt idx="4">
                  <c:v>MVC</c:v>
                </c:pt>
                <c:pt idx="5">
                  <c:v>ENF</c:v>
                </c:pt>
                <c:pt idx="6">
                  <c:v>IBA</c:v>
                </c:pt>
              </c:strCache>
            </c:strRef>
          </c:cat>
          <c:val>
            <c:numRef>
              <c:f>Sheet1!$B$2:$B$8</c:f>
              <c:numCache>
                <c:formatCode>General</c:formatCode>
                <c:ptCount val="7"/>
                <c:pt idx="0">
                  <c:v>0.75</c:v>
                </c:pt>
                <c:pt idx="1">
                  <c:v>0</c:v>
                </c:pt>
                <c:pt idx="2">
                  <c:v>0</c:v>
                </c:pt>
                <c:pt idx="3">
                  <c:v>1.05</c:v>
                </c:pt>
                <c:pt idx="4">
                  <c:v>0</c:v>
                </c:pt>
                <c:pt idx="5">
                  <c:v>1.98</c:v>
                </c:pt>
                <c:pt idx="6">
                  <c:v>15</c:v>
                </c:pt>
              </c:numCache>
            </c:numRef>
          </c:val>
          <c:extLst>
            <c:ext xmlns:c16="http://schemas.microsoft.com/office/drawing/2014/chart" uri="{C3380CC4-5D6E-409C-BE32-E72D297353CC}">
              <c16:uniqueId val="{00000000-79D0-433D-B819-7F450B57A7F6}"/>
            </c:ext>
          </c:extLst>
        </c:ser>
        <c:ser>
          <c:idx val="1"/>
          <c:order val="1"/>
          <c:tx>
            <c:strRef>
              <c:f>Sheet1!$C$1</c:f>
              <c:strCache>
                <c:ptCount val="1"/>
                <c:pt idx="0">
                  <c:v>Not fully active</c:v>
                </c:pt>
              </c:strCache>
            </c:strRef>
          </c:tx>
          <c:spPr>
            <a:solidFill>
              <a:schemeClr val="accent1"/>
            </a:solidFill>
            <a:ln>
              <a:noFill/>
            </a:ln>
            <a:effectLst/>
          </c:spPr>
          <c:invertIfNegative val="0"/>
          <c:cat>
            <c:strRef>
              <c:f>Sheet1!$A$2:$A$8</c:f>
              <c:strCache>
                <c:ptCount val="7"/>
                <c:pt idx="3">
                  <c:v>ETR</c:v>
                </c:pt>
                <c:pt idx="4">
                  <c:v>MVC</c:v>
                </c:pt>
                <c:pt idx="5">
                  <c:v>ENF</c:v>
                </c:pt>
                <c:pt idx="6">
                  <c:v>IBA</c:v>
                </c:pt>
              </c:strCache>
            </c:strRef>
          </c:cat>
          <c:val>
            <c:numRef>
              <c:f>Sheet1!$C$2:$C$8</c:f>
              <c:numCache>
                <c:formatCode>General</c:formatCode>
                <c:ptCount val="7"/>
                <c:pt idx="0">
                  <c:v>74.25</c:v>
                </c:pt>
                <c:pt idx="1">
                  <c:v>72</c:v>
                </c:pt>
                <c:pt idx="2">
                  <c:v>75</c:v>
                </c:pt>
                <c:pt idx="3">
                  <c:v>19.95</c:v>
                </c:pt>
                <c:pt idx="4">
                  <c:v>8</c:v>
                </c:pt>
                <c:pt idx="5">
                  <c:v>9.02</c:v>
                </c:pt>
                <c:pt idx="6">
                  <c:v>0</c:v>
                </c:pt>
              </c:numCache>
            </c:numRef>
          </c:val>
          <c:extLst>
            <c:ext xmlns:c16="http://schemas.microsoft.com/office/drawing/2014/chart" uri="{C3380CC4-5D6E-409C-BE32-E72D297353CC}">
              <c16:uniqueId val="{00000001-79D0-433D-B819-7F450B57A7F6}"/>
            </c:ext>
          </c:extLst>
        </c:ser>
        <c:dLbls>
          <c:showLegendKey val="0"/>
          <c:showVal val="0"/>
          <c:showCatName val="0"/>
          <c:showSerName val="0"/>
          <c:showPercent val="0"/>
          <c:showBubbleSize val="0"/>
        </c:dLbls>
        <c:gapWidth val="50"/>
        <c:overlap val="100"/>
        <c:axId val="674988640"/>
        <c:axId val="674982736"/>
      </c:barChart>
      <c:catAx>
        <c:axId val="674988640"/>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74982736"/>
        <c:crosses val="autoZero"/>
        <c:auto val="1"/>
        <c:lblAlgn val="ctr"/>
        <c:lblOffset val="100"/>
        <c:noMultiLvlLbl val="0"/>
      </c:catAx>
      <c:valAx>
        <c:axId val="674982736"/>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accent2"/>
                    </a:solidFill>
                    <a:latin typeface="+mn-lt"/>
                    <a:ea typeface="+mn-ea"/>
                    <a:cs typeface="+mn-cs"/>
                  </a:defRPr>
                </a:pPr>
                <a:r>
                  <a:rPr lang="en-US" b="1" dirty="0">
                    <a:solidFill>
                      <a:schemeClr val="accent2"/>
                    </a:solidFill>
                  </a:rPr>
                  <a:t>Participants, %*</a:t>
                </a:r>
                <a:endParaRPr lang="en-GB" b="1" dirty="0">
                  <a:solidFill>
                    <a:schemeClr val="accent2"/>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7498864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8613540615516"/>
          <c:y val="4.8905304075799898E-2"/>
          <c:w val="0.86069742973783925"/>
          <c:h val="0.74079277531590715"/>
        </c:manualLayout>
      </c:layout>
      <c:barChart>
        <c:barDir val="col"/>
        <c:grouping val="clustered"/>
        <c:varyColors val="0"/>
        <c:ser>
          <c:idx val="0"/>
          <c:order val="0"/>
          <c:tx>
            <c:strRef>
              <c:f>Sheet1!$B$1</c:f>
              <c:strCache>
                <c:ptCount val="1"/>
                <c:pt idx="0">
                  <c:v>ARVs = 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Randomized cohort</c:v>
                </c:pt>
                <c:pt idx="1">
                  <c:v>Non-randomized cohort</c:v>
                </c:pt>
              </c:strCache>
            </c:strRef>
          </c:cat>
          <c:val>
            <c:numRef>
              <c:f>Sheet1!$B$2:$B$3</c:f>
              <c:numCache>
                <c:formatCode>0%</c:formatCode>
                <c:ptCount val="2"/>
                <c:pt idx="0">
                  <c:v>7</c:v>
                </c:pt>
                <c:pt idx="1">
                  <c:v>24</c:v>
                </c:pt>
              </c:numCache>
            </c:numRef>
          </c:val>
          <c:extLst>
            <c:ext xmlns:c16="http://schemas.microsoft.com/office/drawing/2014/chart" uri="{C3380CC4-5D6E-409C-BE32-E72D297353CC}">
              <c16:uniqueId val="{00000000-600C-4964-AF20-62BA85F4B320}"/>
            </c:ext>
          </c:extLst>
        </c:ser>
        <c:ser>
          <c:idx val="1"/>
          <c:order val="1"/>
          <c:tx>
            <c:strRef>
              <c:f>Sheet1!$C$1</c:f>
              <c:strCache>
                <c:ptCount val="1"/>
                <c:pt idx="0">
                  <c:v>ARVs =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Randomized cohort</c:v>
                </c:pt>
                <c:pt idx="1">
                  <c:v>Non-randomized cohort</c:v>
                </c:pt>
              </c:strCache>
            </c:strRef>
          </c:cat>
          <c:val>
            <c:numRef>
              <c:f>Sheet1!$C$2:$C$3</c:f>
              <c:numCache>
                <c:formatCode>0%</c:formatCode>
                <c:ptCount val="2"/>
                <c:pt idx="0">
                  <c:v>47</c:v>
                </c:pt>
                <c:pt idx="1">
                  <c:v>12</c:v>
                </c:pt>
              </c:numCache>
            </c:numRef>
          </c:val>
          <c:extLst>
            <c:ext xmlns:c16="http://schemas.microsoft.com/office/drawing/2014/chart" uri="{C3380CC4-5D6E-409C-BE32-E72D297353CC}">
              <c16:uniqueId val="{00000001-600C-4964-AF20-62BA85F4B320}"/>
            </c:ext>
          </c:extLst>
        </c:ser>
        <c:ser>
          <c:idx val="2"/>
          <c:order val="2"/>
          <c:tx>
            <c:strRef>
              <c:f>Sheet1!$D$1</c:f>
              <c:strCache>
                <c:ptCount val="1"/>
                <c:pt idx="0">
                  <c:v>ARVs = 2</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600C-4964-AF20-62BA85F4B32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Randomized cohort</c:v>
                </c:pt>
                <c:pt idx="1">
                  <c:v>Non-randomized cohort</c:v>
                </c:pt>
              </c:strCache>
            </c:strRef>
          </c:cat>
          <c:val>
            <c:numRef>
              <c:f>Sheet1!$D$2:$D$3</c:f>
              <c:numCache>
                <c:formatCode>General</c:formatCode>
                <c:ptCount val="2"/>
                <c:pt idx="0" formatCode="0%">
                  <c:v>47</c:v>
                </c:pt>
                <c:pt idx="1">
                  <c:v>0</c:v>
                </c:pt>
              </c:numCache>
            </c:numRef>
          </c:val>
          <c:extLst>
            <c:ext xmlns:c16="http://schemas.microsoft.com/office/drawing/2014/chart" uri="{C3380CC4-5D6E-409C-BE32-E72D297353CC}">
              <c16:uniqueId val="{00000003-600C-4964-AF20-62BA85F4B320}"/>
            </c:ext>
          </c:extLst>
        </c:ser>
        <c:dLbls>
          <c:showLegendKey val="0"/>
          <c:showVal val="0"/>
          <c:showCatName val="0"/>
          <c:showSerName val="0"/>
          <c:showPercent val="0"/>
          <c:showBubbleSize val="0"/>
        </c:dLbls>
        <c:gapWidth val="50"/>
        <c:axId val="674988640"/>
        <c:axId val="674982736"/>
      </c:barChart>
      <c:catAx>
        <c:axId val="674988640"/>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noFill/>
                <a:latin typeface="+mn-lt"/>
                <a:ea typeface="+mn-ea"/>
                <a:cs typeface="+mn-cs"/>
              </a:defRPr>
            </a:pPr>
            <a:endParaRPr lang="en-US"/>
          </a:p>
        </c:txPr>
        <c:crossAx val="674982736"/>
        <c:crosses val="autoZero"/>
        <c:auto val="1"/>
        <c:lblAlgn val="ctr"/>
        <c:lblOffset val="100"/>
        <c:noMultiLvlLbl val="0"/>
      </c:catAx>
      <c:valAx>
        <c:axId val="674982736"/>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accent2"/>
                    </a:solidFill>
                    <a:latin typeface="+mn-lt"/>
                    <a:ea typeface="+mn-ea"/>
                    <a:cs typeface="+mn-cs"/>
                  </a:defRPr>
                </a:pPr>
                <a:r>
                  <a:rPr lang="en-US" sz="1200" b="1" i="0" u="none" strike="noStrike" baseline="0" dirty="0">
                    <a:effectLst/>
                  </a:rPr>
                  <a:t>HIV-1 RNA &lt;40 c/mL </a:t>
                </a:r>
                <a:r>
                  <a:rPr lang="en-US" b="1" dirty="0">
                    <a:solidFill>
                      <a:schemeClr val="accent2"/>
                    </a:solidFill>
                  </a:rPr>
                  <a:t>, %</a:t>
                </a:r>
                <a:endParaRPr lang="en-GB" b="1" dirty="0">
                  <a:solidFill>
                    <a:schemeClr val="accent2"/>
                  </a:solidFill>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title>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749886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0.1977</cdr:x>
      <cdr:y>0.1117</cdr:y>
    </cdr:from>
    <cdr:to>
      <cdr:x>0.22917</cdr:x>
      <cdr:y>0.16006</cdr:y>
    </cdr:to>
    <cdr:sp macro="" textlink="">
      <cdr:nvSpPr>
        <cdr:cNvPr id="2" name="TextBox 3">
          <a:extLst xmlns:a="http://schemas.openxmlformats.org/drawingml/2006/main">
            <a:ext uri="{FF2B5EF4-FFF2-40B4-BE49-F238E27FC236}">
              <a16:creationId xmlns:a16="http://schemas.microsoft.com/office/drawing/2014/main" id="{18F9C1D5-9C91-4075-9C08-122C5EA8542C}"/>
            </a:ext>
          </a:extLst>
        </cdr:cNvPr>
        <cdr:cNvSpPr txBox="1"/>
      </cdr:nvSpPr>
      <cdr:spPr>
        <a:xfrm xmlns:a="http://schemas.openxmlformats.org/drawingml/2006/main">
          <a:off x="1067585" y="426559"/>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r>
            <a:rPr lang="en-US" sz="1200" b="1" dirty="0">
              <a:solidFill>
                <a:schemeClr val="accent2"/>
              </a:solidFill>
            </a:rPr>
            <a:t>84</a:t>
          </a:r>
        </a:p>
      </cdr:txBody>
    </cdr:sp>
  </cdr:relSizeAnchor>
  <cdr:relSizeAnchor xmlns:cdr="http://schemas.openxmlformats.org/drawingml/2006/chartDrawing">
    <cdr:from>
      <cdr:x>0.69201</cdr:x>
      <cdr:y>0.14746</cdr:y>
    </cdr:from>
    <cdr:to>
      <cdr:x>0.93005</cdr:x>
      <cdr:y>0.25552</cdr:y>
    </cdr:to>
    <cdr:grpSp>
      <cdr:nvGrpSpPr>
        <cdr:cNvPr id="3" name="Group 2">
          <a:extLst xmlns:a="http://schemas.openxmlformats.org/drawingml/2006/main">
            <a:ext uri="{FF2B5EF4-FFF2-40B4-BE49-F238E27FC236}">
              <a16:creationId xmlns:a16="http://schemas.microsoft.com/office/drawing/2014/main" id="{F049E18C-A378-4842-A2DE-44ADAB8A5266}"/>
            </a:ext>
          </a:extLst>
        </cdr:cNvPr>
        <cdr:cNvGrpSpPr/>
      </cdr:nvGrpSpPr>
      <cdr:grpSpPr>
        <a:xfrm xmlns:a="http://schemas.openxmlformats.org/drawingml/2006/main">
          <a:off x="3736854" y="580216"/>
          <a:ext cx="1285416" cy="425187"/>
          <a:chOff x="4572732" y="1944814"/>
          <a:chExt cx="1285431" cy="412649"/>
        </a:xfrm>
      </cdr:grpSpPr>
      <cdr:sp macro="" textlink="">
        <cdr:nvSpPr>
          <cdr:cNvPr id="4" name="Rectangle 3">
            <a:extLst xmlns:a="http://schemas.openxmlformats.org/drawingml/2006/main">
              <a:ext uri="{FF2B5EF4-FFF2-40B4-BE49-F238E27FC236}">
                <a16:creationId xmlns:a16="http://schemas.microsoft.com/office/drawing/2014/main" id="{B5AF9D83-27ED-414F-B9EE-B1A7D939A831}"/>
              </a:ext>
            </a:extLst>
          </cdr:cNvPr>
          <cdr:cNvSpPr/>
        </cdr:nvSpPr>
        <cdr:spPr>
          <a:xfrm xmlns:a="http://schemas.openxmlformats.org/drawingml/2006/main">
            <a:off x="4572732" y="2216580"/>
            <a:ext cx="108000" cy="108000"/>
          </a:xfrm>
          <a:prstGeom xmlns:a="http://schemas.openxmlformats.org/drawingml/2006/main" prst="rect">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dirty="0">
              <a:solidFill>
                <a:schemeClr val="accent2"/>
              </a:solidFill>
            </a:endParaRPr>
          </a:p>
        </cdr:txBody>
      </cdr:sp>
      <cdr:sp macro="" textlink="">
        <cdr:nvSpPr>
          <cdr:cNvPr id="5" name="TextBox 8">
            <a:extLst xmlns:a="http://schemas.openxmlformats.org/drawingml/2006/main">
              <a:ext uri="{FF2B5EF4-FFF2-40B4-BE49-F238E27FC236}">
                <a16:creationId xmlns:a16="http://schemas.microsoft.com/office/drawing/2014/main" id="{91170335-2A09-4054-AFCB-204FBEDCE770}"/>
              </a:ext>
            </a:extLst>
          </cdr:cNvPr>
          <cdr:cNvSpPr txBox="1"/>
        </cdr:nvSpPr>
        <cdr:spPr>
          <a:xfrm xmlns:a="http://schemas.openxmlformats.org/drawingml/2006/main">
            <a:off x="4774525" y="2178247"/>
            <a:ext cx="825553" cy="17921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r>
              <a:rPr lang="en-US" sz="1200" dirty="0">
                <a:solidFill>
                  <a:schemeClr val="accent2"/>
                </a:solidFill>
              </a:rPr>
              <a:t>Fully active</a:t>
            </a:r>
            <a:r>
              <a:rPr lang="en-US" sz="1200" baseline="30000" dirty="0">
                <a:solidFill>
                  <a:schemeClr val="accent2"/>
                </a:solidFill>
              </a:rPr>
              <a:t>‡</a:t>
            </a:r>
            <a:endParaRPr lang="en-US" sz="1200" dirty="0">
              <a:solidFill>
                <a:schemeClr val="accent2"/>
              </a:solidFill>
            </a:endParaRPr>
          </a:p>
        </cdr:txBody>
      </cdr:sp>
      <cdr:sp macro="" textlink="">
        <cdr:nvSpPr>
          <cdr:cNvPr id="6" name="TextBox 31">
            <a:extLst xmlns:a="http://schemas.openxmlformats.org/drawingml/2006/main">
              <a:ext uri="{FF2B5EF4-FFF2-40B4-BE49-F238E27FC236}">
                <a16:creationId xmlns:a16="http://schemas.microsoft.com/office/drawing/2014/main" id="{BDB891B2-C928-4818-BB38-D2AEEB1B1C2C}"/>
              </a:ext>
            </a:extLst>
          </cdr:cNvPr>
          <cdr:cNvSpPr txBox="1"/>
        </cdr:nvSpPr>
        <cdr:spPr>
          <a:xfrm xmlns:a="http://schemas.openxmlformats.org/drawingml/2006/main">
            <a:off x="4774525" y="1944814"/>
            <a:ext cx="1083638" cy="17921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r>
              <a:rPr lang="en-US" sz="1200" dirty="0">
                <a:solidFill>
                  <a:schemeClr val="accent2"/>
                </a:solidFill>
              </a:rPr>
              <a:t>Not fully active</a:t>
            </a:r>
            <a:r>
              <a:rPr lang="en-US" sz="1200" baseline="30000" dirty="0">
                <a:solidFill>
                  <a:schemeClr val="accent2"/>
                </a:solidFill>
              </a:rPr>
              <a:t>‡</a:t>
            </a:r>
          </a:p>
        </cdr:txBody>
      </cdr:sp>
      <cdr:sp macro="" textlink="">
        <cdr:nvSpPr>
          <cdr:cNvPr id="7" name="Rectangle 6">
            <a:extLst xmlns:a="http://schemas.openxmlformats.org/drawingml/2006/main">
              <a:ext uri="{FF2B5EF4-FFF2-40B4-BE49-F238E27FC236}">
                <a16:creationId xmlns:a16="http://schemas.microsoft.com/office/drawing/2014/main" id="{36F015E7-E904-49D3-B7DA-32CF9EF2CCF6}"/>
              </a:ext>
            </a:extLst>
          </cdr:cNvPr>
          <cdr:cNvSpPr/>
        </cdr:nvSpPr>
        <cdr:spPr>
          <a:xfrm xmlns:a="http://schemas.openxmlformats.org/drawingml/2006/main">
            <a:off x="4572732" y="1983147"/>
            <a:ext cx="108000" cy="108000"/>
          </a:xfrm>
          <a:prstGeom xmlns:a="http://schemas.openxmlformats.org/drawingml/2006/main" prst="rect">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US" dirty="0">
              <a:solidFill>
                <a:schemeClr val="accent2"/>
              </a:solidFill>
            </a:endParaRPr>
          </a:p>
        </cdr:txBody>
      </cdr:sp>
    </cdr:grpSp>
  </cdr:relSizeAnchor>
  <cdr:relSizeAnchor xmlns:cdr="http://schemas.openxmlformats.org/drawingml/2006/chartDrawing">
    <cdr:from>
      <cdr:x>0.33545</cdr:x>
      <cdr:y>0.36194</cdr:y>
    </cdr:from>
    <cdr:to>
      <cdr:x>0.36692</cdr:x>
      <cdr:y>0.40887</cdr:y>
    </cdr:to>
    <cdr:sp macro="" textlink="">
      <cdr:nvSpPr>
        <cdr:cNvPr id="8" name="TextBox 3">
          <a:extLst xmlns:a="http://schemas.openxmlformats.org/drawingml/2006/main">
            <a:ext uri="{FF2B5EF4-FFF2-40B4-BE49-F238E27FC236}">
              <a16:creationId xmlns:a16="http://schemas.microsoft.com/office/drawing/2014/main" id="{5F26CAB9-7EC8-4312-BB91-27F59CB56701}"/>
            </a:ext>
          </a:extLst>
        </cdr:cNvPr>
        <cdr:cNvSpPr txBox="1"/>
      </cdr:nvSpPr>
      <cdr:spPr>
        <a:xfrm xmlns:a="http://schemas.openxmlformats.org/drawingml/2006/main">
          <a:off x="1811430" y="1424138"/>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49</a:t>
          </a:r>
        </a:p>
      </cdr:txBody>
    </cdr:sp>
  </cdr:relSizeAnchor>
  <cdr:relSizeAnchor xmlns:cdr="http://schemas.openxmlformats.org/drawingml/2006/chartDrawing">
    <cdr:from>
      <cdr:x>0.47234</cdr:x>
      <cdr:y>0.41294</cdr:y>
    </cdr:from>
    <cdr:to>
      <cdr:x>0.50381</cdr:x>
      <cdr:y>0.45987</cdr:y>
    </cdr:to>
    <cdr:sp macro="" textlink="">
      <cdr:nvSpPr>
        <cdr:cNvPr id="9" name="TextBox 3">
          <a:extLst xmlns:a="http://schemas.openxmlformats.org/drawingml/2006/main">
            <a:ext uri="{FF2B5EF4-FFF2-40B4-BE49-F238E27FC236}">
              <a16:creationId xmlns:a16="http://schemas.microsoft.com/office/drawing/2014/main" id="{5F26CAB9-7EC8-4312-BB91-27F59CB56701}"/>
            </a:ext>
          </a:extLst>
        </cdr:cNvPr>
        <cdr:cNvSpPr txBox="1"/>
      </cdr:nvSpPr>
      <cdr:spPr>
        <a:xfrm xmlns:a="http://schemas.openxmlformats.org/drawingml/2006/main">
          <a:off x="2550636" y="1624809"/>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43</a:t>
          </a:r>
        </a:p>
      </cdr:txBody>
    </cdr:sp>
  </cdr:relSizeAnchor>
  <cdr:relSizeAnchor xmlns:cdr="http://schemas.openxmlformats.org/drawingml/2006/chartDrawing">
    <cdr:from>
      <cdr:x>0.61721</cdr:x>
      <cdr:y>0.58504</cdr:y>
    </cdr:from>
    <cdr:to>
      <cdr:x>0.64868</cdr:x>
      <cdr:y>0.63197</cdr:y>
    </cdr:to>
    <cdr:sp macro="" textlink="">
      <cdr:nvSpPr>
        <cdr:cNvPr id="10" name="TextBox 3">
          <a:extLst xmlns:a="http://schemas.openxmlformats.org/drawingml/2006/main">
            <a:ext uri="{FF2B5EF4-FFF2-40B4-BE49-F238E27FC236}">
              <a16:creationId xmlns:a16="http://schemas.microsoft.com/office/drawing/2014/main" id="{9130661D-7732-4A07-B4F3-CD40CFC4198D}"/>
            </a:ext>
          </a:extLst>
        </cdr:cNvPr>
        <cdr:cNvSpPr txBox="1"/>
      </cdr:nvSpPr>
      <cdr:spPr>
        <a:xfrm xmlns:a="http://schemas.openxmlformats.org/drawingml/2006/main">
          <a:off x="3332934" y="2301977"/>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20</a:t>
          </a:r>
        </a:p>
      </cdr:txBody>
    </cdr:sp>
  </cdr:relSizeAnchor>
  <cdr:relSizeAnchor xmlns:cdr="http://schemas.openxmlformats.org/drawingml/2006/chartDrawing">
    <cdr:from>
      <cdr:x>0.75496</cdr:x>
      <cdr:y>0.58574</cdr:y>
    </cdr:from>
    <cdr:to>
      <cdr:x>0.78643</cdr:x>
      <cdr:y>0.63267</cdr:y>
    </cdr:to>
    <cdr:sp macro="" textlink="">
      <cdr:nvSpPr>
        <cdr:cNvPr id="11" name="TextBox 3">
          <a:extLst xmlns:a="http://schemas.openxmlformats.org/drawingml/2006/main">
            <a:ext uri="{FF2B5EF4-FFF2-40B4-BE49-F238E27FC236}">
              <a16:creationId xmlns:a16="http://schemas.microsoft.com/office/drawing/2014/main" id="{632025A9-F6A2-41E6-98EC-518E67EA2D12}"/>
            </a:ext>
          </a:extLst>
        </cdr:cNvPr>
        <cdr:cNvSpPr txBox="1"/>
      </cdr:nvSpPr>
      <cdr:spPr>
        <a:xfrm xmlns:a="http://schemas.openxmlformats.org/drawingml/2006/main">
          <a:off x="4076784" y="2304732"/>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19</a:t>
          </a:r>
        </a:p>
      </cdr:txBody>
    </cdr:sp>
  </cdr:relSizeAnchor>
  <cdr:relSizeAnchor xmlns:cdr="http://schemas.openxmlformats.org/drawingml/2006/chartDrawing">
    <cdr:from>
      <cdr:x>0.89384</cdr:x>
      <cdr:y>0.65701</cdr:y>
    </cdr:from>
    <cdr:to>
      <cdr:x>0.92531</cdr:x>
      <cdr:y>0.70394</cdr:y>
    </cdr:to>
    <cdr:sp macro="" textlink="">
      <cdr:nvSpPr>
        <cdr:cNvPr id="12" name="TextBox 3">
          <a:extLst xmlns:a="http://schemas.openxmlformats.org/drawingml/2006/main">
            <a:ext uri="{FF2B5EF4-FFF2-40B4-BE49-F238E27FC236}">
              <a16:creationId xmlns:a16="http://schemas.microsoft.com/office/drawing/2014/main" id="{67E7DEA4-CCC0-4CDA-8FCE-5D7C8F66B83E}"/>
            </a:ext>
          </a:extLst>
        </cdr:cNvPr>
        <cdr:cNvSpPr txBox="1"/>
      </cdr:nvSpPr>
      <cdr:spPr>
        <a:xfrm xmlns:a="http://schemas.openxmlformats.org/drawingml/2006/main">
          <a:off x="4826736" y="2585160"/>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10</a:t>
          </a:r>
        </a:p>
      </cdr:txBody>
    </cdr:sp>
  </cdr:relSizeAnchor>
  <cdr:relSizeAnchor xmlns:cdr="http://schemas.openxmlformats.org/drawingml/2006/chartDrawing">
    <cdr:from>
      <cdr:x>0.13748</cdr:x>
      <cdr:y>0.9194</cdr:y>
    </cdr:from>
    <cdr:to>
      <cdr:x>0.97568</cdr:x>
      <cdr:y>0.99762</cdr:y>
    </cdr:to>
    <cdr:sp macro="" textlink="">
      <cdr:nvSpPr>
        <cdr:cNvPr id="13" name="TextBox 2">
          <a:extLst xmlns:a="http://schemas.openxmlformats.org/drawingml/2006/main">
            <a:ext uri="{FF2B5EF4-FFF2-40B4-BE49-F238E27FC236}">
              <a16:creationId xmlns:a16="http://schemas.microsoft.com/office/drawing/2014/main" id="{D7551DB3-6C47-4C97-9532-444C189FCEB7}"/>
            </a:ext>
          </a:extLst>
        </cdr:cNvPr>
        <cdr:cNvSpPr txBox="1"/>
      </cdr:nvSpPr>
      <cdr:spPr>
        <a:xfrm xmlns:a="http://schemas.openxmlformats.org/drawingml/2006/main">
          <a:off x="742377" y="3617595"/>
          <a:ext cx="4526279" cy="30777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gn="ctr"/>
          <a:r>
            <a:rPr lang="en-US" sz="1200" b="1" dirty="0">
              <a:solidFill>
                <a:schemeClr val="accent2"/>
              </a:solidFill>
              <a:latin typeface="+mn-lt"/>
            </a:rPr>
            <a:t>Most common ARVs</a:t>
          </a:r>
          <a:r>
            <a:rPr lang="en-US" sz="1200" b="1" baseline="30000" dirty="0">
              <a:solidFill>
                <a:schemeClr val="accent2"/>
              </a:solidFill>
              <a:latin typeface="+mn-lt"/>
            </a:rPr>
            <a:t>†</a:t>
          </a:r>
        </a:p>
        <a:p xmlns:a="http://schemas.openxmlformats.org/drawingml/2006/main">
          <a:pPr algn="ctr"/>
          <a:endParaRPr lang="en-US" sz="1200" b="1" baseline="30000" dirty="0">
            <a:solidFill>
              <a:schemeClr val="accent2"/>
            </a:solidFill>
            <a:latin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0.74053</cdr:x>
      <cdr:y>0.15493</cdr:y>
    </cdr:from>
    <cdr:to>
      <cdr:x>0.96238</cdr:x>
      <cdr:y>0.26322</cdr:y>
    </cdr:to>
    <cdr:grpSp>
      <cdr:nvGrpSpPr>
        <cdr:cNvPr id="2" name="Group 1">
          <a:extLst xmlns:a="http://schemas.openxmlformats.org/drawingml/2006/main">
            <a:ext uri="{FF2B5EF4-FFF2-40B4-BE49-F238E27FC236}">
              <a16:creationId xmlns:a16="http://schemas.microsoft.com/office/drawing/2014/main" id="{D7F35564-0299-4CD2-95FC-AFB20C860C0B}"/>
            </a:ext>
          </a:extLst>
        </cdr:cNvPr>
        <cdr:cNvGrpSpPr/>
      </cdr:nvGrpSpPr>
      <cdr:grpSpPr>
        <a:xfrm xmlns:a="http://schemas.openxmlformats.org/drawingml/2006/main">
          <a:off x="4199817" y="606671"/>
          <a:ext cx="1258193" cy="424040"/>
          <a:chOff x="5408596" y="3326519"/>
          <a:chExt cx="1258167" cy="413516"/>
        </a:xfrm>
      </cdr:grpSpPr>
      <cdr:sp macro="" textlink="">
        <cdr:nvSpPr>
          <cdr:cNvPr id="3" name="Rectangle 2">
            <a:extLst xmlns:a="http://schemas.openxmlformats.org/drawingml/2006/main">
              <a:ext uri="{FF2B5EF4-FFF2-40B4-BE49-F238E27FC236}">
                <a16:creationId xmlns:a16="http://schemas.microsoft.com/office/drawing/2014/main" id="{83AABD22-6BC3-4F55-AE1D-AD151EE03710}"/>
              </a:ext>
            </a:extLst>
          </cdr:cNvPr>
          <cdr:cNvSpPr/>
        </cdr:nvSpPr>
        <cdr:spPr>
          <a:xfrm xmlns:a="http://schemas.openxmlformats.org/drawingml/2006/main">
            <a:off x="5408596" y="3598285"/>
            <a:ext cx="108000" cy="108000"/>
          </a:xfrm>
          <a:prstGeom xmlns:a="http://schemas.openxmlformats.org/drawingml/2006/main" prst="rect">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sp macro="" textlink="">
        <cdr:nvSpPr>
          <cdr:cNvPr id="4" name="TextBox 8">
            <a:extLst xmlns:a="http://schemas.openxmlformats.org/drawingml/2006/main">
              <a:ext uri="{FF2B5EF4-FFF2-40B4-BE49-F238E27FC236}">
                <a16:creationId xmlns:a16="http://schemas.microsoft.com/office/drawing/2014/main" id="{C2FD5855-76E4-409E-8E25-E87DB4FF57A0}"/>
              </a:ext>
            </a:extLst>
          </cdr:cNvPr>
          <cdr:cNvSpPr txBox="1"/>
        </cdr:nvSpPr>
        <cdr:spPr>
          <a:xfrm xmlns:a="http://schemas.openxmlformats.org/drawingml/2006/main">
            <a:off x="5610389" y="3559952"/>
            <a:ext cx="825543" cy="180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accent2"/>
                </a:solidFill>
              </a:rPr>
              <a:t>Fully active</a:t>
            </a:r>
            <a:r>
              <a:rPr lang="en-US" sz="1200" baseline="30000" dirty="0">
                <a:solidFill>
                  <a:schemeClr val="accent2"/>
                </a:solidFill>
              </a:rPr>
              <a:t>‡</a:t>
            </a:r>
            <a:endParaRPr lang="en-US" sz="1200" dirty="0">
              <a:solidFill>
                <a:schemeClr val="accent2"/>
              </a:solidFill>
            </a:endParaRPr>
          </a:p>
        </cdr:txBody>
      </cdr:sp>
      <cdr:sp macro="" textlink="">
        <cdr:nvSpPr>
          <cdr:cNvPr id="5" name="TextBox 31">
            <a:extLst xmlns:a="http://schemas.openxmlformats.org/drawingml/2006/main">
              <a:ext uri="{FF2B5EF4-FFF2-40B4-BE49-F238E27FC236}">
                <a16:creationId xmlns:a16="http://schemas.microsoft.com/office/drawing/2014/main" id="{79D2C842-C781-474D-A38C-EC1C068C790C}"/>
              </a:ext>
            </a:extLst>
          </cdr:cNvPr>
          <cdr:cNvSpPr txBox="1"/>
        </cdr:nvSpPr>
        <cdr:spPr>
          <a:xfrm xmlns:a="http://schemas.openxmlformats.org/drawingml/2006/main">
            <a:off x="5610389" y="3326519"/>
            <a:ext cx="1056374" cy="180083"/>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chemeClr val="accent2"/>
                </a:solidFill>
              </a:rPr>
              <a:t>Not fully active</a:t>
            </a:r>
            <a:r>
              <a:rPr lang="en-US" sz="1200" baseline="30000" dirty="0">
                <a:solidFill>
                  <a:schemeClr val="accent2"/>
                </a:solidFill>
              </a:rPr>
              <a:t>‡</a:t>
            </a:r>
            <a:endParaRPr lang="en-US" sz="1200" dirty="0">
              <a:solidFill>
                <a:schemeClr val="accent2"/>
              </a:solidFill>
            </a:endParaRPr>
          </a:p>
        </cdr:txBody>
      </cdr:sp>
      <cdr:sp macro="" textlink="">
        <cdr:nvSpPr>
          <cdr:cNvPr id="6" name="Rectangle 5">
            <a:extLst xmlns:a="http://schemas.openxmlformats.org/drawingml/2006/main">
              <a:ext uri="{FF2B5EF4-FFF2-40B4-BE49-F238E27FC236}">
                <a16:creationId xmlns:a16="http://schemas.microsoft.com/office/drawing/2014/main" id="{CB8867A2-C0EB-47EC-8347-5F3CC0CD80C0}"/>
              </a:ext>
            </a:extLst>
          </cdr:cNvPr>
          <cdr:cNvSpPr/>
        </cdr:nvSpPr>
        <cdr:spPr>
          <a:xfrm xmlns:a="http://schemas.openxmlformats.org/drawingml/2006/main">
            <a:off x="5408596" y="3364852"/>
            <a:ext cx="108000" cy="108000"/>
          </a:xfrm>
          <a:prstGeom xmlns:a="http://schemas.openxmlformats.org/drawingml/2006/main" prst="rect">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grpSp>
  </cdr:relSizeAnchor>
  <cdr:relSizeAnchor xmlns:cdr="http://schemas.openxmlformats.org/drawingml/2006/chartDrawing">
    <cdr:from>
      <cdr:x>0.91773</cdr:x>
      <cdr:y>0.61738</cdr:y>
    </cdr:from>
    <cdr:to>
      <cdr:x>0.94769</cdr:x>
      <cdr:y>0.66454</cdr:y>
    </cdr:to>
    <cdr:sp macro="" textlink="">
      <cdr:nvSpPr>
        <cdr:cNvPr id="7" name="TextBox 3">
          <a:extLst xmlns:a="http://schemas.openxmlformats.org/drawingml/2006/main">
            <a:ext uri="{FF2B5EF4-FFF2-40B4-BE49-F238E27FC236}">
              <a16:creationId xmlns:a16="http://schemas.microsoft.com/office/drawing/2014/main" id="{BC052F2A-554D-417B-BCB2-13917B9F70D4}"/>
            </a:ext>
          </a:extLst>
        </cdr:cNvPr>
        <cdr:cNvSpPr txBox="1"/>
      </cdr:nvSpPr>
      <cdr:spPr>
        <a:xfrm xmlns:a="http://schemas.openxmlformats.org/drawingml/2006/main">
          <a:off x="5204784" y="2417522"/>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15</a:t>
          </a:r>
        </a:p>
      </cdr:txBody>
    </cdr:sp>
  </cdr:relSizeAnchor>
  <cdr:relSizeAnchor xmlns:cdr="http://schemas.openxmlformats.org/drawingml/2006/chartDrawing">
    <cdr:from>
      <cdr:x>0.78817</cdr:x>
      <cdr:y>0.65015</cdr:y>
    </cdr:from>
    <cdr:to>
      <cdr:x>0.81813</cdr:x>
      <cdr:y>0.69731</cdr:y>
    </cdr:to>
    <cdr:sp macro="" textlink="">
      <cdr:nvSpPr>
        <cdr:cNvPr id="8" name="TextBox 3">
          <a:extLst xmlns:a="http://schemas.openxmlformats.org/drawingml/2006/main">
            <a:ext uri="{FF2B5EF4-FFF2-40B4-BE49-F238E27FC236}">
              <a16:creationId xmlns:a16="http://schemas.microsoft.com/office/drawing/2014/main" id="{BC052F2A-554D-417B-BCB2-13917B9F70D4}"/>
            </a:ext>
          </a:extLst>
        </cdr:cNvPr>
        <cdr:cNvSpPr txBox="1"/>
      </cdr:nvSpPr>
      <cdr:spPr>
        <a:xfrm xmlns:a="http://schemas.openxmlformats.org/drawingml/2006/main">
          <a:off x="4470001" y="2545842"/>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11</a:t>
          </a:r>
        </a:p>
      </cdr:txBody>
    </cdr:sp>
  </cdr:relSizeAnchor>
  <cdr:relSizeAnchor xmlns:cdr="http://schemas.openxmlformats.org/drawingml/2006/chartDrawing">
    <cdr:from>
      <cdr:x>0.67556</cdr:x>
      <cdr:y>0.67032</cdr:y>
    </cdr:from>
    <cdr:to>
      <cdr:x>0.69054</cdr:x>
      <cdr:y>0.71748</cdr:y>
    </cdr:to>
    <cdr:sp macro="" textlink="">
      <cdr:nvSpPr>
        <cdr:cNvPr id="9" name="TextBox 3">
          <a:extLst xmlns:a="http://schemas.openxmlformats.org/drawingml/2006/main">
            <a:ext uri="{FF2B5EF4-FFF2-40B4-BE49-F238E27FC236}">
              <a16:creationId xmlns:a16="http://schemas.microsoft.com/office/drawing/2014/main" id="{BC052F2A-554D-417B-BCB2-13917B9F70D4}"/>
            </a:ext>
          </a:extLst>
        </cdr:cNvPr>
        <cdr:cNvSpPr txBox="1"/>
      </cdr:nvSpPr>
      <cdr:spPr>
        <a:xfrm xmlns:a="http://schemas.openxmlformats.org/drawingml/2006/main">
          <a:off x="3831349" y="2624824"/>
          <a:ext cx="84960"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8</a:t>
          </a:r>
        </a:p>
      </cdr:txBody>
    </cdr:sp>
  </cdr:relSizeAnchor>
  <cdr:relSizeAnchor xmlns:cdr="http://schemas.openxmlformats.org/drawingml/2006/chartDrawing">
    <cdr:from>
      <cdr:x>0.55114</cdr:x>
      <cdr:y>0.57201</cdr:y>
    </cdr:from>
    <cdr:to>
      <cdr:x>0.5811</cdr:x>
      <cdr:y>0.61917</cdr:y>
    </cdr:to>
    <cdr:sp macro="" textlink="">
      <cdr:nvSpPr>
        <cdr:cNvPr id="10" name="TextBox 3">
          <a:extLst xmlns:a="http://schemas.openxmlformats.org/drawingml/2006/main">
            <a:ext uri="{FF2B5EF4-FFF2-40B4-BE49-F238E27FC236}">
              <a16:creationId xmlns:a16="http://schemas.microsoft.com/office/drawing/2014/main" id="{BC052F2A-554D-417B-BCB2-13917B9F70D4}"/>
            </a:ext>
          </a:extLst>
        </cdr:cNvPr>
        <cdr:cNvSpPr txBox="1"/>
      </cdr:nvSpPr>
      <cdr:spPr>
        <a:xfrm xmlns:a="http://schemas.openxmlformats.org/drawingml/2006/main">
          <a:off x="3125717" y="2239864"/>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21</a:t>
          </a:r>
        </a:p>
      </cdr:txBody>
    </cdr:sp>
  </cdr:relSizeAnchor>
  <cdr:relSizeAnchor xmlns:cdr="http://schemas.openxmlformats.org/drawingml/2006/chartDrawing">
    <cdr:from>
      <cdr:x>0.42216</cdr:x>
      <cdr:y>0.17306</cdr:y>
    </cdr:from>
    <cdr:to>
      <cdr:x>0.45212</cdr:x>
      <cdr:y>0.22022</cdr:y>
    </cdr:to>
    <cdr:sp macro="" textlink="">
      <cdr:nvSpPr>
        <cdr:cNvPr id="11" name="TextBox 3">
          <a:extLst xmlns:a="http://schemas.openxmlformats.org/drawingml/2006/main">
            <a:ext uri="{FF2B5EF4-FFF2-40B4-BE49-F238E27FC236}">
              <a16:creationId xmlns:a16="http://schemas.microsoft.com/office/drawing/2014/main" id="{BC052F2A-554D-417B-BCB2-13917B9F70D4}"/>
            </a:ext>
          </a:extLst>
        </cdr:cNvPr>
        <cdr:cNvSpPr txBox="1"/>
      </cdr:nvSpPr>
      <cdr:spPr>
        <a:xfrm xmlns:a="http://schemas.openxmlformats.org/drawingml/2006/main">
          <a:off x="2394224" y="677664"/>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75</a:t>
          </a:r>
        </a:p>
      </cdr:txBody>
    </cdr:sp>
  </cdr:relSizeAnchor>
  <cdr:relSizeAnchor xmlns:cdr="http://schemas.openxmlformats.org/drawingml/2006/chartDrawing">
    <cdr:from>
      <cdr:x>0.30336</cdr:x>
      <cdr:y>0.19724</cdr:y>
    </cdr:from>
    <cdr:to>
      <cdr:x>0.33332</cdr:x>
      <cdr:y>0.2444</cdr:y>
    </cdr:to>
    <cdr:sp macro="" textlink="">
      <cdr:nvSpPr>
        <cdr:cNvPr id="12" name="TextBox 3">
          <a:extLst xmlns:a="http://schemas.openxmlformats.org/drawingml/2006/main">
            <a:ext uri="{FF2B5EF4-FFF2-40B4-BE49-F238E27FC236}">
              <a16:creationId xmlns:a16="http://schemas.microsoft.com/office/drawing/2014/main" id="{BC052F2A-554D-417B-BCB2-13917B9F70D4}"/>
            </a:ext>
          </a:extLst>
        </cdr:cNvPr>
        <cdr:cNvSpPr txBox="1"/>
      </cdr:nvSpPr>
      <cdr:spPr>
        <a:xfrm xmlns:a="http://schemas.openxmlformats.org/drawingml/2006/main">
          <a:off x="1720466" y="772348"/>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72</a:t>
          </a:r>
        </a:p>
      </cdr:txBody>
    </cdr:sp>
  </cdr:relSizeAnchor>
  <cdr:relSizeAnchor xmlns:cdr="http://schemas.openxmlformats.org/drawingml/2006/chartDrawing">
    <cdr:from>
      <cdr:x>0.17946</cdr:x>
      <cdr:y>0.17306</cdr:y>
    </cdr:from>
    <cdr:to>
      <cdr:x>0.20942</cdr:x>
      <cdr:y>0.22022</cdr:y>
    </cdr:to>
    <cdr:sp macro="" textlink="">
      <cdr:nvSpPr>
        <cdr:cNvPr id="13" name="TextBox 3">
          <a:extLst xmlns:a="http://schemas.openxmlformats.org/drawingml/2006/main">
            <a:ext uri="{FF2B5EF4-FFF2-40B4-BE49-F238E27FC236}">
              <a16:creationId xmlns:a16="http://schemas.microsoft.com/office/drawing/2014/main" id="{BC052F2A-554D-417B-BCB2-13917B9F70D4}"/>
            </a:ext>
          </a:extLst>
        </cdr:cNvPr>
        <cdr:cNvSpPr txBox="1"/>
      </cdr:nvSpPr>
      <cdr:spPr>
        <a:xfrm xmlns:a="http://schemas.openxmlformats.org/drawingml/2006/main">
          <a:off x="1017784" y="677664"/>
          <a:ext cx="169918"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rPr>
            <a:t>75</a:t>
          </a:r>
        </a:p>
      </cdr:txBody>
    </cdr:sp>
  </cdr:relSizeAnchor>
  <cdr:relSizeAnchor xmlns:cdr="http://schemas.openxmlformats.org/drawingml/2006/chartDrawing">
    <cdr:from>
      <cdr:x>0.11103</cdr:x>
      <cdr:y>0.79641</cdr:y>
    </cdr:from>
    <cdr:to>
      <cdr:x>0.26852</cdr:x>
      <cdr:y>0.91431</cdr:y>
    </cdr:to>
    <cdr:sp macro="" textlink="">
      <cdr:nvSpPr>
        <cdr:cNvPr id="15" name="Rectangle 14">
          <a:extLst xmlns:a="http://schemas.openxmlformats.org/drawingml/2006/main">
            <a:ext uri="{FF2B5EF4-FFF2-40B4-BE49-F238E27FC236}">
              <a16:creationId xmlns:a16="http://schemas.microsoft.com/office/drawing/2014/main" id="{F9C8D700-BEAD-41DB-85C1-33F9E2E7FF96}"/>
            </a:ext>
          </a:extLst>
        </cdr:cNvPr>
        <cdr:cNvSpPr/>
      </cdr:nvSpPr>
      <cdr:spPr>
        <a:xfrm xmlns:a="http://schemas.openxmlformats.org/drawingml/2006/main">
          <a:off x="629687" y="3118564"/>
          <a:ext cx="893193"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gn="ctr"/>
          <a:r>
            <a:rPr lang="en-US" sz="1200" dirty="0">
              <a:solidFill>
                <a:schemeClr val="accent2"/>
              </a:solidFill>
              <a:latin typeface="+mn-lt"/>
            </a:rPr>
            <a:t>DTG</a:t>
          </a:r>
          <a:br>
            <a:rPr lang="en-US" sz="1200" dirty="0">
              <a:solidFill>
                <a:schemeClr val="accent2"/>
              </a:solidFill>
              <a:latin typeface="+mn-lt"/>
            </a:rPr>
          </a:br>
          <a:r>
            <a:rPr lang="en-US" sz="1200" dirty="0">
              <a:solidFill>
                <a:schemeClr val="accent2"/>
              </a:solidFill>
              <a:latin typeface="+mn-lt"/>
            </a:rPr>
            <a:t>(92% BID)</a:t>
          </a:r>
        </a:p>
      </cdr:txBody>
    </cdr:sp>
  </cdr:relSizeAnchor>
  <cdr:relSizeAnchor xmlns:cdr="http://schemas.openxmlformats.org/drawingml/2006/chartDrawing">
    <cdr:from>
      <cdr:x>0.24048</cdr:x>
      <cdr:y>0.79459</cdr:y>
    </cdr:from>
    <cdr:to>
      <cdr:x>0.39798</cdr:x>
      <cdr:y>0.91249</cdr:y>
    </cdr:to>
    <cdr:sp macro="" textlink="">
      <cdr:nvSpPr>
        <cdr:cNvPr id="16" name="Rectangle 15">
          <a:extLst xmlns:a="http://schemas.openxmlformats.org/drawingml/2006/main">
            <a:ext uri="{FF2B5EF4-FFF2-40B4-BE49-F238E27FC236}">
              <a16:creationId xmlns:a16="http://schemas.microsoft.com/office/drawing/2014/main" id="{DE4329DC-B658-4F84-A721-8B25B4783B26}"/>
            </a:ext>
          </a:extLst>
        </cdr:cNvPr>
        <cdr:cNvSpPr/>
      </cdr:nvSpPr>
      <cdr:spPr>
        <a:xfrm xmlns:a="http://schemas.openxmlformats.org/drawingml/2006/main">
          <a:off x="1363874" y="3111437"/>
          <a:ext cx="893193" cy="461665"/>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accent2"/>
              </a:solidFill>
              <a:latin typeface="+mn-lt"/>
              <a:cs typeface="Arial" panose="020B0604020202020204" pitchFamily="34" charset="0"/>
            </a:rPr>
            <a:t>DRV</a:t>
          </a:r>
          <a:br>
            <a:rPr lang="en-US" sz="1200" dirty="0">
              <a:solidFill>
                <a:schemeClr val="accent2"/>
              </a:solidFill>
              <a:latin typeface="+mn-lt"/>
              <a:cs typeface="Arial" panose="020B0604020202020204" pitchFamily="34" charset="0"/>
            </a:rPr>
          </a:br>
          <a:r>
            <a:rPr lang="en-US" sz="1200" dirty="0">
              <a:solidFill>
                <a:schemeClr val="accent2"/>
              </a:solidFill>
              <a:latin typeface="+mn-lt"/>
              <a:cs typeface="Arial" panose="020B0604020202020204" pitchFamily="34" charset="0"/>
            </a:rPr>
            <a:t>(89% BID)</a:t>
          </a:r>
        </a:p>
      </cdr:txBody>
    </cdr:sp>
  </cdr:relSizeAnchor>
  <cdr:relSizeAnchor xmlns:cdr="http://schemas.openxmlformats.org/drawingml/2006/chartDrawing">
    <cdr:from>
      <cdr:x>0.39833</cdr:x>
      <cdr:y>0.9214</cdr:y>
    </cdr:from>
    <cdr:to>
      <cdr:x>0.6809</cdr:x>
      <cdr:y>1</cdr:y>
    </cdr:to>
    <cdr:sp macro="" textlink="">
      <cdr:nvSpPr>
        <cdr:cNvPr id="17" name="TextBox 2">
          <a:extLst xmlns:a="http://schemas.openxmlformats.org/drawingml/2006/main">
            <a:ext uri="{FF2B5EF4-FFF2-40B4-BE49-F238E27FC236}">
              <a16:creationId xmlns:a16="http://schemas.microsoft.com/office/drawing/2014/main" id="{D7551DB3-6C47-4C97-9532-444C189FCEB7}"/>
            </a:ext>
          </a:extLst>
        </cdr:cNvPr>
        <cdr:cNvSpPr txBox="1"/>
      </cdr:nvSpPr>
      <cdr:spPr>
        <a:xfrm xmlns:a="http://schemas.openxmlformats.org/drawingml/2006/main">
          <a:off x="2259076" y="3607997"/>
          <a:ext cx="1602555" cy="30777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r>
            <a:rPr lang="en-US" sz="1200" b="1" dirty="0">
              <a:solidFill>
                <a:schemeClr val="accent2"/>
              </a:solidFill>
              <a:latin typeface="+mn-lt"/>
            </a:rPr>
            <a:t>Most common ARVs</a:t>
          </a:r>
          <a:r>
            <a:rPr lang="en-US" sz="1200" b="1" baseline="30000" dirty="0">
              <a:solidFill>
                <a:schemeClr val="accent2"/>
              </a:solidFill>
            </a:rPr>
            <a:t>†</a:t>
          </a:r>
          <a:endParaRPr lang="en-US" sz="1200" b="1" baseline="30000" dirty="0">
            <a:solidFill>
              <a:schemeClr val="accent2"/>
            </a:solidFill>
            <a:latin typeface="+mn-lt"/>
          </a:endParaRPr>
        </a:p>
        <a:p xmlns:a="http://schemas.openxmlformats.org/drawingml/2006/main">
          <a:endParaRPr lang="en-US" sz="1200" b="1" baseline="30000" dirty="0">
            <a:solidFill>
              <a:schemeClr val="accent2"/>
            </a:solidFill>
            <a:latin typeface="+mn-lt"/>
          </a:endParaRPr>
        </a:p>
      </cdr:txBody>
    </cdr:sp>
  </cdr:relSizeAnchor>
  <cdr:relSizeAnchor xmlns:cdr="http://schemas.openxmlformats.org/drawingml/2006/chartDrawing">
    <cdr:from>
      <cdr:x>0.36355</cdr:x>
      <cdr:y>0.79512</cdr:y>
    </cdr:from>
    <cdr:to>
      <cdr:x>0.52818</cdr:x>
      <cdr:y>0.91302</cdr:y>
    </cdr:to>
    <cdr:sp macro="" textlink="">
      <cdr:nvSpPr>
        <cdr:cNvPr id="18" name="Rectangle 17">
          <a:extLst xmlns:a="http://schemas.openxmlformats.org/drawingml/2006/main">
            <a:ext uri="{FF2B5EF4-FFF2-40B4-BE49-F238E27FC236}">
              <a16:creationId xmlns:a16="http://schemas.microsoft.com/office/drawing/2014/main" id="{2B068590-5B95-4F70-B12E-2DA0929863A0}"/>
            </a:ext>
          </a:extLst>
        </cdr:cNvPr>
        <cdr:cNvSpPr/>
      </cdr:nvSpPr>
      <cdr:spPr>
        <a:xfrm xmlns:a="http://schemas.openxmlformats.org/drawingml/2006/main">
          <a:off x="2061806" y="3113513"/>
          <a:ext cx="933717"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gn="ctr"/>
          <a:r>
            <a:rPr lang="en-US" sz="1200" dirty="0">
              <a:solidFill>
                <a:schemeClr val="accent2"/>
              </a:solidFill>
              <a:latin typeface="+mn-lt"/>
            </a:rPr>
            <a:t>TFV</a:t>
          </a:r>
          <a:br>
            <a:rPr lang="en-US" sz="1200" dirty="0">
              <a:solidFill>
                <a:schemeClr val="accent2"/>
              </a:solidFill>
              <a:latin typeface="+mn-lt"/>
            </a:rPr>
          </a:br>
          <a:r>
            <a:rPr lang="en-US" sz="1200" dirty="0">
              <a:solidFill>
                <a:schemeClr val="accent2"/>
              </a:solidFill>
              <a:latin typeface="+mn-lt"/>
            </a:rPr>
            <a:t>(96% TDF)</a:t>
          </a:r>
        </a:p>
      </cdr:txBody>
    </cdr:sp>
  </cdr:relSizeAnchor>
</c:userShapes>
</file>

<file path=ppt/drawings/drawing3.xml><?xml version="1.0" encoding="utf-8"?>
<c:userShapes xmlns:c="http://schemas.openxmlformats.org/drawingml/2006/chart">
  <cdr:relSizeAnchor xmlns:cdr="http://schemas.openxmlformats.org/drawingml/2006/chartDrawing">
    <cdr:from>
      <cdr:x>0.24185</cdr:x>
      <cdr:y>0.89842</cdr:y>
    </cdr:from>
    <cdr:to>
      <cdr:x>0.49538</cdr:x>
      <cdr:y>0.94558</cdr:y>
    </cdr:to>
    <cdr:sp macro="" textlink="">
      <cdr:nvSpPr>
        <cdr:cNvPr id="17" name="TextBox 2">
          <a:extLst xmlns:a="http://schemas.openxmlformats.org/drawingml/2006/main">
            <a:ext uri="{FF2B5EF4-FFF2-40B4-BE49-F238E27FC236}">
              <a16:creationId xmlns:a16="http://schemas.microsoft.com/office/drawing/2014/main" id="{D7551DB3-6C47-4C97-9532-444C189FCEB7}"/>
            </a:ext>
          </a:extLst>
        </cdr:cNvPr>
        <cdr:cNvSpPr txBox="1"/>
      </cdr:nvSpPr>
      <cdr:spPr>
        <a:xfrm xmlns:a="http://schemas.openxmlformats.org/drawingml/2006/main">
          <a:off x="1544534" y="3518016"/>
          <a:ext cx="1619190"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r>
            <a:rPr lang="en-US" sz="1200" b="1" dirty="0">
              <a:solidFill>
                <a:schemeClr val="accent2"/>
              </a:solidFill>
              <a:latin typeface="+mn-lt"/>
            </a:rPr>
            <a:t>Randomized cohort</a:t>
          </a:r>
          <a:endParaRPr lang="en-US" sz="1200" b="1" baseline="30000" dirty="0">
            <a:solidFill>
              <a:schemeClr val="accent2"/>
            </a:solidFill>
            <a:latin typeface="+mn-lt"/>
          </a:endParaRPr>
        </a:p>
      </cdr:txBody>
    </cdr:sp>
  </cdr:relSizeAnchor>
  <cdr:relSizeAnchor xmlns:cdr="http://schemas.openxmlformats.org/drawingml/2006/chartDrawing">
    <cdr:from>
      <cdr:x>0.65938</cdr:x>
      <cdr:y>0.89809</cdr:y>
    </cdr:from>
    <cdr:to>
      <cdr:x>0.96578</cdr:x>
      <cdr:y>0.94525</cdr:y>
    </cdr:to>
    <cdr:sp macro="" textlink="">
      <cdr:nvSpPr>
        <cdr:cNvPr id="19" name="TextBox 2">
          <a:extLst xmlns:a="http://schemas.openxmlformats.org/drawingml/2006/main">
            <a:ext uri="{FF2B5EF4-FFF2-40B4-BE49-F238E27FC236}">
              <a16:creationId xmlns:a16="http://schemas.microsoft.com/office/drawing/2014/main" id="{E2F38EE5-3EF9-4BF8-A878-938AA0F286E2}"/>
            </a:ext>
          </a:extLst>
        </cdr:cNvPr>
        <cdr:cNvSpPr txBox="1"/>
      </cdr:nvSpPr>
      <cdr:spPr>
        <a:xfrm xmlns:a="http://schemas.openxmlformats.org/drawingml/2006/main">
          <a:off x="4211120" y="3516732"/>
          <a:ext cx="1956746" cy="184666"/>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2"/>
              </a:solidFill>
              <a:latin typeface="+mn-lt"/>
            </a:rPr>
            <a:t>Non-randomized cohort</a:t>
          </a:r>
          <a:endParaRPr lang="en-US" sz="1200" b="1" baseline="30000" dirty="0">
            <a:solidFill>
              <a:schemeClr val="accent2"/>
            </a:solidFill>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9C457172-BC8C-924A-8875-5AF02A436113}" type="datetimeFigureOut">
              <a:rPr lang="en-US" smtClean="0"/>
              <a:pPr/>
              <a:t>10/9/2023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3E8D311-A15E-D747-87D9-326963096DF2}" type="slidenum">
              <a:rPr lang="en-US" smtClean="0"/>
              <a:pPr/>
              <a:t>‹#›</a:t>
            </a:fld>
            <a:endParaRPr lang="en-US" dirty="0"/>
          </a:p>
        </p:txBody>
      </p:sp>
    </p:spTree>
    <p:extLst>
      <p:ext uri="{BB962C8B-B14F-4D97-AF65-F5344CB8AC3E}">
        <p14:creationId xmlns:p14="http://schemas.microsoft.com/office/powerpoint/2010/main" val="24640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43E8D311-A15E-D747-87D9-326963096DF2}" type="slidenum">
              <a:rPr lang="en-US" smtClean="0"/>
              <a:t>1</a:t>
            </a:fld>
            <a:endParaRPr lang="en-US"/>
          </a:p>
        </p:txBody>
      </p:sp>
    </p:spTree>
    <p:extLst>
      <p:ext uri="{BB962C8B-B14F-4D97-AF65-F5344CB8AC3E}">
        <p14:creationId xmlns:p14="http://schemas.microsoft.com/office/powerpoint/2010/main" val="103175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43E8D311-A15E-D747-87D9-326963096DF2}" type="slidenum">
              <a:rPr lang="en-US" smtClean="0"/>
              <a:pPr/>
              <a:t>13</a:t>
            </a:fld>
            <a:endParaRPr lang="en-US" dirty="0"/>
          </a:p>
        </p:txBody>
      </p:sp>
    </p:spTree>
    <p:extLst>
      <p:ext uri="{BB962C8B-B14F-4D97-AF65-F5344CB8AC3E}">
        <p14:creationId xmlns:p14="http://schemas.microsoft.com/office/powerpoint/2010/main" val="2281630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1B6D8-6491-4720-8DE4-ED3F7C12564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3673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1B6D8-6491-4720-8DE4-ED3F7C12564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459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1B6D8-6491-4720-8DE4-ED3F7C12564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673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43E8D311-A15E-D747-87D9-326963096DF2}" type="slidenum">
              <a:rPr lang="en-US" smtClean="0"/>
              <a:pPr/>
              <a:t>5</a:t>
            </a:fld>
            <a:endParaRPr lang="en-US" dirty="0"/>
          </a:p>
        </p:txBody>
      </p:sp>
    </p:spTree>
    <p:extLst>
      <p:ext uri="{BB962C8B-B14F-4D97-AF65-F5344CB8AC3E}">
        <p14:creationId xmlns:p14="http://schemas.microsoft.com/office/powerpoint/2010/main" val="220135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43E8D311-A15E-D747-87D9-326963096DF2}" type="slidenum">
              <a:rPr lang="en-US" smtClean="0"/>
              <a:pPr/>
              <a:t>6</a:t>
            </a:fld>
            <a:endParaRPr lang="en-US" dirty="0"/>
          </a:p>
        </p:txBody>
      </p:sp>
    </p:spTree>
    <p:extLst>
      <p:ext uri="{BB962C8B-B14F-4D97-AF65-F5344CB8AC3E}">
        <p14:creationId xmlns:p14="http://schemas.microsoft.com/office/powerpoint/2010/main" val="258325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43E8D311-A15E-D747-87D9-326963096DF2}" type="slidenum">
              <a:rPr lang="en-US" smtClean="0"/>
              <a:pPr/>
              <a:t>7</a:t>
            </a:fld>
            <a:endParaRPr lang="en-US" dirty="0"/>
          </a:p>
        </p:txBody>
      </p:sp>
    </p:spTree>
    <p:extLst>
      <p:ext uri="{BB962C8B-B14F-4D97-AF65-F5344CB8AC3E}">
        <p14:creationId xmlns:p14="http://schemas.microsoft.com/office/powerpoint/2010/main" val="168640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43E8D311-A15E-D747-87D9-326963096DF2}" type="slidenum">
              <a:rPr lang="en-US" smtClean="0"/>
              <a:pPr/>
              <a:t>8</a:t>
            </a:fld>
            <a:endParaRPr lang="en-US" dirty="0"/>
          </a:p>
        </p:txBody>
      </p:sp>
    </p:spTree>
    <p:extLst>
      <p:ext uri="{BB962C8B-B14F-4D97-AF65-F5344CB8AC3E}">
        <p14:creationId xmlns:p14="http://schemas.microsoft.com/office/powerpoint/2010/main" val="149271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43E8D311-A15E-D747-87D9-326963096DF2}" type="slidenum">
              <a:rPr lang="en-US" smtClean="0"/>
              <a:pPr/>
              <a:t>9</a:t>
            </a:fld>
            <a:endParaRPr lang="en-US" dirty="0"/>
          </a:p>
        </p:txBody>
      </p:sp>
    </p:spTree>
    <p:extLst>
      <p:ext uri="{BB962C8B-B14F-4D97-AF65-F5344CB8AC3E}">
        <p14:creationId xmlns:p14="http://schemas.microsoft.com/office/powerpoint/2010/main" val="426936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endParaRPr lang="en-GB"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8D311-A15E-D747-87D9-326963096DF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8105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nSpc>
                <a:spcPct val="107000"/>
              </a:lnSpc>
              <a:spcAft>
                <a:spcPts val="0"/>
              </a:spcAft>
            </a:pPr>
            <a:endParaRPr lang="en-GB" kern="1200" dirty="0">
              <a:solidFill>
                <a:schemeClr val="tx1"/>
              </a:solidFill>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001E8D-81D6-4D83-8A10-414CEFC607C0}"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9870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endParaRPr lang="en-GB" sz="1000" dirty="0">
              <a:effectLst/>
              <a:ea typeface="Yu Mincho"/>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39A1D-9BB2-4B89-8B5D-081E305E6585}"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39844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71D49">
            <a:alpha val="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8198AC-B182-444C-B9E0-31ADF858349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993043AE-BFD2-417D-BD26-0E69EEE7F438}"/>
              </a:ext>
            </a:extLst>
          </p:cNvPr>
          <p:cNvSpPr>
            <a:spLocks noGrp="1"/>
          </p:cNvSpPr>
          <p:nvPr>
            <p:ph type="body" sz="quarter" idx="11" hasCustomPrompt="1"/>
          </p:nvPr>
        </p:nvSpPr>
        <p:spPr>
          <a:xfrm>
            <a:off x="1847848" y="4041913"/>
            <a:ext cx="9888539" cy="1286370"/>
          </a:xfrm>
          <a:prstGeom prst="rect">
            <a:avLst/>
          </a:prstGeom>
        </p:spPr>
        <p:txBody>
          <a:bodyPr lIns="54000" tIns="0" rIns="0" bIns="0">
            <a:normAutofit/>
          </a:bodyPr>
          <a:lstStyle>
            <a:lvl1pPr marL="0" indent="0">
              <a:buNone/>
              <a:defRPr sz="1800" b="1" spc="-40" baseline="0">
                <a:solidFill>
                  <a:srgbClr val="E40046"/>
                </a:solidFill>
                <a:latin typeface="+mn-lt"/>
              </a:defRPr>
            </a:lvl1pPr>
            <a:lvl2pPr marL="0" indent="0">
              <a:spcBef>
                <a:spcPts val="0"/>
              </a:spcBef>
              <a:buNone/>
              <a:defRPr>
                <a:solidFill>
                  <a:schemeClr val="accent1"/>
                </a:solidFill>
                <a:latin typeface="+mn-lt"/>
              </a:defRPr>
            </a:lvl2pPr>
          </a:lstStyle>
          <a:p>
            <a:pPr lvl="0"/>
            <a:r>
              <a:rPr lang="en-US" dirty="0"/>
              <a:t>Name of presenter</a:t>
            </a:r>
          </a:p>
          <a:p>
            <a:pPr lvl="1"/>
            <a:r>
              <a:rPr lang="en-US" dirty="0"/>
              <a:t>Affiliation/job position – use indent one level</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114424" cy="3259853"/>
          </a:xfrm>
          <a:prstGeom prst="rect">
            <a:avLst/>
          </a:prstGeom>
        </p:spPr>
      </p:pic>
      <p:sp>
        <p:nvSpPr>
          <p:cNvPr id="3" name="Title 2">
            <a:extLst>
              <a:ext uri="{FF2B5EF4-FFF2-40B4-BE49-F238E27FC236}">
                <a16:creationId xmlns:a16="http://schemas.microsoft.com/office/drawing/2014/main" id="{D1177E2D-1600-4F80-BCA2-A1567083DA7B}"/>
              </a:ext>
            </a:extLst>
          </p:cNvPr>
          <p:cNvSpPr>
            <a:spLocks noGrp="1"/>
          </p:cNvSpPr>
          <p:nvPr>
            <p:ph type="title"/>
          </p:nvPr>
        </p:nvSpPr>
        <p:spPr>
          <a:xfrm>
            <a:off x="1847850" y="365124"/>
            <a:ext cx="9888538" cy="3467736"/>
          </a:xfrm>
        </p:spPr>
        <p:txBody>
          <a:bodyPr anchor="b"/>
          <a:lstStyle>
            <a:lvl1pP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38529490"/>
      </p:ext>
    </p:extLst>
  </p:cSld>
  <p:clrMapOvr>
    <a:masterClrMapping/>
  </p:clrMapOvr>
  <p:extLst>
    <p:ext uri="{DCECCB84-F9BA-43D5-87BE-67443E8EF086}">
      <p15:sldGuideLst xmlns:p15="http://schemas.microsoft.com/office/powerpoint/2012/main">
        <p15:guide id="1" pos="11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Content - 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C930-9E52-40D9-B746-8AA483055CE6}"/>
              </a:ext>
            </a:extLst>
          </p:cNvPr>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B9607E76-D109-4B4F-A9D7-34EF7DECE682}"/>
              </a:ext>
            </a:extLst>
          </p:cNvPr>
          <p:cNvSpPr>
            <a:spLocks noGrp="1"/>
          </p:cNvSpPr>
          <p:nvPr>
            <p:ph type="sldNum" sz="quarter" idx="11"/>
          </p:nvPr>
        </p:nvSpPr>
        <p:spPr/>
        <p:txBody>
          <a:bodyPr/>
          <a:lstStyle/>
          <a:p>
            <a:fld id="{DA52DCD9-8769-4ED5-B8CC-B00FC588BA8C}" type="slidenum">
              <a:rPr lang="en-US" smtClean="0"/>
              <a:pPr/>
              <a:t>‹#›</a:t>
            </a:fld>
            <a:endParaRPr lang="en-US" dirty="0"/>
          </a:p>
        </p:txBody>
      </p:sp>
      <p:sp>
        <p:nvSpPr>
          <p:cNvPr id="6" name="Text Placeholder 5">
            <a:extLst>
              <a:ext uri="{FF2B5EF4-FFF2-40B4-BE49-F238E27FC236}">
                <a16:creationId xmlns:a16="http://schemas.microsoft.com/office/drawing/2014/main" id="{E565D52E-38D8-4762-B9F9-9EA6D135B769}"/>
              </a:ext>
            </a:extLst>
          </p:cNvPr>
          <p:cNvSpPr>
            <a:spLocks noGrp="1"/>
          </p:cNvSpPr>
          <p:nvPr>
            <p:ph type="body" sz="quarter" idx="12"/>
          </p:nvPr>
        </p:nvSpPr>
        <p:spPr>
          <a:xfrm>
            <a:off x="803275" y="1592263"/>
            <a:ext cx="10933113" cy="4622800"/>
          </a:xfrm>
        </p:spPr>
        <p:txBody>
          <a:bodyPr>
            <a:noAutofit/>
          </a:bodyPr>
          <a:lstStyle>
            <a:lvl1pPr marL="0" indent="0">
              <a:lnSpc>
                <a:spcPct val="90000"/>
              </a:lnSpc>
              <a:spcBef>
                <a:spcPts val="900"/>
              </a:spcBef>
              <a:buNone/>
              <a:defRPr sz="9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5" name="Text Placeholder 7">
            <a:extLst>
              <a:ext uri="{FF2B5EF4-FFF2-40B4-BE49-F238E27FC236}">
                <a16:creationId xmlns:a16="http://schemas.microsoft.com/office/drawing/2014/main" id="{30CB4685-B433-48FF-AE43-428CB330063C}"/>
              </a:ext>
            </a:extLst>
          </p:cNvPr>
          <p:cNvSpPr>
            <a:spLocks noGrp="1"/>
          </p:cNvSpPr>
          <p:nvPr>
            <p:ph type="body" sz="quarter" idx="13" hasCustomPrompt="1"/>
          </p:nvPr>
        </p:nvSpPr>
        <p:spPr>
          <a:xfrm>
            <a:off x="803275" y="6597878"/>
            <a:ext cx="5202687" cy="107722"/>
          </a:xfrm>
        </p:spPr>
        <p:txBody>
          <a:bodyPr wrap="square" anchor="b">
            <a:spAutoFit/>
          </a:bodyPr>
          <a:lstStyle>
            <a:lvl1pPr marL="0" indent="0">
              <a:spcBef>
                <a:spcPts val="300"/>
              </a:spcBef>
              <a:buNone/>
              <a:defRPr sz="700"/>
            </a:lvl1pPr>
          </a:lstStyle>
          <a:p>
            <a:pPr lvl="0"/>
            <a:r>
              <a:rPr lang="en-US" dirty="0"/>
              <a:t>Click to add footnotes</a:t>
            </a:r>
          </a:p>
        </p:txBody>
      </p:sp>
      <p:sp>
        <p:nvSpPr>
          <p:cNvPr id="7" name="Text Placeholder 11">
            <a:extLst>
              <a:ext uri="{FF2B5EF4-FFF2-40B4-BE49-F238E27FC236}">
                <a16:creationId xmlns:a16="http://schemas.microsoft.com/office/drawing/2014/main" id="{B9660AC6-B11A-4D39-B0FE-D05D7C4EFBA6}"/>
              </a:ext>
            </a:extLst>
          </p:cNvPr>
          <p:cNvSpPr>
            <a:spLocks noGrp="1"/>
          </p:cNvSpPr>
          <p:nvPr>
            <p:ph type="body" sz="quarter" idx="14" hasCustomPrompt="1"/>
          </p:nvPr>
        </p:nvSpPr>
        <p:spPr>
          <a:xfrm>
            <a:off x="6212541" y="6597878"/>
            <a:ext cx="5523847" cy="107722"/>
          </a:xfrm>
        </p:spPr>
        <p:txBody>
          <a:bodyPr wrap="square" anchor="b">
            <a:spAutoFit/>
          </a:bodyPr>
          <a:lstStyle>
            <a:lvl1pPr marL="0" indent="0" algn="r">
              <a:spcBef>
                <a:spcPts val="0"/>
              </a:spcBef>
              <a:buNone/>
              <a:defRPr sz="7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add references</a:t>
            </a:r>
          </a:p>
        </p:txBody>
      </p:sp>
    </p:spTree>
    <p:extLst>
      <p:ext uri="{BB962C8B-B14F-4D97-AF65-F5344CB8AC3E}">
        <p14:creationId xmlns:p14="http://schemas.microsoft.com/office/powerpoint/2010/main" val="245226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7E76-D109-4B4F-A9D7-34EF7DECE682}"/>
              </a:ext>
            </a:extLst>
          </p:cNvPr>
          <p:cNvSpPr>
            <a:spLocks noGrp="1"/>
          </p:cNvSpPr>
          <p:nvPr>
            <p:ph type="sldNum" sz="quarter" idx="11"/>
          </p:nvPr>
        </p:nvSpPr>
        <p:spPr/>
        <p:txBody>
          <a:bodyPr/>
          <a:lstStyle/>
          <a:p>
            <a:fld id="{DA52DCD9-8769-4ED5-B8CC-B00FC588BA8C}" type="slidenum">
              <a:rPr lang="en-US" smtClean="0"/>
              <a:pPr/>
              <a:t>‹#›</a:t>
            </a:fld>
            <a:endParaRPr lang="en-US" dirty="0"/>
          </a:p>
        </p:txBody>
      </p:sp>
      <p:sp>
        <p:nvSpPr>
          <p:cNvPr id="7" name="Text Placeholder 7">
            <a:extLst>
              <a:ext uri="{FF2B5EF4-FFF2-40B4-BE49-F238E27FC236}">
                <a16:creationId xmlns:a16="http://schemas.microsoft.com/office/drawing/2014/main" id="{30CB4685-B433-48FF-AE43-428CB330063C}"/>
              </a:ext>
            </a:extLst>
          </p:cNvPr>
          <p:cNvSpPr>
            <a:spLocks noGrp="1"/>
          </p:cNvSpPr>
          <p:nvPr>
            <p:ph type="body" sz="quarter" idx="12" hasCustomPrompt="1"/>
          </p:nvPr>
        </p:nvSpPr>
        <p:spPr>
          <a:xfrm>
            <a:off x="803275" y="6597878"/>
            <a:ext cx="5202687" cy="107722"/>
          </a:xfrm>
        </p:spPr>
        <p:txBody>
          <a:bodyPr wrap="square" anchor="b">
            <a:spAutoFit/>
          </a:bodyPr>
          <a:lstStyle>
            <a:lvl1pPr marL="0" indent="0">
              <a:spcBef>
                <a:spcPts val="300"/>
              </a:spcBef>
              <a:buNone/>
              <a:defRPr sz="700"/>
            </a:lvl1pPr>
          </a:lstStyle>
          <a:p>
            <a:pPr lvl="0"/>
            <a:r>
              <a:rPr lang="en-US" dirty="0"/>
              <a:t>Click to add footnotes</a:t>
            </a:r>
          </a:p>
        </p:txBody>
      </p:sp>
      <p:sp>
        <p:nvSpPr>
          <p:cNvPr id="8" name="Text Placeholder 11">
            <a:extLst>
              <a:ext uri="{FF2B5EF4-FFF2-40B4-BE49-F238E27FC236}">
                <a16:creationId xmlns:a16="http://schemas.microsoft.com/office/drawing/2014/main" id="{B9660AC6-B11A-4D39-B0FE-D05D7C4EFBA6}"/>
              </a:ext>
            </a:extLst>
          </p:cNvPr>
          <p:cNvSpPr>
            <a:spLocks noGrp="1"/>
          </p:cNvSpPr>
          <p:nvPr>
            <p:ph type="body" sz="quarter" idx="13" hasCustomPrompt="1"/>
          </p:nvPr>
        </p:nvSpPr>
        <p:spPr>
          <a:xfrm>
            <a:off x="6212541" y="6597878"/>
            <a:ext cx="5523847" cy="107722"/>
          </a:xfrm>
        </p:spPr>
        <p:txBody>
          <a:bodyPr wrap="square" anchor="b">
            <a:spAutoFit/>
          </a:bodyPr>
          <a:lstStyle>
            <a:lvl1pPr marL="0" indent="0" algn="r">
              <a:spcBef>
                <a:spcPts val="0"/>
              </a:spcBef>
              <a:buNone/>
              <a:defRPr sz="7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add references</a:t>
            </a:r>
          </a:p>
        </p:txBody>
      </p:sp>
    </p:spTree>
    <p:extLst>
      <p:ext uri="{BB962C8B-B14F-4D97-AF65-F5344CB8AC3E}">
        <p14:creationId xmlns:p14="http://schemas.microsoft.com/office/powerpoint/2010/main" val="406217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p:bg>
      <p:bgPr>
        <a:solidFill>
          <a:srgbClr val="071D49">
            <a:alpha val="0"/>
          </a:srgb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5C4F5B-553B-4699-BBE7-9C4AE5B439E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5F8DE68D-BD20-4E35-AD1E-045B3ACD5689}"/>
              </a:ext>
            </a:extLst>
          </p:cNvPr>
          <p:cNvSpPr/>
          <p:nvPr userDrawn="1"/>
        </p:nvSpPr>
        <p:spPr>
          <a:xfrm>
            <a:off x="0" y="0"/>
            <a:ext cx="121920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2">
            <a:extLst>
              <a:ext uri="{FF2B5EF4-FFF2-40B4-BE49-F238E27FC236}">
                <a16:creationId xmlns:a16="http://schemas.microsoft.com/office/drawing/2014/main" id="{993043AE-BFD2-417D-BD26-0E69EEE7F438}"/>
              </a:ext>
            </a:extLst>
          </p:cNvPr>
          <p:cNvSpPr>
            <a:spLocks noGrp="1"/>
          </p:cNvSpPr>
          <p:nvPr>
            <p:ph type="body" sz="quarter" idx="11" hasCustomPrompt="1"/>
          </p:nvPr>
        </p:nvSpPr>
        <p:spPr>
          <a:xfrm>
            <a:off x="1847848" y="4041913"/>
            <a:ext cx="9888539" cy="1286370"/>
          </a:xfrm>
          <a:prstGeom prst="rect">
            <a:avLst/>
          </a:prstGeom>
        </p:spPr>
        <p:txBody>
          <a:bodyPr lIns="54000" tIns="0" rIns="0" bIns="0">
            <a:normAutofit/>
          </a:bodyPr>
          <a:lstStyle>
            <a:lvl1pPr marL="0" indent="0">
              <a:buNone/>
              <a:defRPr sz="1800" b="1" spc="-40" baseline="0">
                <a:solidFill>
                  <a:srgbClr val="E40046"/>
                </a:solidFill>
                <a:latin typeface="+mn-lt"/>
              </a:defRPr>
            </a:lvl1pPr>
            <a:lvl2pPr marL="0" indent="0">
              <a:spcBef>
                <a:spcPts val="0"/>
              </a:spcBef>
              <a:buNone/>
              <a:defRPr>
                <a:solidFill>
                  <a:schemeClr val="accent1"/>
                </a:solidFill>
                <a:latin typeface="+mn-lt"/>
              </a:defRPr>
            </a:lvl2pPr>
          </a:lstStyle>
          <a:p>
            <a:pPr lvl="0"/>
            <a:r>
              <a:rPr lang="en-US" dirty="0"/>
              <a:t>Name of presenter</a:t>
            </a:r>
          </a:p>
          <a:p>
            <a:pPr lvl="1"/>
            <a:r>
              <a:rPr lang="en-US" dirty="0"/>
              <a:t>Affiliation/job position – use indent one level</a:t>
            </a:r>
          </a:p>
        </p:txBody>
      </p:sp>
      <p:pic>
        <p:nvPicPr>
          <p:cNvPr id="7" name="Picture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0"/>
            <a:ext cx="1114424" cy="3259853"/>
          </a:xfrm>
          <a:prstGeom prst="rect">
            <a:avLst/>
          </a:prstGeom>
        </p:spPr>
      </p:pic>
      <p:sp>
        <p:nvSpPr>
          <p:cNvPr id="3" name="Title 2">
            <a:extLst>
              <a:ext uri="{FF2B5EF4-FFF2-40B4-BE49-F238E27FC236}">
                <a16:creationId xmlns:a16="http://schemas.microsoft.com/office/drawing/2014/main" id="{D1177E2D-1600-4F80-BCA2-A1567083DA7B}"/>
              </a:ext>
            </a:extLst>
          </p:cNvPr>
          <p:cNvSpPr>
            <a:spLocks noGrp="1"/>
          </p:cNvSpPr>
          <p:nvPr>
            <p:ph type="title"/>
          </p:nvPr>
        </p:nvSpPr>
        <p:spPr>
          <a:xfrm>
            <a:off x="1847850" y="365124"/>
            <a:ext cx="9888538" cy="3467736"/>
          </a:xfrm>
        </p:spPr>
        <p:txBody>
          <a:bodyPr anchor="b"/>
          <a:lstStyle>
            <a:lvl1pPr>
              <a:defRPr sz="4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2101030866"/>
      </p:ext>
    </p:extLst>
  </p:cSld>
  <p:clrMapOvr>
    <a:masterClrMapping/>
  </p:clrMapOvr>
  <p:extLst>
    <p:ext uri="{DCECCB84-F9BA-43D5-87BE-67443E8EF086}">
      <p15:sldGuideLst xmlns:p15="http://schemas.microsoft.com/office/powerpoint/2012/main">
        <p15:guide id="1" pos="11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urple">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5A4A0D9-3D7F-4161-89D9-84DBABE626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2" name="Title 1">
            <a:extLst>
              <a:ext uri="{FF2B5EF4-FFF2-40B4-BE49-F238E27FC236}">
                <a16:creationId xmlns:a16="http://schemas.microsoft.com/office/drawing/2014/main" id="{2F3E6BB9-3111-4DC0-A200-9E80219C8DDF}"/>
              </a:ext>
            </a:extLst>
          </p:cNvPr>
          <p:cNvSpPr>
            <a:spLocks noGrp="1"/>
          </p:cNvSpPr>
          <p:nvPr>
            <p:ph type="title"/>
          </p:nvPr>
        </p:nvSpPr>
        <p:spPr>
          <a:xfrm>
            <a:off x="1847850" y="365124"/>
            <a:ext cx="9888538" cy="4846956"/>
          </a:xfrm>
        </p:spPr>
        <p:txBody>
          <a:bodyPr anchor="b"/>
          <a:lstStyle>
            <a:lvl1pP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5032534"/>
      </p:ext>
    </p:extLst>
  </p:cSld>
  <p:clrMapOvr>
    <a:masterClrMapping/>
  </p:clrMapOvr>
  <p:extLst>
    <p:ext uri="{DCECCB84-F9BA-43D5-87BE-67443E8EF086}">
      <p15:sldGuideLst xmlns:p15="http://schemas.microsoft.com/office/powerpoint/2012/main">
        <p15:guide id="1" pos="11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5A4A0D9-3D7F-4161-89D9-84DBABE626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2" name="Title 1">
            <a:extLst>
              <a:ext uri="{FF2B5EF4-FFF2-40B4-BE49-F238E27FC236}">
                <a16:creationId xmlns:a16="http://schemas.microsoft.com/office/drawing/2014/main" id="{2F3E6BB9-3111-4DC0-A200-9E80219C8DDF}"/>
              </a:ext>
            </a:extLst>
          </p:cNvPr>
          <p:cNvSpPr>
            <a:spLocks noGrp="1"/>
          </p:cNvSpPr>
          <p:nvPr>
            <p:ph type="title"/>
          </p:nvPr>
        </p:nvSpPr>
        <p:spPr>
          <a:xfrm>
            <a:off x="1847850" y="365124"/>
            <a:ext cx="9888538" cy="4846956"/>
          </a:xfrm>
        </p:spPr>
        <p:txBody>
          <a:bodyPr anchor="b"/>
          <a:lstStyle>
            <a:lvl1pPr>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56869942"/>
      </p:ext>
    </p:extLst>
  </p:cSld>
  <p:clrMapOvr>
    <a:masterClrMapping/>
  </p:clrMapOvr>
  <p:extLst>
    <p:ext uri="{DCECCB84-F9BA-43D5-87BE-67443E8EF086}">
      <p15:sldGuideLst xmlns:p15="http://schemas.microsoft.com/office/powerpoint/2012/main">
        <p15:guide id="1" pos="11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7E76-D109-4B4F-A9D7-34EF7DECE682}"/>
              </a:ext>
            </a:extLst>
          </p:cNvPr>
          <p:cNvSpPr>
            <a:spLocks noGrp="1"/>
          </p:cNvSpPr>
          <p:nvPr>
            <p:ph type="sldNum" sz="quarter" idx="11"/>
          </p:nvPr>
        </p:nvSpPr>
        <p:spPr/>
        <p:txBody>
          <a:bodyPr/>
          <a:lstStyle/>
          <a:p>
            <a:fld id="{DA52DCD9-8769-4ED5-B8CC-B00FC588BA8C}" type="slidenum">
              <a:rPr lang="en-US" smtClean="0"/>
              <a:pPr/>
              <a:t>‹#›</a:t>
            </a:fld>
            <a:endParaRPr lang="en-US" dirty="0"/>
          </a:p>
        </p:txBody>
      </p:sp>
      <p:sp>
        <p:nvSpPr>
          <p:cNvPr id="5" name="Text Placeholder 7">
            <a:extLst>
              <a:ext uri="{FF2B5EF4-FFF2-40B4-BE49-F238E27FC236}">
                <a16:creationId xmlns:a16="http://schemas.microsoft.com/office/drawing/2014/main" id="{30CB4685-B433-48FF-AE43-428CB330063C}"/>
              </a:ext>
            </a:extLst>
          </p:cNvPr>
          <p:cNvSpPr>
            <a:spLocks noGrp="1"/>
          </p:cNvSpPr>
          <p:nvPr>
            <p:ph type="body" sz="quarter" idx="12" hasCustomPrompt="1"/>
          </p:nvPr>
        </p:nvSpPr>
        <p:spPr>
          <a:xfrm>
            <a:off x="803275" y="6597878"/>
            <a:ext cx="5202687" cy="107722"/>
          </a:xfrm>
        </p:spPr>
        <p:txBody>
          <a:bodyPr wrap="square" anchor="b">
            <a:spAutoFit/>
          </a:bodyPr>
          <a:lstStyle>
            <a:lvl1pPr marL="0" indent="0">
              <a:spcBef>
                <a:spcPts val="300"/>
              </a:spcBef>
              <a:buNone/>
              <a:defRPr sz="700"/>
            </a:lvl1pPr>
          </a:lstStyle>
          <a:p>
            <a:pPr lvl="0"/>
            <a:r>
              <a:rPr lang="en-US" dirty="0"/>
              <a:t>Click to add footnotes</a:t>
            </a:r>
          </a:p>
        </p:txBody>
      </p:sp>
      <p:sp>
        <p:nvSpPr>
          <p:cNvPr id="6" name="Text Placeholder 11">
            <a:extLst>
              <a:ext uri="{FF2B5EF4-FFF2-40B4-BE49-F238E27FC236}">
                <a16:creationId xmlns:a16="http://schemas.microsoft.com/office/drawing/2014/main" id="{B9660AC6-B11A-4D39-B0FE-D05D7C4EFBA6}"/>
              </a:ext>
            </a:extLst>
          </p:cNvPr>
          <p:cNvSpPr>
            <a:spLocks noGrp="1"/>
          </p:cNvSpPr>
          <p:nvPr>
            <p:ph type="body" sz="quarter" idx="13" hasCustomPrompt="1"/>
          </p:nvPr>
        </p:nvSpPr>
        <p:spPr>
          <a:xfrm>
            <a:off x="6212541" y="6597878"/>
            <a:ext cx="5523847" cy="107722"/>
          </a:xfrm>
        </p:spPr>
        <p:txBody>
          <a:bodyPr wrap="square" anchor="b">
            <a:spAutoFit/>
          </a:bodyPr>
          <a:lstStyle>
            <a:lvl1pPr marL="0" indent="0" algn="r">
              <a:spcBef>
                <a:spcPts val="0"/>
              </a:spcBef>
              <a:buNone/>
              <a:defRPr sz="7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add references</a:t>
            </a:r>
          </a:p>
        </p:txBody>
      </p:sp>
      <p:sp>
        <p:nvSpPr>
          <p:cNvPr id="7" name="Title Placeholder 1">
            <a:extLst>
              <a:ext uri="{FF2B5EF4-FFF2-40B4-BE49-F238E27FC236}">
                <a16:creationId xmlns:a16="http://schemas.microsoft.com/office/drawing/2014/main" id="{293ED92E-3D94-4A33-A25F-DCDC7FA5B9B8}"/>
              </a:ext>
            </a:extLst>
          </p:cNvPr>
          <p:cNvSpPr>
            <a:spLocks noGrp="1"/>
          </p:cNvSpPr>
          <p:nvPr>
            <p:ph type="title" hasCustomPrompt="1"/>
          </p:nvPr>
        </p:nvSpPr>
        <p:spPr>
          <a:xfrm>
            <a:off x="803275" y="184935"/>
            <a:ext cx="10933113" cy="883578"/>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73345557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7E76-D109-4B4F-A9D7-34EF7DECE682}"/>
              </a:ext>
            </a:extLst>
          </p:cNvPr>
          <p:cNvSpPr>
            <a:spLocks noGrp="1"/>
          </p:cNvSpPr>
          <p:nvPr>
            <p:ph type="sldNum" sz="quarter" idx="11"/>
          </p:nvPr>
        </p:nvSpPr>
        <p:spPr/>
        <p:txBody>
          <a:bodyPr/>
          <a:lstStyle/>
          <a:p>
            <a:fld id="{DA52DCD9-8769-4ED5-B8CC-B00FC588BA8C}" type="slidenum">
              <a:rPr lang="en-US" smtClean="0"/>
              <a:pPr/>
              <a:t>‹#›</a:t>
            </a:fld>
            <a:endParaRPr lang="en-US" dirty="0"/>
          </a:p>
        </p:txBody>
      </p:sp>
      <p:sp>
        <p:nvSpPr>
          <p:cNvPr id="6" name="Text Placeholder 5">
            <a:extLst>
              <a:ext uri="{FF2B5EF4-FFF2-40B4-BE49-F238E27FC236}">
                <a16:creationId xmlns:a16="http://schemas.microsoft.com/office/drawing/2014/main" id="{E565D52E-38D8-4762-B9F9-9EA6D135B769}"/>
              </a:ext>
            </a:extLst>
          </p:cNvPr>
          <p:cNvSpPr>
            <a:spLocks noGrp="1"/>
          </p:cNvSpPr>
          <p:nvPr>
            <p:ph type="body" sz="quarter" idx="12"/>
          </p:nvPr>
        </p:nvSpPr>
        <p:spPr>
          <a:xfrm>
            <a:off x="803275" y="1592263"/>
            <a:ext cx="10933113" cy="4622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293ED92E-3D94-4A33-A25F-DCDC7FA5B9B8}"/>
              </a:ext>
            </a:extLst>
          </p:cNvPr>
          <p:cNvSpPr>
            <a:spLocks noGrp="1"/>
          </p:cNvSpPr>
          <p:nvPr>
            <p:ph type="title"/>
          </p:nvPr>
        </p:nvSpPr>
        <p:spPr>
          <a:xfrm>
            <a:off x="803275" y="184935"/>
            <a:ext cx="10933113" cy="883578"/>
          </a:xfrm>
          <a:prstGeom prst="rect">
            <a:avLst/>
          </a:prstGeom>
        </p:spPr>
        <p:txBody>
          <a:bodyPr vert="horz" lIns="0" tIns="0" rIns="0" bIns="0" rtlCol="0" anchor="ctr" anchorCtr="0">
            <a:noAutofit/>
          </a:bodyPr>
          <a:lstStyle/>
          <a:p>
            <a:r>
              <a:rPr lang="en-US" dirty="0"/>
              <a:t>Click to edit Master title style</a:t>
            </a:r>
          </a:p>
        </p:txBody>
      </p:sp>
      <p:sp>
        <p:nvSpPr>
          <p:cNvPr id="9" name="Text Placeholder 7">
            <a:extLst>
              <a:ext uri="{FF2B5EF4-FFF2-40B4-BE49-F238E27FC236}">
                <a16:creationId xmlns:a16="http://schemas.microsoft.com/office/drawing/2014/main" id="{30CB4685-B433-48FF-AE43-428CB330063C}"/>
              </a:ext>
            </a:extLst>
          </p:cNvPr>
          <p:cNvSpPr>
            <a:spLocks noGrp="1"/>
          </p:cNvSpPr>
          <p:nvPr>
            <p:ph type="body" sz="quarter" idx="13" hasCustomPrompt="1"/>
          </p:nvPr>
        </p:nvSpPr>
        <p:spPr>
          <a:xfrm>
            <a:off x="803275" y="6597878"/>
            <a:ext cx="5202687" cy="107722"/>
          </a:xfrm>
        </p:spPr>
        <p:txBody>
          <a:bodyPr wrap="square" anchor="b">
            <a:spAutoFit/>
          </a:bodyPr>
          <a:lstStyle>
            <a:lvl1pPr marL="0" indent="0">
              <a:spcBef>
                <a:spcPts val="300"/>
              </a:spcBef>
              <a:buNone/>
              <a:defRPr sz="700"/>
            </a:lvl1pPr>
          </a:lstStyle>
          <a:p>
            <a:pPr lvl="0"/>
            <a:r>
              <a:rPr lang="en-US" dirty="0"/>
              <a:t>Click to add footnotes</a:t>
            </a:r>
          </a:p>
        </p:txBody>
      </p:sp>
      <p:sp>
        <p:nvSpPr>
          <p:cNvPr id="10" name="Text Placeholder 11">
            <a:extLst>
              <a:ext uri="{FF2B5EF4-FFF2-40B4-BE49-F238E27FC236}">
                <a16:creationId xmlns:a16="http://schemas.microsoft.com/office/drawing/2014/main" id="{B9660AC6-B11A-4D39-B0FE-D05D7C4EFBA6}"/>
              </a:ext>
            </a:extLst>
          </p:cNvPr>
          <p:cNvSpPr>
            <a:spLocks noGrp="1"/>
          </p:cNvSpPr>
          <p:nvPr>
            <p:ph type="body" sz="quarter" idx="14" hasCustomPrompt="1"/>
          </p:nvPr>
        </p:nvSpPr>
        <p:spPr>
          <a:xfrm>
            <a:off x="6212541" y="6597878"/>
            <a:ext cx="5523847" cy="107722"/>
          </a:xfrm>
        </p:spPr>
        <p:txBody>
          <a:bodyPr wrap="square" anchor="b">
            <a:spAutoFit/>
          </a:bodyPr>
          <a:lstStyle>
            <a:lvl1pPr marL="0" indent="0" algn="r">
              <a:spcBef>
                <a:spcPts val="0"/>
              </a:spcBef>
              <a:buNone/>
              <a:defRPr sz="7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add references</a:t>
            </a:r>
          </a:p>
        </p:txBody>
      </p:sp>
    </p:spTree>
    <p:extLst>
      <p:ext uri="{BB962C8B-B14F-4D97-AF65-F5344CB8AC3E}">
        <p14:creationId xmlns:p14="http://schemas.microsoft.com/office/powerpoint/2010/main" val="40174358"/>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_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B014D3-EDE3-43EB-896A-E105189635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B3FB4E80-E2D5-4805-9F94-E378FFBFC538}"/>
              </a:ext>
            </a:extLst>
          </p:cNvPr>
          <p:cNvSpPr/>
          <p:nvPr userDrawn="1"/>
        </p:nvSpPr>
        <p:spPr>
          <a:xfrm>
            <a:off x="0" y="0"/>
            <a:ext cx="12192000" cy="685800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208C3D73-EB8D-42BF-8531-2A300CDB722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4" name="Slide Number Placeholder 3">
            <a:extLst>
              <a:ext uri="{FF2B5EF4-FFF2-40B4-BE49-F238E27FC236}">
                <a16:creationId xmlns:a16="http://schemas.microsoft.com/office/drawing/2014/main" id="{B9607E76-D109-4B4F-A9D7-34EF7DECE682}"/>
              </a:ext>
            </a:extLst>
          </p:cNvPr>
          <p:cNvSpPr>
            <a:spLocks noGrp="1"/>
          </p:cNvSpPr>
          <p:nvPr>
            <p:ph type="sldNum" sz="quarter" idx="11"/>
          </p:nvPr>
        </p:nvSpPr>
        <p:spPr/>
        <p:txBody>
          <a:bodyPr/>
          <a:lstStyle/>
          <a:p>
            <a:fld id="{DA52DCD9-8769-4ED5-B8CC-B00FC588BA8C}" type="slidenum">
              <a:rPr lang="en-US" smtClean="0"/>
              <a:pPr/>
              <a:t>‹#›</a:t>
            </a:fld>
            <a:endParaRPr lang="en-US" dirty="0"/>
          </a:p>
        </p:txBody>
      </p:sp>
      <p:sp>
        <p:nvSpPr>
          <p:cNvPr id="6" name="Text Placeholder 5">
            <a:extLst>
              <a:ext uri="{FF2B5EF4-FFF2-40B4-BE49-F238E27FC236}">
                <a16:creationId xmlns:a16="http://schemas.microsoft.com/office/drawing/2014/main" id="{E565D52E-38D8-4762-B9F9-9EA6D135B769}"/>
              </a:ext>
            </a:extLst>
          </p:cNvPr>
          <p:cNvSpPr>
            <a:spLocks noGrp="1"/>
          </p:cNvSpPr>
          <p:nvPr>
            <p:ph type="body" sz="quarter" idx="12"/>
          </p:nvPr>
        </p:nvSpPr>
        <p:spPr>
          <a:xfrm>
            <a:off x="803275" y="1592263"/>
            <a:ext cx="10933113" cy="4622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293ED92E-3D94-4A33-A25F-DCDC7FA5B9B8}"/>
              </a:ext>
            </a:extLst>
          </p:cNvPr>
          <p:cNvSpPr>
            <a:spLocks noGrp="1"/>
          </p:cNvSpPr>
          <p:nvPr>
            <p:ph type="title"/>
          </p:nvPr>
        </p:nvSpPr>
        <p:spPr>
          <a:xfrm>
            <a:off x="803275" y="184935"/>
            <a:ext cx="10933113" cy="883578"/>
          </a:xfrm>
          <a:prstGeom prst="rect">
            <a:avLst/>
          </a:prstGeom>
        </p:spPr>
        <p:txBody>
          <a:bodyPr vert="horz" lIns="0" tIns="0" rIns="0" bIns="0" rtlCol="0" anchor="b" anchorCtr="0">
            <a:noAutofit/>
          </a:bodyPr>
          <a:lstStyle/>
          <a:p>
            <a:r>
              <a:rPr lang="en-US" dirty="0"/>
              <a:t>Click to edit Master title style</a:t>
            </a:r>
          </a:p>
        </p:txBody>
      </p:sp>
      <p:sp>
        <p:nvSpPr>
          <p:cNvPr id="9" name="Text Placeholder 7">
            <a:extLst>
              <a:ext uri="{FF2B5EF4-FFF2-40B4-BE49-F238E27FC236}">
                <a16:creationId xmlns:a16="http://schemas.microsoft.com/office/drawing/2014/main" id="{30CB4685-B433-48FF-AE43-428CB330063C}"/>
              </a:ext>
            </a:extLst>
          </p:cNvPr>
          <p:cNvSpPr>
            <a:spLocks noGrp="1"/>
          </p:cNvSpPr>
          <p:nvPr>
            <p:ph type="body" sz="quarter" idx="13" hasCustomPrompt="1"/>
          </p:nvPr>
        </p:nvSpPr>
        <p:spPr>
          <a:xfrm>
            <a:off x="803275" y="6597878"/>
            <a:ext cx="5202687" cy="107722"/>
          </a:xfrm>
        </p:spPr>
        <p:txBody>
          <a:bodyPr wrap="square" anchor="b">
            <a:spAutoFit/>
          </a:bodyPr>
          <a:lstStyle>
            <a:lvl1pPr marL="0" indent="0">
              <a:spcBef>
                <a:spcPts val="300"/>
              </a:spcBef>
              <a:buNone/>
              <a:defRPr sz="700"/>
            </a:lvl1pPr>
          </a:lstStyle>
          <a:p>
            <a:pPr lvl="0"/>
            <a:r>
              <a:rPr lang="en-US" dirty="0"/>
              <a:t>Click to add footnotes</a:t>
            </a:r>
          </a:p>
        </p:txBody>
      </p:sp>
      <p:sp>
        <p:nvSpPr>
          <p:cNvPr id="10" name="Text Placeholder 11">
            <a:extLst>
              <a:ext uri="{FF2B5EF4-FFF2-40B4-BE49-F238E27FC236}">
                <a16:creationId xmlns:a16="http://schemas.microsoft.com/office/drawing/2014/main" id="{B9660AC6-B11A-4D39-B0FE-D05D7C4EFBA6}"/>
              </a:ext>
            </a:extLst>
          </p:cNvPr>
          <p:cNvSpPr>
            <a:spLocks noGrp="1"/>
          </p:cNvSpPr>
          <p:nvPr>
            <p:ph type="body" sz="quarter" idx="14" hasCustomPrompt="1"/>
          </p:nvPr>
        </p:nvSpPr>
        <p:spPr>
          <a:xfrm>
            <a:off x="6212541" y="6597878"/>
            <a:ext cx="5523847" cy="107722"/>
          </a:xfrm>
        </p:spPr>
        <p:txBody>
          <a:bodyPr wrap="square" anchor="b">
            <a:spAutoFit/>
          </a:bodyPr>
          <a:lstStyle>
            <a:lvl1pPr marL="0" indent="0" algn="r">
              <a:spcBef>
                <a:spcPts val="0"/>
              </a:spcBef>
              <a:buNone/>
              <a:defRPr sz="7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add references</a:t>
            </a:r>
          </a:p>
        </p:txBody>
      </p:sp>
      <p:pic>
        <p:nvPicPr>
          <p:cNvPr id="12" name="Picture 11">
            <a:extLst>
              <a:ext uri="{FF2B5EF4-FFF2-40B4-BE49-F238E27FC236}">
                <a16:creationId xmlns:a16="http://schemas.microsoft.com/office/drawing/2014/main" id="{EA0BEA84-092E-4CE8-9006-C6378B3E3F8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val="3396634063"/>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C930-9E52-40D9-B746-8AA483055CE6}"/>
              </a:ext>
            </a:extLst>
          </p:cNvPr>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B9607E76-D109-4B4F-A9D7-34EF7DECE682}"/>
              </a:ext>
            </a:extLst>
          </p:cNvPr>
          <p:cNvSpPr>
            <a:spLocks noGrp="1"/>
          </p:cNvSpPr>
          <p:nvPr>
            <p:ph type="sldNum" sz="quarter" idx="11"/>
          </p:nvPr>
        </p:nvSpPr>
        <p:spPr/>
        <p:txBody>
          <a:bodyPr/>
          <a:lstStyle/>
          <a:p>
            <a:fld id="{DA52DCD9-8769-4ED5-B8CC-B00FC588BA8C}" type="slidenum">
              <a:rPr lang="en-US" smtClean="0"/>
              <a:pPr/>
              <a:t>‹#›</a:t>
            </a:fld>
            <a:endParaRPr lang="en-US" dirty="0"/>
          </a:p>
        </p:txBody>
      </p:sp>
      <p:sp>
        <p:nvSpPr>
          <p:cNvPr id="6" name="Text Placeholder 5">
            <a:extLst>
              <a:ext uri="{FF2B5EF4-FFF2-40B4-BE49-F238E27FC236}">
                <a16:creationId xmlns:a16="http://schemas.microsoft.com/office/drawing/2014/main" id="{E565D52E-38D8-4762-B9F9-9EA6D135B769}"/>
              </a:ext>
            </a:extLst>
          </p:cNvPr>
          <p:cNvSpPr>
            <a:spLocks noGrp="1"/>
          </p:cNvSpPr>
          <p:nvPr>
            <p:ph type="body" sz="quarter" idx="12"/>
          </p:nvPr>
        </p:nvSpPr>
        <p:spPr>
          <a:xfrm>
            <a:off x="803276" y="1592263"/>
            <a:ext cx="5148000" cy="46228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C6C32327-31B3-4425-A977-201C9FADA909}"/>
              </a:ext>
            </a:extLst>
          </p:cNvPr>
          <p:cNvSpPr>
            <a:spLocks noGrp="1"/>
          </p:cNvSpPr>
          <p:nvPr>
            <p:ph type="body" sz="quarter" idx="13"/>
          </p:nvPr>
        </p:nvSpPr>
        <p:spPr>
          <a:xfrm>
            <a:off x="6588388" y="1592263"/>
            <a:ext cx="5148000" cy="45735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30CB4685-B433-48FF-AE43-428CB330063C}"/>
              </a:ext>
            </a:extLst>
          </p:cNvPr>
          <p:cNvSpPr>
            <a:spLocks noGrp="1"/>
          </p:cNvSpPr>
          <p:nvPr>
            <p:ph type="body" sz="quarter" idx="14" hasCustomPrompt="1"/>
          </p:nvPr>
        </p:nvSpPr>
        <p:spPr>
          <a:xfrm>
            <a:off x="803275" y="6597878"/>
            <a:ext cx="5202687" cy="107722"/>
          </a:xfrm>
        </p:spPr>
        <p:txBody>
          <a:bodyPr wrap="square" anchor="b">
            <a:spAutoFit/>
          </a:bodyPr>
          <a:lstStyle>
            <a:lvl1pPr marL="0" indent="0">
              <a:spcBef>
                <a:spcPts val="300"/>
              </a:spcBef>
              <a:buNone/>
              <a:defRPr sz="700"/>
            </a:lvl1pPr>
          </a:lstStyle>
          <a:p>
            <a:pPr lvl="0"/>
            <a:r>
              <a:rPr lang="en-US" dirty="0"/>
              <a:t>Click to add footnotes</a:t>
            </a:r>
          </a:p>
        </p:txBody>
      </p:sp>
      <p:sp>
        <p:nvSpPr>
          <p:cNvPr id="11" name="Text Placeholder 11">
            <a:extLst>
              <a:ext uri="{FF2B5EF4-FFF2-40B4-BE49-F238E27FC236}">
                <a16:creationId xmlns:a16="http://schemas.microsoft.com/office/drawing/2014/main" id="{B9660AC6-B11A-4D39-B0FE-D05D7C4EFBA6}"/>
              </a:ext>
            </a:extLst>
          </p:cNvPr>
          <p:cNvSpPr>
            <a:spLocks noGrp="1"/>
          </p:cNvSpPr>
          <p:nvPr>
            <p:ph type="body" sz="quarter" idx="15" hasCustomPrompt="1"/>
          </p:nvPr>
        </p:nvSpPr>
        <p:spPr>
          <a:xfrm>
            <a:off x="6212541" y="6597878"/>
            <a:ext cx="5523847" cy="107722"/>
          </a:xfrm>
        </p:spPr>
        <p:txBody>
          <a:bodyPr wrap="square" anchor="b">
            <a:spAutoFit/>
          </a:bodyPr>
          <a:lstStyle>
            <a:lvl1pPr marL="0" indent="0" algn="r">
              <a:spcBef>
                <a:spcPts val="0"/>
              </a:spcBef>
              <a:buNone/>
              <a:defRPr sz="7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add references</a:t>
            </a:r>
          </a:p>
        </p:txBody>
      </p:sp>
    </p:spTree>
    <p:extLst>
      <p:ext uri="{BB962C8B-B14F-4D97-AF65-F5344CB8AC3E}">
        <p14:creationId xmlns:p14="http://schemas.microsoft.com/office/powerpoint/2010/main" val="400230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C930-9E52-40D9-B746-8AA483055CE6}"/>
              </a:ext>
            </a:extLst>
          </p:cNvPr>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B9607E76-D109-4B4F-A9D7-34EF7DECE682}"/>
              </a:ext>
            </a:extLst>
          </p:cNvPr>
          <p:cNvSpPr>
            <a:spLocks noGrp="1"/>
          </p:cNvSpPr>
          <p:nvPr>
            <p:ph type="sldNum" sz="quarter" idx="11"/>
          </p:nvPr>
        </p:nvSpPr>
        <p:spPr/>
        <p:txBody>
          <a:bodyPr/>
          <a:lstStyle/>
          <a:p>
            <a:fld id="{DA52DCD9-8769-4ED5-B8CC-B00FC588BA8C}" type="slidenum">
              <a:rPr lang="en-US" smtClean="0"/>
              <a:pPr/>
              <a:t>‹#›</a:t>
            </a:fld>
            <a:endParaRPr lang="en-US" dirty="0"/>
          </a:p>
        </p:txBody>
      </p:sp>
      <p:sp>
        <p:nvSpPr>
          <p:cNvPr id="9" name="Chart Placeholder 8">
            <a:extLst>
              <a:ext uri="{FF2B5EF4-FFF2-40B4-BE49-F238E27FC236}">
                <a16:creationId xmlns:a16="http://schemas.microsoft.com/office/drawing/2014/main" id="{A461A907-F581-4AFD-A269-23BE91D06D41}"/>
              </a:ext>
            </a:extLst>
          </p:cNvPr>
          <p:cNvSpPr>
            <a:spLocks noGrp="1"/>
          </p:cNvSpPr>
          <p:nvPr>
            <p:ph type="chart" sz="quarter" idx="12" hasCustomPrompt="1"/>
          </p:nvPr>
        </p:nvSpPr>
        <p:spPr>
          <a:xfrm>
            <a:off x="803275" y="1592263"/>
            <a:ext cx="10933113" cy="4573587"/>
          </a:xfrm>
        </p:spPr>
        <p:txBody>
          <a:bodyPr/>
          <a:lstStyle>
            <a:lvl1pPr>
              <a:defRPr/>
            </a:lvl1pPr>
          </a:lstStyle>
          <a:p>
            <a:r>
              <a:rPr lang="en-US" dirty="0"/>
              <a:t>Click to add chart</a:t>
            </a:r>
          </a:p>
        </p:txBody>
      </p:sp>
      <p:sp>
        <p:nvSpPr>
          <p:cNvPr id="8" name="Text Placeholder 7">
            <a:extLst>
              <a:ext uri="{FF2B5EF4-FFF2-40B4-BE49-F238E27FC236}">
                <a16:creationId xmlns:a16="http://schemas.microsoft.com/office/drawing/2014/main" id="{30CB4685-B433-48FF-AE43-428CB330063C}"/>
              </a:ext>
            </a:extLst>
          </p:cNvPr>
          <p:cNvSpPr>
            <a:spLocks noGrp="1"/>
          </p:cNvSpPr>
          <p:nvPr>
            <p:ph type="body" sz="quarter" idx="13" hasCustomPrompt="1"/>
          </p:nvPr>
        </p:nvSpPr>
        <p:spPr>
          <a:xfrm>
            <a:off x="803275" y="6597878"/>
            <a:ext cx="5202687" cy="107722"/>
          </a:xfrm>
        </p:spPr>
        <p:txBody>
          <a:bodyPr wrap="square" anchor="b">
            <a:spAutoFit/>
          </a:bodyPr>
          <a:lstStyle>
            <a:lvl1pPr marL="0" indent="0">
              <a:spcBef>
                <a:spcPts val="300"/>
              </a:spcBef>
              <a:buNone/>
              <a:defRPr sz="700"/>
            </a:lvl1pPr>
          </a:lstStyle>
          <a:p>
            <a:pPr lvl="0"/>
            <a:r>
              <a:rPr lang="en-US" dirty="0"/>
              <a:t>Click to add footnotes</a:t>
            </a:r>
          </a:p>
        </p:txBody>
      </p:sp>
      <p:sp>
        <p:nvSpPr>
          <p:cNvPr id="10" name="Text Placeholder 11">
            <a:extLst>
              <a:ext uri="{FF2B5EF4-FFF2-40B4-BE49-F238E27FC236}">
                <a16:creationId xmlns:a16="http://schemas.microsoft.com/office/drawing/2014/main" id="{B9660AC6-B11A-4D39-B0FE-D05D7C4EFBA6}"/>
              </a:ext>
            </a:extLst>
          </p:cNvPr>
          <p:cNvSpPr>
            <a:spLocks noGrp="1"/>
          </p:cNvSpPr>
          <p:nvPr>
            <p:ph type="body" sz="quarter" idx="14" hasCustomPrompt="1"/>
          </p:nvPr>
        </p:nvSpPr>
        <p:spPr>
          <a:xfrm>
            <a:off x="6212541" y="6597878"/>
            <a:ext cx="5523847" cy="107722"/>
          </a:xfrm>
        </p:spPr>
        <p:txBody>
          <a:bodyPr wrap="square" anchor="b">
            <a:spAutoFit/>
          </a:bodyPr>
          <a:lstStyle>
            <a:lvl1pPr marL="0" indent="0" algn="r">
              <a:spcBef>
                <a:spcPts val="0"/>
              </a:spcBef>
              <a:buNone/>
              <a:defRPr sz="7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add references</a:t>
            </a:r>
          </a:p>
        </p:txBody>
      </p:sp>
    </p:spTree>
    <p:extLst>
      <p:ext uri="{BB962C8B-B14F-4D97-AF65-F5344CB8AC3E}">
        <p14:creationId xmlns:p14="http://schemas.microsoft.com/office/powerpoint/2010/main" val="283549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1411D-D77C-4590-A923-56FC00EED334}"/>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pic>
        <p:nvPicPr>
          <p:cNvPr id="4" name="Picture 3">
            <a:extLst>
              <a:ext uri="{FF2B5EF4-FFF2-40B4-BE49-F238E27FC236}">
                <a16:creationId xmlns:a16="http://schemas.microsoft.com/office/drawing/2014/main" id="{CE36DC3B-6A88-4A52-B7EF-E322BC1260D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2" name="Title Placeholder 1">
            <a:extLst>
              <a:ext uri="{FF2B5EF4-FFF2-40B4-BE49-F238E27FC236}">
                <a16:creationId xmlns:a16="http://schemas.microsoft.com/office/drawing/2014/main" id="{293ED92E-3D94-4A33-A25F-DCDC7FA5B9B8}"/>
              </a:ext>
            </a:extLst>
          </p:cNvPr>
          <p:cNvSpPr>
            <a:spLocks noGrp="1"/>
          </p:cNvSpPr>
          <p:nvPr>
            <p:ph type="title"/>
          </p:nvPr>
        </p:nvSpPr>
        <p:spPr>
          <a:xfrm>
            <a:off x="803275" y="184935"/>
            <a:ext cx="10933113" cy="883578"/>
          </a:xfrm>
          <a:prstGeom prst="rect">
            <a:avLst/>
          </a:prstGeom>
        </p:spPr>
        <p:txBody>
          <a:bodyPr vert="horz" lIns="0" tIns="0" rIns="0" bIns="0" rtlCol="0" anchor="b" anchorCtr="0">
            <a:noAutofit/>
          </a:bodyPr>
          <a:lstStyle/>
          <a:p>
            <a:r>
              <a:rPr lang="en-US" dirty="0"/>
              <a:t>Click to edit master title style</a:t>
            </a:r>
          </a:p>
        </p:txBody>
      </p:sp>
      <p:sp>
        <p:nvSpPr>
          <p:cNvPr id="5" name="Slide Number Placeholder 4">
            <a:extLst>
              <a:ext uri="{FF2B5EF4-FFF2-40B4-BE49-F238E27FC236}">
                <a16:creationId xmlns:a16="http://schemas.microsoft.com/office/drawing/2014/main" id="{6C3DF903-5928-4C6E-A7E9-B32E4ECA8AEA}"/>
              </a:ext>
            </a:extLst>
          </p:cNvPr>
          <p:cNvSpPr>
            <a:spLocks noGrp="1"/>
          </p:cNvSpPr>
          <p:nvPr>
            <p:ph type="sldNum" sz="quarter" idx="4"/>
          </p:nvPr>
        </p:nvSpPr>
        <p:spPr>
          <a:xfrm>
            <a:off x="11942967" y="6510704"/>
            <a:ext cx="249033" cy="246221"/>
          </a:xfrm>
          <a:prstGeom prst="rect">
            <a:avLst/>
          </a:prstGeom>
        </p:spPr>
        <p:txBody>
          <a:bodyPr vert="horz" wrap="none" lIns="0" tIns="45720" rIns="72000" bIns="45720" rtlCol="0" anchor="b">
            <a:spAutoFit/>
          </a:bodyPr>
          <a:lstStyle>
            <a:lvl1pPr algn="r">
              <a:defRPr sz="1000">
                <a:solidFill>
                  <a:schemeClr val="bg1"/>
                </a:solidFill>
              </a:defRPr>
            </a:lvl1pPr>
          </a:lstStyle>
          <a:p>
            <a:fld id="{DA52DCD9-8769-4ED5-B8CC-B00FC588BA8C}" type="slidenum">
              <a:rPr lang="en-US" smtClean="0"/>
              <a:pPr/>
              <a:t>‹#›</a:t>
            </a:fld>
            <a:endParaRPr lang="en-US" dirty="0"/>
          </a:p>
        </p:txBody>
      </p:sp>
      <p:sp>
        <p:nvSpPr>
          <p:cNvPr id="6" name="Text Placeholder 5">
            <a:extLst>
              <a:ext uri="{FF2B5EF4-FFF2-40B4-BE49-F238E27FC236}">
                <a16:creationId xmlns:a16="http://schemas.microsoft.com/office/drawing/2014/main" id="{8444F051-844F-499C-86A5-D8356D0D9920}"/>
              </a:ext>
            </a:extLst>
          </p:cNvPr>
          <p:cNvSpPr>
            <a:spLocks noGrp="1"/>
          </p:cNvSpPr>
          <p:nvPr>
            <p:ph type="body" idx="1"/>
          </p:nvPr>
        </p:nvSpPr>
        <p:spPr>
          <a:xfrm>
            <a:off x="803275" y="1590261"/>
            <a:ext cx="10933113" cy="457558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372765"/>
      </p:ext>
    </p:extLst>
  </p:cSld>
  <p:clrMap bg1="lt1" tx1="dk1" bg2="lt2" tx2="dk2" accent1="accent1" accent2="accent2" accent3="accent3" accent4="accent4" accent5="accent5" accent6="accent6" hlink="hlink" folHlink="folHlink"/>
  <p:sldLayoutIdLst>
    <p:sldLayoutId id="2147484221" r:id="rId1"/>
    <p:sldLayoutId id="2147484230" r:id="rId2"/>
    <p:sldLayoutId id="2147484222" r:id="rId3"/>
    <p:sldLayoutId id="2147484223" r:id="rId4"/>
    <p:sldLayoutId id="2147484224" r:id="rId5"/>
    <p:sldLayoutId id="2147484225" r:id="rId6"/>
    <p:sldLayoutId id="2147484231" r:id="rId7"/>
    <p:sldLayoutId id="2147484226" r:id="rId8"/>
    <p:sldLayoutId id="2147484227" r:id="rId9"/>
    <p:sldLayoutId id="2147484228" r:id="rId10"/>
    <p:sldLayoutId id="2147484229" r:id="rId11"/>
  </p:sldLayoutIdLst>
  <p:hf hd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100000"/>
        </a:lnSpc>
        <a:spcBef>
          <a:spcPts val="300"/>
        </a:spcBef>
        <a:buClr>
          <a:schemeClr val="accent1"/>
        </a:buClr>
        <a:buFont typeface="Arial" panose="020B0604020202020204" pitchFamily="34" charset="0"/>
        <a:buChar char="/"/>
        <a:defRPr sz="1400" kern="1200">
          <a:solidFill>
            <a:schemeClr val="accent2"/>
          </a:solidFill>
          <a:latin typeface="+mn-lt"/>
          <a:ea typeface="+mn-ea"/>
          <a:cs typeface="+mn-cs"/>
        </a:defRPr>
      </a:lvl3pPr>
      <a:lvl4pPr marL="1600200" indent="-2286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lnSpc>
          <a:spcPct val="100000"/>
        </a:lnSpc>
        <a:spcBef>
          <a:spcPts val="300"/>
        </a:spcBef>
        <a:buClr>
          <a:schemeClr val="accent1"/>
        </a:buClr>
        <a:buFont typeface="Arial" panose="020B0604020202020204" pitchFamily="34" charset="0"/>
        <a:buChar char="/"/>
        <a:defRPr sz="11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93">
          <p15:clr>
            <a:srgbClr val="F26B43"/>
          </p15:clr>
        </p15:guide>
        <p15:guide id="3" pos="503">
          <p15:clr>
            <a:srgbClr val="F26B43"/>
          </p15:clr>
        </p15:guide>
        <p15:guide id="4" orient="horz" pos="1003">
          <p15:clr>
            <a:srgbClr val="F26B43"/>
          </p15:clr>
        </p15:guide>
        <p15:guide id="5" orient="horz" pos="3884">
          <p15:clr>
            <a:srgbClr val="F26B43"/>
          </p15:clr>
        </p15:guide>
        <p15:guide id="6" orient="horz" pos="4224">
          <p15:clr>
            <a:srgbClr val="F26B43"/>
          </p15:clr>
        </p15:guide>
        <p15:guide id="7" orient="horz" pos="6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ema.europa.eu/en/medicines/human/EPAR/rukobia"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viivhealthcare.com/en-us/our-medicin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ma.europa.eu/en/medicines/human/EPAR/dovato"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viivhealthcare.com/en-us/our-medicin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ma.europa.eu/en/medicines/human/EPAR/celsentri"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viivhealthcare.com/en-us/our-medicin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BCA906-89B8-4C37-8CDE-890291E54BD8}"/>
              </a:ext>
            </a:extLst>
          </p:cNvPr>
          <p:cNvSpPr>
            <a:spLocks noGrp="1"/>
          </p:cNvSpPr>
          <p:nvPr>
            <p:ph type="title"/>
          </p:nvPr>
        </p:nvSpPr>
        <p:spPr>
          <a:xfrm>
            <a:off x="1853379" y="2419349"/>
            <a:ext cx="9675602" cy="1213485"/>
          </a:xfrm>
        </p:spPr>
        <p:txBody>
          <a:bodyPr/>
          <a:lstStyle/>
          <a:p>
            <a:r>
              <a:rPr lang="en-US" sz="3600" dirty="0"/>
              <a:t>Educational Series: Management of Individuals with Multidrug Resistant HIV-1</a:t>
            </a:r>
            <a:endParaRPr lang="en-GB" sz="3600" dirty="0"/>
          </a:p>
        </p:txBody>
      </p:sp>
      <p:sp>
        <p:nvSpPr>
          <p:cNvPr id="5" name="Text Placeholder 4">
            <a:extLst>
              <a:ext uri="{FF2B5EF4-FFF2-40B4-BE49-F238E27FC236}">
                <a16:creationId xmlns:a16="http://schemas.microsoft.com/office/drawing/2014/main" id="{BB6587E8-9519-47AB-B562-1DB1854ABEFA}"/>
              </a:ext>
            </a:extLst>
          </p:cNvPr>
          <p:cNvSpPr>
            <a:spLocks noGrp="1"/>
          </p:cNvSpPr>
          <p:nvPr>
            <p:ph type="body" sz="quarter" idx="11"/>
          </p:nvPr>
        </p:nvSpPr>
        <p:spPr>
          <a:xfrm>
            <a:off x="1853378" y="4041913"/>
            <a:ext cx="9383384" cy="1286370"/>
          </a:xfrm>
        </p:spPr>
        <p:txBody>
          <a:bodyPr>
            <a:normAutofit/>
          </a:bodyPr>
          <a:lstStyle/>
          <a:p>
            <a:r>
              <a:rPr lang="en-GB" sz="3200" dirty="0"/>
              <a:t>For healthcare professionals only</a:t>
            </a:r>
            <a:endParaRPr lang="en-US" sz="3200" dirty="0"/>
          </a:p>
        </p:txBody>
      </p:sp>
    </p:spTree>
    <p:extLst>
      <p:ext uri="{BB962C8B-B14F-4D97-AF65-F5344CB8AC3E}">
        <p14:creationId xmlns:p14="http://schemas.microsoft.com/office/powerpoint/2010/main" val="326647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
          <p:cNvSpPr>
            <a:spLocks noGrp="1"/>
          </p:cNvSpPr>
          <p:nvPr>
            <p:ph type="sldNum" sz="quarter" idx="11"/>
          </p:nvPr>
        </p:nvSpPr>
        <p:spPr/>
        <p:txBody>
          <a:bodyPr/>
          <a:lstStyle/>
          <a:p>
            <a:pPr lvl="0"/>
            <a:fld id="{DA52DCD9-8769-4ED5-B8CC-B00FC588BA8C}" type="slidenum">
              <a:rPr lang="en-US" noProof="0" smtClean="0"/>
              <a:pPr lvl="0"/>
              <a:t>10</a:t>
            </a:fld>
            <a:endParaRPr lang="en-US" noProof="0" dirty="0"/>
          </a:p>
        </p:txBody>
      </p:sp>
      <p:sp>
        <p:nvSpPr>
          <p:cNvPr id="74" name="Text Placeholder 73"/>
          <p:cNvSpPr>
            <a:spLocks noGrp="1"/>
          </p:cNvSpPr>
          <p:nvPr>
            <p:ph type="body" sz="quarter" idx="12"/>
          </p:nvPr>
        </p:nvSpPr>
        <p:spPr/>
        <p:txBody>
          <a:bodyPr vert="horz" lIns="0" tIns="0" rIns="0" bIns="0" rtlCol="0" anchor="t">
            <a:noAutofit/>
          </a:bodyPr>
          <a:lstStyle/>
          <a:p>
            <a:r>
              <a:rPr lang="en-GB" sz="2000" dirty="0"/>
              <a:t>Durable efficacy</a:t>
            </a:r>
            <a:r>
              <a:rPr lang="en-GB" sz="2000" baseline="30000" dirty="0"/>
              <a:t>1</a:t>
            </a:r>
          </a:p>
          <a:p>
            <a:r>
              <a:rPr lang="en-GB" sz="2000" dirty="0"/>
              <a:t>Prevent clinical HIV disease progression and preserve immune function</a:t>
            </a:r>
            <a:r>
              <a:rPr lang="en-GB" sz="2000" baseline="30000" dirty="0"/>
              <a:t>1</a:t>
            </a:r>
            <a:endParaRPr lang="en-GB" sz="2000" dirty="0"/>
          </a:p>
          <a:p>
            <a:r>
              <a:rPr lang="en-GB" sz="2000" dirty="0" err="1"/>
              <a:t>Favorable</a:t>
            </a:r>
            <a:r>
              <a:rPr lang="en-GB" sz="2000" dirty="0"/>
              <a:t> tolerability – short- and long-term safety</a:t>
            </a:r>
            <a:r>
              <a:rPr lang="en-GB" sz="2000" baseline="30000" dirty="0"/>
              <a:t>1</a:t>
            </a:r>
            <a:endParaRPr lang="en-GB" sz="2000" dirty="0"/>
          </a:p>
          <a:p>
            <a:pPr lvl="1"/>
            <a:r>
              <a:rPr lang="en-GB" sz="1800" dirty="0"/>
              <a:t> Does not exacerbate current comorbidities/able to use with multiple comorbidities</a:t>
            </a:r>
          </a:p>
          <a:p>
            <a:r>
              <a:rPr lang="en-GB" sz="2000" dirty="0"/>
              <a:t>Minimal clinically relevant DDIs</a:t>
            </a:r>
            <a:r>
              <a:rPr lang="en-GB" sz="2000" baseline="30000" dirty="0"/>
              <a:t>1</a:t>
            </a:r>
            <a:endParaRPr lang="en-GB" sz="2000" dirty="0"/>
          </a:p>
          <a:p>
            <a:r>
              <a:rPr lang="en-GB" sz="2000" dirty="0"/>
              <a:t>No cross resistance to existing ARV classes/novel MoA</a:t>
            </a:r>
            <a:r>
              <a:rPr lang="en-GB" sz="2000" baseline="30000" dirty="0"/>
              <a:t>1</a:t>
            </a:r>
            <a:endParaRPr lang="en-GB" sz="2000" dirty="0"/>
          </a:p>
          <a:p>
            <a:r>
              <a:rPr lang="en-GB" sz="2000" dirty="0"/>
              <a:t>Simple administration; </a:t>
            </a:r>
            <a:r>
              <a:rPr lang="en-GB" sz="2000" dirty="0" err="1"/>
              <a:t>favorable</a:t>
            </a:r>
            <a:r>
              <a:rPr lang="en-GB" sz="2000" dirty="0"/>
              <a:t> timing with no food restriction</a:t>
            </a:r>
            <a:r>
              <a:rPr lang="en-GB" sz="2000" baseline="30000" dirty="0"/>
              <a:t>1</a:t>
            </a:r>
            <a:endParaRPr lang="en-GB" sz="2000" dirty="0"/>
          </a:p>
        </p:txBody>
      </p:sp>
      <p:sp>
        <p:nvSpPr>
          <p:cNvPr id="2" name="Title 1"/>
          <p:cNvSpPr>
            <a:spLocks noGrp="1"/>
          </p:cNvSpPr>
          <p:nvPr>
            <p:ph type="title"/>
          </p:nvPr>
        </p:nvSpPr>
        <p:spPr/>
        <p:txBody>
          <a:bodyPr/>
          <a:lstStyle/>
          <a:p>
            <a:r>
              <a:rPr lang="en-GB" dirty="0"/>
              <a:t>Attributes of an optimized ARV therapy to address HTE needs</a:t>
            </a:r>
            <a:endParaRPr lang="en-GB" baseline="30000" dirty="0"/>
          </a:p>
        </p:txBody>
      </p:sp>
      <p:sp>
        <p:nvSpPr>
          <p:cNvPr id="4" name="Text Placeholder 3">
            <a:extLst>
              <a:ext uri="{FF2B5EF4-FFF2-40B4-BE49-F238E27FC236}">
                <a16:creationId xmlns:a16="http://schemas.microsoft.com/office/drawing/2014/main" id="{1EEE030D-7229-4EF6-979F-5316EE8D0449}"/>
              </a:ext>
            </a:extLst>
          </p:cNvPr>
          <p:cNvSpPr>
            <a:spLocks noGrp="1"/>
          </p:cNvSpPr>
          <p:nvPr>
            <p:ph type="body" sz="quarter" idx="13"/>
          </p:nvPr>
        </p:nvSpPr>
        <p:spPr/>
        <p:txBody>
          <a:bodyPr/>
          <a:lstStyle/>
          <a:p>
            <a:r>
              <a:rPr lang="en-US" b="1" dirty="0"/>
              <a:t>HTE</a:t>
            </a:r>
            <a:r>
              <a:rPr lang="en-US" dirty="0"/>
              <a:t>, heavily treatment-experienced</a:t>
            </a:r>
          </a:p>
        </p:txBody>
      </p:sp>
      <p:sp>
        <p:nvSpPr>
          <p:cNvPr id="7" name="Text Placeholder 6">
            <a:extLst>
              <a:ext uri="{FF2B5EF4-FFF2-40B4-BE49-F238E27FC236}">
                <a16:creationId xmlns:a16="http://schemas.microsoft.com/office/drawing/2014/main" id="{EEC86E83-A77F-44D5-BE32-C5C0722223CD}"/>
              </a:ext>
            </a:extLst>
          </p:cNvPr>
          <p:cNvSpPr>
            <a:spLocks noGrp="1"/>
          </p:cNvSpPr>
          <p:nvPr>
            <p:ph type="body" sz="quarter" idx="14"/>
          </p:nvPr>
        </p:nvSpPr>
        <p:spPr>
          <a:xfrm>
            <a:off x="6212541" y="6490156"/>
            <a:ext cx="5523847" cy="215444"/>
          </a:xfrm>
        </p:spPr>
        <p:txBody>
          <a:bodyPr/>
          <a:lstStyle/>
          <a:p>
            <a:r>
              <a:rPr lang="en-US" b="1" dirty="0"/>
              <a:t>1</a:t>
            </a:r>
            <a:r>
              <a:rPr lang="en-US" dirty="0"/>
              <a:t>. DHHS. Guidelines for the use of antiretroviral agents in adults and adolescents with HIV. September 2022. Available from: https://clinicalinfo.hiv.gov/en/guidelines/adult-and-adolescent-arv/whats-new-guidelines. Accessed November 2022</a:t>
            </a:r>
          </a:p>
        </p:txBody>
      </p:sp>
      <p:sp>
        <p:nvSpPr>
          <p:cNvPr id="3" name="Rectangle 2">
            <a:extLst>
              <a:ext uri="{FF2B5EF4-FFF2-40B4-BE49-F238E27FC236}">
                <a16:creationId xmlns:a16="http://schemas.microsoft.com/office/drawing/2014/main" id="{D1BA12A4-004A-4E92-AE47-7B6F8984312E}"/>
              </a:ext>
            </a:extLst>
          </p:cNvPr>
          <p:cNvSpPr/>
          <p:nvPr/>
        </p:nvSpPr>
        <p:spPr>
          <a:xfrm>
            <a:off x="1255702" y="2220600"/>
            <a:ext cx="7418612"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C3A8652A-6BCE-42B2-B0A2-CCF41879DE98}"/>
              </a:ext>
            </a:extLst>
          </p:cNvPr>
          <p:cNvSpPr/>
          <p:nvPr/>
        </p:nvSpPr>
        <p:spPr>
          <a:xfrm>
            <a:off x="1829585" y="2925491"/>
            <a:ext cx="9906803" cy="3693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rgbClr val="071D49"/>
              </a:solidFill>
              <a:effectLst/>
              <a:uLnTx/>
              <a:uFillTx/>
              <a:latin typeface="Arial"/>
              <a:ea typeface="+mn-ea"/>
              <a:cs typeface="+mn-cs"/>
            </a:endParaRPr>
          </a:p>
        </p:txBody>
      </p:sp>
      <p:sp>
        <p:nvSpPr>
          <p:cNvPr id="6" name="Rectangle 5">
            <a:extLst>
              <a:ext uri="{FF2B5EF4-FFF2-40B4-BE49-F238E27FC236}">
                <a16:creationId xmlns:a16="http://schemas.microsoft.com/office/drawing/2014/main" id="{F051D420-FDE8-4BF5-84B7-729F8876939F}"/>
              </a:ext>
            </a:extLst>
          </p:cNvPr>
          <p:cNvSpPr/>
          <p:nvPr/>
        </p:nvSpPr>
        <p:spPr>
          <a:xfrm>
            <a:off x="1262220" y="2558594"/>
            <a:ext cx="473206" cy="369332"/>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971552CC-D53A-42FB-8F5B-0CBABC47BA6F}"/>
              </a:ext>
            </a:extLst>
          </p:cNvPr>
          <p:cNvSpPr txBox="1"/>
          <p:nvPr/>
        </p:nvSpPr>
        <p:spPr>
          <a:xfrm>
            <a:off x="803275" y="1034690"/>
            <a:ext cx="10933113" cy="369332"/>
          </a:xfrm>
          <a:prstGeom prst="rect">
            <a:avLst/>
          </a:prstGeom>
          <a:noFill/>
        </p:spPr>
        <p:txBody>
          <a:bodyPr wrap="square">
            <a:spAutoFit/>
          </a:bodyPr>
          <a:lstStyle/>
          <a:p>
            <a:pPr algn="ctr"/>
            <a:r>
              <a:rPr lang="en-GB" b="1" dirty="0">
                <a:solidFill>
                  <a:schemeClr val="accent2"/>
                </a:solidFill>
                <a:latin typeface="Arial" panose="020B0604020202020204" pitchFamily="34" charset="0"/>
              </a:rPr>
              <a:t>Guideline recommendations</a:t>
            </a:r>
          </a:p>
        </p:txBody>
      </p:sp>
    </p:spTree>
    <p:extLst>
      <p:ext uri="{BB962C8B-B14F-4D97-AF65-F5344CB8AC3E}">
        <p14:creationId xmlns:p14="http://schemas.microsoft.com/office/powerpoint/2010/main" val="48016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2">
            <a:extLst>
              <a:ext uri="{FF2B5EF4-FFF2-40B4-BE49-F238E27FC236}">
                <a16:creationId xmlns:a16="http://schemas.microsoft.com/office/drawing/2014/main" id="{8474FEF9-33A6-4AB6-AC57-F66BF1F8191A}"/>
              </a:ext>
            </a:extLst>
          </p:cNvPr>
          <p:cNvSpPr>
            <a:spLocks noGrp="1"/>
          </p:cNvSpPr>
          <p:nvPr>
            <p:ph type="sldNum" sz="quarter" idx="11"/>
          </p:nvPr>
        </p:nvSpPr>
        <p:spPr/>
        <p:txBody>
          <a:bodyPr/>
          <a:lstStyle/>
          <a:p>
            <a:fld id="{DA52DCD9-8769-4ED5-B8CC-B00FC588BA8C}" type="slidenum">
              <a:rPr lang="en-US" smtClean="0"/>
              <a:pPr/>
              <a:t>11</a:t>
            </a:fld>
            <a:endParaRPr lang="en-US" dirty="0"/>
          </a:p>
        </p:txBody>
      </p:sp>
      <p:sp>
        <p:nvSpPr>
          <p:cNvPr id="19498" name="Text Placeholder 46"/>
          <p:cNvSpPr>
            <a:spLocks noGrp="1"/>
          </p:cNvSpPr>
          <p:nvPr>
            <p:ph type="body" sz="quarter" idx="12"/>
          </p:nvPr>
        </p:nvSpPr>
        <p:spPr>
          <a:xfrm>
            <a:off x="803275" y="6128519"/>
            <a:ext cx="5202687" cy="577081"/>
          </a:xfrm>
        </p:spPr>
        <p:txBody>
          <a:bodyPr/>
          <a:lstStyle/>
          <a:p>
            <a:r>
              <a:rPr lang="en-US" altLang="en-US" b="1" dirty="0"/>
              <a:t>*</a:t>
            </a:r>
            <a:r>
              <a:rPr lang="en-GB" altLang="en-US" dirty="0"/>
              <a:t>There was no screening FTR IC</a:t>
            </a:r>
            <a:r>
              <a:rPr lang="en-GB" altLang="en-US" baseline="-25000" dirty="0"/>
              <a:t>50</a:t>
            </a:r>
            <a:r>
              <a:rPr lang="en-GB" altLang="en-US" dirty="0"/>
              <a:t> criteria</a:t>
            </a:r>
            <a:br>
              <a:rPr lang="en-GB" altLang="en-US" dirty="0"/>
            </a:br>
            <a:r>
              <a:rPr lang="en-US" altLang="en-US" b="1" dirty="0"/>
              <a:t>†</a:t>
            </a:r>
            <a:r>
              <a:rPr lang="en-US" altLang="en-US" dirty="0"/>
              <a:t>Measured from the start of open-label FTR 600 mg BID + OBT</a:t>
            </a:r>
            <a:br>
              <a:rPr lang="en-US" altLang="en-US" dirty="0"/>
            </a:br>
            <a:r>
              <a:rPr lang="en-US" altLang="en-US" b="1" dirty="0"/>
              <a:t>‡</a:t>
            </a:r>
            <a:r>
              <a:rPr lang="en-US" altLang="en-US" dirty="0"/>
              <a:t>The study is expected to be conducted until an additional option, rollover study, or marketing approval is in place</a:t>
            </a:r>
            <a:br>
              <a:rPr lang="en-US" altLang="en-US" dirty="0"/>
            </a:br>
            <a:r>
              <a:rPr lang="en-US" altLang="en-US" b="1" dirty="0"/>
              <a:t>§</a:t>
            </a:r>
            <a:r>
              <a:rPr lang="en-US" altLang="en-US" dirty="0"/>
              <a:t>Use of investigational agents as part of OBT was permitted</a:t>
            </a:r>
          </a:p>
          <a:p>
            <a:r>
              <a:rPr lang="en-US" altLang="en-US" b="1" dirty="0"/>
              <a:t>BID</a:t>
            </a:r>
            <a:r>
              <a:rPr lang="en-US" altLang="en-US" dirty="0"/>
              <a:t>, twice-daily; </a:t>
            </a:r>
            <a:r>
              <a:rPr lang="en-US" altLang="en-US" b="1" dirty="0"/>
              <a:t>IC</a:t>
            </a:r>
            <a:r>
              <a:rPr lang="en-US" altLang="en-US" b="1" baseline="-25000" dirty="0"/>
              <a:t>50</a:t>
            </a:r>
            <a:r>
              <a:rPr lang="en-US" altLang="en-US" dirty="0"/>
              <a:t>, half-maximal inhibitory concentration</a:t>
            </a:r>
          </a:p>
        </p:txBody>
      </p:sp>
      <p:sp>
        <p:nvSpPr>
          <p:cNvPr id="19458" name="Title 2"/>
          <p:cNvSpPr>
            <a:spLocks noGrp="1"/>
          </p:cNvSpPr>
          <p:nvPr>
            <p:ph type="title"/>
          </p:nvPr>
        </p:nvSpPr>
        <p:spPr>
          <a:xfrm>
            <a:off x="803274" y="184935"/>
            <a:ext cx="11163387" cy="883578"/>
          </a:xfrm>
        </p:spPr>
        <p:txBody>
          <a:bodyPr anchor="ctr"/>
          <a:lstStyle/>
          <a:p>
            <a:r>
              <a:rPr lang="en-US" altLang="en-US" dirty="0"/>
              <a:t>BRIGHTE Study: Phase III trial with 371 participants (240 weeks)</a:t>
            </a:r>
            <a:endParaRPr lang="en-US" altLang="en-US" baseline="30000" dirty="0"/>
          </a:p>
        </p:txBody>
      </p:sp>
      <p:pic>
        <p:nvPicPr>
          <p:cNvPr id="3" name="Picture 2"/>
          <p:cNvPicPr>
            <a:picLocks noChangeAspect="1"/>
          </p:cNvPicPr>
          <p:nvPr/>
        </p:nvPicPr>
        <p:blipFill>
          <a:blip r:embed="rId3"/>
          <a:stretch>
            <a:fillRect/>
          </a:stretch>
        </p:blipFill>
        <p:spPr>
          <a:xfrm>
            <a:off x="10397729" y="1207046"/>
            <a:ext cx="1568933" cy="594759"/>
          </a:xfrm>
          <a:prstGeom prst="rect">
            <a:avLst/>
          </a:prstGeom>
        </p:spPr>
      </p:pic>
      <p:sp>
        <p:nvSpPr>
          <p:cNvPr id="9" name="Rectangle 8">
            <a:extLst>
              <a:ext uri="{FF2B5EF4-FFF2-40B4-BE49-F238E27FC236}">
                <a16:creationId xmlns:a16="http://schemas.microsoft.com/office/drawing/2014/main" id="{D1ED5368-91C4-4454-BB39-AB472380C07A}"/>
              </a:ext>
            </a:extLst>
          </p:cNvPr>
          <p:cNvSpPr/>
          <p:nvPr/>
        </p:nvSpPr>
        <p:spPr>
          <a:xfrm>
            <a:off x="803275" y="2004849"/>
            <a:ext cx="3071779" cy="1569660"/>
          </a:xfrm>
          <a:prstGeom prst="rect">
            <a:avLst/>
          </a:prstGeom>
          <a:solidFill>
            <a:srgbClr val="D9D9D9"/>
          </a:solidFill>
          <a:ln>
            <a:noFill/>
          </a:ln>
          <a:effectLst/>
        </p:spPr>
        <p:txBody>
          <a:bodyPr wrap="square">
            <a:spAutoFit/>
          </a:bodyPr>
          <a:lstStyle/>
          <a:p>
            <a:pPr eaLnBrk="0" hangingPunct="0">
              <a:defRPr/>
            </a:pPr>
            <a:r>
              <a:rPr lang="en-GB" sz="1200" b="1" dirty="0">
                <a:solidFill>
                  <a:schemeClr val="accent2"/>
                </a:solidFill>
                <a:latin typeface="Arial" panose="020B0604020202020204" pitchFamily="34" charset="0"/>
                <a:cs typeface="Arial" panose="020B0604020202020204" pitchFamily="34" charset="0"/>
              </a:rPr>
              <a:t>Randomized cohort (N=272):*</a:t>
            </a:r>
          </a:p>
          <a:p>
            <a:pPr eaLnBrk="0" fontAlgn="base" hangingPunct="0">
              <a:spcBef>
                <a:spcPct val="0"/>
              </a:spcBef>
              <a:spcAft>
                <a:spcPct val="0"/>
              </a:spcAft>
              <a:defRPr/>
            </a:pPr>
            <a:r>
              <a:rPr lang="en-GB" sz="1200" dirty="0">
                <a:solidFill>
                  <a:schemeClr val="accent2"/>
                </a:solidFill>
                <a:latin typeface="Arial" panose="020B0604020202020204" pitchFamily="34" charset="0"/>
                <a:cs typeface="Arial" panose="020B0604020202020204" pitchFamily="34" charset="0"/>
              </a:rPr>
              <a:t>HTE participants failing current regimen with confirmed HIV-1 RNA ≥400 c/mL and:</a:t>
            </a:r>
          </a:p>
          <a:p>
            <a:pPr marL="177800" indent="-177800" eaLnBrk="0" fontAlgn="base" hangingPunct="0">
              <a:spcBef>
                <a:spcPct val="0"/>
              </a:spcBef>
              <a:spcAft>
                <a:spcPct val="0"/>
              </a:spcAft>
              <a:buClr>
                <a:schemeClr val="accent1"/>
              </a:buClr>
              <a:buFont typeface="Abadi" panose="020B0604020104020204" pitchFamily="34" charset="0"/>
              <a:buChar char="/"/>
              <a:defRPr/>
            </a:pPr>
            <a:r>
              <a:rPr lang="en-GB" sz="1200" dirty="0">
                <a:solidFill>
                  <a:schemeClr val="accent2"/>
                </a:solidFill>
                <a:latin typeface="Arial" panose="020B0604020202020204" pitchFamily="34" charset="0"/>
                <a:cs typeface="Arial" panose="020B0604020202020204" pitchFamily="34" charset="0"/>
              </a:rPr>
              <a:t>1 or 2 ARV classes remaining and </a:t>
            </a:r>
            <a:br>
              <a:rPr lang="en-GB" sz="1200" dirty="0">
                <a:solidFill>
                  <a:schemeClr val="accent2"/>
                </a:solidFill>
                <a:latin typeface="Arial" panose="020B0604020202020204" pitchFamily="34" charset="0"/>
                <a:cs typeface="Arial" panose="020B0604020202020204" pitchFamily="34" charset="0"/>
              </a:rPr>
            </a:br>
            <a:r>
              <a:rPr lang="en-GB" sz="1200" dirty="0">
                <a:solidFill>
                  <a:schemeClr val="accent2"/>
                </a:solidFill>
                <a:latin typeface="Arial" panose="020B0604020202020204" pitchFamily="34" charset="0"/>
                <a:cs typeface="Arial" panose="020B0604020202020204" pitchFamily="34" charset="0"/>
              </a:rPr>
              <a:t>≥1 fully active and available agent </a:t>
            </a:r>
            <a:br>
              <a:rPr lang="en-GB" sz="1200" dirty="0">
                <a:solidFill>
                  <a:schemeClr val="accent2"/>
                </a:solidFill>
                <a:latin typeface="Arial" panose="020B0604020202020204" pitchFamily="34" charset="0"/>
                <a:cs typeface="Arial" panose="020B0604020202020204" pitchFamily="34" charset="0"/>
              </a:rPr>
            </a:br>
            <a:r>
              <a:rPr lang="en-GB" sz="1200" dirty="0">
                <a:solidFill>
                  <a:schemeClr val="accent2"/>
                </a:solidFill>
                <a:latin typeface="Arial" panose="020B0604020202020204" pitchFamily="34" charset="0"/>
                <a:cs typeface="Arial" panose="020B0604020202020204" pitchFamily="34" charset="0"/>
              </a:rPr>
              <a:t>per class</a:t>
            </a:r>
          </a:p>
          <a:p>
            <a:pPr marL="177800" indent="-177800" eaLnBrk="0" hangingPunct="0">
              <a:buClr>
                <a:schemeClr val="accent1"/>
              </a:buClr>
              <a:buFont typeface="Abadi" panose="020B0604020104020204" pitchFamily="34" charset="0"/>
              <a:buChar char="/"/>
              <a:defRPr/>
            </a:pPr>
            <a:r>
              <a:rPr lang="en-GB" sz="1200" dirty="0">
                <a:solidFill>
                  <a:schemeClr val="accent2"/>
                </a:solidFill>
                <a:latin typeface="Arial" panose="020B0604020202020204" pitchFamily="34" charset="0"/>
                <a:cs typeface="Arial" panose="020B0604020202020204" pitchFamily="34" charset="0"/>
              </a:rPr>
              <a:t>Unable to construct viable regimen from remaining agents</a:t>
            </a:r>
          </a:p>
        </p:txBody>
      </p:sp>
      <p:sp>
        <p:nvSpPr>
          <p:cNvPr id="10" name="Rectangle 20">
            <a:extLst>
              <a:ext uri="{FF2B5EF4-FFF2-40B4-BE49-F238E27FC236}">
                <a16:creationId xmlns:a16="http://schemas.microsoft.com/office/drawing/2014/main" id="{1BC1CF7C-774A-4A57-BEA3-0A0FE7EBE9BE}"/>
              </a:ext>
            </a:extLst>
          </p:cNvPr>
          <p:cNvSpPr>
            <a:spLocks noChangeArrowheads="1"/>
          </p:cNvSpPr>
          <p:nvPr/>
        </p:nvSpPr>
        <p:spPr bwMode="auto">
          <a:xfrm>
            <a:off x="4894337" y="3796855"/>
            <a:ext cx="899604" cy="292581"/>
          </a:xfrm>
          <a:prstGeom prst="rect">
            <a:avLst/>
          </a:prstGeom>
          <a:noFill/>
          <a:ln w="9525" algn="ctr">
            <a:noFill/>
            <a:miter lim="800000"/>
            <a:headEnd/>
            <a:tailEnd/>
          </a:ln>
        </p:spPr>
        <p:txBody>
          <a:bodyPr wrap="none" lIns="0" tIns="0" rIns="0" bIns="0" anchor="ctr"/>
          <a:lstStyle/>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2"/>
                </a:solidFill>
                <a:latin typeface="Arial"/>
                <a:ea typeface="MS PGothic" pitchFamily="34" charset="-128"/>
                <a:cs typeface="Arial" panose="020B0604020202020204" pitchFamily="34" charset="0"/>
              </a:rPr>
              <a:t>Day 1</a:t>
            </a:r>
          </a:p>
        </p:txBody>
      </p:sp>
      <p:cxnSp>
        <p:nvCxnSpPr>
          <p:cNvPr id="11" name="Straight Connector 19">
            <a:extLst>
              <a:ext uri="{FF2B5EF4-FFF2-40B4-BE49-F238E27FC236}">
                <a16:creationId xmlns:a16="http://schemas.microsoft.com/office/drawing/2014/main" id="{1F1B7643-4421-40D4-93E5-097ACBC30FEC}"/>
              </a:ext>
            </a:extLst>
          </p:cNvPr>
          <p:cNvCxnSpPr>
            <a:cxnSpLocks noChangeShapeType="1"/>
            <a:stCxn id="14" idx="6"/>
          </p:cNvCxnSpPr>
          <p:nvPr/>
        </p:nvCxnSpPr>
        <p:spPr bwMode="auto">
          <a:xfrm>
            <a:off x="5404495" y="3667366"/>
            <a:ext cx="5154041" cy="5508"/>
          </a:xfrm>
          <a:prstGeom prst="line">
            <a:avLst/>
          </a:prstGeom>
          <a:noFill/>
          <a:ln w="19050" algn="ctr">
            <a:solidFill>
              <a:schemeClr val="accent2"/>
            </a:solidFill>
            <a:round/>
            <a:headEnd/>
            <a:tailEnd/>
          </a:ln>
          <a:effectLst/>
          <a:extLst>
            <a:ext uri="{909E8E84-426E-40DD-AFC4-6F175D3DCCD1}">
              <a14:hiddenFill xmlns:a14="http://schemas.microsoft.com/office/drawing/2010/main">
                <a:noFill/>
              </a14:hiddenFill>
            </a:ext>
          </a:extLst>
        </p:spPr>
      </p:cxnSp>
      <p:sp>
        <p:nvSpPr>
          <p:cNvPr id="12" name="AutoShape 4">
            <a:extLst>
              <a:ext uri="{FF2B5EF4-FFF2-40B4-BE49-F238E27FC236}">
                <a16:creationId xmlns:a16="http://schemas.microsoft.com/office/drawing/2014/main" id="{3533C114-1B7C-4A67-B6B3-700059DEFEF1}"/>
              </a:ext>
            </a:extLst>
          </p:cNvPr>
          <p:cNvSpPr>
            <a:spLocks noChangeArrowheads="1"/>
          </p:cNvSpPr>
          <p:nvPr/>
        </p:nvSpPr>
        <p:spPr bwMode="auto">
          <a:xfrm>
            <a:off x="5296501" y="2836889"/>
            <a:ext cx="1154398" cy="691944"/>
          </a:xfrm>
          <a:prstGeom prst="homePlate">
            <a:avLst>
              <a:gd name="adj" fmla="val 37877"/>
            </a:avLst>
          </a:prstGeom>
          <a:solidFill>
            <a:schemeClr val="accent4"/>
          </a:solidFill>
          <a:ln w="19050">
            <a:noFill/>
            <a:miter lim="800000"/>
            <a:headEnd/>
            <a:tailEnd/>
          </a:ln>
          <a:effectLst/>
        </p:spPr>
        <p:txBody>
          <a:bodyPr wrap="none" anchor="ctr"/>
          <a:lstStyle/>
          <a:p>
            <a:pPr algn="ctr" eaLnBrk="0" hangingPunct="0">
              <a:defRPr/>
            </a:pPr>
            <a:r>
              <a:rPr lang="en-US" sz="1100" b="1" dirty="0">
                <a:solidFill>
                  <a:schemeClr val="accent2"/>
                </a:solidFill>
                <a:latin typeface="Arial" panose="020B0604020202020204" pitchFamily="34" charset="0"/>
                <a:cs typeface="Arial" panose="020B0604020202020204" pitchFamily="34" charset="0"/>
              </a:rPr>
              <a:t>Blinded </a:t>
            </a:r>
          </a:p>
          <a:p>
            <a:pPr algn="ctr" eaLnBrk="0" hangingPunct="0">
              <a:defRPr/>
            </a:pPr>
            <a:r>
              <a:rPr lang="en-US" sz="1100" b="1" dirty="0">
                <a:solidFill>
                  <a:schemeClr val="accent2"/>
                </a:solidFill>
                <a:latin typeface="Arial" panose="020B0604020202020204" pitchFamily="34" charset="0"/>
                <a:cs typeface="Arial" panose="020B0604020202020204" pitchFamily="34" charset="0"/>
              </a:rPr>
              <a:t>placebo + </a:t>
            </a:r>
          </a:p>
          <a:p>
            <a:pPr algn="ctr" eaLnBrk="0" hangingPunct="0">
              <a:defRPr/>
            </a:pPr>
            <a:r>
              <a:rPr lang="en-US" sz="1100" b="1" dirty="0">
                <a:solidFill>
                  <a:schemeClr val="accent2"/>
                </a:solidFill>
                <a:latin typeface="Arial" panose="020B0604020202020204" pitchFamily="34" charset="0"/>
                <a:cs typeface="Arial" panose="020B0604020202020204" pitchFamily="34" charset="0"/>
              </a:rPr>
              <a:t>failing </a:t>
            </a:r>
          </a:p>
          <a:p>
            <a:pPr algn="ctr" eaLnBrk="0" hangingPunct="0">
              <a:defRPr/>
            </a:pPr>
            <a:r>
              <a:rPr lang="en-US" sz="1100" b="1" dirty="0">
                <a:solidFill>
                  <a:schemeClr val="accent2"/>
                </a:solidFill>
                <a:latin typeface="Arial" panose="020B0604020202020204" pitchFamily="34" charset="0"/>
                <a:cs typeface="Arial" panose="020B0604020202020204" pitchFamily="34" charset="0"/>
              </a:rPr>
              <a:t>regimen</a:t>
            </a:r>
          </a:p>
        </p:txBody>
      </p:sp>
      <p:sp>
        <p:nvSpPr>
          <p:cNvPr id="13" name="AutoShape 4">
            <a:extLst>
              <a:ext uri="{FF2B5EF4-FFF2-40B4-BE49-F238E27FC236}">
                <a16:creationId xmlns:a16="http://schemas.microsoft.com/office/drawing/2014/main" id="{00315E84-4F51-463D-A911-48592AB3C83D}"/>
              </a:ext>
            </a:extLst>
          </p:cNvPr>
          <p:cNvSpPr>
            <a:spLocks noChangeArrowheads="1"/>
          </p:cNvSpPr>
          <p:nvPr/>
        </p:nvSpPr>
        <p:spPr bwMode="auto">
          <a:xfrm>
            <a:off x="5296495" y="2072359"/>
            <a:ext cx="1130460" cy="692329"/>
          </a:xfrm>
          <a:prstGeom prst="homePlate">
            <a:avLst>
              <a:gd name="adj" fmla="val 37877"/>
            </a:avLst>
          </a:prstGeom>
          <a:solidFill>
            <a:srgbClr val="FFCC00"/>
          </a:solidFill>
          <a:ln w="19050">
            <a:noFill/>
            <a:miter lim="800000"/>
            <a:headEnd/>
            <a:tailEnd/>
          </a:ln>
          <a:effectLst/>
        </p:spPr>
        <p:txBody>
          <a:bodyPr wrap="none" anchor="ctr"/>
          <a:lstStyle/>
          <a:p>
            <a:pPr algn="ctr" eaLnBrk="0" hangingPunct="0">
              <a:defRPr/>
            </a:pPr>
            <a:r>
              <a:rPr lang="en-US" sz="1100" b="1" dirty="0">
                <a:solidFill>
                  <a:schemeClr val="accent2"/>
                </a:solidFill>
                <a:latin typeface="Arial" panose="020B0604020202020204" pitchFamily="34" charset="0"/>
                <a:cs typeface="Arial" panose="020B0604020202020204" pitchFamily="34" charset="0"/>
              </a:rPr>
              <a:t>Blinded </a:t>
            </a:r>
          </a:p>
          <a:p>
            <a:pPr algn="ctr" eaLnBrk="0" hangingPunct="0">
              <a:defRPr/>
            </a:pPr>
            <a:r>
              <a:rPr lang="en-US" sz="1100" b="1" dirty="0">
                <a:solidFill>
                  <a:schemeClr val="accent2"/>
                </a:solidFill>
                <a:latin typeface="Arial" panose="020B0604020202020204" pitchFamily="34" charset="0"/>
                <a:cs typeface="Arial" panose="020B0604020202020204" pitchFamily="34" charset="0"/>
              </a:rPr>
              <a:t>FTR 600 mg </a:t>
            </a:r>
          </a:p>
          <a:p>
            <a:pPr algn="ctr" eaLnBrk="0" hangingPunct="0">
              <a:defRPr/>
            </a:pPr>
            <a:r>
              <a:rPr lang="en-US" sz="1100" b="1" dirty="0">
                <a:solidFill>
                  <a:schemeClr val="accent2"/>
                </a:solidFill>
                <a:latin typeface="Arial" panose="020B0604020202020204" pitchFamily="34" charset="0"/>
                <a:cs typeface="Arial" panose="020B0604020202020204" pitchFamily="34" charset="0"/>
              </a:rPr>
              <a:t>BID + failing </a:t>
            </a:r>
          </a:p>
          <a:p>
            <a:pPr algn="ctr" eaLnBrk="0" hangingPunct="0">
              <a:defRPr/>
            </a:pPr>
            <a:r>
              <a:rPr lang="en-US" sz="1100" b="1" dirty="0">
                <a:solidFill>
                  <a:schemeClr val="accent2"/>
                </a:solidFill>
                <a:latin typeface="Arial" panose="020B0604020202020204" pitchFamily="34" charset="0"/>
                <a:cs typeface="Arial" panose="020B0604020202020204" pitchFamily="34" charset="0"/>
              </a:rPr>
              <a:t>regimen</a:t>
            </a:r>
          </a:p>
        </p:txBody>
      </p:sp>
      <p:sp>
        <p:nvSpPr>
          <p:cNvPr id="14" name="Oval 13">
            <a:extLst>
              <a:ext uri="{FF2B5EF4-FFF2-40B4-BE49-F238E27FC236}">
                <a16:creationId xmlns:a16="http://schemas.microsoft.com/office/drawing/2014/main" id="{7813A4BA-9B40-433E-A925-8D2F168CF5C2}"/>
              </a:ext>
            </a:extLst>
          </p:cNvPr>
          <p:cNvSpPr/>
          <p:nvPr/>
        </p:nvSpPr>
        <p:spPr>
          <a:xfrm>
            <a:off x="5296495" y="361336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FFFFFF"/>
              </a:solidFill>
              <a:latin typeface="Arial"/>
            </a:endParaRPr>
          </a:p>
        </p:txBody>
      </p:sp>
      <p:sp>
        <p:nvSpPr>
          <p:cNvPr id="15" name="Oval 14">
            <a:extLst>
              <a:ext uri="{FF2B5EF4-FFF2-40B4-BE49-F238E27FC236}">
                <a16:creationId xmlns:a16="http://schemas.microsoft.com/office/drawing/2014/main" id="{DB334F1C-0261-4671-AE03-B89ECB7CE38C}"/>
              </a:ext>
            </a:extLst>
          </p:cNvPr>
          <p:cNvSpPr/>
          <p:nvPr/>
        </p:nvSpPr>
        <p:spPr>
          <a:xfrm>
            <a:off x="6144803" y="3613366"/>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C00000"/>
              </a:solidFill>
              <a:latin typeface="Arial"/>
            </a:endParaRPr>
          </a:p>
        </p:txBody>
      </p:sp>
      <p:sp>
        <p:nvSpPr>
          <p:cNvPr id="16" name="AutoShape 2">
            <a:extLst>
              <a:ext uri="{FF2B5EF4-FFF2-40B4-BE49-F238E27FC236}">
                <a16:creationId xmlns:a16="http://schemas.microsoft.com/office/drawing/2014/main" id="{3D838EB3-65B4-435A-A262-EFC7FFD47F93}"/>
              </a:ext>
            </a:extLst>
          </p:cNvPr>
          <p:cNvSpPr>
            <a:spLocks noChangeArrowheads="1"/>
          </p:cNvSpPr>
          <p:nvPr/>
        </p:nvSpPr>
        <p:spPr bwMode="auto">
          <a:xfrm>
            <a:off x="4011866" y="2391887"/>
            <a:ext cx="1178646" cy="833147"/>
          </a:xfrm>
          <a:prstGeom prst="rightArrow">
            <a:avLst>
              <a:gd name="adj1" fmla="val 57009"/>
              <a:gd name="adj2" fmla="val 30696"/>
            </a:avLst>
          </a:prstGeom>
          <a:solidFill>
            <a:srgbClr val="D9D9D9"/>
          </a:solidFill>
          <a:ln w="19050">
            <a:noFill/>
            <a:miter lim="800000"/>
            <a:headEnd/>
            <a:tailEnd/>
          </a:ln>
          <a:effectLst/>
        </p:spPr>
        <p:txBody>
          <a:bodyPr wrap="none" anchor="ctr"/>
          <a:lstStyle/>
          <a:p>
            <a:pPr algn="ctr" eaLnBrk="0" hangingPunct="0">
              <a:defRPr/>
            </a:pPr>
            <a:r>
              <a:rPr lang="en-US" sz="1100" b="1" dirty="0">
                <a:solidFill>
                  <a:schemeClr val="accent2"/>
                </a:solidFill>
                <a:latin typeface="Arial" panose="020B0604020202020204" pitchFamily="34" charset="0"/>
                <a:cs typeface="Arial" panose="020B0604020202020204" pitchFamily="34" charset="0"/>
              </a:rPr>
              <a:t>Randomized </a:t>
            </a:r>
            <a:br>
              <a:rPr lang="en-US" sz="1100" b="1" dirty="0">
                <a:solidFill>
                  <a:schemeClr val="accent2"/>
                </a:solidFill>
                <a:latin typeface="Arial" panose="020B0604020202020204" pitchFamily="34" charset="0"/>
                <a:cs typeface="Arial" panose="020B0604020202020204" pitchFamily="34" charset="0"/>
              </a:rPr>
            </a:br>
            <a:r>
              <a:rPr lang="en-US" sz="1100" b="1" dirty="0">
                <a:solidFill>
                  <a:schemeClr val="accent2"/>
                </a:solidFill>
                <a:latin typeface="Arial" panose="020B0604020202020204" pitchFamily="34" charset="0"/>
                <a:cs typeface="Arial" panose="020B0604020202020204" pitchFamily="34" charset="0"/>
              </a:rPr>
              <a:t>3:1</a:t>
            </a:r>
            <a:endParaRPr lang="en-US" sz="1000" b="1" dirty="0">
              <a:solidFill>
                <a:schemeClr val="accent2"/>
              </a:solidFill>
              <a:latin typeface="Arial" panose="020B0604020202020204" pitchFamily="34" charset="0"/>
              <a:cs typeface="Arial" panose="020B0604020202020204" pitchFamily="34" charset="0"/>
            </a:endParaRPr>
          </a:p>
        </p:txBody>
      </p:sp>
      <p:sp>
        <p:nvSpPr>
          <p:cNvPr id="17" name="Rectangle 20">
            <a:extLst>
              <a:ext uri="{FF2B5EF4-FFF2-40B4-BE49-F238E27FC236}">
                <a16:creationId xmlns:a16="http://schemas.microsoft.com/office/drawing/2014/main" id="{6F35E5CA-806C-4C9C-AAA5-F6E6915634B5}"/>
              </a:ext>
            </a:extLst>
          </p:cNvPr>
          <p:cNvSpPr>
            <a:spLocks noChangeArrowheads="1"/>
          </p:cNvSpPr>
          <p:nvPr/>
        </p:nvSpPr>
        <p:spPr bwMode="auto">
          <a:xfrm>
            <a:off x="5565249" y="3972073"/>
            <a:ext cx="899604" cy="292581"/>
          </a:xfrm>
          <a:prstGeom prst="rect">
            <a:avLst/>
          </a:prstGeom>
          <a:noFill/>
          <a:ln w="9525" algn="ctr">
            <a:noFill/>
            <a:miter lim="800000"/>
            <a:headEnd/>
            <a:tailEnd/>
          </a:ln>
        </p:spPr>
        <p:txBody>
          <a:bodyPr wrap="none" lIns="0" tIns="0" rIns="0" bIns="0" anchor="ctr"/>
          <a:lstStyle/>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1"/>
                </a:solidFill>
                <a:latin typeface="Arial"/>
                <a:ea typeface="MS PGothic" pitchFamily="34" charset="-128"/>
                <a:cs typeface="Arial" panose="020B0604020202020204" pitchFamily="34" charset="0"/>
              </a:rPr>
              <a:t>Day 8 –</a:t>
            </a:r>
          </a:p>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1"/>
                </a:solidFill>
                <a:latin typeface="Arial"/>
                <a:ea typeface="MS PGothic" pitchFamily="34" charset="-128"/>
                <a:cs typeface="Arial" panose="020B0604020202020204" pitchFamily="34" charset="0"/>
              </a:rPr>
              <a:t>Primary</a:t>
            </a:r>
          </a:p>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1"/>
                </a:solidFill>
                <a:latin typeface="Arial"/>
                <a:ea typeface="MS PGothic" pitchFamily="34" charset="-128"/>
                <a:cs typeface="Arial" panose="020B0604020202020204" pitchFamily="34" charset="0"/>
              </a:rPr>
              <a:t>endpoint </a:t>
            </a:r>
          </a:p>
        </p:txBody>
      </p:sp>
      <p:sp>
        <p:nvSpPr>
          <p:cNvPr id="18" name="Rectangle 17">
            <a:extLst>
              <a:ext uri="{FF2B5EF4-FFF2-40B4-BE49-F238E27FC236}">
                <a16:creationId xmlns:a16="http://schemas.microsoft.com/office/drawing/2014/main" id="{A1704225-6EFD-480B-9920-37F171407E98}"/>
              </a:ext>
            </a:extLst>
          </p:cNvPr>
          <p:cNvSpPr/>
          <p:nvPr/>
        </p:nvSpPr>
        <p:spPr>
          <a:xfrm>
            <a:off x="798514" y="4413275"/>
            <a:ext cx="3111022" cy="1015663"/>
          </a:xfrm>
          <a:prstGeom prst="rect">
            <a:avLst/>
          </a:prstGeom>
          <a:solidFill>
            <a:srgbClr val="D9D9D9"/>
          </a:solidFill>
          <a:ln>
            <a:noFill/>
          </a:ln>
          <a:effectLst/>
        </p:spPr>
        <p:txBody>
          <a:bodyPr wrap="square">
            <a:spAutoFit/>
          </a:bodyPr>
          <a:lstStyle/>
          <a:p>
            <a:pPr eaLnBrk="0" hangingPunct="0">
              <a:defRPr/>
            </a:pPr>
            <a:r>
              <a:rPr lang="en-GB" sz="1200" b="1" dirty="0">
                <a:solidFill>
                  <a:schemeClr val="accent2"/>
                </a:solidFill>
                <a:latin typeface="Arial" panose="020B0604020202020204" pitchFamily="34" charset="0"/>
                <a:cs typeface="Arial" panose="020B0604020202020204" pitchFamily="34" charset="0"/>
              </a:rPr>
              <a:t>Non-randomized cohort (N=99):*</a:t>
            </a:r>
          </a:p>
          <a:p>
            <a:pPr eaLnBrk="0" hangingPunct="0">
              <a:defRPr/>
            </a:pPr>
            <a:r>
              <a:rPr lang="en-GB" sz="1200" dirty="0">
                <a:solidFill>
                  <a:schemeClr val="accent2"/>
                </a:solidFill>
                <a:latin typeface="Arial" panose="020B0604020202020204" pitchFamily="34" charset="0"/>
                <a:cs typeface="Arial" panose="020B0604020202020204" pitchFamily="34" charset="0"/>
              </a:rPr>
              <a:t>HTE participants, failing current regimen with confirmed HIV-1 RNA ≥ 400 c/mL and:</a:t>
            </a:r>
          </a:p>
          <a:p>
            <a:pPr marL="177800" indent="-177800" eaLnBrk="0" hangingPunct="0">
              <a:buClr>
                <a:schemeClr val="accent1"/>
              </a:buClr>
              <a:buFont typeface="Abadi" panose="020B0604020104020204" pitchFamily="34" charset="0"/>
              <a:buChar char="/"/>
              <a:defRPr/>
            </a:pPr>
            <a:r>
              <a:rPr lang="en-GB" sz="1200" dirty="0">
                <a:solidFill>
                  <a:schemeClr val="accent2"/>
                </a:solidFill>
                <a:latin typeface="Arial" panose="020B0604020202020204" pitchFamily="34" charset="0"/>
                <a:cs typeface="Arial" panose="020B0604020202020204" pitchFamily="34" charset="0"/>
              </a:rPr>
              <a:t>0 ARV classes remaining and no remaining fully-active approved agents</a:t>
            </a:r>
            <a:r>
              <a:rPr lang="en-US" altLang="en-US" sz="1200" baseline="30000" dirty="0">
                <a:solidFill>
                  <a:schemeClr val="accent2"/>
                </a:solidFill>
                <a:latin typeface="Arial" panose="020B0604020202020204" pitchFamily="34" charset="0"/>
                <a:cs typeface="Arial" panose="020B0604020202020204" pitchFamily="34" charset="0"/>
              </a:rPr>
              <a:t>§</a:t>
            </a:r>
            <a:endParaRPr lang="en-US" sz="1200" baseline="30000" dirty="0">
              <a:solidFill>
                <a:schemeClr val="accent2"/>
              </a:solidFill>
              <a:latin typeface="Arial" panose="020B0604020202020204" pitchFamily="34" charset="0"/>
              <a:cs typeface="Arial" panose="020B0604020202020204" pitchFamily="34" charset="0"/>
            </a:endParaRPr>
          </a:p>
        </p:txBody>
      </p:sp>
      <p:sp>
        <p:nvSpPr>
          <p:cNvPr id="19" name="AutoShape 2">
            <a:extLst>
              <a:ext uri="{FF2B5EF4-FFF2-40B4-BE49-F238E27FC236}">
                <a16:creationId xmlns:a16="http://schemas.microsoft.com/office/drawing/2014/main" id="{3E4F5F42-478C-42BB-B820-4DE32128544B}"/>
              </a:ext>
            </a:extLst>
          </p:cNvPr>
          <p:cNvSpPr>
            <a:spLocks noChangeArrowheads="1"/>
          </p:cNvSpPr>
          <p:nvPr/>
        </p:nvSpPr>
        <p:spPr bwMode="auto">
          <a:xfrm>
            <a:off x="4011866" y="4498403"/>
            <a:ext cx="2164634" cy="833147"/>
          </a:xfrm>
          <a:prstGeom prst="rightArrow">
            <a:avLst>
              <a:gd name="adj1" fmla="val 57009"/>
              <a:gd name="adj2" fmla="val 30696"/>
            </a:avLst>
          </a:prstGeom>
          <a:solidFill>
            <a:srgbClr val="D9D9D9"/>
          </a:solidFill>
          <a:ln w="19050">
            <a:noFill/>
            <a:miter lim="800000"/>
            <a:headEnd/>
            <a:tailEnd/>
          </a:ln>
          <a:effectLst/>
        </p:spPr>
        <p:txBody>
          <a:bodyPr wrap="none" anchor="ctr"/>
          <a:lstStyle/>
          <a:p>
            <a:pPr algn="ctr" eaLnBrk="0" hangingPunct="0">
              <a:defRPr/>
            </a:pPr>
            <a:r>
              <a:rPr lang="en-US" sz="1100" b="1" dirty="0">
                <a:solidFill>
                  <a:schemeClr val="accent2"/>
                </a:solidFill>
                <a:latin typeface="Arial" panose="020B0604020202020204" pitchFamily="34" charset="0"/>
                <a:cs typeface="Arial" panose="020B0604020202020204" pitchFamily="34" charset="0"/>
              </a:rPr>
              <a:t>Non-randomized</a:t>
            </a:r>
          </a:p>
        </p:txBody>
      </p:sp>
      <p:cxnSp>
        <p:nvCxnSpPr>
          <p:cNvPr id="20" name="Straight Connector 19">
            <a:extLst>
              <a:ext uri="{FF2B5EF4-FFF2-40B4-BE49-F238E27FC236}">
                <a16:creationId xmlns:a16="http://schemas.microsoft.com/office/drawing/2014/main" id="{7CC84FB6-8F91-4105-92B6-3AE69DA60606}"/>
              </a:ext>
            </a:extLst>
          </p:cNvPr>
          <p:cNvCxnSpPr>
            <a:cxnSpLocks noChangeShapeType="1"/>
          </p:cNvCxnSpPr>
          <p:nvPr/>
        </p:nvCxnSpPr>
        <p:spPr bwMode="auto">
          <a:xfrm>
            <a:off x="6172281" y="5355155"/>
            <a:ext cx="4461374" cy="8266"/>
          </a:xfrm>
          <a:prstGeom prst="line">
            <a:avLst/>
          </a:prstGeom>
          <a:noFill/>
          <a:ln w="19050" algn="ctr">
            <a:solidFill>
              <a:schemeClr val="accent2"/>
            </a:solidFill>
            <a:round/>
            <a:headEnd/>
            <a:tailEnd/>
          </a:ln>
          <a:extLst>
            <a:ext uri="{909E8E84-426E-40DD-AFC4-6F175D3DCCD1}">
              <a14:hiddenFill xmlns:a14="http://schemas.microsoft.com/office/drawing/2010/main">
                <a:noFill/>
              </a14:hiddenFill>
            </a:ext>
          </a:extLst>
        </p:spPr>
      </p:cxnSp>
      <p:sp>
        <p:nvSpPr>
          <p:cNvPr id="21" name="AutoShape 4">
            <a:extLst>
              <a:ext uri="{FF2B5EF4-FFF2-40B4-BE49-F238E27FC236}">
                <a16:creationId xmlns:a16="http://schemas.microsoft.com/office/drawing/2014/main" id="{359B6995-C1F4-4669-9776-E00160198B86}"/>
              </a:ext>
            </a:extLst>
          </p:cNvPr>
          <p:cNvSpPr>
            <a:spLocks noChangeArrowheads="1"/>
          </p:cNvSpPr>
          <p:nvPr/>
        </p:nvSpPr>
        <p:spPr bwMode="auto">
          <a:xfrm>
            <a:off x="6280033" y="4589251"/>
            <a:ext cx="4327024" cy="518986"/>
          </a:xfrm>
          <a:prstGeom prst="homePlate">
            <a:avLst>
              <a:gd name="adj" fmla="val 37877"/>
            </a:avLst>
          </a:prstGeom>
          <a:solidFill>
            <a:schemeClr val="accent1"/>
          </a:solidFill>
          <a:ln w="19050">
            <a:noFill/>
            <a:miter lim="800000"/>
            <a:headEnd/>
            <a:tailEnd/>
          </a:ln>
          <a:effectLst/>
        </p:spPr>
        <p:txBody>
          <a:bodyPr wrap="none" anchor="ctr"/>
          <a:lstStyle/>
          <a:p>
            <a:pPr algn="ctr" eaLnBrk="0" hangingPunct="0">
              <a:defRPr/>
            </a:pPr>
            <a:r>
              <a:rPr lang="en-US" sz="1200" b="1" dirty="0">
                <a:solidFill>
                  <a:srgbClr val="FFFFFF"/>
                </a:solidFill>
                <a:latin typeface="Arial" panose="020B0604020202020204" pitchFamily="34" charset="0"/>
                <a:cs typeface="Arial" panose="020B0604020202020204" pitchFamily="34" charset="0"/>
              </a:rPr>
              <a:t>Open-label FTR 600 mg BID + OBT </a:t>
            </a:r>
          </a:p>
        </p:txBody>
      </p:sp>
      <p:sp>
        <p:nvSpPr>
          <p:cNvPr id="22" name="Oval 21">
            <a:extLst>
              <a:ext uri="{FF2B5EF4-FFF2-40B4-BE49-F238E27FC236}">
                <a16:creationId xmlns:a16="http://schemas.microsoft.com/office/drawing/2014/main" id="{37856DFF-530F-4756-825C-87E219E6FF02}"/>
              </a:ext>
            </a:extLst>
          </p:cNvPr>
          <p:cNvSpPr/>
          <p:nvPr/>
        </p:nvSpPr>
        <p:spPr>
          <a:xfrm>
            <a:off x="6172281" y="531217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9933FF"/>
              </a:solidFill>
              <a:latin typeface="Arial"/>
            </a:endParaRPr>
          </a:p>
        </p:txBody>
      </p:sp>
      <p:sp>
        <p:nvSpPr>
          <p:cNvPr id="23" name="Oval 22">
            <a:extLst>
              <a:ext uri="{FF2B5EF4-FFF2-40B4-BE49-F238E27FC236}">
                <a16:creationId xmlns:a16="http://schemas.microsoft.com/office/drawing/2014/main" id="{316EB65A-5B43-4D03-8F37-153EB9AD2B75}"/>
              </a:ext>
            </a:extLst>
          </p:cNvPr>
          <p:cNvSpPr/>
          <p:nvPr/>
        </p:nvSpPr>
        <p:spPr>
          <a:xfrm>
            <a:off x="7843662" y="531217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C00000"/>
              </a:solidFill>
              <a:latin typeface="Arial"/>
            </a:endParaRPr>
          </a:p>
        </p:txBody>
      </p:sp>
      <p:sp>
        <p:nvSpPr>
          <p:cNvPr id="24" name="Oval 23">
            <a:extLst>
              <a:ext uri="{FF2B5EF4-FFF2-40B4-BE49-F238E27FC236}">
                <a16:creationId xmlns:a16="http://schemas.microsoft.com/office/drawing/2014/main" id="{C9420EFA-5FD9-4CB3-A083-B5E1F1C92C70}"/>
              </a:ext>
            </a:extLst>
          </p:cNvPr>
          <p:cNvSpPr/>
          <p:nvPr/>
        </p:nvSpPr>
        <p:spPr>
          <a:xfrm>
            <a:off x="10547542" y="531217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FFFFFF"/>
              </a:solidFill>
              <a:latin typeface="Arial"/>
            </a:endParaRPr>
          </a:p>
        </p:txBody>
      </p:sp>
      <p:sp>
        <p:nvSpPr>
          <p:cNvPr id="25" name="Rectangle 20">
            <a:extLst>
              <a:ext uri="{FF2B5EF4-FFF2-40B4-BE49-F238E27FC236}">
                <a16:creationId xmlns:a16="http://schemas.microsoft.com/office/drawing/2014/main" id="{2FA0A9ED-927D-44B6-823A-6C1855CA1D26}"/>
              </a:ext>
            </a:extLst>
          </p:cNvPr>
          <p:cNvSpPr>
            <a:spLocks noChangeArrowheads="1"/>
          </p:cNvSpPr>
          <p:nvPr/>
        </p:nvSpPr>
        <p:spPr bwMode="auto">
          <a:xfrm>
            <a:off x="5771701" y="5604603"/>
            <a:ext cx="899604" cy="292581"/>
          </a:xfrm>
          <a:prstGeom prst="rect">
            <a:avLst/>
          </a:prstGeom>
          <a:noFill/>
          <a:ln w="9525" algn="ctr">
            <a:noFill/>
            <a:miter lim="800000"/>
            <a:headEnd/>
            <a:tailEnd/>
          </a:ln>
        </p:spPr>
        <p:txBody>
          <a:bodyPr wrap="none" lIns="0" tIns="0" rIns="0" bIns="0" anchor="ctr"/>
          <a:lstStyle/>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2"/>
                </a:solidFill>
                <a:latin typeface="Arial"/>
                <a:ea typeface="MS PGothic" pitchFamily="34" charset="-128"/>
                <a:cs typeface="Arial" panose="020B0604020202020204" pitchFamily="34" charset="0"/>
              </a:rPr>
              <a:t>Day 1 </a:t>
            </a:r>
          </a:p>
          <a:p>
            <a:pPr marL="284163" indent="-284163" algn="ctr" defTabSz="796925" eaLnBrk="0" fontAlgn="base" hangingPunct="0">
              <a:spcBef>
                <a:spcPct val="25000"/>
              </a:spcBef>
              <a:spcAft>
                <a:spcPct val="0"/>
              </a:spcAft>
              <a:buClr>
                <a:srgbClr val="FF6623"/>
              </a:buClr>
              <a:buSzPct val="125000"/>
              <a:defRPr/>
            </a:pPr>
            <a:endParaRPr lang="en-US" sz="1000" b="1" dirty="0">
              <a:solidFill>
                <a:schemeClr val="accent2"/>
              </a:solidFill>
              <a:latin typeface="Arial"/>
              <a:ea typeface="MS PGothic" pitchFamily="34" charset="-128"/>
              <a:cs typeface="Arial" panose="020B0604020202020204" pitchFamily="34" charset="0"/>
            </a:endParaRPr>
          </a:p>
        </p:txBody>
      </p:sp>
      <p:sp>
        <p:nvSpPr>
          <p:cNvPr id="26" name="Oval 25">
            <a:extLst>
              <a:ext uri="{FF2B5EF4-FFF2-40B4-BE49-F238E27FC236}">
                <a16:creationId xmlns:a16="http://schemas.microsoft.com/office/drawing/2014/main" id="{79104C01-02E0-4A30-892D-DD700C844472}"/>
              </a:ext>
            </a:extLst>
          </p:cNvPr>
          <p:cNvSpPr/>
          <p:nvPr/>
        </p:nvSpPr>
        <p:spPr>
          <a:xfrm>
            <a:off x="8543022" y="5312177"/>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FFFFFF"/>
              </a:solidFill>
              <a:latin typeface="Arial"/>
            </a:endParaRPr>
          </a:p>
        </p:txBody>
      </p:sp>
      <p:sp>
        <p:nvSpPr>
          <p:cNvPr id="27" name="Oval 26">
            <a:extLst>
              <a:ext uri="{FF2B5EF4-FFF2-40B4-BE49-F238E27FC236}">
                <a16:creationId xmlns:a16="http://schemas.microsoft.com/office/drawing/2014/main" id="{19B5B4D9-FA50-489E-89DD-E41F45B60847}"/>
              </a:ext>
            </a:extLst>
          </p:cNvPr>
          <p:cNvSpPr/>
          <p:nvPr/>
        </p:nvSpPr>
        <p:spPr>
          <a:xfrm>
            <a:off x="9242382" y="531217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FFFFFF"/>
              </a:solidFill>
              <a:latin typeface="Arial"/>
            </a:endParaRPr>
          </a:p>
        </p:txBody>
      </p:sp>
      <p:sp>
        <p:nvSpPr>
          <p:cNvPr id="28" name="Rectangle 20">
            <a:extLst>
              <a:ext uri="{FF2B5EF4-FFF2-40B4-BE49-F238E27FC236}">
                <a16:creationId xmlns:a16="http://schemas.microsoft.com/office/drawing/2014/main" id="{A238F1F6-CF6A-418F-A9CA-4AC99C70864C}"/>
              </a:ext>
            </a:extLst>
          </p:cNvPr>
          <p:cNvSpPr>
            <a:spLocks noChangeArrowheads="1"/>
          </p:cNvSpPr>
          <p:nvPr/>
        </p:nvSpPr>
        <p:spPr bwMode="auto">
          <a:xfrm>
            <a:off x="7342557" y="5634357"/>
            <a:ext cx="1104808" cy="133893"/>
          </a:xfrm>
          <a:prstGeom prst="rect">
            <a:avLst/>
          </a:prstGeom>
          <a:noFill/>
          <a:ln w="9525" algn="ctr">
            <a:noFill/>
            <a:miter lim="800000"/>
            <a:headEnd/>
            <a:tailEnd/>
          </a:ln>
        </p:spPr>
        <p:txBody>
          <a:bodyPr wrap="none" lIns="0" tIns="0" rIns="0" bIns="0" anchor="ctr"/>
          <a:lstStyle/>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2"/>
                </a:solidFill>
                <a:latin typeface="Arial"/>
                <a:ea typeface="MS PGothic" pitchFamily="34" charset="-128"/>
                <a:cs typeface="Arial" panose="020B0604020202020204" pitchFamily="34" charset="0"/>
              </a:rPr>
              <a:t>Week 24 </a:t>
            </a:r>
          </a:p>
        </p:txBody>
      </p:sp>
      <p:sp>
        <p:nvSpPr>
          <p:cNvPr id="29" name="Rectangle 20">
            <a:extLst>
              <a:ext uri="{FF2B5EF4-FFF2-40B4-BE49-F238E27FC236}">
                <a16:creationId xmlns:a16="http://schemas.microsoft.com/office/drawing/2014/main" id="{DFAADF1E-6928-4EB7-A921-7C789D3935AB}"/>
              </a:ext>
            </a:extLst>
          </p:cNvPr>
          <p:cNvSpPr>
            <a:spLocks noChangeArrowheads="1"/>
          </p:cNvSpPr>
          <p:nvPr/>
        </p:nvSpPr>
        <p:spPr bwMode="auto">
          <a:xfrm>
            <a:off x="8043295" y="5629392"/>
            <a:ext cx="1104808" cy="13389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284163" indent="-284163" defTabSz="796925">
              <a:defRPr>
                <a:solidFill>
                  <a:schemeClr val="tx1"/>
                </a:solidFill>
                <a:latin typeface="Arial" panose="020B0604020202020204" pitchFamily="34" charset="0"/>
                <a:cs typeface="Arial" panose="020B0604020202020204" pitchFamily="34" charset="0"/>
              </a:defRPr>
            </a:lvl1pPr>
            <a:lvl2pPr marL="742950" indent="-285750" defTabSz="796925">
              <a:defRPr>
                <a:solidFill>
                  <a:schemeClr val="tx1"/>
                </a:solidFill>
                <a:latin typeface="Arial" panose="020B0604020202020204" pitchFamily="34" charset="0"/>
                <a:cs typeface="Arial" panose="020B0604020202020204" pitchFamily="34" charset="0"/>
              </a:defRPr>
            </a:lvl2pPr>
            <a:lvl3pPr marL="1143000" indent="-228600" defTabSz="796925">
              <a:defRPr>
                <a:solidFill>
                  <a:schemeClr val="tx1"/>
                </a:solidFill>
                <a:latin typeface="Arial" panose="020B0604020202020204" pitchFamily="34" charset="0"/>
                <a:cs typeface="Arial" panose="020B0604020202020204" pitchFamily="34" charset="0"/>
              </a:defRPr>
            </a:lvl3pPr>
            <a:lvl4pPr marL="1600200" indent="-228600" defTabSz="796925">
              <a:defRPr>
                <a:solidFill>
                  <a:schemeClr val="tx1"/>
                </a:solidFill>
                <a:latin typeface="Arial" panose="020B0604020202020204" pitchFamily="34" charset="0"/>
                <a:cs typeface="Arial" panose="020B0604020202020204" pitchFamily="34" charset="0"/>
              </a:defRPr>
            </a:lvl4pPr>
            <a:lvl5pPr marL="2057400" indent="-228600" defTabSz="796925">
              <a:defRPr>
                <a:solidFill>
                  <a:schemeClr val="tx1"/>
                </a:solidFill>
                <a:latin typeface="Arial" panose="020B0604020202020204" pitchFamily="34" charset="0"/>
                <a:cs typeface="Arial" panose="020B0604020202020204" pitchFamily="34" charset="0"/>
              </a:defRPr>
            </a:lvl5pPr>
            <a:lvl6pPr marL="2514600" indent="-228600" defTabSz="796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96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96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96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25000"/>
              </a:spcBef>
              <a:spcAft>
                <a:spcPct val="0"/>
              </a:spcAft>
              <a:buClr>
                <a:srgbClr val="FF6623"/>
              </a:buClr>
              <a:buSzPct val="125000"/>
              <a:defRPr/>
            </a:pPr>
            <a:r>
              <a:rPr lang="en-US" altLang="en-US" sz="1000" b="1" dirty="0">
                <a:solidFill>
                  <a:schemeClr val="accent1"/>
                </a:solidFill>
                <a:ea typeface="ＭＳ Ｐゴシック" panose="020B0600070205080204" pitchFamily="34" charset="-128"/>
              </a:rPr>
              <a:t>Week 48</a:t>
            </a:r>
          </a:p>
        </p:txBody>
      </p:sp>
      <p:sp>
        <p:nvSpPr>
          <p:cNvPr id="30" name="Rectangle 20">
            <a:extLst>
              <a:ext uri="{FF2B5EF4-FFF2-40B4-BE49-F238E27FC236}">
                <a16:creationId xmlns:a16="http://schemas.microsoft.com/office/drawing/2014/main" id="{6B4C7C67-C229-4E7C-9A24-E135A215BCE9}"/>
              </a:ext>
            </a:extLst>
          </p:cNvPr>
          <p:cNvSpPr>
            <a:spLocks noChangeArrowheads="1"/>
          </p:cNvSpPr>
          <p:nvPr/>
        </p:nvSpPr>
        <p:spPr bwMode="auto">
          <a:xfrm>
            <a:off x="8744033" y="5629392"/>
            <a:ext cx="1102976" cy="13389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marL="284163" indent="-284163" defTabSz="796925">
              <a:defRPr>
                <a:solidFill>
                  <a:schemeClr val="tx1"/>
                </a:solidFill>
                <a:latin typeface="Arial" panose="020B0604020202020204" pitchFamily="34" charset="0"/>
                <a:cs typeface="Arial" panose="020B0604020202020204" pitchFamily="34" charset="0"/>
              </a:defRPr>
            </a:lvl1pPr>
            <a:lvl2pPr marL="742950" indent="-285750" defTabSz="796925">
              <a:defRPr>
                <a:solidFill>
                  <a:schemeClr val="tx1"/>
                </a:solidFill>
                <a:latin typeface="Arial" panose="020B0604020202020204" pitchFamily="34" charset="0"/>
                <a:cs typeface="Arial" panose="020B0604020202020204" pitchFamily="34" charset="0"/>
              </a:defRPr>
            </a:lvl2pPr>
            <a:lvl3pPr marL="1143000" indent="-228600" defTabSz="796925">
              <a:defRPr>
                <a:solidFill>
                  <a:schemeClr val="tx1"/>
                </a:solidFill>
                <a:latin typeface="Arial" panose="020B0604020202020204" pitchFamily="34" charset="0"/>
                <a:cs typeface="Arial" panose="020B0604020202020204" pitchFamily="34" charset="0"/>
              </a:defRPr>
            </a:lvl3pPr>
            <a:lvl4pPr marL="1600200" indent="-228600" defTabSz="796925">
              <a:defRPr>
                <a:solidFill>
                  <a:schemeClr val="tx1"/>
                </a:solidFill>
                <a:latin typeface="Arial" panose="020B0604020202020204" pitchFamily="34" charset="0"/>
                <a:cs typeface="Arial" panose="020B0604020202020204" pitchFamily="34" charset="0"/>
              </a:defRPr>
            </a:lvl4pPr>
            <a:lvl5pPr marL="2057400" indent="-228600" defTabSz="796925">
              <a:defRPr>
                <a:solidFill>
                  <a:schemeClr val="tx1"/>
                </a:solidFill>
                <a:latin typeface="Arial" panose="020B0604020202020204" pitchFamily="34" charset="0"/>
                <a:cs typeface="Arial" panose="020B0604020202020204" pitchFamily="34" charset="0"/>
              </a:defRPr>
            </a:lvl5pPr>
            <a:lvl6pPr marL="2514600" indent="-228600" defTabSz="796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96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96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969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25000"/>
              </a:spcBef>
              <a:spcAft>
                <a:spcPct val="0"/>
              </a:spcAft>
              <a:buClr>
                <a:srgbClr val="FF6623"/>
              </a:buClr>
              <a:buSzPct val="125000"/>
              <a:defRPr/>
            </a:pPr>
            <a:r>
              <a:rPr lang="en-US" altLang="en-US" sz="1000" b="1" dirty="0">
                <a:solidFill>
                  <a:schemeClr val="accent2"/>
                </a:solidFill>
                <a:ea typeface="ＭＳ Ｐゴシック" panose="020B0600070205080204" pitchFamily="34" charset="-128"/>
              </a:rPr>
              <a:t>Week 96</a:t>
            </a:r>
          </a:p>
        </p:txBody>
      </p:sp>
      <p:sp>
        <p:nvSpPr>
          <p:cNvPr id="33" name="Oval 32">
            <a:extLst>
              <a:ext uri="{FF2B5EF4-FFF2-40B4-BE49-F238E27FC236}">
                <a16:creationId xmlns:a16="http://schemas.microsoft.com/office/drawing/2014/main" id="{9E58369D-2566-4E8A-B613-B58E74F8BCCA}"/>
              </a:ext>
            </a:extLst>
          </p:cNvPr>
          <p:cNvSpPr/>
          <p:nvPr/>
        </p:nvSpPr>
        <p:spPr bwMode="auto">
          <a:xfrm>
            <a:off x="7816175" y="361336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C00000"/>
              </a:solidFill>
              <a:latin typeface="Arial"/>
            </a:endParaRPr>
          </a:p>
        </p:txBody>
      </p:sp>
      <p:sp>
        <p:nvSpPr>
          <p:cNvPr id="34" name="Oval 33">
            <a:extLst>
              <a:ext uri="{FF2B5EF4-FFF2-40B4-BE49-F238E27FC236}">
                <a16:creationId xmlns:a16="http://schemas.microsoft.com/office/drawing/2014/main" id="{19308DE9-87D4-455A-820B-68165028638C}"/>
              </a:ext>
            </a:extLst>
          </p:cNvPr>
          <p:cNvSpPr/>
          <p:nvPr/>
        </p:nvSpPr>
        <p:spPr bwMode="auto">
          <a:xfrm>
            <a:off x="10520059" y="361336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FFFFFF"/>
              </a:solidFill>
              <a:latin typeface="Arial"/>
            </a:endParaRPr>
          </a:p>
        </p:txBody>
      </p:sp>
      <p:sp>
        <p:nvSpPr>
          <p:cNvPr id="35" name="Oval 34">
            <a:extLst>
              <a:ext uri="{FF2B5EF4-FFF2-40B4-BE49-F238E27FC236}">
                <a16:creationId xmlns:a16="http://schemas.microsoft.com/office/drawing/2014/main" id="{F0CA773D-7C67-4C31-9818-B5CD137F680A}"/>
              </a:ext>
            </a:extLst>
          </p:cNvPr>
          <p:cNvSpPr/>
          <p:nvPr/>
        </p:nvSpPr>
        <p:spPr bwMode="auto">
          <a:xfrm>
            <a:off x="6462846" y="361336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9933FF"/>
              </a:solidFill>
              <a:latin typeface="Arial"/>
            </a:endParaRPr>
          </a:p>
        </p:txBody>
      </p:sp>
      <p:sp>
        <p:nvSpPr>
          <p:cNvPr id="36" name="Rectangle 20">
            <a:extLst>
              <a:ext uri="{FF2B5EF4-FFF2-40B4-BE49-F238E27FC236}">
                <a16:creationId xmlns:a16="http://schemas.microsoft.com/office/drawing/2014/main" id="{EFE04D63-5D2C-4ACE-AF4A-529AE73036D6}"/>
              </a:ext>
            </a:extLst>
          </p:cNvPr>
          <p:cNvSpPr>
            <a:spLocks noChangeArrowheads="1"/>
          </p:cNvSpPr>
          <p:nvPr/>
        </p:nvSpPr>
        <p:spPr bwMode="auto">
          <a:xfrm>
            <a:off x="6249154" y="4051408"/>
            <a:ext cx="1104809" cy="133892"/>
          </a:xfrm>
          <a:prstGeom prst="rect">
            <a:avLst/>
          </a:prstGeom>
          <a:noFill/>
          <a:ln w="9525" algn="ctr">
            <a:noFill/>
            <a:miter lim="800000"/>
            <a:headEnd/>
            <a:tailEnd/>
          </a:ln>
        </p:spPr>
        <p:txBody>
          <a:bodyPr wrap="none" lIns="0" tIns="0" rIns="0" bIns="0" anchor="ctr"/>
          <a:lstStyle/>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2"/>
                </a:solidFill>
                <a:latin typeface="Arial"/>
                <a:ea typeface="MS PGothic" pitchFamily="34" charset="-128"/>
                <a:cs typeface="Arial" panose="020B0604020202020204" pitchFamily="34" charset="0"/>
              </a:rPr>
              <a:t>Day 9 –</a:t>
            </a:r>
          </a:p>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2"/>
                </a:solidFill>
                <a:latin typeface="Arial"/>
                <a:ea typeface="MS PGothic" pitchFamily="34" charset="-128"/>
                <a:cs typeface="Arial" panose="020B0604020202020204" pitchFamily="34" charset="0"/>
              </a:rPr>
              <a:t>Open-label</a:t>
            </a:r>
          </a:p>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2"/>
                </a:solidFill>
                <a:latin typeface="Arial"/>
                <a:ea typeface="MS PGothic" pitchFamily="34" charset="-128"/>
                <a:cs typeface="Arial" panose="020B0604020202020204" pitchFamily="34" charset="0"/>
              </a:rPr>
              <a:t> FTR + OBT</a:t>
            </a:r>
          </a:p>
        </p:txBody>
      </p:sp>
      <p:sp>
        <p:nvSpPr>
          <p:cNvPr id="37" name="Oval 36">
            <a:extLst>
              <a:ext uri="{FF2B5EF4-FFF2-40B4-BE49-F238E27FC236}">
                <a16:creationId xmlns:a16="http://schemas.microsoft.com/office/drawing/2014/main" id="{BAD425A5-8F7F-444B-A979-0AFD4B0D9067}"/>
              </a:ext>
            </a:extLst>
          </p:cNvPr>
          <p:cNvSpPr/>
          <p:nvPr/>
        </p:nvSpPr>
        <p:spPr bwMode="auto">
          <a:xfrm>
            <a:off x="8515537" y="3613363"/>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FFFFFF"/>
              </a:solidFill>
              <a:latin typeface="Arial"/>
            </a:endParaRPr>
          </a:p>
        </p:txBody>
      </p:sp>
      <p:sp>
        <p:nvSpPr>
          <p:cNvPr id="38" name="Oval 37">
            <a:extLst>
              <a:ext uri="{FF2B5EF4-FFF2-40B4-BE49-F238E27FC236}">
                <a16:creationId xmlns:a16="http://schemas.microsoft.com/office/drawing/2014/main" id="{304636BC-653A-4AFA-981F-BF159EF8E862}"/>
              </a:ext>
            </a:extLst>
          </p:cNvPr>
          <p:cNvSpPr/>
          <p:nvPr/>
        </p:nvSpPr>
        <p:spPr bwMode="auto">
          <a:xfrm>
            <a:off x="9214899" y="361336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srgbClr val="FFFFFF"/>
              </a:solidFill>
              <a:latin typeface="Arial"/>
            </a:endParaRPr>
          </a:p>
        </p:txBody>
      </p:sp>
      <p:sp>
        <p:nvSpPr>
          <p:cNvPr id="39" name="Rectangle 20">
            <a:extLst>
              <a:ext uri="{FF2B5EF4-FFF2-40B4-BE49-F238E27FC236}">
                <a16:creationId xmlns:a16="http://schemas.microsoft.com/office/drawing/2014/main" id="{D401A971-B029-4A73-B793-5DA5C644D6C4}"/>
              </a:ext>
            </a:extLst>
          </p:cNvPr>
          <p:cNvSpPr>
            <a:spLocks noChangeArrowheads="1"/>
          </p:cNvSpPr>
          <p:nvPr/>
        </p:nvSpPr>
        <p:spPr bwMode="auto">
          <a:xfrm>
            <a:off x="7318071" y="3962146"/>
            <a:ext cx="1102976" cy="133892"/>
          </a:xfrm>
          <a:prstGeom prst="rect">
            <a:avLst/>
          </a:prstGeom>
          <a:noFill/>
          <a:ln w="9525" algn="ctr">
            <a:noFill/>
            <a:miter lim="800000"/>
            <a:headEnd/>
            <a:tailEnd/>
          </a:ln>
        </p:spPr>
        <p:txBody>
          <a:bodyPr wrap="none" lIns="0" tIns="0" rIns="0" bIns="0" anchor="ctr"/>
          <a:lstStyle/>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2"/>
                </a:solidFill>
                <a:latin typeface="Arial"/>
                <a:ea typeface="MS PGothic" pitchFamily="34" charset="-128"/>
                <a:cs typeface="Arial" panose="020B0604020202020204" pitchFamily="34" charset="0"/>
              </a:rPr>
              <a:t>Week 24</a:t>
            </a:r>
            <a:r>
              <a:rPr lang="en-US" sz="1000" b="1" baseline="30000" dirty="0">
                <a:solidFill>
                  <a:schemeClr val="accent2"/>
                </a:solidFill>
                <a:latin typeface="Arial"/>
                <a:ea typeface="MS PGothic" pitchFamily="34" charset="-128"/>
                <a:cs typeface="Arial" panose="020B0604020202020204" pitchFamily="34" charset="0"/>
              </a:rPr>
              <a:t>†</a:t>
            </a:r>
          </a:p>
        </p:txBody>
      </p:sp>
      <p:sp>
        <p:nvSpPr>
          <p:cNvPr id="40" name="Rectangle 20">
            <a:extLst>
              <a:ext uri="{FF2B5EF4-FFF2-40B4-BE49-F238E27FC236}">
                <a16:creationId xmlns:a16="http://schemas.microsoft.com/office/drawing/2014/main" id="{DDED5DBA-4216-4CF6-89E2-2184F1618FD2}"/>
              </a:ext>
            </a:extLst>
          </p:cNvPr>
          <p:cNvSpPr>
            <a:spLocks noChangeArrowheads="1"/>
          </p:cNvSpPr>
          <p:nvPr/>
        </p:nvSpPr>
        <p:spPr bwMode="auto">
          <a:xfrm>
            <a:off x="8017308" y="3972064"/>
            <a:ext cx="1102976" cy="135546"/>
          </a:xfrm>
          <a:prstGeom prst="rect">
            <a:avLst/>
          </a:prstGeom>
          <a:noFill/>
          <a:ln w="9525" algn="ctr">
            <a:noFill/>
            <a:miter lim="800000"/>
            <a:headEnd/>
            <a:tailEnd/>
          </a:ln>
        </p:spPr>
        <p:txBody>
          <a:bodyPr wrap="none" lIns="0" tIns="0" rIns="0" bIns="0" anchor="ctr"/>
          <a:lstStyle/>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1"/>
                </a:solidFill>
                <a:latin typeface="Arial"/>
                <a:ea typeface="MS PGothic" pitchFamily="34" charset="-128"/>
                <a:cs typeface="Arial" panose="020B0604020202020204" pitchFamily="34" charset="0"/>
              </a:rPr>
              <a:t>Week </a:t>
            </a:r>
            <a:r>
              <a:rPr lang="en-US" sz="1000" b="1" dirty="0">
                <a:solidFill>
                  <a:schemeClr val="accent1"/>
                </a:solidFill>
                <a:ea typeface="MS PGothic" pitchFamily="34" charset="-128"/>
                <a:cs typeface="Arial" panose="020B0604020202020204" pitchFamily="34" charset="0"/>
              </a:rPr>
              <a:t>48</a:t>
            </a:r>
            <a:r>
              <a:rPr lang="en-US" sz="1000" b="1" baseline="30000" dirty="0">
                <a:solidFill>
                  <a:schemeClr val="accent1"/>
                </a:solidFill>
                <a:ea typeface="MS PGothic" pitchFamily="34" charset="-128"/>
                <a:cs typeface="Arial" panose="020B0604020202020204" pitchFamily="34" charset="0"/>
              </a:rPr>
              <a:t>†</a:t>
            </a:r>
            <a:r>
              <a:rPr lang="en-US" sz="1000" b="1" dirty="0">
                <a:solidFill>
                  <a:schemeClr val="accent1"/>
                </a:solidFill>
                <a:ea typeface="MS PGothic" pitchFamily="34" charset="-128"/>
                <a:cs typeface="Arial" panose="020B0604020202020204" pitchFamily="34" charset="0"/>
              </a:rPr>
              <a:t> </a:t>
            </a:r>
            <a:endParaRPr lang="en-US" sz="1000" b="1" dirty="0">
              <a:solidFill>
                <a:schemeClr val="accent1"/>
              </a:solidFill>
              <a:latin typeface="Arial"/>
              <a:ea typeface="MS PGothic" pitchFamily="34" charset="-128"/>
              <a:cs typeface="Arial" panose="020B0604020202020204" pitchFamily="34" charset="0"/>
            </a:endParaRPr>
          </a:p>
        </p:txBody>
      </p:sp>
      <p:sp>
        <p:nvSpPr>
          <p:cNvPr id="41" name="Rectangle 20">
            <a:extLst>
              <a:ext uri="{FF2B5EF4-FFF2-40B4-BE49-F238E27FC236}">
                <a16:creationId xmlns:a16="http://schemas.microsoft.com/office/drawing/2014/main" id="{AD2644D1-49F5-4339-9909-1C9EA1BA461C}"/>
              </a:ext>
            </a:extLst>
          </p:cNvPr>
          <p:cNvSpPr>
            <a:spLocks noChangeArrowheads="1"/>
          </p:cNvSpPr>
          <p:nvPr/>
        </p:nvSpPr>
        <p:spPr bwMode="auto">
          <a:xfrm>
            <a:off x="8716544" y="3983635"/>
            <a:ext cx="1104809" cy="135546"/>
          </a:xfrm>
          <a:prstGeom prst="rect">
            <a:avLst/>
          </a:prstGeom>
          <a:noFill/>
          <a:ln w="9525" algn="ctr">
            <a:noFill/>
            <a:miter lim="800000"/>
            <a:headEnd/>
            <a:tailEnd/>
          </a:ln>
        </p:spPr>
        <p:txBody>
          <a:bodyPr wrap="none" lIns="0" tIns="0" rIns="0" bIns="0" anchor="ctr"/>
          <a:lstStyle/>
          <a:p>
            <a:pPr marL="284163" indent="-284163" algn="ctr" defTabSz="796925" eaLnBrk="0" fontAlgn="base" hangingPunct="0">
              <a:spcBef>
                <a:spcPct val="25000"/>
              </a:spcBef>
              <a:spcAft>
                <a:spcPct val="0"/>
              </a:spcAft>
              <a:buClr>
                <a:srgbClr val="FF6623"/>
              </a:buClr>
              <a:buSzPct val="125000"/>
              <a:defRPr/>
            </a:pPr>
            <a:r>
              <a:rPr lang="en-US" sz="1000" b="1" dirty="0">
                <a:solidFill>
                  <a:schemeClr val="accent2"/>
                </a:solidFill>
                <a:latin typeface="Arial"/>
                <a:ea typeface="MS PGothic" pitchFamily="34" charset="-128"/>
                <a:cs typeface="Arial" panose="020B0604020202020204" pitchFamily="34" charset="0"/>
              </a:rPr>
              <a:t>Week </a:t>
            </a:r>
            <a:r>
              <a:rPr lang="en-US" sz="1000" b="1" dirty="0">
                <a:solidFill>
                  <a:schemeClr val="accent2"/>
                </a:solidFill>
                <a:ea typeface="MS PGothic" pitchFamily="34" charset="-128"/>
                <a:cs typeface="Arial" panose="020B0604020202020204" pitchFamily="34" charset="0"/>
              </a:rPr>
              <a:t>96</a:t>
            </a:r>
            <a:r>
              <a:rPr lang="en-US" sz="1000" b="1" baseline="30000" dirty="0">
                <a:solidFill>
                  <a:schemeClr val="accent2"/>
                </a:solidFill>
                <a:ea typeface="MS PGothic" pitchFamily="34" charset="-128"/>
                <a:cs typeface="Arial" panose="020B0604020202020204" pitchFamily="34" charset="0"/>
              </a:rPr>
              <a:t>†</a:t>
            </a:r>
            <a:endParaRPr lang="en-US" sz="1000" b="1" baseline="30000" dirty="0">
              <a:solidFill>
                <a:schemeClr val="accent2"/>
              </a:solidFill>
              <a:latin typeface="Arial"/>
              <a:ea typeface="MS PGothic" pitchFamily="34" charset="-128"/>
              <a:cs typeface="Arial" panose="020B0604020202020204" pitchFamily="34" charset="0"/>
            </a:endParaRPr>
          </a:p>
        </p:txBody>
      </p:sp>
      <p:sp>
        <p:nvSpPr>
          <p:cNvPr id="42" name="Rectangle 20">
            <a:extLst>
              <a:ext uri="{FF2B5EF4-FFF2-40B4-BE49-F238E27FC236}">
                <a16:creationId xmlns:a16="http://schemas.microsoft.com/office/drawing/2014/main" id="{66C572B5-452C-44EF-BAAD-DA74889975EF}"/>
              </a:ext>
            </a:extLst>
          </p:cNvPr>
          <p:cNvSpPr>
            <a:spLocks noChangeArrowheads="1"/>
          </p:cNvSpPr>
          <p:nvPr/>
        </p:nvSpPr>
        <p:spPr bwMode="auto">
          <a:xfrm>
            <a:off x="10021210" y="4073498"/>
            <a:ext cx="1102976" cy="133892"/>
          </a:xfrm>
          <a:prstGeom prst="rect">
            <a:avLst/>
          </a:prstGeom>
          <a:noFill/>
          <a:ln w="9525" algn="ctr">
            <a:noFill/>
            <a:miter lim="800000"/>
            <a:headEnd/>
            <a:tailEnd/>
          </a:ln>
        </p:spPr>
        <p:txBody>
          <a:bodyPr wrap="none" lIns="0" tIns="0" rIns="0" bIns="0" anchor="ctr"/>
          <a:lstStyle/>
          <a:p>
            <a:pPr marL="284163" indent="-284163" algn="ctr" defTabSz="796925" eaLnBrk="0" fontAlgn="base" hangingPunct="0">
              <a:spcBef>
                <a:spcPct val="25000"/>
              </a:spcBef>
              <a:spcAft>
                <a:spcPct val="0"/>
              </a:spcAft>
              <a:buClr>
                <a:srgbClr val="FF6623"/>
              </a:buClr>
              <a:buSzPct val="125000"/>
              <a:defRPr/>
            </a:pPr>
            <a:r>
              <a:rPr lang="en-US" sz="1400" b="1" dirty="0">
                <a:solidFill>
                  <a:schemeClr val="accent1"/>
                </a:solidFill>
                <a:ea typeface="MS PGothic" pitchFamily="34" charset="-128"/>
                <a:cs typeface="Arial" panose="020B0604020202020204" pitchFamily="34" charset="0"/>
              </a:rPr>
              <a:t>Week 240</a:t>
            </a:r>
          </a:p>
          <a:p>
            <a:pPr marL="284163" indent="-284163" algn="ctr" defTabSz="796925" eaLnBrk="0" fontAlgn="base" hangingPunct="0">
              <a:spcBef>
                <a:spcPct val="25000"/>
              </a:spcBef>
              <a:spcAft>
                <a:spcPct val="0"/>
              </a:spcAft>
              <a:buClr>
                <a:srgbClr val="FF6623"/>
              </a:buClr>
              <a:buSzPct val="125000"/>
              <a:defRPr/>
            </a:pPr>
            <a:r>
              <a:rPr lang="en-US" sz="1400" b="1" dirty="0">
                <a:solidFill>
                  <a:schemeClr val="accent1"/>
                </a:solidFill>
                <a:ea typeface="MS PGothic" pitchFamily="34" charset="-128"/>
                <a:cs typeface="Arial" panose="020B0604020202020204" pitchFamily="34" charset="0"/>
              </a:rPr>
              <a:t>End of study</a:t>
            </a:r>
            <a:r>
              <a:rPr lang="en-US" sz="1400" b="1" baseline="30000" dirty="0">
                <a:solidFill>
                  <a:schemeClr val="accent1"/>
                </a:solidFill>
                <a:ea typeface="MS PGothic" pitchFamily="34" charset="-128"/>
                <a:cs typeface="Arial" panose="020B0604020202020204" pitchFamily="34" charset="0"/>
              </a:rPr>
              <a:t>‡</a:t>
            </a:r>
          </a:p>
        </p:txBody>
      </p:sp>
      <p:sp>
        <p:nvSpPr>
          <p:cNvPr id="43" name="AutoShape 4">
            <a:extLst>
              <a:ext uri="{FF2B5EF4-FFF2-40B4-BE49-F238E27FC236}">
                <a16:creationId xmlns:a16="http://schemas.microsoft.com/office/drawing/2014/main" id="{FCA4C608-59CE-4FB0-9B8C-C6D2D199E2C3}"/>
              </a:ext>
            </a:extLst>
          </p:cNvPr>
          <p:cNvSpPr>
            <a:spLocks noChangeArrowheads="1"/>
          </p:cNvSpPr>
          <p:nvPr/>
        </p:nvSpPr>
        <p:spPr bwMode="auto">
          <a:xfrm>
            <a:off x="6483027" y="2157069"/>
            <a:ext cx="4171907" cy="1092005"/>
          </a:xfrm>
          <a:prstGeom prst="homePlate">
            <a:avLst>
              <a:gd name="adj" fmla="val 37877"/>
            </a:avLst>
          </a:prstGeom>
          <a:solidFill>
            <a:srgbClr val="002060"/>
          </a:solidFill>
          <a:ln w="19050">
            <a:noFill/>
            <a:miter lim="800000"/>
            <a:headEnd/>
            <a:tailEnd/>
          </a:ln>
          <a:effectLst/>
        </p:spPr>
        <p:txBody>
          <a:bodyPr wrap="none" anchor="ctr"/>
          <a:lstStyle/>
          <a:p>
            <a:pPr algn="ctr" eaLnBrk="0" hangingPunct="0">
              <a:defRPr/>
            </a:pPr>
            <a:r>
              <a:rPr lang="en-US" sz="1200" b="1" dirty="0">
                <a:solidFill>
                  <a:srgbClr val="FFFFFF"/>
                </a:solidFill>
                <a:latin typeface="Arial" panose="020B0604020202020204" pitchFamily="34" charset="0"/>
                <a:cs typeface="Arial" panose="020B0604020202020204" pitchFamily="34" charset="0"/>
              </a:rPr>
              <a:t>Open-label FTR 600 mg BID + OBT </a:t>
            </a:r>
          </a:p>
        </p:txBody>
      </p:sp>
      <p:sp>
        <p:nvSpPr>
          <p:cNvPr id="45" name="Rectangle 20">
            <a:extLst>
              <a:ext uri="{FF2B5EF4-FFF2-40B4-BE49-F238E27FC236}">
                <a16:creationId xmlns:a16="http://schemas.microsoft.com/office/drawing/2014/main" id="{96E7538C-4E8E-4FBE-B68B-D352B2908090}"/>
              </a:ext>
            </a:extLst>
          </p:cNvPr>
          <p:cNvSpPr>
            <a:spLocks noChangeArrowheads="1"/>
          </p:cNvSpPr>
          <p:nvPr/>
        </p:nvSpPr>
        <p:spPr bwMode="auto">
          <a:xfrm>
            <a:off x="10062474" y="5667097"/>
            <a:ext cx="1102976" cy="133892"/>
          </a:xfrm>
          <a:prstGeom prst="rect">
            <a:avLst/>
          </a:prstGeom>
          <a:noFill/>
          <a:ln w="9525" algn="ctr">
            <a:noFill/>
            <a:miter lim="800000"/>
            <a:headEnd/>
            <a:tailEnd/>
          </a:ln>
        </p:spPr>
        <p:txBody>
          <a:bodyPr wrap="none" lIns="0" tIns="0" rIns="0" bIns="0" anchor="ctr"/>
          <a:lstStyle/>
          <a:p>
            <a:pPr marL="284163" indent="-284163" algn="ctr" defTabSz="796925" eaLnBrk="0" fontAlgn="base" hangingPunct="0">
              <a:spcBef>
                <a:spcPct val="25000"/>
              </a:spcBef>
              <a:spcAft>
                <a:spcPct val="0"/>
              </a:spcAft>
              <a:buClr>
                <a:srgbClr val="FF6623"/>
              </a:buClr>
              <a:buSzPct val="125000"/>
              <a:defRPr/>
            </a:pPr>
            <a:r>
              <a:rPr lang="en-US" sz="1400" b="1" dirty="0">
                <a:solidFill>
                  <a:schemeClr val="accent1"/>
                </a:solidFill>
                <a:ea typeface="MS PGothic" pitchFamily="34" charset="-128"/>
                <a:cs typeface="Arial" panose="020B0604020202020204" pitchFamily="34" charset="0"/>
              </a:rPr>
              <a:t>Week 240</a:t>
            </a:r>
          </a:p>
          <a:p>
            <a:pPr marL="284163" indent="-284163" algn="ctr" defTabSz="796925" eaLnBrk="0" fontAlgn="base" hangingPunct="0">
              <a:spcBef>
                <a:spcPct val="25000"/>
              </a:spcBef>
              <a:spcAft>
                <a:spcPct val="0"/>
              </a:spcAft>
              <a:buClr>
                <a:srgbClr val="FF6623"/>
              </a:buClr>
              <a:buSzPct val="125000"/>
              <a:defRPr/>
            </a:pPr>
            <a:r>
              <a:rPr lang="en-US" sz="1400" b="1" dirty="0">
                <a:solidFill>
                  <a:schemeClr val="accent1"/>
                </a:solidFill>
                <a:ea typeface="MS PGothic" pitchFamily="34" charset="-128"/>
                <a:cs typeface="Arial" panose="020B0604020202020204" pitchFamily="34" charset="0"/>
              </a:rPr>
              <a:t>End of study</a:t>
            </a:r>
            <a:r>
              <a:rPr lang="en-US" sz="1400" b="1" baseline="30000" dirty="0">
                <a:solidFill>
                  <a:schemeClr val="accent1"/>
                </a:solidFill>
                <a:ea typeface="MS PGothic" pitchFamily="34" charset="-128"/>
                <a:cs typeface="Arial" panose="020B0604020202020204" pitchFamily="34" charset="0"/>
              </a:rPr>
              <a:t>‡</a:t>
            </a:r>
            <a:endParaRPr lang="en-US" sz="1400" b="1" dirty="0">
              <a:solidFill>
                <a:schemeClr val="accent1"/>
              </a:solidFill>
              <a:ea typeface="MS PGothic" pitchFamily="34" charset="-128"/>
              <a:cs typeface="Arial" panose="020B0604020202020204" pitchFamily="34" charset="0"/>
            </a:endParaRPr>
          </a:p>
        </p:txBody>
      </p:sp>
      <p:sp>
        <p:nvSpPr>
          <p:cNvPr id="46" name="Text Placeholder 6">
            <a:extLst>
              <a:ext uri="{FF2B5EF4-FFF2-40B4-BE49-F238E27FC236}">
                <a16:creationId xmlns:a16="http://schemas.microsoft.com/office/drawing/2014/main" id="{1B8B8842-31F8-4D4B-A974-C2138B51BC7E}"/>
              </a:ext>
            </a:extLst>
          </p:cNvPr>
          <p:cNvSpPr txBox="1">
            <a:spLocks/>
          </p:cNvSpPr>
          <p:nvPr/>
        </p:nvSpPr>
        <p:spPr>
          <a:xfrm>
            <a:off x="6212541" y="6490156"/>
            <a:ext cx="5523847" cy="215444"/>
          </a:xfrm>
          <a:prstGeom prst="rect">
            <a:avLst/>
          </a:prstGeom>
        </p:spPr>
        <p:txBody>
          <a:bodyPr vert="horz" wrap="square" lIns="0" tIns="0" rIns="0" bIns="0" rtlCol="0" anchor="b">
            <a:spAutoFit/>
          </a:bodyPr>
          <a:lstStyle>
            <a:lvl1pPr marL="0" indent="0" algn="r" defTabSz="914400" rtl="0" eaLnBrk="1" latinLnBrk="0" hangingPunct="1">
              <a:lnSpc>
                <a:spcPct val="100000"/>
              </a:lnSpc>
              <a:spcBef>
                <a:spcPts val="0"/>
              </a:spcBef>
              <a:buClr>
                <a:schemeClr val="accent1"/>
              </a:buClr>
              <a:buFont typeface="Arial" panose="020B0604020202020204" pitchFamily="34" charset="0"/>
              <a:buNone/>
              <a:defRPr sz="700" kern="1200">
                <a:solidFill>
                  <a:schemeClr val="accent2"/>
                </a:solidFill>
                <a:latin typeface="+mn-lt"/>
                <a:ea typeface="+mn-ea"/>
                <a:cs typeface="+mn-cs"/>
              </a:defRPr>
            </a:lvl1pPr>
            <a:lvl2pPr marL="457200" indent="0" algn="r" defTabSz="914400" rtl="0" eaLnBrk="1" latinLnBrk="0" hangingPunct="1">
              <a:lnSpc>
                <a:spcPct val="100000"/>
              </a:lnSpc>
              <a:spcBef>
                <a:spcPts val="600"/>
              </a:spcBef>
              <a:buClr>
                <a:schemeClr val="accent1"/>
              </a:buClr>
              <a:buFont typeface="Arial" panose="020B0604020202020204" pitchFamily="34" charset="0"/>
              <a:buNone/>
              <a:defRPr sz="1800" kern="1200">
                <a:solidFill>
                  <a:schemeClr val="accent2"/>
                </a:solidFill>
                <a:latin typeface="+mn-lt"/>
                <a:ea typeface="+mn-ea"/>
                <a:cs typeface="+mn-cs"/>
              </a:defRPr>
            </a:lvl2pPr>
            <a:lvl3pPr marL="914400" indent="0" algn="r" defTabSz="914400" rtl="0" eaLnBrk="1" latinLnBrk="0" hangingPunct="1">
              <a:lnSpc>
                <a:spcPct val="100000"/>
              </a:lnSpc>
              <a:spcBef>
                <a:spcPts val="300"/>
              </a:spcBef>
              <a:buClr>
                <a:schemeClr val="accent1"/>
              </a:buClr>
              <a:buFont typeface="Arial" panose="020B0604020202020204" pitchFamily="34" charset="0"/>
              <a:buNone/>
              <a:defRPr sz="1600" kern="1200">
                <a:solidFill>
                  <a:schemeClr val="accent2"/>
                </a:solidFill>
                <a:latin typeface="+mn-lt"/>
                <a:ea typeface="+mn-ea"/>
                <a:cs typeface="+mn-cs"/>
              </a:defRPr>
            </a:lvl3pPr>
            <a:lvl4pPr marL="1371600" indent="0" algn="r" defTabSz="914400" rtl="0" eaLnBrk="1" latinLnBrk="0" hangingPunct="1">
              <a:lnSpc>
                <a:spcPct val="100000"/>
              </a:lnSpc>
              <a:spcBef>
                <a:spcPts val="300"/>
              </a:spcBef>
              <a:buClr>
                <a:schemeClr val="accent1"/>
              </a:buClr>
              <a:buFont typeface="Arial" panose="020B0604020202020204" pitchFamily="34" charset="0"/>
              <a:buNone/>
              <a:defRPr sz="1400" kern="1200">
                <a:solidFill>
                  <a:schemeClr val="accent2"/>
                </a:solidFill>
                <a:latin typeface="+mn-lt"/>
                <a:ea typeface="+mn-ea"/>
                <a:cs typeface="+mn-cs"/>
              </a:defRPr>
            </a:lvl4pPr>
            <a:lvl5pPr marL="1828800" indent="0" algn="r" defTabSz="914400" rtl="0" eaLnBrk="1" latinLnBrk="0" hangingPunct="1">
              <a:lnSpc>
                <a:spcPct val="100000"/>
              </a:lnSpc>
              <a:spcBef>
                <a:spcPts val="300"/>
              </a:spcBef>
              <a:buClr>
                <a:schemeClr val="accent1"/>
              </a:buClr>
              <a:buFont typeface="Arial" panose="020B0604020202020204" pitchFamily="34" charset="0"/>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b="1" dirty="0"/>
              <a:t>1</a:t>
            </a:r>
            <a:r>
              <a:rPr lang="da-DK" dirty="0"/>
              <a:t>. </a:t>
            </a:r>
            <a:r>
              <a:rPr lang="da-DK" dirty="0" err="1"/>
              <a:t>Kozal</a:t>
            </a:r>
            <a:r>
              <a:rPr lang="da-DK" dirty="0"/>
              <a:t> M, et al. N </a:t>
            </a:r>
            <a:r>
              <a:rPr lang="da-DK" dirty="0" err="1"/>
              <a:t>Engl</a:t>
            </a:r>
            <a:r>
              <a:rPr lang="da-DK" dirty="0"/>
              <a:t> J Med 2020;382:1232–43</a:t>
            </a:r>
          </a:p>
          <a:p>
            <a:r>
              <a:rPr lang="da-DK" b="1" dirty="0"/>
              <a:t>2</a:t>
            </a:r>
            <a:r>
              <a:rPr lang="da-DK" dirty="0"/>
              <a:t>. Ackerman P, et al. AIDS 2021;35(7):1061</a:t>
            </a:r>
          </a:p>
        </p:txBody>
      </p:sp>
      <p:sp>
        <p:nvSpPr>
          <p:cNvPr id="2" name="TextBox 1">
            <a:extLst>
              <a:ext uri="{FF2B5EF4-FFF2-40B4-BE49-F238E27FC236}">
                <a16:creationId xmlns:a16="http://schemas.microsoft.com/office/drawing/2014/main" id="{7E3555AE-3723-4761-959C-923E58B82571}"/>
              </a:ext>
            </a:extLst>
          </p:cNvPr>
          <p:cNvSpPr txBox="1"/>
          <p:nvPr/>
        </p:nvSpPr>
        <p:spPr>
          <a:xfrm>
            <a:off x="798514" y="1592263"/>
            <a:ext cx="2760763" cy="315016"/>
          </a:xfrm>
          <a:prstGeom prst="rect">
            <a:avLst/>
          </a:prstGeom>
          <a:noFill/>
        </p:spPr>
        <p:txBody>
          <a:bodyPr wrap="none" lIns="0" tIns="0" rIns="0" bIns="0" rtlCol="0">
            <a:noAutofit/>
          </a:bodyPr>
          <a:lstStyle/>
          <a:p>
            <a:pPr algn="l"/>
            <a:r>
              <a:rPr lang="en-US" b="1" dirty="0">
                <a:solidFill>
                  <a:schemeClr val="accent2"/>
                </a:solidFill>
              </a:rPr>
              <a:t>BRIGHTE: Study design</a:t>
            </a:r>
            <a:r>
              <a:rPr lang="en-US" b="1" baseline="30000" dirty="0">
                <a:solidFill>
                  <a:schemeClr val="accent2"/>
                </a:solidFill>
              </a:rPr>
              <a:t>1,2</a:t>
            </a:r>
            <a:endParaRPr lang="en-US" b="1" dirty="0">
              <a:solidFill>
                <a:schemeClr val="accent2"/>
              </a:solidFill>
            </a:endParaRPr>
          </a:p>
        </p:txBody>
      </p:sp>
    </p:spTree>
    <p:extLst>
      <p:ext uri="{BB962C8B-B14F-4D97-AF65-F5344CB8AC3E}">
        <p14:creationId xmlns:p14="http://schemas.microsoft.com/office/powerpoint/2010/main" val="295647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DF7D119F-F5A0-4329-AA42-04D51606AA28}"/>
              </a:ext>
            </a:extLst>
          </p:cNvPr>
          <p:cNvSpPr>
            <a:spLocks noGrp="1"/>
          </p:cNvSpPr>
          <p:nvPr>
            <p:ph type="sldNum" sz="quarter" idx="11"/>
          </p:nvPr>
        </p:nvSpPr>
        <p:spPr>
          <a:xfrm>
            <a:off x="11942967" y="6510704"/>
            <a:ext cx="249033" cy="246221"/>
          </a:xfrm>
        </p:spPr>
        <p:txBody>
          <a:bodyPr/>
          <a:lstStyle/>
          <a:p>
            <a:pPr lvl="0"/>
            <a:fld id="{DA52DCD9-8769-4ED5-B8CC-B00FC588BA8C}" type="slidenum">
              <a:rPr lang="en-US" noProof="0" smtClean="0"/>
              <a:pPr lvl="0"/>
              <a:t>12</a:t>
            </a:fld>
            <a:endParaRPr lang="en-US" noProof="0" dirty="0"/>
          </a:p>
        </p:txBody>
      </p:sp>
      <p:sp>
        <p:nvSpPr>
          <p:cNvPr id="10" name="Text Placeholder 46">
            <a:extLst>
              <a:ext uri="{FF2B5EF4-FFF2-40B4-BE49-F238E27FC236}">
                <a16:creationId xmlns:a16="http://schemas.microsoft.com/office/drawing/2014/main" id="{17C4E857-8633-4CB6-9D45-FF3B60034502}"/>
              </a:ext>
            </a:extLst>
          </p:cNvPr>
          <p:cNvSpPr>
            <a:spLocks noGrp="1"/>
          </p:cNvSpPr>
          <p:nvPr>
            <p:ph type="body" sz="quarter" idx="12"/>
          </p:nvPr>
        </p:nvSpPr>
        <p:spPr>
          <a:xfrm>
            <a:off x="803275" y="6597878"/>
            <a:ext cx="5202687" cy="107722"/>
          </a:xfrm>
        </p:spPr>
        <p:txBody>
          <a:bodyPr/>
          <a:lstStyle/>
          <a:p>
            <a:endParaRPr lang="en-US" altLang="en-US" dirty="0"/>
          </a:p>
          <a:p>
            <a:endParaRPr lang="en-US" altLang="en-US" dirty="0"/>
          </a:p>
        </p:txBody>
      </p:sp>
      <p:sp>
        <p:nvSpPr>
          <p:cNvPr id="3" name="Title 2">
            <a:extLst>
              <a:ext uri="{FF2B5EF4-FFF2-40B4-BE49-F238E27FC236}">
                <a16:creationId xmlns:a16="http://schemas.microsoft.com/office/drawing/2014/main" id="{53130F76-78BC-45EC-918E-0998A8C9E7BE}"/>
              </a:ext>
            </a:extLst>
          </p:cNvPr>
          <p:cNvSpPr>
            <a:spLocks noGrp="1"/>
          </p:cNvSpPr>
          <p:nvPr>
            <p:ph type="title"/>
          </p:nvPr>
        </p:nvSpPr>
        <p:spPr>
          <a:xfrm>
            <a:off x="803275" y="184935"/>
            <a:ext cx="10933113" cy="883578"/>
          </a:xfrm>
        </p:spPr>
        <p:txBody>
          <a:bodyPr anchor="ctr"/>
          <a:lstStyle/>
          <a:p>
            <a:r>
              <a:rPr lang="en-US" dirty="0"/>
              <a:t>BRIGHTE study: Most common components in initial OBT</a:t>
            </a:r>
            <a:endParaRPr lang="en-US" baseline="30000" dirty="0"/>
          </a:p>
        </p:txBody>
      </p:sp>
      <p:sp>
        <p:nvSpPr>
          <p:cNvPr id="12" name="Text Placeholder 10">
            <a:extLst>
              <a:ext uri="{FF2B5EF4-FFF2-40B4-BE49-F238E27FC236}">
                <a16:creationId xmlns:a16="http://schemas.microsoft.com/office/drawing/2014/main" id="{9C3A92BE-2A81-4645-9F75-4923278100BC}"/>
              </a:ext>
            </a:extLst>
          </p:cNvPr>
          <p:cNvSpPr txBox="1">
            <a:spLocks/>
          </p:cNvSpPr>
          <p:nvPr/>
        </p:nvSpPr>
        <p:spPr>
          <a:xfrm>
            <a:off x="735649" y="6003183"/>
            <a:ext cx="7332026" cy="70241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defRPr/>
            </a:pPr>
            <a:r>
              <a:rPr lang="en-US" sz="700" b="1" dirty="0">
                <a:solidFill>
                  <a:srgbClr val="071D49"/>
                </a:solidFill>
                <a:latin typeface="Arial" panose="020B0604020202020204" pitchFamily="34" charset="0"/>
                <a:ea typeface="Calibri" panose="020F0502020204030204" pitchFamily="34" charset="0"/>
                <a:cs typeface="Arial" panose="020B0604020202020204" pitchFamily="34" charset="0"/>
              </a:rPr>
              <a:t>*</a:t>
            </a:r>
            <a:r>
              <a:rPr lang="en-US" sz="700" dirty="0">
                <a:solidFill>
                  <a:srgbClr val="071D49"/>
                </a:solidFill>
                <a:latin typeface="Arial" panose="020B0604020202020204" pitchFamily="34" charset="0"/>
                <a:ea typeface="Calibri" panose="020F0502020204030204" pitchFamily="34" charset="0"/>
                <a:cs typeface="Arial" panose="020B0604020202020204" pitchFamily="34" charset="0"/>
              </a:rPr>
              <a:t>Numbers at the top of the bars show the percent of all participants in the cohort who included the ARV in their OBT</a:t>
            </a:r>
            <a:br>
              <a:rPr kumimoji="0" lang="en-US" sz="700" b="0" i="0" u="none" strike="noStrike" kern="120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br>
            <a:r>
              <a:rPr lang="en-US" sz="700" b="1" dirty="0">
                <a:solidFill>
                  <a:srgbClr val="071D49"/>
                </a:solidFill>
                <a:latin typeface="Arial" panose="020B0604020202020204" pitchFamily="34" charset="0"/>
                <a:ea typeface="Calibri" panose="020F0502020204030204" pitchFamily="34" charset="0"/>
                <a:cs typeface="Arial" panose="020B0604020202020204" pitchFamily="34" charset="0"/>
              </a:rPr>
              <a:t>†</a:t>
            </a:r>
            <a:r>
              <a:rPr lang="en-US" sz="700" dirty="0">
                <a:solidFill>
                  <a:srgbClr val="071D49"/>
                </a:solidFill>
                <a:latin typeface="Arial" panose="020B0604020202020204" pitchFamily="34" charset="0"/>
                <a:ea typeface="Calibri" panose="020F0502020204030204" pitchFamily="34" charset="0"/>
                <a:cs typeface="Arial" panose="020B0604020202020204" pitchFamily="34" charset="0"/>
              </a:rPr>
              <a:t>ARVs that were included in the OBT for at least 10% of study participants in either cohort</a:t>
            </a:r>
            <a:br>
              <a:rPr lang="en-US" sz="700" dirty="0">
                <a:solidFill>
                  <a:srgbClr val="071D49"/>
                </a:solidFill>
                <a:latin typeface="Arial" panose="020B0604020202020204" pitchFamily="34" charset="0"/>
                <a:ea typeface="Calibri" panose="020F0502020204030204" pitchFamily="34" charset="0"/>
                <a:cs typeface="Arial" panose="020B0604020202020204" pitchFamily="34" charset="0"/>
              </a:rPr>
            </a:br>
            <a:r>
              <a:rPr lang="en-US" sz="700" b="1" dirty="0">
                <a:solidFill>
                  <a:srgbClr val="071D49"/>
                </a:solidFill>
                <a:latin typeface="Arial" panose="020B0604020202020204" pitchFamily="34" charset="0"/>
                <a:ea typeface="Calibri" panose="020F0502020204030204" pitchFamily="34" charset="0"/>
                <a:cs typeface="Arial" panose="020B0604020202020204" pitchFamily="34" charset="0"/>
              </a:rPr>
              <a:t>‡</a:t>
            </a:r>
            <a:r>
              <a:rPr kumimoji="0" lang="en-US" sz="7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altLang="en-US" sz="700" b="0" i="0" u="none" strike="noStrike" kern="120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ased on Monogram assays (</a:t>
            </a:r>
            <a:r>
              <a:rPr kumimoji="0" lang="en-US" altLang="en-US" sz="700" b="0" i="0" u="none" strike="noStrike" kern="1200" cap="none" spc="0" normalizeH="0" baseline="0" noProof="0" dirty="0" err="1">
                <a:ln>
                  <a:noFill/>
                </a:ln>
                <a:solidFill>
                  <a:srgbClr val="071D49"/>
                </a:solidFill>
                <a:effectLst/>
                <a:uLnTx/>
                <a:uFillTx/>
                <a:latin typeface="Arial" panose="020B0604020202020204" pitchFamily="34" charset="0"/>
                <a:ea typeface="+mn-ea"/>
                <a:cs typeface="Arial" panose="020B0604020202020204" pitchFamily="34" charset="0"/>
              </a:rPr>
              <a:t>PhenoSense</a:t>
            </a:r>
            <a:r>
              <a:rPr kumimoji="0" lang="en-US" sz="700" b="0" i="0" u="none" strike="noStrike" kern="1200" cap="none" spc="0" normalizeH="0" baseline="30000" noProof="0" dirty="0">
                <a:ln>
                  <a:noFill/>
                </a:ln>
                <a:solidFill>
                  <a:srgbClr val="071D49"/>
                </a:solidFill>
                <a:effectLst/>
                <a:uLnTx/>
                <a:uFillTx/>
                <a:latin typeface="Arial" panose="020B0604020202020204" pitchFamily="34" charset="0"/>
                <a:ea typeface="+mn-ea"/>
                <a:cs typeface="Arial" panose="020B0604020202020204" pitchFamily="34" charset="0"/>
              </a:rPr>
              <a:t>®</a:t>
            </a:r>
            <a:r>
              <a:rPr kumimoji="0" lang="en-US" altLang="en-US" sz="700" b="0" i="0" u="none" strike="noStrike" kern="120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 GT Plus Integrase,</a:t>
            </a:r>
            <a:r>
              <a:rPr kumimoji="0" lang="en-US" sz="700" b="0" i="0" u="none" strike="noStrike" kern="120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 </a:t>
            </a:r>
            <a:r>
              <a:rPr kumimoji="0" lang="en-US" sz="700" b="0" i="0" u="none" strike="noStrike" kern="1200" cap="none" spc="0" normalizeH="0" baseline="0" noProof="0" dirty="0" err="1">
                <a:ln>
                  <a:noFill/>
                </a:ln>
                <a:solidFill>
                  <a:srgbClr val="071D49"/>
                </a:solidFill>
                <a:effectLst/>
                <a:uLnTx/>
                <a:uFillTx/>
                <a:latin typeface="Arial" panose="020B0604020202020204" pitchFamily="34" charset="0"/>
                <a:ea typeface="+mn-ea"/>
                <a:cs typeface="Arial" panose="020B0604020202020204" pitchFamily="34" charset="0"/>
              </a:rPr>
              <a:t>T</a:t>
            </a:r>
            <a:r>
              <a:rPr kumimoji="0" lang="en-US" altLang="en-US" sz="700" b="0" i="0" u="none" strike="noStrike" kern="1200" cap="none" spc="0" normalizeH="0" baseline="0" noProof="0" dirty="0" err="1">
                <a:ln>
                  <a:noFill/>
                </a:ln>
                <a:solidFill>
                  <a:srgbClr val="071D49"/>
                </a:solidFill>
                <a:effectLst/>
                <a:uLnTx/>
                <a:uFillTx/>
                <a:latin typeface="Arial" panose="020B0604020202020204" pitchFamily="34" charset="0"/>
                <a:ea typeface="+mn-ea"/>
                <a:cs typeface="Arial" panose="020B0604020202020204" pitchFamily="34" charset="0"/>
              </a:rPr>
              <a:t>rofile</a:t>
            </a:r>
            <a:r>
              <a:rPr kumimoji="0" lang="en-US" sz="700" b="0" i="0" u="none" strike="noStrike" kern="1200" cap="none" spc="0" normalizeH="0" baseline="30000" noProof="0" dirty="0">
                <a:ln>
                  <a:noFill/>
                </a:ln>
                <a:solidFill>
                  <a:srgbClr val="071D49"/>
                </a:solidFill>
                <a:effectLst/>
                <a:uLnTx/>
                <a:uFillTx/>
                <a:latin typeface="Arial" panose="020B0604020202020204" pitchFamily="34" charset="0"/>
                <a:ea typeface="+mn-ea"/>
                <a:cs typeface="Arial" panose="020B0604020202020204" pitchFamily="34" charset="0"/>
              </a:rPr>
              <a:t>®</a:t>
            </a:r>
            <a:r>
              <a:rPr kumimoji="0" lang="en-US" altLang="en-US" sz="700" b="0" i="0" u="none" strike="noStrike" kern="120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 and </a:t>
            </a:r>
            <a:r>
              <a:rPr kumimoji="0" lang="en-US" altLang="en-US" sz="700" b="0" i="0" u="none" strike="noStrike" kern="1200" cap="none" spc="0" normalizeH="0" baseline="0" noProof="0" dirty="0" err="1">
                <a:ln>
                  <a:noFill/>
                </a:ln>
                <a:solidFill>
                  <a:srgbClr val="071D49"/>
                </a:solidFill>
                <a:effectLst/>
                <a:uLnTx/>
                <a:uFillTx/>
                <a:latin typeface="Arial" panose="020B0604020202020204" pitchFamily="34" charset="0"/>
                <a:ea typeface="+mn-ea"/>
                <a:cs typeface="Arial" panose="020B0604020202020204" pitchFamily="34" charset="0"/>
              </a:rPr>
              <a:t>PhenoS</a:t>
            </a:r>
            <a:r>
              <a:rPr kumimoji="0" lang="en-US" sz="700" b="0" i="0" u="none" strike="noStrike" kern="1200" cap="none" spc="0" normalizeH="0" baseline="0" noProof="0" dirty="0" err="1">
                <a:ln>
                  <a:noFill/>
                </a:ln>
                <a:solidFill>
                  <a:srgbClr val="071D49"/>
                </a:solidFill>
                <a:effectLst/>
                <a:uLnTx/>
                <a:uFillTx/>
                <a:latin typeface="Arial" panose="020B0604020202020204" pitchFamily="34" charset="0"/>
                <a:ea typeface="+mn-ea"/>
                <a:cs typeface="Arial" panose="020B0604020202020204" pitchFamily="34" charset="0"/>
              </a:rPr>
              <a:t>ense</a:t>
            </a:r>
            <a:r>
              <a:rPr kumimoji="0" lang="en-US" sz="700" b="0" i="0" u="none" strike="noStrike" kern="1200" cap="none" spc="0" normalizeH="0" baseline="30000" noProof="0" dirty="0">
                <a:ln>
                  <a:noFill/>
                </a:ln>
                <a:solidFill>
                  <a:srgbClr val="071D49"/>
                </a:solidFill>
                <a:effectLst/>
                <a:uLnTx/>
                <a:uFillTx/>
                <a:latin typeface="Arial" panose="020B0604020202020204" pitchFamily="34" charset="0"/>
                <a:ea typeface="+mn-ea"/>
                <a:cs typeface="Arial" panose="020B0604020202020204" pitchFamily="34" charset="0"/>
              </a:rPr>
              <a:t>®</a:t>
            </a:r>
            <a:r>
              <a:rPr kumimoji="0" lang="en-US" altLang="en-US" sz="700" b="0" i="0" u="none" strike="noStrike" kern="1200" cap="none" spc="0" normalizeH="0" baseline="0" noProof="0" dirty="0">
                <a:ln>
                  <a:noFill/>
                </a:ln>
                <a:solidFill>
                  <a:srgbClr val="071D49"/>
                </a:solidFill>
                <a:effectLst/>
                <a:uLnTx/>
                <a:uFillTx/>
                <a:latin typeface="Arial" panose="020B0604020202020204" pitchFamily="34" charset="0"/>
                <a:ea typeface="+mn-ea"/>
                <a:cs typeface="Arial" panose="020B0604020202020204" pitchFamily="34" charset="0"/>
              </a:rPr>
              <a:t> Entry), historical resistance, eligibility, and tolerability</a:t>
            </a:r>
            <a:br>
              <a:rPr lang="en-US" altLang="en-US" sz="700" dirty="0">
                <a:solidFill>
                  <a:srgbClr val="071D49"/>
                </a:solidFill>
                <a:latin typeface="Arial" panose="020B0604020202020204" pitchFamily="34" charset="0"/>
                <a:cs typeface="Arial" panose="020B0604020202020204" pitchFamily="34" charset="0"/>
              </a:rPr>
            </a:br>
            <a:r>
              <a:rPr lang="en-US" altLang="en-US" sz="700" b="1" dirty="0">
                <a:solidFill>
                  <a:srgbClr val="071D49"/>
                </a:solidFill>
                <a:latin typeface="Arial" panose="020B0604020202020204" pitchFamily="34" charset="0"/>
                <a:cs typeface="Arial" panose="020B0604020202020204" pitchFamily="34" charset="0"/>
              </a:rPr>
              <a:t>DRV</a:t>
            </a:r>
            <a:r>
              <a:rPr lang="en-US" altLang="en-US" sz="700" dirty="0">
                <a:solidFill>
                  <a:srgbClr val="071D49"/>
                </a:solidFill>
                <a:latin typeface="Arial" panose="020B0604020202020204" pitchFamily="34" charset="0"/>
                <a:cs typeface="Arial" panose="020B0604020202020204" pitchFamily="34" charset="0"/>
              </a:rPr>
              <a:t>, darunavir; </a:t>
            </a:r>
            <a:r>
              <a:rPr lang="en-US" altLang="en-US" sz="700" b="1" dirty="0">
                <a:solidFill>
                  <a:srgbClr val="071D49"/>
                </a:solidFill>
                <a:latin typeface="Arial" panose="020B0604020202020204" pitchFamily="34" charset="0"/>
                <a:cs typeface="Arial" panose="020B0604020202020204" pitchFamily="34" charset="0"/>
              </a:rPr>
              <a:t>DTG</a:t>
            </a:r>
            <a:r>
              <a:rPr lang="en-US" altLang="en-US" sz="700" dirty="0">
                <a:solidFill>
                  <a:srgbClr val="071D49"/>
                </a:solidFill>
                <a:latin typeface="Arial" panose="020B0604020202020204" pitchFamily="34" charset="0"/>
                <a:cs typeface="Arial" panose="020B0604020202020204" pitchFamily="34" charset="0"/>
              </a:rPr>
              <a:t>, dolutegravir; </a:t>
            </a:r>
            <a:r>
              <a:rPr lang="en-US" altLang="en-US" sz="700" b="1" dirty="0">
                <a:solidFill>
                  <a:srgbClr val="071D49"/>
                </a:solidFill>
                <a:latin typeface="Arial" panose="020B0604020202020204" pitchFamily="34" charset="0"/>
                <a:cs typeface="Arial" panose="020B0604020202020204" pitchFamily="34" charset="0"/>
              </a:rPr>
              <a:t>ENF</a:t>
            </a:r>
            <a:r>
              <a:rPr lang="en-US" altLang="en-US" sz="700" dirty="0">
                <a:solidFill>
                  <a:srgbClr val="071D49"/>
                </a:solidFill>
                <a:latin typeface="Arial" panose="020B0604020202020204" pitchFamily="34" charset="0"/>
                <a:cs typeface="Arial" panose="020B0604020202020204" pitchFamily="34" charset="0"/>
              </a:rPr>
              <a:t>, enfuvirtide; </a:t>
            </a:r>
            <a:r>
              <a:rPr lang="en-US" altLang="en-US" sz="700" b="1" dirty="0">
                <a:solidFill>
                  <a:srgbClr val="071D49"/>
                </a:solidFill>
                <a:latin typeface="Arial" panose="020B0604020202020204" pitchFamily="34" charset="0"/>
                <a:cs typeface="Arial" panose="020B0604020202020204" pitchFamily="34" charset="0"/>
              </a:rPr>
              <a:t>ETR</a:t>
            </a:r>
            <a:r>
              <a:rPr lang="en-US" altLang="en-US" sz="700" dirty="0">
                <a:solidFill>
                  <a:srgbClr val="071D49"/>
                </a:solidFill>
                <a:latin typeface="Arial" panose="020B0604020202020204" pitchFamily="34" charset="0"/>
                <a:cs typeface="Arial" panose="020B0604020202020204" pitchFamily="34" charset="0"/>
              </a:rPr>
              <a:t>, etravirine; </a:t>
            </a:r>
            <a:r>
              <a:rPr lang="en-US" altLang="en-US" sz="700" b="1" dirty="0">
                <a:solidFill>
                  <a:srgbClr val="071D49"/>
                </a:solidFill>
                <a:latin typeface="Arial" panose="020B0604020202020204" pitchFamily="34" charset="0"/>
                <a:cs typeface="Arial" panose="020B0604020202020204" pitchFamily="34" charset="0"/>
              </a:rPr>
              <a:t>MVC</a:t>
            </a:r>
            <a:r>
              <a:rPr lang="en-US" altLang="en-US" sz="700" dirty="0">
                <a:solidFill>
                  <a:srgbClr val="071D49"/>
                </a:solidFill>
                <a:latin typeface="Arial" panose="020B0604020202020204" pitchFamily="34" charset="0"/>
                <a:cs typeface="Arial" panose="020B0604020202020204" pitchFamily="34" charset="0"/>
              </a:rPr>
              <a:t>, maraviroc; </a:t>
            </a:r>
            <a:r>
              <a:rPr lang="en-US" altLang="en-US" sz="700" b="1" dirty="0">
                <a:solidFill>
                  <a:srgbClr val="071D49"/>
                </a:solidFill>
                <a:latin typeface="Arial" panose="020B0604020202020204" pitchFamily="34" charset="0"/>
                <a:cs typeface="Arial" panose="020B0604020202020204" pitchFamily="34" charset="0"/>
              </a:rPr>
              <a:t>TDF</a:t>
            </a:r>
            <a:r>
              <a:rPr lang="en-US" altLang="en-US" sz="700" dirty="0">
                <a:solidFill>
                  <a:srgbClr val="071D49"/>
                </a:solidFill>
                <a:latin typeface="Arial" panose="020B0604020202020204" pitchFamily="34" charset="0"/>
                <a:cs typeface="Arial" panose="020B0604020202020204" pitchFamily="34" charset="0"/>
              </a:rPr>
              <a:t>, tenofovir disoproxil fumarate; </a:t>
            </a:r>
            <a:r>
              <a:rPr lang="en-US" altLang="en-US" sz="700" b="1" dirty="0">
                <a:solidFill>
                  <a:srgbClr val="071D49"/>
                </a:solidFill>
                <a:latin typeface="Arial" panose="020B0604020202020204" pitchFamily="34" charset="0"/>
                <a:cs typeface="Arial" panose="020B0604020202020204" pitchFamily="34" charset="0"/>
              </a:rPr>
              <a:t>TFV</a:t>
            </a:r>
            <a:r>
              <a:rPr lang="en-US" altLang="en-US" sz="700" dirty="0">
                <a:solidFill>
                  <a:srgbClr val="071D49"/>
                </a:solidFill>
                <a:latin typeface="Arial" panose="020B0604020202020204" pitchFamily="34" charset="0"/>
                <a:cs typeface="Arial" panose="020B0604020202020204" pitchFamily="34" charset="0"/>
              </a:rPr>
              <a:t>, tenofovir</a:t>
            </a:r>
          </a:p>
        </p:txBody>
      </p:sp>
      <p:sp>
        <p:nvSpPr>
          <p:cNvPr id="13" name="Rectangle: Rounded Corners 12">
            <a:extLst>
              <a:ext uri="{FF2B5EF4-FFF2-40B4-BE49-F238E27FC236}">
                <a16:creationId xmlns:a16="http://schemas.microsoft.com/office/drawing/2014/main" id="{83BA9D90-54FF-4C2D-B1B1-7B2DB0CA3860}"/>
              </a:ext>
            </a:extLst>
          </p:cNvPr>
          <p:cNvSpPr/>
          <p:nvPr/>
        </p:nvSpPr>
        <p:spPr>
          <a:xfrm>
            <a:off x="803275" y="1601594"/>
            <a:ext cx="5292724" cy="345600"/>
          </a:xfrm>
          <a:prstGeom prst="roundRect">
            <a:avLst/>
          </a:prstGeom>
          <a:solidFill>
            <a:schemeClr val="bg1"/>
          </a:solidFill>
          <a:ln w="28575">
            <a:noFill/>
          </a:ln>
          <a:effectLst/>
        </p:spPr>
        <p:txBody>
          <a:bodyPr lIns="0" rIns="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71D49"/>
                </a:solidFill>
                <a:effectLst/>
                <a:uLnTx/>
                <a:uFillTx/>
                <a:latin typeface="Arial"/>
                <a:ea typeface="+mn-ea"/>
                <a:cs typeface="+mn-cs"/>
              </a:rPr>
              <a:t>Randomized cohort (N=272)</a:t>
            </a:r>
            <a:r>
              <a:rPr kumimoji="0" lang="en-US" sz="1800" b="1" i="0" u="none" strike="noStrike" kern="1200" cap="none" spc="0" normalizeH="0" baseline="30000" noProof="0" dirty="0">
                <a:ln>
                  <a:noFill/>
                </a:ln>
                <a:solidFill>
                  <a:srgbClr val="071D49"/>
                </a:solidFill>
                <a:effectLst/>
                <a:uLnTx/>
                <a:uFillTx/>
                <a:latin typeface="Arial"/>
                <a:ea typeface="+mn-ea"/>
                <a:cs typeface="+mn-cs"/>
              </a:rPr>
              <a:t>1,2</a:t>
            </a:r>
          </a:p>
        </p:txBody>
      </p:sp>
      <p:graphicFrame>
        <p:nvGraphicFramePr>
          <p:cNvPr id="14" name="Chart 13">
            <a:extLst>
              <a:ext uri="{FF2B5EF4-FFF2-40B4-BE49-F238E27FC236}">
                <a16:creationId xmlns:a16="http://schemas.microsoft.com/office/drawing/2014/main" id="{7052847B-7840-44CE-A595-360250F67F09}"/>
              </a:ext>
            </a:extLst>
          </p:cNvPr>
          <p:cNvGraphicFramePr/>
          <p:nvPr>
            <p:extLst>
              <p:ext uri="{D42A27DB-BD31-4B8C-83A1-F6EECF244321}">
                <p14:modId xmlns:p14="http://schemas.microsoft.com/office/powerpoint/2010/main" val="368279492"/>
              </p:ext>
            </p:extLst>
          </p:nvPr>
        </p:nvGraphicFramePr>
        <p:xfrm>
          <a:off x="690183" y="2003903"/>
          <a:ext cx="5400000" cy="393473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Rounded Corners 14">
            <a:extLst>
              <a:ext uri="{FF2B5EF4-FFF2-40B4-BE49-F238E27FC236}">
                <a16:creationId xmlns:a16="http://schemas.microsoft.com/office/drawing/2014/main" id="{3B746D1C-EEC1-480F-B0DA-1092C4459481}"/>
              </a:ext>
            </a:extLst>
          </p:cNvPr>
          <p:cNvSpPr/>
          <p:nvPr/>
        </p:nvSpPr>
        <p:spPr>
          <a:xfrm>
            <a:off x="6096000" y="1601594"/>
            <a:ext cx="5640388" cy="345600"/>
          </a:xfrm>
          <a:prstGeom prst="roundRect">
            <a:avLst/>
          </a:prstGeom>
          <a:solidFill>
            <a:schemeClr val="bg1"/>
          </a:solidFill>
          <a:ln w="28575">
            <a:noFill/>
          </a:ln>
          <a:effectLst/>
        </p:spPr>
        <p:txBody>
          <a:bodyPr lIns="0" rIns="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71D49"/>
                </a:solidFill>
                <a:effectLst/>
                <a:uLnTx/>
                <a:uFillTx/>
                <a:latin typeface="Arial"/>
                <a:ea typeface="+mn-ea"/>
                <a:cs typeface="+mn-cs"/>
              </a:rPr>
              <a:t>Non-randomized cohort (N=99)</a:t>
            </a:r>
            <a:r>
              <a:rPr kumimoji="0" lang="en-US" sz="1800" b="1" i="0" u="none" strike="noStrike" kern="1200" cap="none" spc="0" normalizeH="0" baseline="30000" noProof="0" dirty="0">
                <a:ln>
                  <a:noFill/>
                </a:ln>
                <a:solidFill>
                  <a:srgbClr val="071D49"/>
                </a:solidFill>
                <a:effectLst/>
                <a:uLnTx/>
                <a:uFillTx/>
                <a:latin typeface="Arial"/>
                <a:ea typeface="+mn-ea"/>
                <a:cs typeface="+mn-cs"/>
              </a:rPr>
              <a:t>1,2</a:t>
            </a:r>
            <a:endParaRPr kumimoji="0" lang="en-US" sz="1800" b="1" i="0" u="none" strike="noStrike" kern="1200" cap="none" spc="0" normalizeH="0" baseline="0" noProof="0" dirty="0">
              <a:ln>
                <a:noFill/>
              </a:ln>
              <a:solidFill>
                <a:srgbClr val="071D49"/>
              </a:solidFill>
              <a:effectLst/>
              <a:uLnTx/>
              <a:uFillTx/>
              <a:latin typeface="Arial"/>
              <a:ea typeface="+mn-ea"/>
              <a:cs typeface="+mn-cs"/>
            </a:endParaRPr>
          </a:p>
        </p:txBody>
      </p:sp>
      <p:graphicFrame>
        <p:nvGraphicFramePr>
          <p:cNvPr id="16" name="Chart 15">
            <a:extLst>
              <a:ext uri="{FF2B5EF4-FFF2-40B4-BE49-F238E27FC236}">
                <a16:creationId xmlns:a16="http://schemas.microsoft.com/office/drawing/2014/main" id="{79F3A516-0946-4DEE-A732-864AD825A0DE}"/>
              </a:ext>
            </a:extLst>
          </p:cNvPr>
          <p:cNvGraphicFramePr/>
          <p:nvPr>
            <p:extLst>
              <p:ext uri="{D42A27DB-BD31-4B8C-83A1-F6EECF244321}">
                <p14:modId xmlns:p14="http://schemas.microsoft.com/office/powerpoint/2010/main" val="2235546409"/>
              </p:ext>
            </p:extLst>
          </p:nvPr>
        </p:nvGraphicFramePr>
        <p:xfrm>
          <a:off x="6060793" y="2022860"/>
          <a:ext cx="5671367" cy="391577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Placeholder 6">
            <a:extLst>
              <a:ext uri="{FF2B5EF4-FFF2-40B4-BE49-F238E27FC236}">
                <a16:creationId xmlns:a16="http://schemas.microsoft.com/office/drawing/2014/main" id="{DF0EACDF-B1DF-404F-BE51-F97A05952338}"/>
              </a:ext>
            </a:extLst>
          </p:cNvPr>
          <p:cNvSpPr txBox="1">
            <a:spLocks/>
          </p:cNvSpPr>
          <p:nvPr/>
        </p:nvSpPr>
        <p:spPr>
          <a:xfrm>
            <a:off x="6212541" y="6490156"/>
            <a:ext cx="5523847" cy="215444"/>
          </a:xfrm>
          <a:prstGeom prst="rect">
            <a:avLst/>
          </a:prstGeom>
        </p:spPr>
        <p:txBody>
          <a:bodyPr vert="horz" wrap="square" lIns="0" tIns="0" rIns="0" bIns="0" rtlCol="0" anchor="b">
            <a:spAutoFit/>
          </a:bodyPr>
          <a:lstStyle>
            <a:lvl1pPr marL="0" indent="0" algn="r" defTabSz="914400" rtl="0" eaLnBrk="1" latinLnBrk="0" hangingPunct="1">
              <a:lnSpc>
                <a:spcPct val="100000"/>
              </a:lnSpc>
              <a:spcBef>
                <a:spcPts val="0"/>
              </a:spcBef>
              <a:buClr>
                <a:schemeClr val="accent1"/>
              </a:buClr>
              <a:buFont typeface="Arial" panose="020B0604020202020204" pitchFamily="34" charset="0"/>
              <a:buNone/>
              <a:defRPr sz="700" kern="1200">
                <a:solidFill>
                  <a:schemeClr val="accent2"/>
                </a:solidFill>
                <a:latin typeface="+mn-lt"/>
                <a:ea typeface="+mn-ea"/>
                <a:cs typeface="+mn-cs"/>
              </a:defRPr>
            </a:lvl1pPr>
            <a:lvl2pPr marL="457200" indent="0" algn="r" defTabSz="914400" rtl="0" eaLnBrk="1" latinLnBrk="0" hangingPunct="1">
              <a:lnSpc>
                <a:spcPct val="100000"/>
              </a:lnSpc>
              <a:spcBef>
                <a:spcPts val="600"/>
              </a:spcBef>
              <a:buClr>
                <a:schemeClr val="accent1"/>
              </a:buClr>
              <a:buFont typeface="Arial" panose="020B0604020202020204" pitchFamily="34" charset="0"/>
              <a:buNone/>
              <a:defRPr sz="1800" kern="1200">
                <a:solidFill>
                  <a:schemeClr val="accent2"/>
                </a:solidFill>
                <a:latin typeface="+mn-lt"/>
                <a:ea typeface="+mn-ea"/>
                <a:cs typeface="+mn-cs"/>
              </a:defRPr>
            </a:lvl2pPr>
            <a:lvl3pPr marL="914400" indent="0" algn="r" defTabSz="914400" rtl="0" eaLnBrk="1" latinLnBrk="0" hangingPunct="1">
              <a:lnSpc>
                <a:spcPct val="100000"/>
              </a:lnSpc>
              <a:spcBef>
                <a:spcPts val="300"/>
              </a:spcBef>
              <a:buClr>
                <a:schemeClr val="accent1"/>
              </a:buClr>
              <a:buFont typeface="Arial" panose="020B0604020202020204" pitchFamily="34" charset="0"/>
              <a:buNone/>
              <a:defRPr sz="1600" kern="1200">
                <a:solidFill>
                  <a:schemeClr val="accent2"/>
                </a:solidFill>
                <a:latin typeface="+mn-lt"/>
                <a:ea typeface="+mn-ea"/>
                <a:cs typeface="+mn-cs"/>
              </a:defRPr>
            </a:lvl3pPr>
            <a:lvl4pPr marL="1371600" indent="0" algn="r" defTabSz="914400" rtl="0" eaLnBrk="1" latinLnBrk="0" hangingPunct="1">
              <a:lnSpc>
                <a:spcPct val="100000"/>
              </a:lnSpc>
              <a:spcBef>
                <a:spcPts val="300"/>
              </a:spcBef>
              <a:buClr>
                <a:schemeClr val="accent1"/>
              </a:buClr>
              <a:buFont typeface="Arial" panose="020B0604020202020204" pitchFamily="34" charset="0"/>
              <a:buNone/>
              <a:defRPr sz="1400" kern="1200">
                <a:solidFill>
                  <a:schemeClr val="accent2"/>
                </a:solidFill>
                <a:latin typeface="+mn-lt"/>
                <a:ea typeface="+mn-ea"/>
                <a:cs typeface="+mn-cs"/>
              </a:defRPr>
            </a:lvl4pPr>
            <a:lvl5pPr marL="1828800" indent="0" algn="r" defTabSz="914400" rtl="0" eaLnBrk="1" latinLnBrk="0" hangingPunct="1">
              <a:lnSpc>
                <a:spcPct val="100000"/>
              </a:lnSpc>
              <a:spcBef>
                <a:spcPts val="300"/>
              </a:spcBef>
              <a:buClr>
                <a:schemeClr val="accent1"/>
              </a:buClr>
              <a:buFont typeface="Arial" panose="020B0604020202020204" pitchFamily="34" charset="0"/>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b="1" dirty="0"/>
              <a:t>1</a:t>
            </a:r>
            <a:r>
              <a:rPr lang="da-DK" dirty="0"/>
              <a:t>. </a:t>
            </a:r>
            <a:r>
              <a:rPr lang="da-DK" dirty="0" err="1"/>
              <a:t>Kozal</a:t>
            </a:r>
            <a:r>
              <a:rPr lang="da-DK" dirty="0"/>
              <a:t> M, et al. N </a:t>
            </a:r>
            <a:r>
              <a:rPr lang="da-DK" dirty="0" err="1"/>
              <a:t>Engl</a:t>
            </a:r>
            <a:r>
              <a:rPr lang="da-DK" dirty="0"/>
              <a:t> J Med 2020;382:1232–43</a:t>
            </a:r>
          </a:p>
          <a:p>
            <a:r>
              <a:rPr lang="da-DK" b="1" dirty="0"/>
              <a:t>2</a:t>
            </a:r>
            <a:r>
              <a:rPr lang="da-DK" dirty="0"/>
              <a:t>. Ackerman P, et al. AIDS 2021;35(7):1061</a:t>
            </a:r>
          </a:p>
        </p:txBody>
      </p:sp>
    </p:spTree>
    <p:extLst>
      <p:ext uri="{BB962C8B-B14F-4D97-AF65-F5344CB8AC3E}">
        <p14:creationId xmlns:p14="http://schemas.microsoft.com/office/powerpoint/2010/main" val="17181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0A066E2A-48AD-4F0C-A8A1-171D02A79D51}"/>
              </a:ext>
            </a:extLst>
          </p:cNvPr>
          <p:cNvSpPr>
            <a:spLocks noGrp="1"/>
          </p:cNvSpPr>
          <p:nvPr>
            <p:ph type="sldNum" sz="quarter" idx="11"/>
          </p:nvPr>
        </p:nvSpPr>
        <p:spPr/>
        <p:txBody>
          <a:bodyPr/>
          <a:lstStyle/>
          <a:p>
            <a:pPr lvl="0"/>
            <a:fld id="{DA52DCD9-8769-4ED5-B8CC-B00FC588BA8C}" type="slidenum">
              <a:rPr lang="en-US" noProof="0" smtClean="0"/>
              <a:pPr lvl="0"/>
              <a:t>13</a:t>
            </a:fld>
            <a:endParaRPr lang="en-US" noProof="0" dirty="0"/>
          </a:p>
        </p:txBody>
      </p:sp>
      <p:sp>
        <p:nvSpPr>
          <p:cNvPr id="4" name="Text Placeholder 3">
            <a:extLst>
              <a:ext uri="{FF2B5EF4-FFF2-40B4-BE49-F238E27FC236}">
                <a16:creationId xmlns:a16="http://schemas.microsoft.com/office/drawing/2014/main" id="{2C823993-3C4D-468C-8B45-A22BF5C68631}"/>
              </a:ext>
            </a:extLst>
          </p:cNvPr>
          <p:cNvSpPr>
            <a:spLocks noGrp="1"/>
          </p:cNvSpPr>
          <p:nvPr>
            <p:ph type="body" sz="quarter" idx="12"/>
          </p:nvPr>
        </p:nvSpPr>
        <p:spPr>
          <a:xfrm>
            <a:off x="803275" y="1592263"/>
            <a:ext cx="4621343" cy="4622800"/>
          </a:xfrm>
        </p:spPr>
        <p:txBody>
          <a:bodyPr vert="horz" lIns="0" tIns="0" rIns="0" bIns="0" rtlCol="0" anchor="t">
            <a:noAutofit/>
          </a:bodyPr>
          <a:lstStyle/>
          <a:p>
            <a:r>
              <a:rPr lang="en-GB" b="1" dirty="0"/>
              <a:t>Fully active and available ARVs as part of OBT</a:t>
            </a:r>
            <a:r>
              <a:rPr lang="en-GB" b="1" baseline="30000" dirty="0"/>
              <a:t>1,2</a:t>
            </a:r>
          </a:p>
          <a:p>
            <a:pPr lvl="1"/>
            <a:r>
              <a:rPr lang="en-US" dirty="0"/>
              <a:t>For the randomized cohort, the most common fully-active agents used for initial OBT regimens were DTG (84%), DRV (49%), TFV (43%), ETR (20%), MVC (19%), and ENF (10%)</a:t>
            </a:r>
            <a:r>
              <a:rPr lang="en-US" baseline="30000" dirty="0"/>
              <a:t> </a:t>
            </a:r>
          </a:p>
          <a:p>
            <a:pPr lvl="1"/>
            <a:r>
              <a:rPr lang="en-US" dirty="0"/>
              <a:t>Presence of an INI in initial OBT had a positive impact on virologic response for randomized patients</a:t>
            </a:r>
          </a:p>
        </p:txBody>
      </p:sp>
      <p:sp>
        <p:nvSpPr>
          <p:cNvPr id="2" name="Title 1">
            <a:extLst>
              <a:ext uri="{FF2B5EF4-FFF2-40B4-BE49-F238E27FC236}">
                <a16:creationId xmlns:a16="http://schemas.microsoft.com/office/drawing/2014/main" id="{FAAAF805-1C40-4E42-9168-49D018665DA3}"/>
              </a:ext>
            </a:extLst>
          </p:cNvPr>
          <p:cNvSpPr>
            <a:spLocks noGrp="1"/>
          </p:cNvSpPr>
          <p:nvPr>
            <p:ph type="title"/>
          </p:nvPr>
        </p:nvSpPr>
        <p:spPr/>
        <p:txBody>
          <a:bodyPr/>
          <a:lstStyle/>
          <a:p>
            <a:r>
              <a:rPr lang="en-GB" dirty="0"/>
              <a:t>Impact of ARV class in initial OBT in the BRIGHTE study</a:t>
            </a:r>
            <a:br>
              <a:rPr lang="en-GB" dirty="0"/>
            </a:br>
            <a:r>
              <a:rPr lang="en-GB" sz="2000" dirty="0">
                <a:solidFill>
                  <a:schemeClr val="accent2"/>
                </a:solidFill>
              </a:rPr>
              <a:t>NRTI, NNRTI, PI did not impact virologic response</a:t>
            </a:r>
            <a:endParaRPr lang="en-GB" baseline="30000" dirty="0">
              <a:solidFill>
                <a:schemeClr val="accent2"/>
              </a:solidFill>
            </a:endParaRPr>
          </a:p>
        </p:txBody>
      </p:sp>
      <p:sp>
        <p:nvSpPr>
          <p:cNvPr id="3" name="Text Placeholder 2">
            <a:extLst>
              <a:ext uri="{FF2B5EF4-FFF2-40B4-BE49-F238E27FC236}">
                <a16:creationId xmlns:a16="http://schemas.microsoft.com/office/drawing/2014/main" id="{7ED626AB-5D75-49F4-914E-662A105066DA}"/>
              </a:ext>
            </a:extLst>
          </p:cNvPr>
          <p:cNvSpPr>
            <a:spLocks noGrp="1"/>
          </p:cNvSpPr>
          <p:nvPr>
            <p:ph type="body" sz="quarter" idx="13"/>
          </p:nvPr>
        </p:nvSpPr>
        <p:spPr>
          <a:xfrm>
            <a:off x="803275" y="6490156"/>
            <a:ext cx="5202687" cy="215444"/>
          </a:xfrm>
        </p:spPr>
        <p:txBody>
          <a:bodyPr/>
          <a:lstStyle/>
          <a:p>
            <a:r>
              <a:rPr lang="en-US" b="1" dirty="0"/>
              <a:t>INI</a:t>
            </a:r>
            <a:r>
              <a:rPr lang="en-US" dirty="0"/>
              <a:t>, integrase inhibitor; </a:t>
            </a:r>
            <a:r>
              <a:rPr lang="en-US" b="1" dirty="0"/>
              <a:t>NNRTI</a:t>
            </a:r>
            <a:r>
              <a:rPr lang="en-US" dirty="0"/>
              <a:t>, non-nucleoside reverse transcriptase inhibitor; </a:t>
            </a:r>
            <a:r>
              <a:rPr lang="en-US" b="1" dirty="0"/>
              <a:t>NRTI</a:t>
            </a:r>
            <a:r>
              <a:rPr lang="en-US" dirty="0"/>
              <a:t>, nucleoside reverse transcriptase inhibitor; </a:t>
            </a:r>
            <a:br>
              <a:rPr lang="en-US" dirty="0"/>
            </a:br>
            <a:r>
              <a:rPr lang="en-US" b="1" dirty="0"/>
              <a:t>PI</a:t>
            </a:r>
            <a:r>
              <a:rPr lang="en-US" dirty="0"/>
              <a:t>, protease inhibitor</a:t>
            </a:r>
          </a:p>
        </p:txBody>
      </p:sp>
      <p:sp>
        <p:nvSpPr>
          <p:cNvPr id="5" name="Text Placeholder 4">
            <a:extLst>
              <a:ext uri="{FF2B5EF4-FFF2-40B4-BE49-F238E27FC236}">
                <a16:creationId xmlns:a16="http://schemas.microsoft.com/office/drawing/2014/main" id="{769D557D-28A2-469A-AB40-CBE1677DB87A}"/>
              </a:ext>
            </a:extLst>
          </p:cNvPr>
          <p:cNvSpPr>
            <a:spLocks noGrp="1"/>
          </p:cNvSpPr>
          <p:nvPr>
            <p:ph type="body" sz="quarter" idx="14"/>
          </p:nvPr>
        </p:nvSpPr>
        <p:spPr>
          <a:xfrm>
            <a:off x="6212541" y="6490156"/>
            <a:ext cx="5523847" cy="215444"/>
          </a:xfrm>
        </p:spPr>
        <p:txBody>
          <a:bodyPr/>
          <a:lstStyle/>
          <a:p>
            <a:r>
              <a:rPr lang="da-DK" b="1" dirty="0"/>
              <a:t>1</a:t>
            </a:r>
            <a:r>
              <a:rPr lang="da-DK" dirty="0"/>
              <a:t>. Ackerman P, et al. AIDS 2021;35(7):1061</a:t>
            </a:r>
            <a:br>
              <a:rPr lang="da-DK" dirty="0"/>
            </a:br>
            <a:r>
              <a:rPr lang="en-US" b="1" dirty="0"/>
              <a:t>2</a:t>
            </a:r>
            <a:r>
              <a:rPr lang="en-US" dirty="0"/>
              <a:t>. ViiV Healthcare. Data on File. REF-167318</a:t>
            </a:r>
            <a:endParaRPr lang="da-DK" dirty="0"/>
          </a:p>
        </p:txBody>
      </p:sp>
      <p:sp>
        <p:nvSpPr>
          <p:cNvPr id="29" name="Rectangle 28">
            <a:extLst>
              <a:ext uri="{FF2B5EF4-FFF2-40B4-BE49-F238E27FC236}">
                <a16:creationId xmlns:a16="http://schemas.microsoft.com/office/drawing/2014/main" id="{9827EE48-CE3E-4A0F-AF3D-9789F12BB237}"/>
              </a:ext>
            </a:extLst>
          </p:cNvPr>
          <p:cNvSpPr/>
          <p:nvPr/>
        </p:nvSpPr>
        <p:spPr>
          <a:xfrm>
            <a:off x="5506497" y="1592263"/>
            <a:ext cx="6229891" cy="49244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HIV-1 RNA &lt;40 c/mL at Week 240 by fully-active </a:t>
            </a:r>
            <a:br>
              <a:rPr kumimoji="0" lang="en-US" sz="1600" b="1" i="0" u="none" strike="noStrike" kern="1200" cap="none" spc="0" normalizeH="0" baseline="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br>
            <a:r>
              <a:rPr kumimoji="0" lang="en-US" sz="1600" b="1" i="0" u="none" strike="noStrike" kern="1200" cap="none" spc="0" normalizeH="0" baseline="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and available ARVs</a:t>
            </a:r>
            <a:r>
              <a:rPr kumimoji="0" lang="en-US" sz="1600" b="1" i="0" u="none" strike="noStrike" kern="1200" cap="none" spc="0" normalizeH="0" baseline="3000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2</a:t>
            </a:r>
          </a:p>
        </p:txBody>
      </p:sp>
      <p:graphicFrame>
        <p:nvGraphicFramePr>
          <p:cNvPr id="13" name="Chart 12">
            <a:extLst>
              <a:ext uri="{FF2B5EF4-FFF2-40B4-BE49-F238E27FC236}">
                <a16:creationId xmlns:a16="http://schemas.microsoft.com/office/drawing/2014/main" id="{F228FB99-5A6C-4A23-9A82-A71080A8B506}"/>
              </a:ext>
            </a:extLst>
          </p:cNvPr>
          <p:cNvGraphicFramePr/>
          <p:nvPr>
            <p:extLst>
              <p:ext uri="{D42A27DB-BD31-4B8C-83A1-F6EECF244321}">
                <p14:modId xmlns:p14="http://schemas.microsoft.com/office/powerpoint/2010/main" val="1881818870"/>
              </p:ext>
            </p:extLst>
          </p:nvPr>
        </p:nvGraphicFramePr>
        <p:xfrm>
          <a:off x="5345723" y="2022860"/>
          <a:ext cx="6386438" cy="39157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19CDBB71-4266-4F85-92A2-172F5E38CE26}"/>
              </a:ext>
            </a:extLst>
          </p:cNvPr>
          <p:cNvSpPr txBox="1"/>
          <p:nvPr/>
        </p:nvSpPr>
        <p:spPr>
          <a:xfrm>
            <a:off x="6459457" y="5118923"/>
            <a:ext cx="667299" cy="369332"/>
          </a:xfrm>
          <a:prstGeom prst="rect">
            <a:avLst/>
          </a:prstGeom>
          <a:noFill/>
        </p:spPr>
        <p:txBody>
          <a:bodyPr wrap="none" lIns="0" tIns="0" rIns="0" bIns="0" rtlCol="0">
            <a:spAutoFit/>
          </a:bodyPr>
          <a:lstStyle/>
          <a:p>
            <a:pPr algn="ctr"/>
            <a:r>
              <a:rPr lang="en-US" sz="1200" b="1" dirty="0">
                <a:solidFill>
                  <a:schemeClr val="accent2"/>
                </a:solidFill>
              </a:rPr>
              <a:t>ARVs = 0</a:t>
            </a:r>
            <a:br>
              <a:rPr lang="en-US" sz="1200" b="1" dirty="0">
                <a:solidFill>
                  <a:schemeClr val="accent2"/>
                </a:solidFill>
              </a:rPr>
            </a:br>
            <a:r>
              <a:rPr lang="en-US" sz="1200" dirty="0">
                <a:solidFill>
                  <a:schemeClr val="accent2"/>
                </a:solidFill>
              </a:rPr>
              <a:t>(n=15)</a:t>
            </a:r>
          </a:p>
        </p:txBody>
      </p:sp>
      <p:sp>
        <p:nvSpPr>
          <p:cNvPr id="15" name="TextBox 14">
            <a:extLst>
              <a:ext uri="{FF2B5EF4-FFF2-40B4-BE49-F238E27FC236}">
                <a16:creationId xmlns:a16="http://schemas.microsoft.com/office/drawing/2014/main" id="{4756FF53-5E66-4481-B146-0A29725A79C4}"/>
              </a:ext>
            </a:extLst>
          </p:cNvPr>
          <p:cNvSpPr txBox="1"/>
          <p:nvPr/>
        </p:nvSpPr>
        <p:spPr>
          <a:xfrm>
            <a:off x="7267428" y="5118923"/>
            <a:ext cx="667299" cy="369332"/>
          </a:xfrm>
          <a:prstGeom prst="rect">
            <a:avLst/>
          </a:prstGeom>
          <a:noFill/>
        </p:spPr>
        <p:txBody>
          <a:bodyPr wrap="none" lIns="0" tIns="0" rIns="0" bIns="0" rtlCol="0">
            <a:spAutoFit/>
          </a:bodyPr>
          <a:lstStyle/>
          <a:p>
            <a:pPr algn="ctr"/>
            <a:r>
              <a:rPr lang="en-US" sz="1200" b="1" dirty="0">
                <a:solidFill>
                  <a:schemeClr val="accent2"/>
                </a:solidFill>
              </a:rPr>
              <a:t>ARVs = 1</a:t>
            </a:r>
            <a:br>
              <a:rPr lang="en-US" sz="1200" b="1" dirty="0">
                <a:solidFill>
                  <a:schemeClr val="accent2"/>
                </a:solidFill>
              </a:rPr>
            </a:br>
            <a:r>
              <a:rPr lang="en-US" sz="1200" dirty="0">
                <a:solidFill>
                  <a:schemeClr val="accent2"/>
                </a:solidFill>
              </a:rPr>
              <a:t>n=142</a:t>
            </a:r>
          </a:p>
        </p:txBody>
      </p:sp>
      <p:sp>
        <p:nvSpPr>
          <p:cNvPr id="16" name="TextBox 15">
            <a:extLst>
              <a:ext uri="{FF2B5EF4-FFF2-40B4-BE49-F238E27FC236}">
                <a16:creationId xmlns:a16="http://schemas.microsoft.com/office/drawing/2014/main" id="{0AC6548C-94BF-4221-ABB3-B8B2A0CEA72D}"/>
              </a:ext>
            </a:extLst>
          </p:cNvPr>
          <p:cNvSpPr txBox="1"/>
          <p:nvPr/>
        </p:nvSpPr>
        <p:spPr>
          <a:xfrm>
            <a:off x="8029283" y="5118923"/>
            <a:ext cx="667299" cy="369332"/>
          </a:xfrm>
          <a:prstGeom prst="rect">
            <a:avLst/>
          </a:prstGeom>
          <a:noFill/>
        </p:spPr>
        <p:txBody>
          <a:bodyPr wrap="none" lIns="0" tIns="0" rIns="0" bIns="0" rtlCol="0">
            <a:spAutoFit/>
          </a:bodyPr>
          <a:lstStyle/>
          <a:p>
            <a:pPr algn="ctr"/>
            <a:r>
              <a:rPr lang="en-US" sz="1200" b="1" dirty="0">
                <a:solidFill>
                  <a:schemeClr val="accent2"/>
                </a:solidFill>
              </a:rPr>
              <a:t>ARVs = 2</a:t>
            </a:r>
          </a:p>
          <a:p>
            <a:pPr algn="ctr"/>
            <a:r>
              <a:rPr lang="en-US" sz="1200" dirty="0">
                <a:solidFill>
                  <a:schemeClr val="accent2"/>
                </a:solidFill>
              </a:rPr>
              <a:t>n=115</a:t>
            </a:r>
          </a:p>
        </p:txBody>
      </p:sp>
      <p:sp>
        <p:nvSpPr>
          <p:cNvPr id="17" name="TextBox 16">
            <a:extLst>
              <a:ext uri="{FF2B5EF4-FFF2-40B4-BE49-F238E27FC236}">
                <a16:creationId xmlns:a16="http://schemas.microsoft.com/office/drawing/2014/main" id="{5BF247CD-C7A7-41B7-B3B4-E56D9509D356}"/>
              </a:ext>
            </a:extLst>
          </p:cNvPr>
          <p:cNvSpPr txBox="1"/>
          <p:nvPr/>
        </p:nvSpPr>
        <p:spPr>
          <a:xfrm>
            <a:off x="9235013" y="5118923"/>
            <a:ext cx="667299" cy="369332"/>
          </a:xfrm>
          <a:prstGeom prst="rect">
            <a:avLst/>
          </a:prstGeom>
          <a:noFill/>
        </p:spPr>
        <p:txBody>
          <a:bodyPr wrap="none" lIns="0" tIns="0" rIns="0" bIns="0" rtlCol="0">
            <a:spAutoFit/>
          </a:bodyPr>
          <a:lstStyle/>
          <a:p>
            <a:pPr algn="ctr"/>
            <a:r>
              <a:rPr lang="en-US" sz="1200" b="1" dirty="0">
                <a:solidFill>
                  <a:schemeClr val="accent2"/>
                </a:solidFill>
              </a:rPr>
              <a:t>ARVs = 0</a:t>
            </a:r>
            <a:br>
              <a:rPr lang="en-US" sz="1200" dirty="0">
                <a:solidFill>
                  <a:schemeClr val="accent2"/>
                </a:solidFill>
              </a:rPr>
            </a:br>
            <a:r>
              <a:rPr lang="en-US" sz="1200" dirty="0">
                <a:solidFill>
                  <a:schemeClr val="accent2"/>
                </a:solidFill>
              </a:rPr>
              <a:t>n=79</a:t>
            </a:r>
          </a:p>
        </p:txBody>
      </p:sp>
      <p:sp>
        <p:nvSpPr>
          <p:cNvPr id="18" name="TextBox 17">
            <a:extLst>
              <a:ext uri="{FF2B5EF4-FFF2-40B4-BE49-F238E27FC236}">
                <a16:creationId xmlns:a16="http://schemas.microsoft.com/office/drawing/2014/main" id="{ED1D5C6D-4D75-4B85-B7FA-306111F7281A}"/>
              </a:ext>
            </a:extLst>
          </p:cNvPr>
          <p:cNvSpPr txBox="1"/>
          <p:nvPr/>
        </p:nvSpPr>
        <p:spPr>
          <a:xfrm>
            <a:off x="9984191" y="5118923"/>
            <a:ext cx="667299" cy="369332"/>
          </a:xfrm>
          <a:prstGeom prst="rect">
            <a:avLst/>
          </a:prstGeom>
          <a:noFill/>
        </p:spPr>
        <p:txBody>
          <a:bodyPr wrap="none" lIns="0" tIns="0" rIns="0" bIns="0" rtlCol="0">
            <a:spAutoFit/>
          </a:bodyPr>
          <a:lstStyle/>
          <a:p>
            <a:pPr algn="ctr"/>
            <a:r>
              <a:rPr lang="en-US" sz="1200" b="1" dirty="0">
                <a:solidFill>
                  <a:schemeClr val="accent2"/>
                </a:solidFill>
              </a:rPr>
              <a:t>ARVs = 1</a:t>
            </a:r>
            <a:br>
              <a:rPr lang="en-US" sz="1200" dirty="0">
                <a:solidFill>
                  <a:schemeClr val="accent2"/>
                </a:solidFill>
              </a:rPr>
            </a:br>
            <a:r>
              <a:rPr lang="en-US" sz="1200" dirty="0">
                <a:solidFill>
                  <a:schemeClr val="accent2"/>
                </a:solidFill>
              </a:rPr>
              <a:t>n=20</a:t>
            </a:r>
          </a:p>
        </p:txBody>
      </p:sp>
    </p:spTree>
    <p:extLst>
      <p:ext uri="{BB962C8B-B14F-4D97-AF65-F5344CB8AC3E}">
        <p14:creationId xmlns:p14="http://schemas.microsoft.com/office/powerpoint/2010/main" val="128788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10A46E-EF5F-4AC3-9147-BEDD83CC427B}"/>
              </a:ext>
            </a:extLst>
          </p:cNvPr>
          <p:cNvSpPr>
            <a:spLocks noGrp="1"/>
          </p:cNvSpPr>
          <p:nvPr>
            <p:ph type="body" sz="quarter" idx="12"/>
          </p:nvPr>
        </p:nvSpPr>
        <p:spPr/>
        <p:txBody>
          <a:bodyPr/>
          <a:lstStyle/>
          <a:p>
            <a:endParaRPr lang="en-US"/>
          </a:p>
        </p:txBody>
      </p:sp>
      <p:sp>
        <p:nvSpPr>
          <p:cNvPr id="8" name="Title 10">
            <a:extLst>
              <a:ext uri="{FF2B5EF4-FFF2-40B4-BE49-F238E27FC236}">
                <a16:creationId xmlns:a16="http://schemas.microsoft.com/office/drawing/2014/main" id="{1C14D610-6B5C-4197-89A7-860199B3E789}"/>
              </a:ext>
            </a:extLst>
          </p:cNvPr>
          <p:cNvSpPr>
            <a:spLocks noGrp="1"/>
          </p:cNvSpPr>
          <p:nvPr>
            <p:ph type="title"/>
          </p:nvPr>
        </p:nvSpPr>
        <p:spPr/>
        <p:txBody>
          <a:bodyPr anchor="ctr"/>
          <a:lstStyle/>
          <a:p>
            <a:r>
              <a:rPr lang="en-GB" noProof="0" dirty="0"/>
              <a:t>Summary</a:t>
            </a:r>
            <a:endParaRPr lang="en-GB" dirty="0"/>
          </a:p>
        </p:txBody>
      </p:sp>
      <p:sp>
        <p:nvSpPr>
          <p:cNvPr id="10" name="Rectangle: Rounded Corners 9">
            <a:extLst>
              <a:ext uri="{FF2B5EF4-FFF2-40B4-BE49-F238E27FC236}">
                <a16:creationId xmlns:a16="http://schemas.microsoft.com/office/drawing/2014/main" id="{DB7600E5-1499-4F20-B857-54B22E0DC869}"/>
              </a:ext>
            </a:extLst>
          </p:cNvPr>
          <p:cNvSpPr/>
          <p:nvPr/>
        </p:nvSpPr>
        <p:spPr>
          <a:xfrm>
            <a:off x="1537945" y="1700881"/>
            <a:ext cx="10198443" cy="91440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latin typeface="Arial" panose="020B0604020202020204" pitchFamily="34" charset="0"/>
            </a:endParaRPr>
          </a:p>
        </p:txBody>
      </p:sp>
      <p:sp>
        <p:nvSpPr>
          <p:cNvPr id="11" name="Rectangle 10">
            <a:extLst>
              <a:ext uri="{FF2B5EF4-FFF2-40B4-BE49-F238E27FC236}">
                <a16:creationId xmlns:a16="http://schemas.microsoft.com/office/drawing/2014/main" id="{BFFBFCA6-9D76-4D99-81D8-55221AE6E296}"/>
              </a:ext>
            </a:extLst>
          </p:cNvPr>
          <p:cNvSpPr/>
          <p:nvPr/>
        </p:nvSpPr>
        <p:spPr>
          <a:xfrm>
            <a:off x="1959455" y="1865695"/>
            <a:ext cx="9776933" cy="584775"/>
          </a:xfrm>
          <a:prstGeom prst="rect">
            <a:avLst/>
          </a:prstGeom>
        </p:spPr>
        <p:txBody>
          <a:bodyPr wrap="square" anchor="ctr">
            <a:spAutoFit/>
          </a:bodyPr>
          <a:lstStyle/>
          <a:p>
            <a:pPr>
              <a:spcAft>
                <a:spcPts val="600"/>
              </a:spcAft>
            </a:pPr>
            <a:r>
              <a:rPr lang="en-GB" sz="1600" kern="12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Choosing the best regimen requires an individualized approach, time, and knowledge in HIV resistance </a:t>
            </a:r>
            <a:br>
              <a:rPr lang="en-GB" sz="1600" kern="12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br>
            <a:r>
              <a:rPr lang="en-GB" sz="1600" kern="12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as part of a multidisciplinary team. Present treatment guidelines provide support.</a:t>
            </a:r>
            <a:endParaRPr lang="en-GB" sz="1100" dirty="0">
              <a:solidFill>
                <a:schemeClr val="accent2"/>
              </a:solidFill>
              <a:effectLst/>
              <a:latin typeface="Times New Roman" panose="02020603050405020304" pitchFamily="18" charset="0"/>
              <a:ea typeface="Times New Roman" panose="02020603050405020304" pitchFamily="18" charset="0"/>
            </a:endParaRPr>
          </a:p>
        </p:txBody>
      </p:sp>
      <p:sp>
        <p:nvSpPr>
          <p:cNvPr id="12" name="Flowchart: Connector 11">
            <a:extLst>
              <a:ext uri="{FF2B5EF4-FFF2-40B4-BE49-F238E27FC236}">
                <a16:creationId xmlns:a16="http://schemas.microsoft.com/office/drawing/2014/main" id="{191C6591-9F1D-4D18-9156-3E97A9CD8DD0}"/>
              </a:ext>
            </a:extLst>
          </p:cNvPr>
          <p:cNvSpPr/>
          <p:nvPr/>
        </p:nvSpPr>
        <p:spPr>
          <a:xfrm>
            <a:off x="811545" y="1603768"/>
            <a:ext cx="1080000" cy="1080000"/>
          </a:xfrm>
          <a:prstGeom prst="flowChartConnector">
            <a:avLst/>
          </a:prstGeom>
          <a:solidFill>
            <a:srgbClr val="002060"/>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1</a:t>
            </a:r>
          </a:p>
        </p:txBody>
      </p:sp>
      <p:sp>
        <p:nvSpPr>
          <p:cNvPr id="13" name="Rectangle: Rounded Corners 12">
            <a:extLst>
              <a:ext uri="{FF2B5EF4-FFF2-40B4-BE49-F238E27FC236}">
                <a16:creationId xmlns:a16="http://schemas.microsoft.com/office/drawing/2014/main" id="{FF3C1701-5BB5-4DB3-91C6-859D21DFF5FD}"/>
              </a:ext>
            </a:extLst>
          </p:cNvPr>
          <p:cNvSpPr/>
          <p:nvPr/>
        </p:nvSpPr>
        <p:spPr>
          <a:xfrm>
            <a:off x="1537945" y="3453245"/>
            <a:ext cx="10198443" cy="91440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latin typeface="Arial" panose="020B0604020202020204" pitchFamily="34" charset="0"/>
            </a:endParaRPr>
          </a:p>
        </p:txBody>
      </p:sp>
      <p:sp>
        <p:nvSpPr>
          <p:cNvPr id="14" name="Rectangle 13">
            <a:extLst>
              <a:ext uri="{FF2B5EF4-FFF2-40B4-BE49-F238E27FC236}">
                <a16:creationId xmlns:a16="http://schemas.microsoft.com/office/drawing/2014/main" id="{B31C3483-FB5A-42BB-82A1-0896A220A896}"/>
              </a:ext>
            </a:extLst>
          </p:cNvPr>
          <p:cNvSpPr/>
          <p:nvPr/>
        </p:nvSpPr>
        <p:spPr>
          <a:xfrm>
            <a:off x="1959456" y="3491774"/>
            <a:ext cx="9421000" cy="830997"/>
          </a:xfrm>
          <a:prstGeom prst="rect">
            <a:avLst/>
          </a:prstGeom>
        </p:spPr>
        <p:txBody>
          <a:bodyPr wrap="square" anchor="ctr">
            <a:spAutoFit/>
          </a:bodyPr>
          <a:lstStyle/>
          <a:p>
            <a:pPr>
              <a:spcAft>
                <a:spcPts val="600"/>
              </a:spcAft>
            </a:pPr>
            <a:r>
              <a:rPr lang="en-GB" sz="1600" kern="12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Optimizing therapy requires assessment of all residual ARV activity and constructing a regimen to achieve long-term maximal virologic suppression. Consider using ARVs with new MoA in constructing the optimized regimen.</a:t>
            </a:r>
            <a:endParaRPr lang="en-GB" sz="1200" dirty="0">
              <a:solidFill>
                <a:schemeClr val="accent2"/>
              </a:solidFill>
              <a:latin typeface="Arial" panose="020B0604020202020204" pitchFamily="34" charset="0"/>
            </a:endParaRPr>
          </a:p>
        </p:txBody>
      </p:sp>
      <p:sp>
        <p:nvSpPr>
          <p:cNvPr id="15" name="Flowchart: Connector 14">
            <a:extLst>
              <a:ext uri="{FF2B5EF4-FFF2-40B4-BE49-F238E27FC236}">
                <a16:creationId xmlns:a16="http://schemas.microsoft.com/office/drawing/2014/main" id="{09302CE1-55BC-497E-B2F1-99F712841353}"/>
              </a:ext>
            </a:extLst>
          </p:cNvPr>
          <p:cNvSpPr/>
          <p:nvPr/>
        </p:nvSpPr>
        <p:spPr>
          <a:xfrm>
            <a:off x="811545" y="3325671"/>
            <a:ext cx="1080000" cy="1080000"/>
          </a:xfrm>
          <a:prstGeom prst="flowChartConnector">
            <a:avLst/>
          </a:prstGeom>
          <a:solidFill>
            <a:srgbClr val="002060"/>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2</a:t>
            </a:r>
          </a:p>
        </p:txBody>
      </p:sp>
      <p:sp>
        <p:nvSpPr>
          <p:cNvPr id="16" name="Rectangle: Rounded Corners 15">
            <a:extLst>
              <a:ext uri="{FF2B5EF4-FFF2-40B4-BE49-F238E27FC236}">
                <a16:creationId xmlns:a16="http://schemas.microsoft.com/office/drawing/2014/main" id="{021B5461-032F-445B-829E-854882457506}"/>
              </a:ext>
            </a:extLst>
          </p:cNvPr>
          <p:cNvSpPr/>
          <p:nvPr/>
        </p:nvSpPr>
        <p:spPr>
          <a:xfrm>
            <a:off x="1537945" y="5067364"/>
            <a:ext cx="10198443" cy="10772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latin typeface="Arial" panose="020B0604020202020204" pitchFamily="34" charset="0"/>
            </a:endParaRPr>
          </a:p>
        </p:txBody>
      </p:sp>
      <p:sp>
        <p:nvSpPr>
          <p:cNvPr id="17" name="Rectangle 16">
            <a:extLst>
              <a:ext uri="{FF2B5EF4-FFF2-40B4-BE49-F238E27FC236}">
                <a16:creationId xmlns:a16="http://schemas.microsoft.com/office/drawing/2014/main" id="{8B1F770C-0528-4812-866A-824FA5B1C56B}"/>
              </a:ext>
            </a:extLst>
          </p:cNvPr>
          <p:cNvSpPr/>
          <p:nvPr/>
        </p:nvSpPr>
        <p:spPr>
          <a:xfrm>
            <a:off x="1959455" y="5090704"/>
            <a:ext cx="9776933" cy="1077218"/>
          </a:xfrm>
          <a:prstGeom prst="rect">
            <a:avLst/>
          </a:prstGeom>
        </p:spPr>
        <p:txBody>
          <a:bodyPr wrap="square" anchor="ctr">
            <a:spAutoFit/>
          </a:bodyPr>
          <a:lstStyle/>
          <a:p>
            <a:pPr>
              <a:buClr>
                <a:srgbClr val="FF0000"/>
              </a:buClr>
              <a:buSzPct val="104000"/>
            </a:pPr>
            <a:r>
              <a:rPr lang="en-GB" sz="1600" kern="1200" dirty="0">
                <a:solidFill>
                  <a:schemeClr val="accent2"/>
                </a:solidFill>
                <a:effectLst/>
                <a:latin typeface="Arial" panose="020B0604020202020204" pitchFamily="34" charset="0"/>
                <a:ea typeface="Times New Roman" panose="02020603050405020304" pitchFamily="18" charset="0"/>
                <a:cs typeface="Times New Roman" panose="02020603050405020304" pitchFamily="18" charset="0"/>
              </a:rPr>
              <a:t>Decreasing the risk for morbidity, mortality, and ongoing HIV transmission must be kept in mind when creating the optimized ARV regimen in HTE people living with MDR HIV-1. Consider optimizing therapy when more fully active ARV options are available. In addition, it is important to evaluate what other factors may have led to prior virologic failures.</a:t>
            </a:r>
            <a:endParaRPr lang="en-GB" sz="1600" dirty="0">
              <a:solidFill>
                <a:schemeClr val="accent2"/>
              </a:solidFill>
              <a:latin typeface="Arial" panose="020B0604020202020204" pitchFamily="34" charset="0"/>
            </a:endParaRPr>
          </a:p>
        </p:txBody>
      </p:sp>
      <p:sp>
        <p:nvSpPr>
          <p:cNvPr id="18" name="Flowchart: Connector 17">
            <a:extLst>
              <a:ext uri="{FF2B5EF4-FFF2-40B4-BE49-F238E27FC236}">
                <a16:creationId xmlns:a16="http://schemas.microsoft.com/office/drawing/2014/main" id="{51F459FE-D2B3-4875-88B9-749D5B6B3155}"/>
              </a:ext>
            </a:extLst>
          </p:cNvPr>
          <p:cNvSpPr/>
          <p:nvPr/>
        </p:nvSpPr>
        <p:spPr>
          <a:xfrm>
            <a:off x="811545" y="5047574"/>
            <a:ext cx="1080000" cy="1080000"/>
          </a:xfrm>
          <a:prstGeom prst="flowChartConnector">
            <a:avLst/>
          </a:prstGeom>
          <a:solidFill>
            <a:srgbClr val="002060"/>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3</a:t>
            </a:r>
          </a:p>
        </p:txBody>
      </p:sp>
      <p:sp>
        <p:nvSpPr>
          <p:cNvPr id="19" name="Flowchart: Connector 18">
            <a:extLst>
              <a:ext uri="{FF2B5EF4-FFF2-40B4-BE49-F238E27FC236}">
                <a16:creationId xmlns:a16="http://schemas.microsoft.com/office/drawing/2014/main" id="{33A337D0-0097-46A5-AEDB-F857019D2366}"/>
              </a:ext>
            </a:extLst>
          </p:cNvPr>
          <p:cNvSpPr/>
          <p:nvPr/>
        </p:nvSpPr>
        <p:spPr>
          <a:xfrm>
            <a:off x="808808" y="1600986"/>
            <a:ext cx="1080000" cy="1080000"/>
          </a:xfrm>
          <a:prstGeom prst="flowChartConnector">
            <a:avLst/>
          </a:prstGeom>
          <a:solidFill>
            <a:schemeClr val="accent4"/>
          </a:solidFill>
          <a:ln w="19050">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1</a:t>
            </a:r>
          </a:p>
        </p:txBody>
      </p:sp>
      <p:sp>
        <p:nvSpPr>
          <p:cNvPr id="20" name="Flowchart: Connector 19">
            <a:extLst>
              <a:ext uri="{FF2B5EF4-FFF2-40B4-BE49-F238E27FC236}">
                <a16:creationId xmlns:a16="http://schemas.microsoft.com/office/drawing/2014/main" id="{73A11F8E-94A1-4356-AF0C-020688D51A3A}"/>
              </a:ext>
            </a:extLst>
          </p:cNvPr>
          <p:cNvSpPr/>
          <p:nvPr/>
        </p:nvSpPr>
        <p:spPr>
          <a:xfrm>
            <a:off x="808808" y="3325253"/>
            <a:ext cx="1080000" cy="1080000"/>
          </a:xfrm>
          <a:prstGeom prst="flowChartConnector">
            <a:avLst/>
          </a:prstGeom>
          <a:solidFill>
            <a:schemeClr val="accent4"/>
          </a:solidFill>
          <a:ln w="19050">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2</a:t>
            </a:r>
          </a:p>
        </p:txBody>
      </p:sp>
      <p:sp>
        <p:nvSpPr>
          <p:cNvPr id="21" name="Flowchart: Connector 20">
            <a:extLst>
              <a:ext uri="{FF2B5EF4-FFF2-40B4-BE49-F238E27FC236}">
                <a16:creationId xmlns:a16="http://schemas.microsoft.com/office/drawing/2014/main" id="{C88A8B61-CFAA-4F22-931C-7044C3F466F3}"/>
              </a:ext>
            </a:extLst>
          </p:cNvPr>
          <p:cNvSpPr/>
          <p:nvPr/>
        </p:nvSpPr>
        <p:spPr>
          <a:xfrm>
            <a:off x="813888" y="5047574"/>
            <a:ext cx="1080000" cy="1080000"/>
          </a:xfrm>
          <a:prstGeom prst="flowChartConnector">
            <a:avLst/>
          </a:prstGeom>
          <a:solidFill>
            <a:schemeClr val="accent4"/>
          </a:solidFill>
          <a:ln w="19050">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3</a:t>
            </a:r>
          </a:p>
        </p:txBody>
      </p:sp>
      <p:pic>
        <p:nvPicPr>
          <p:cNvPr id="24" name="Picture 23">
            <a:extLst>
              <a:ext uri="{FF2B5EF4-FFF2-40B4-BE49-F238E27FC236}">
                <a16:creationId xmlns:a16="http://schemas.microsoft.com/office/drawing/2014/main" id="{022DA1FD-EC55-462A-8933-0A60F6EFAE12}"/>
              </a:ext>
            </a:extLst>
          </p:cNvPr>
          <p:cNvPicPr>
            <a:picLocks noChangeAspect="1"/>
          </p:cNvPicPr>
          <p:nvPr/>
        </p:nvPicPr>
        <p:blipFill rotWithShape="1">
          <a:blip r:embed="rId2">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pic>
        <p:nvPicPr>
          <p:cNvPr id="25" name="Picture 24">
            <a:extLst>
              <a:ext uri="{FF2B5EF4-FFF2-40B4-BE49-F238E27FC236}">
                <a16:creationId xmlns:a16="http://schemas.microsoft.com/office/drawing/2014/main" id="{D8FF44AF-5ACF-490A-AC09-85B795F88B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26" name="Slide Number Placeholder 4">
            <a:extLst>
              <a:ext uri="{FF2B5EF4-FFF2-40B4-BE49-F238E27FC236}">
                <a16:creationId xmlns:a16="http://schemas.microsoft.com/office/drawing/2014/main" id="{F7E6D156-0813-4203-A656-BC7854ED4215}"/>
              </a:ext>
            </a:extLst>
          </p:cNvPr>
          <p:cNvSpPr txBox="1">
            <a:spLocks/>
          </p:cNvSpPr>
          <p:nvPr/>
        </p:nvSpPr>
        <p:spPr>
          <a:xfrm>
            <a:off x="11942967" y="6510704"/>
            <a:ext cx="249033" cy="246221"/>
          </a:xfrm>
          <a:prstGeom prst="rect">
            <a:avLst/>
          </a:prstGeom>
        </p:spPr>
        <p:txBody>
          <a:bodyPr vert="horz" wrap="none" lIns="0" tIns="45720" rIns="72000" bIns="45720" rtlCol="0" anchor="b">
            <a:sp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52DCD9-8769-4ED5-B8CC-B00FC588BA8C}" type="slidenum">
              <a:rPr lang="en-US" smtClean="0"/>
              <a:pPr/>
              <a:t>14</a:t>
            </a:fld>
            <a:endParaRPr lang="en-US" dirty="0"/>
          </a:p>
        </p:txBody>
      </p:sp>
      <p:sp>
        <p:nvSpPr>
          <p:cNvPr id="3" name="Text Placeholder 2">
            <a:extLst>
              <a:ext uri="{FF2B5EF4-FFF2-40B4-BE49-F238E27FC236}">
                <a16:creationId xmlns:a16="http://schemas.microsoft.com/office/drawing/2014/main" id="{3F983D7C-60CB-439B-9016-CCF9EF71B6C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7796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D93E0F2-E361-4EA4-AE98-F4C4956C714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2DCD9-8769-4ED5-B8CC-B00FC588BA8C}"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91BE251D-95F2-154B-8E54-A54879EA54ED}"/>
              </a:ext>
            </a:extLst>
          </p:cNvPr>
          <p:cNvSpPr>
            <a:spLocks noGrp="1"/>
          </p:cNvSpPr>
          <p:nvPr>
            <p:ph type="body" sz="quarter" idx="12"/>
          </p:nvPr>
        </p:nvSpPr>
        <p:spPr>
          <a:xfrm>
            <a:off x="803275" y="1592263"/>
            <a:ext cx="5152908" cy="4622800"/>
          </a:xfrm>
        </p:spPr>
        <p:txBody>
          <a:bodyPr/>
          <a:lstStyle/>
          <a:p>
            <a:pPr marL="0" indent="0">
              <a:buNone/>
            </a:pPr>
            <a:r>
              <a:rPr lang="en-US" sz="1150" b="1" dirty="0"/>
              <a:t>Rukobia     fostemsavir 600 mg prolonged release tablets</a:t>
            </a:r>
            <a:br>
              <a:rPr lang="en-US" sz="1150" b="1" dirty="0"/>
            </a:br>
            <a:r>
              <a:rPr lang="en-US" sz="1150" dirty="0"/>
              <a:t>See Summary of Product Characteristics (SmPC) before prescribing</a:t>
            </a:r>
          </a:p>
          <a:p>
            <a:pPr marL="0" indent="0">
              <a:buNone/>
            </a:pPr>
            <a:r>
              <a:rPr lang="en-US" sz="1150" b="1" dirty="0"/>
              <a:t>Indications: </a:t>
            </a:r>
            <a:r>
              <a:rPr lang="en-US" sz="1150" dirty="0"/>
              <a:t>Adults with multidrug resistant HIV-1 infection (in combination with other antiretroviral medications) for whom it is otherwise not possible to construct a suppressive antiviral regimen. </a:t>
            </a:r>
            <a:br>
              <a:rPr lang="en-US" sz="1150" dirty="0"/>
            </a:br>
            <a:r>
              <a:rPr lang="en-US" sz="1150" b="1" dirty="0"/>
              <a:t>Dosing: </a:t>
            </a:r>
            <a:r>
              <a:rPr lang="en-US" sz="1150" dirty="0"/>
              <a:t>Adults (over 18 years): 600 mg twice daily, with or without food, swallowed whole with water – do not crush, chew or split the tablets. Elderly: No dosage adjustment required. (Limited data in 65+ </a:t>
            </a:r>
            <a:r>
              <a:rPr lang="en-US" sz="1150" dirty="0" err="1"/>
              <a:t>yrs</a:t>
            </a:r>
            <a:r>
              <a:rPr lang="en-US" sz="1150" dirty="0"/>
              <a:t>). No dosage adjustment required in renal or hepatic impairment. </a:t>
            </a:r>
            <a:br>
              <a:rPr lang="en-US" sz="1150" dirty="0"/>
            </a:br>
            <a:r>
              <a:rPr lang="en-GB" sz="1150" b="1" dirty="0"/>
              <a:t>Contraindications: </a:t>
            </a:r>
            <a:r>
              <a:rPr lang="en-GB" sz="1150" dirty="0"/>
              <a:t>Hypersensitivity to any ingredient. Coadministration with strong CYP3A inducers including, but not limited to: carbamazepine, phenytoin, mitotane, enzalutamide, rifampicin and St John’s Wort. </a:t>
            </a:r>
            <a:br>
              <a:rPr lang="en-GB" sz="1150" dirty="0"/>
            </a:br>
            <a:r>
              <a:rPr lang="en-US" sz="1150" b="1" dirty="0"/>
              <a:t>Special warnings and precautions:</a:t>
            </a:r>
            <a:r>
              <a:rPr lang="en-US" sz="1150" dirty="0"/>
              <a:t> See SmPC for full details. Rukobia is not recommended for treatment of infections due to HIV-1 Group M subtype CRF01_AE strains. Risks of immune reconstitution inflammatory syndrome, opportunistic infections, osteonecrosis. Use with caution in patients with a history of QT interval prolongation, when co-administered with a medicine with a known risk of Torsade de Pointes (e.g. amiodarone, disopyramide, </a:t>
            </a:r>
            <a:r>
              <a:rPr lang="en-US" sz="1150" dirty="0" err="1"/>
              <a:t>ibutilide</a:t>
            </a:r>
            <a:r>
              <a:rPr lang="en-US" sz="1150" dirty="0"/>
              <a:t>, procainamide, quinidine, or sotalol) or in patients with relevant </a:t>
            </a:r>
            <a:br>
              <a:rPr lang="en-US" sz="1150" dirty="0"/>
            </a:br>
            <a:r>
              <a:rPr lang="en-US" sz="1150" dirty="0"/>
              <a:t>pre-existing cardiac disease. Elderly patients may be more susceptible to drug-induced QT interval prolongation. Monitor LFTs in hepatitis B and/or C co-infection. Co-administration with elbasvir/grazoprevir is not recommended. Use with caution when co-administered with statins that are substrates for OATP1B1/3 or BCRP, and consider dose modifications. </a:t>
            </a:r>
            <a:endParaRPr lang="en-GB" sz="1150" dirty="0"/>
          </a:p>
        </p:txBody>
      </p:sp>
      <p:sp>
        <p:nvSpPr>
          <p:cNvPr id="2" name="Title 1">
            <a:extLst>
              <a:ext uri="{FF2B5EF4-FFF2-40B4-BE49-F238E27FC236}">
                <a16:creationId xmlns:a16="http://schemas.microsoft.com/office/drawing/2014/main" id="{D3BAD09C-A699-4FC6-B5BB-146C583FFBD4}"/>
              </a:ext>
            </a:extLst>
          </p:cNvPr>
          <p:cNvSpPr>
            <a:spLocks noGrp="1"/>
          </p:cNvSpPr>
          <p:nvPr>
            <p:ph type="title"/>
          </p:nvPr>
        </p:nvSpPr>
        <p:spPr/>
        <p:txBody>
          <a:bodyPr/>
          <a:lstStyle/>
          <a:p>
            <a:r>
              <a:rPr lang="en-US" b="1" dirty="0"/>
              <a:t>R</a:t>
            </a:r>
            <a:r>
              <a:rPr lang="en-GB" b="1" dirty="0"/>
              <a:t>UKOBIA  prescribing information  </a:t>
            </a:r>
            <a:endParaRPr lang="en-GB" b="1" dirty="0">
              <a:solidFill>
                <a:schemeClr val="accent1"/>
              </a:solidFill>
            </a:endParaRPr>
          </a:p>
        </p:txBody>
      </p:sp>
      <p:sp>
        <p:nvSpPr>
          <p:cNvPr id="7" name="Text Placeholder 4">
            <a:extLst>
              <a:ext uri="{FF2B5EF4-FFF2-40B4-BE49-F238E27FC236}">
                <a16:creationId xmlns:a16="http://schemas.microsoft.com/office/drawing/2014/main" id="{D35E665C-D4F6-46A9-AC7E-0B5FAE92BEB7}"/>
              </a:ext>
            </a:extLst>
          </p:cNvPr>
          <p:cNvSpPr txBox="1">
            <a:spLocks/>
          </p:cNvSpPr>
          <p:nvPr/>
        </p:nvSpPr>
        <p:spPr>
          <a:xfrm>
            <a:off x="6172235" y="1592263"/>
            <a:ext cx="5152908" cy="462280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100000"/>
              </a:lnSpc>
              <a:spcBef>
                <a:spcPts val="300"/>
              </a:spcBef>
              <a:buClr>
                <a:schemeClr val="accent1"/>
              </a:buClr>
              <a:buFont typeface="Arial" panose="020B0604020202020204" pitchFamily="34" charset="0"/>
              <a:buChar char="/"/>
              <a:defRPr sz="1400" kern="1200">
                <a:solidFill>
                  <a:schemeClr val="accent2"/>
                </a:solidFill>
                <a:latin typeface="+mn-lt"/>
                <a:ea typeface="+mn-ea"/>
                <a:cs typeface="+mn-cs"/>
              </a:defRPr>
            </a:lvl3pPr>
            <a:lvl4pPr marL="1600200" indent="-2286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lnSpc>
                <a:spcPct val="100000"/>
              </a:lnSpc>
              <a:spcBef>
                <a:spcPts val="300"/>
              </a:spcBef>
              <a:buClr>
                <a:schemeClr val="accent1"/>
              </a:buClr>
              <a:buFont typeface="Arial" panose="020B0604020202020204" pitchFamily="34" charset="0"/>
              <a:buChar char="/"/>
              <a:defRPr sz="11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150" dirty="0"/>
              <a:t>Doses of co-administered </a:t>
            </a:r>
            <a:r>
              <a:rPr lang="en-US" sz="1150" dirty="0" err="1"/>
              <a:t>oestrogen</a:t>
            </a:r>
            <a:r>
              <a:rPr lang="en-US" sz="1150" dirty="0"/>
              <a:t>-based therapies should not exceed 30 μg/day of ethinyl </a:t>
            </a:r>
            <a:r>
              <a:rPr lang="en-US" sz="1150" dirty="0" err="1"/>
              <a:t>oestradiol</a:t>
            </a:r>
            <a:r>
              <a:rPr lang="en-US" sz="1150" dirty="0"/>
              <a:t>. Caution is advised particularly in patients with additional risk factors for thromboembolic events. The recommended dose of co-administered tenofovir alafenamide (TAF) is 10mg. </a:t>
            </a:r>
            <a:br>
              <a:rPr lang="en-US" sz="1150" dirty="0"/>
            </a:br>
            <a:r>
              <a:rPr lang="en-US" sz="1150" b="1" dirty="0"/>
              <a:t>Pregnancy/lactation: </a:t>
            </a:r>
            <a:r>
              <a:rPr lang="en-US" sz="1150" dirty="0"/>
              <a:t>Avoid use of Rukobia during pregnancy as data are limited. Do not breast-feed. </a:t>
            </a:r>
            <a:br>
              <a:rPr lang="en-US" sz="1150" dirty="0"/>
            </a:br>
            <a:r>
              <a:rPr lang="en-US" sz="1150" b="1" dirty="0"/>
              <a:t>Side effects: </a:t>
            </a:r>
            <a:r>
              <a:rPr lang="en-US" sz="1150" dirty="0"/>
              <a:t>See SmPC for full details. </a:t>
            </a:r>
            <a:r>
              <a:rPr lang="en-US" sz="1150" dirty="0" err="1"/>
              <a:t>Diarrhoea</a:t>
            </a:r>
            <a:r>
              <a:rPr lang="en-US" sz="1150" dirty="0"/>
              <a:t>, headache, nausea, rash, abdominal pain, vomiting, immune reconstitution inflammatory syndrome, insomnia, dizziness, somnolence, dysgeusia, QT prolongation, dyspepsia, flatulence, pruritus, myalgia, fatigue, and increases in transaminases, creatinine and CPK.</a:t>
            </a:r>
          </a:p>
          <a:p>
            <a:pPr marL="0" indent="0">
              <a:buFont typeface="Arial" panose="020B0604020202020204" pitchFamily="34" charset="0"/>
              <a:buNone/>
            </a:pPr>
            <a:r>
              <a:rPr lang="en-US" sz="1150" dirty="0"/>
              <a:t>Trademarks are owned by or licensed to the ViiV Healthcare group of companies.</a:t>
            </a:r>
          </a:p>
          <a:p>
            <a:pPr marL="0" indent="0">
              <a:buFont typeface="Arial" panose="020B0604020202020204" pitchFamily="34" charset="0"/>
              <a:buNone/>
            </a:pPr>
            <a:r>
              <a:rPr lang="en-US" sz="1150" dirty="0"/>
              <a:t>SmPC: </a:t>
            </a:r>
            <a:r>
              <a:rPr lang="en-US" sz="1150" dirty="0">
                <a:hlinkClick r:id="rId3"/>
              </a:rPr>
              <a:t>https://www.ema.europa.eu/en/medicines/human/EPAR/rukobia</a:t>
            </a:r>
            <a:endParaRPr lang="en-US" sz="1150" dirty="0"/>
          </a:p>
          <a:p>
            <a:pPr marL="0" indent="0">
              <a:buNone/>
            </a:pPr>
            <a:r>
              <a:rPr lang="en-GB" sz="1150" b="1" dirty="0"/>
              <a:t>Prescribing information for ViiV Healthcare products is available here: </a:t>
            </a:r>
            <a:r>
              <a:rPr lang="en-GB" sz="1150" b="1" dirty="0">
                <a:hlinkClick r:id="rId4"/>
              </a:rPr>
              <a:t>https://viivhealthcare.com/en-us/our-medicines/</a:t>
            </a:r>
            <a:br>
              <a:rPr lang="en-GB" sz="1150" b="1" dirty="0"/>
            </a:br>
            <a:r>
              <a:rPr lang="en-GB" sz="1150" b="1" dirty="0"/>
              <a:t>or via your ViiV Healthcare contact</a:t>
            </a:r>
          </a:p>
          <a:p>
            <a:pPr marL="0" indent="0">
              <a:buNone/>
            </a:pPr>
            <a:r>
              <a:rPr lang="en-GB" sz="1150" dirty="0">
                <a:solidFill>
                  <a:schemeClr val="accent2"/>
                </a:solidFill>
                <a:cs typeface="Arial" panose="020B0604020202020204" pitchFamily="34" charset="0"/>
              </a:rPr>
              <a:t>Adverse events should be reported. For the UK, reporting forms and information can be found at </a:t>
            </a:r>
            <a:r>
              <a:rPr lang="en-GB" sz="1150" i="1" dirty="0">
                <a:solidFill>
                  <a:schemeClr val="accent2"/>
                </a:solidFill>
                <a:cs typeface="Arial" panose="020B0604020202020204" pitchFamily="34" charset="0"/>
              </a:rPr>
              <a:t>www.mhra.gov.uk/yellowcard </a:t>
            </a:r>
            <a:r>
              <a:rPr lang="en-GB" sz="1150" dirty="0">
                <a:solidFill>
                  <a:schemeClr val="accent2"/>
                </a:solidFill>
                <a:cs typeface="Arial" panose="020B0604020202020204" pitchFamily="34" charset="0"/>
              </a:rPr>
              <a:t>or search for </a:t>
            </a:r>
            <a:r>
              <a:rPr lang="en-GB" sz="1150" b="1" dirty="0">
                <a:solidFill>
                  <a:schemeClr val="accent2"/>
                </a:solidFill>
                <a:cs typeface="Arial" panose="020B0604020202020204" pitchFamily="34" charset="0"/>
              </a:rPr>
              <a:t>MHRA </a:t>
            </a:r>
            <a:r>
              <a:rPr lang="en-GB" sz="1150" b="1" dirty="0" err="1">
                <a:solidFill>
                  <a:schemeClr val="accent2"/>
                </a:solidFill>
                <a:cs typeface="Arial" panose="020B0604020202020204" pitchFamily="34" charset="0"/>
              </a:rPr>
              <a:t>Yellowcard</a:t>
            </a:r>
            <a:r>
              <a:rPr lang="en-GB" sz="1150" b="1" dirty="0">
                <a:solidFill>
                  <a:schemeClr val="accent2"/>
                </a:solidFill>
                <a:cs typeface="Arial" panose="020B0604020202020204" pitchFamily="34" charset="0"/>
              </a:rPr>
              <a:t> </a:t>
            </a:r>
            <a:r>
              <a:rPr lang="en-GB" sz="1150" dirty="0">
                <a:solidFill>
                  <a:schemeClr val="accent2"/>
                </a:solidFill>
                <a:cs typeface="Arial" panose="020B0604020202020204" pitchFamily="34" charset="0"/>
              </a:rPr>
              <a:t>in the </a:t>
            </a:r>
            <a:r>
              <a:rPr lang="en-GB" sz="1150" b="1" dirty="0">
                <a:solidFill>
                  <a:schemeClr val="accent2"/>
                </a:solidFill>
                <a:cs typeface="Arial" panose="020B0604020202020204" pitchFamily="34" charset="0"/>
              </a:rPr>
              <a:t>Google Play </a:t>
            </a:r>
            <a:r>
              <a:rPr lang="en-GB" sz="1150" dirty="0">
                <a:solidFill>
                  <a:schemeClr val="accent2"/>
                </a:solidFill>
                <a:cs typeface="Arial" panose="020B0604020202020204" pitchFamily="34" charset="0"/>
              </a:rPr>
              <a:t>or </a:t>
            </a:r>
            <a:r>
              <a:rPr lang="en-GB" sz="1150" b="1" dirty="0">
                <a:solidFill>
                  <a:schemeClr val="accent2"/>
                </a:solidFill>
                <a:cs typeface="Arial" panose="020B0604020202020204" pitchFamily="34" charset="0"/>
              </a:rPr>
              <a:t>Apple App store</a:t>
            </a:r>
            <a:r>
              <a:rPr lang="en-GB" sz="1150" dirty="0">
                <a:solidFill>
                  <a:schemeClr val="accent2"/>
                </a:solidFill>
                <a:cs typeface="Arial" panose="020B0604020202020204" pitchFamily="34" charset="0"/>
              </a:rPr>
              <a:t>. Adverse events should also be reported to GlaxoSmithKline on 0800 221441.</a:t>
            </a:r>
          </a:p>
          <a:p>
            <a:pPr marL="0" indent="0">
              <a:buFont typeface="Arial" panose="020B0604020202020204" pitchFamily="34" charset="0"/>
              <a:buNone/>
            </a:pPr>
            <a:endParaRPr lang="en-US" sz="1150" dirty="0"/>
          </a:p>
        </p:txBody>
      </p:sp>
      <p:sp>
        <p:nvSpPr>
          <p:cNvPr id="8" name="Isosceles Triangle 7">
            <a:extLst>
              <a:ext uri="{FF2B5EF4-FFF2-40B4-BE49-F238E27FC236}">
                <a16:creationId xmlns:a16="http://schemas.microsoft.com/office/drawing/2014/main" id="{B38D3DC8-3D19-4392-B6AC-167AF62BFE49}"/>
              </a:ext>
            </a:extLst>
          </p:cNvPr>
          <p:cNvSpPr/>
          <p:nvPr/>
        </p:nvSpPr>
        <p:spPr>
          <a:xfrm rot="10800000">
            <a:off x="1416166" y="1634208"/>
            <a:ext cx="133350" cy="1047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2">
            <a:extLst>
              <a:ext uri="{FF2B5EF4-FFF2-40B4-BE49-F238E27FC236}">
                <a16:creationId xmlns:a16="http://schemas.microsoft.com/office/drawing/2014/main" id="{448674A7-39E3-48CA-9BFB-8F28F4BB0E90}"/>
              </a:ext>
            </a:extLst>
          </p:cNvPr>
          <p:cNvSpPr txBox="1">
            <a:spLocks/>
          </p:cNvSpPr>
          <p:nvPr/>
        </p:nvSpPr>
        <p:spPr>
          <a:xfrm>
            <a:off x="803275" y="6174382"/>
            <a:ext cx="10933113" cy="23227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100000"/>
              </a:lnSpc>
              <a:spcBef>
                <a:spcPts val="300"/>
              </a:spcBef>
              <a:buClr>
                <a:schemeClr val="accent1"/>
              </a:buClr>
              <a:buFont typeface="Arial" panose="020B0604020202020204" pitchFamily="34" charset="0"/>
              <a:buChar char="/"/>
              <a:defRPr sz="1400" kern="1200">
                <a:solidFill>
                  <a:schemeClr val="accent2"/>
                </a:solidFill>
                <a:latin typeface="+mn-lt"/>
                <a:ea typeface="+mn-ea"/>
                <a:cs typeface="+mn-cs"/>
              </a:defRPr>
            </a:lvl3pPr>
            <a:lvl4pPr marL="1600200" indent="-2286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lnSpc>
                <a:spcPct val="100000"/>
              </a:lnSpc>
              <a:spcBef>
                <a:spcPts val="300"/>
              </a:spcBef>
              <a:buClr>
                <a:schemeClr val="accent1"/>
              </a:buClr>
              <a:buFont typeface="Arial" panose="020B0604020202020204" pitchFamily="34" charset="0"/>
              <a:buChar char="/"/>
              <a:defRPr sz="11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Link to AE reporting can be accessed in your viewing platform</a:t>
            </a:r>
          </a:p>
        </p:txBody>
      </p:sp>
      <p:sp>
        <p:nvSpPr>
          <p:cNvPr id="12" name="Rectangle 11">
            <a:extLst>
              <a:ext uri="{FF2B5EF4-FFF2-40B4-BE49-F238E27FC236}">
                <a16:creationId xmlns:a16="http://schemas.microsoft.com/office/drawing/2014/main" id="{8CC466D2-A8D8-4584-AEBC-4ACF1DAFEAED}"/>
              </a:ext>
            </a:extLst>
          </p:cNvPr>
          <p:cNvSpPr/>
          <p:nvPr/>
        </p:nvSpPr>
        <p:spPr>
          <a:xfrm>
            <a:off x="6096000" y="5091633"/>
            <a:ext cx="5229143" cy="883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2E961F27-F24B-4AAB-AD76-451EC399A474}"/>
              </a:ext>
            </a:extLst>
          </p:cNvPr>
          <p:cNvSpPr/>
          <p:nvPr/>
        </p:nvSpPr>
        <p:spPr>
          <a:xfrm rot="10800000">
            <a:off x="2423604" y="476729"/>
            <a:ext cx="133350" cy="10477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2078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D93E0F2-E361-4EA4-AE98-F4C4956C714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2DCD9-8769-4ED5-B8CC-B00FC588BA8C}"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91BE251D-95F2-154B-8E54-A54879EA54ED}"/>
              </a:ext>
            </a:extLst>
          </p:cNvPr>
          <p:cNvSpPr>
            <a:spLocks noGrp="1"/>
          </p:cNvSpPr>
          <p:nvPr>
            <p:ph type="body" sz="quarter" idx="12"/>
          </p:nvPr>
        </p:nvSpPr>
        <p:spPr>
          <a:xfrm>
            <a:off x="803275" y="1592263"/>
            <a:ext cx="5152908" cy="4622800"/>
          </a:xfrm>
        </p:spPr>
        <p:txBody>
          <a:bodyPr/>
          <a:lstStyle/>
          <a:p>
            <a:pPr marL="0" indent="0">
              <a:buNone/>
            </a:pPr>
            <a:r>
              <a:rPr lang="en-US" sz="1050" b="1" dirty="0" err="1"/>
              <a:t>Dovato</a:t>
            </a:r>
            <a:r>
              <a:rPr lang="en-US" sz="1050" b="1" dirty="0"/>
              <a:t> – dolutegravir 50 mg/lamivudine 300 mg tablets</a:t>
            </a:r>
            <a:br>
              <a:rPr lang="en-US" sz="1050" b="1" dirty="0"/>
            </a:br>
            <a:r>
              <a:rPr lang="en-US" sz="1050" dirty="0"/>
              <a:t>See Summary of Product Characteristics (SmPC) before prescribing</a:t>
            </a:r>
          </a:p>
          <a:p>
            <a:pPr marL="0" indent="0">
              <a:buNone/>
            </a:pPr>
            <a:r>
              <a:rPr lang="en-US" sz="1050" b="1" dirty="0"/>
              <a:t>Indications: </a:t>
            </a:r>
            <a:r>
              <a:rPr lang="en-US" sz="1050" dirty="0"/>
              <a:t>HIV-1 in adults &amp; adolescents above 12 years of age weighing ≥40kg, with no known or suspected resistance to the integrase inhibitor class, or lamivudine. </a:t>
            </a:r>
            <a:br>
              <a:rPr lang="en-US" sz="1050" dirty="0"/>
            </a:br>
            <a:r>
              <a:rPr lang="en-US" sz="1050" b="1" dirty="0"/>
              <a:t>Dosing: </a:t>
            </a:r>
            <a:r>
              <a:rPr lang="en-US" sz="1050" dirty="0"/>
              <a:t>One tablet once daily with or without food. Use an additional 50mg tablet of dolutegravir approximately 12 hours after the dose of Dovato when co-administered with efavirenz, nevirapine, tipranavir/ritonavir, etravirine (without boosted PI), carbamazepine, oxcarbazepine, phenytoin, phenobarbital, St John’s Wort or rifampicin. Elderly: Limited data in 65+ yrs. Not recommended in patients with creatinine clearance &lt; 50 mL/min. Caution in severe hepatic impairment. </a:t>
            </a:r>
            <a:r>
              <a:rPr lang="en-GB" sz="1050" b="1" dirty="0"/>
              <a:t>Contraindications: </a:t>
            </a:r>
            <a:r>
              <a:rPr lang="en-US" sz="1050" dirty="0"/>
              <a:t>Hypersensitivity to any ingredient. Coadministration with substrates of OCT-2 with narrow therapeutic windows, such as fampridine.</a:t>
            </a:r>
            <a:r>
              <a:rPr lang="en-GB" sz="1050" dirty="0"/>
              <a:t> </a:t>
            </a:r>
            <a:br>
              <a:rPr lang="en-GB" sz="1050" dirty="0"/>
            </a:br>
            <a:r>
              <a:rPr lang="en-US" sz="1050" b="1" dirty="0"/>
              <a:t>Special warnings and precautions:</a:t>
            </a:r>
            <a:r>
              <a:rPr lang="en-US" sz="1050" dirty="0"/>
              <a:t> See SmPC for full details. Risk of hypersensitivity reactions. Discontinue dolutegravir and other suspect agents immediately. Risks of osteonecrosis, immune reactivation syndrome, increased weight, lipids and glucose. Monitor LFTs in Hepatitis B/C coinfection and ensure effective Hepatitis B therapy. Caution with metformin: monitor renal function and consider metformin dose adjustment. Use with etravirine requires boosted PI or increased dose of dolutegravir. Use with Mg/Al-containing antacids requires dosage separation. Use with calcium, multivitamins or iron also requires dosage separation if not taken at the same time with food. Use with cladribine or emtricitabine not recommended. When possible, avoid chronic co-administration of sorbitol or other osmotic acting alcohols. If unavoidable, consider more frequent viral load monitoring. </a:t>
            </a:r>
            <a:br>
              <a:rPr lang="en-US" sz="1050" dirty="0"/>
            </a:br>
            <a:r>
              <a:rPr lang="en-US" sz="1050" b="1" dirty="0"/>
              <a:t>Pregnancy/lactation: </a:t>
            </a:r>
            <a:r>
              <a:rPr lang="en-US" sz="1050" dirty="0"/>
              <a:t>The safety and efficacy have not been studied in pregnancy. Women of childbearing potential should be counselled about the potential risk of neural tube defects with dolutegravir (a component of </a:t>
            </a:r>
            <a:r>
              <a:rPr lang="en-US" sz="1050" dirty="0" err="1"/>
              <a:t>Dovato</a:t>
            </a:r>
            <a:r>
              <a:rPr lang="en-US" sz="1050" dirty="0"/>
              <a:t>), including consideration of effective contraceptive measures.</a:t>
            </a:r>
            <a:endParaRPr lang="en-GB" sz="1050" dirty="0"/>
          </a:p>
        </p:txBody>
      </p:sp>
      <p:sp>
        <p:nvSpPr>
          <p:cNvPr id="2" name="Title 1">
            <a:extLst>
              <a:ext uri="{FF2B5EF4-FFF2-40B4-BE49-F238E27FC236}">
                <a16:creationId xmlns:a16="http://schemas.microsoft.com/office/drawing/2014/main" id="{D3BAD09C-A699-4FC6-B5BB-146C583FFBD4}"/>
              </a:ext>
            </a:extLst>
          </p:cNvPr>
          <p:cNvSpPr>
            <a:spLocks noGrp="1"/>
          </p:cNvSpPr>
          <p:nvPr>
            <p:ph type="title"/>
          </p:nvPr>
        </p:nvSpPr>
        <p:spPr/>
        <p:txBody>
          <a:bodyPr/>
          <a:lstStyle/>
          <a:p>
            <a:r>
              <a:rPr lang="en-US" b="1" dirty="0"/>
              <a:t>DOVATO </a:t>
            </a:r>
            <a:r>
              <a:rPr lang="en-GB" b="1" dirty="0"/>
              <a:t>prescribing information  </a:t>
            </a:r>
            <a:endParaRPr lang="en-GB" b="1" dirty="0">
              <a:solidFill>
                <a:schemeClr val="accent1"/>
              </a:solidFill>
            </a:endParaRPr>
          </a:p>
        </p:txBody>
      </p:sp>
      <p:sp>
        <p:nvSpPr>
          <p:cNvPr id="7" name="Text Placeholder 4">
            <a:extLst>
              <a:ext uri="{FF2B5EF4-FFF2-40B4-BE49-F238E27FC236}">
                <a16:creationId xmlns:a16="http://schemas.microsoft.com/office/drawing/2014/main" id="{D35E665C-D4F6-46A9-AC7E-0B5FAE92BEB7}"/>
              </a:ext>
            </a:extLst>
          </p:cNvPr>
          <p:cNvSpPr txBox="1">
            <a:spLocks/>
          </p:cNvSpPr>
          <p:nvPr/>
        </p:nvSpPr>
        <p:spPr>
          <a:xfrm>
            <a:off x="6172235" y="1592263"/>
            <a:ext cx="5152908" cy="462280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100000"/>
              </a:lnSpc>
              <a:spcBef>
                <a:spcPts val="300"/>
              </a:spcBef>
              <a:buClr>
                <a:schemeClr val="accent1"/>
              </a:buClr>
              <a:buFont typeface="Arial" panose="020B0604020202020204" pitchFamily="34" charset="0"/>
              <a:buChar char="/"/>
              <a:defRPr sz="1400" kern="1200">
                <a:solidFill>
                  <a:schemeClr val="accent2"/>
                </a:solidFill>
                <a:latin typeface="+mn-lt"/>
                <a:ea typeface="+mn-ea"/>
                <a:cs typeface="+mn-cs"/>
              </a:defRPr>
            </a:lvl3pPr>
            <a:lvl4pPr marL="1600200" indent="-2286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lnSpc>
                <a:spcPct val="100000"/>
              </a:lnSpc>
              <a:spcBef>
                <a:spcPts val="300"/>
              </a:spcBef>
              <a:buClr>
                <a:schemeClr val="accent1"/>
              </a:buClr>
              <a:buFont typeface="Arial" panose="020B0604020202020204" pitchFamily="34" charset="0"/>
              <a:buChar char="/"/>
              <a:defRPr sz="11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dirty="0"/>
              <a:t>If a woman plans pregnancy, the benefits and the risks of continuing treatment with Dovato should be discussed with the patient. If a pregnancy is confirmed in the first trimester while on Dovato, the benefits and risks of continuing Dovato versus switching to another antiretroviral regimen should be discussed with the patient taking the gestational age and the critical time period of neural tube defect development into account. Most neural tube defects occur within the first 4 weeks of embryonic development after conception (approximately 6 weeks after the last menstrual period). Dovato may be used during the second and third trimester of pregnancy when the expected benefit justifies the potential risk to the </a:t>
            </a:r>
            <a:r>
              <a:rPr lang="en-US" sz="1050" dirty="0" err="1"/>
              <a:t>foetus</a:t>
            </a:r>
            <a:r>
              <a:rPr lang="en-US" sz="1050" dirty="0"/>
              <a:t>. Do not breastfeed. </a:t>
            </a:r>
            <a:br>
              <a:rPr lang="en-US" sz="1050" dirty="0"/>
            </a:br>
            <a:r>
              <a:rPr lang="en-US" sz="1050" b="1" dirty="0"/>
              <a:t>Side effects: </a:t>
            </a:r>
            <a:r>
              <a:rPr lang="en-US" sz="1050" dirty="0"/>
              <a:t>See SmPC for full details. Headache, GI disturbance, insomnia, abnormal dreams, depression, anxiety, dizziness, somnolence, rash, pruritus, alopecia, fatigue, arthralgia, myalgia, hypersensitivity, suicidal ideation or suicide attempt, hepatitis, blood dyscrasias, acute hepatic failure, increased bilirubin, pancreatitis, angioedema, rhabdomyolysis, lactic acidosis, peripheral neuropathy. Elevations of ALT, AST and CPK.</a:t>
            </a:r>
          </a:p>
          <a:p>
            <a:pPr marL="0" indent="0">
              <a:buFont typeface="Arial" panose="020B0604020202020204" pitchFamily="34" charset="0"/>
              <a:buNone/>
            </a:pPr>
            <a:r>
              <a:rPr lang="en-US" sz="1050" dirty="0"/>
              <a:t>Trademarks are owned by or licensed to the ViiV Healthcare group of companies.</a:t>
            </a:r>
          </a:p>
          <a:p>
            <a:pPr marL="0" indent="0">
              <a:buFont typeface="Arial" panose="020B0604020202020204" pitchFamily="34" charset="0"/>
              <a:buNone/>
            </a:pPr>
            <a:r>
              <a:rPr lang="en-US" sz="1050" dirty="0"/>
              <a:t>SmPC: </a:t>
            </a:r>
            <a:r>
              <a:rPr lang="en-US" sz="1050" dirty="0">
                <a:hlinkClick r:id="rId3"/>
              </a:rPr>
              <a:t>https://www.ema.europa.eu/en/medicines/human/EPAR/dovato</a:t>
            </a:r>
            <a:endParaRPr lang="en-US" sz="1050" dirty="0"/>
          </a:p>
          <a:p>
            <a:pPr marL="0" indent="0">
              <a:buNone/>
            </a:pPr>
            <a:r>
              <a:rPr lang="en-GB" sz="1050" b="1" dirty="0"/>
              <a:t>Prescribing information for ViiV Healthcare products is available here: </a:t>
            </a:r>
            <a:r>
              <a:rPr lang="en-GB" sz="1050" b="1" dirty="0">
                <a:hlinkClick r:id="rId4"/>
              </a:rPr>
              <a:t>https://viivhealthcare.com/en-us/our-medicines/</a:t>
            </a:r>
            <a:br>
              <a:rPr lang="en-GB" sz="1050" b="1" dirty="0"/>
            </a:br>
            <a:r>
              <a:rPr lang="en-GB" sz="1050" b="1" dirty="0"/>
              <a:t>or via your ViiV Healthcare contact</a:t>
            </a:r>
          </a:p>
          <a:p>
            <a:pPr marL="0" indent="0">
              <a:buNone/>
            </a:pPr>
            <a:r>
              <a:rPr lang="en-GB" sz="1050" dirty="0">
                <a:solidFill>
                  <a:schemeClr val="accent2"/>
                </a:solidFill>
                <a:cs typeface="Arial" panose="020B0604020202020204" pitchFamily="34" charset="0"/>
              </a:rPr>
              <a:t>Adverse events should be reported. For the UK, reporting forms and information can be found at </a:t>
            </a:r>
            <a:r>
              <a:rPr lang="en-GB" sz="1050" i="1" dirty="0">
                <a:solidFill>
                  <a:schemeClr val="accent2"/>
                </a:solidFill>
                <a:cs typeface="Arial" panose="020B0604020202020204" pitchFamily="34" charset="0"/>
              </a:rPr>
              <a:t>www.mhra.gov.uk/yellowcard </a:t>
            </a:r>
            <a:r>
              <a:rPr lang="en-GB" sz="1050" dirty="0">
                <a:solidFill>
                  <a:schemeClr val="accent2"/>
                </a:solidFill>
                <a:cs typeface="Arial" panose="020B0604020202020204" pitchFamily="34" charset="0"/>
              </a:rPr>
              <a:t>or search for </a:t>
            </a:r>
            <a:r>
              <a:rPr lang="en-GB" sz="1050" b="1" dirty="0">
                <a:solidFill>
                  <a:schemeClr val="accent2"/>
                </a:solidFill>
                <a:cs typeface="Arial" panose="020B0604020202020204" pitchFamily="34" charset="0"/>
              </a:rPr>
              <a:t>MHRA </a:t>
            </a:r>
            <a:r>
              <a:rPr lang="en-GB" sz="1050" b="1" dirty="0" err="1">
                <a:solidFill>
                  <a:schemeClr val="accent2"/>
                </a:solidFill>
                <a:cs typeface="Arial" panose="020B0604020202020204" pitchFamily="34" charset="0"/>
              </a:rPr>
              <a:t>Yellowcard</a:t>
            </a:r>
            <a:r>
              <a:rPr lang="en-GB" sz="1050" b="1" dirty="0">
                <a:solidFill>
                  <a:schemeClr val="accent2"/>
                </a:solidFill>
                <a:cs typeface="Arial" panose="020B0604020202020204" pitchFamily="34" charset="0"/>
              </a:rPr>
              <a:t> </a:t>
            </a:r>
            <a:r>
              <a:rPr lang="en-GB" sz="1050" dirty="0">
                <a:solidFill>
                  <a:schemeClr val="accent2"/>
                </a:solidFill>
                <a:cs typeface="Arial" panose="020B0604020202020204" pitchFamily="34" charset="0"/>
              </a:rPr>
              <a:t>in the </a:t>
            </a:r>
            <a:r>
              <a:rPr lang="en-GB" sz="1050" b="1" dirty="0">
                <a:solidFill>
                  <a:schemeClr val="accent2"/>
                </a:solidFill>
                <a:cs typeface="Arial" panose="020B0604020202020204" pitchFamily="34" charset="0"/>
              </a:rPr>
              <a:t>Google Play </a:t>
            </a:r>
            <a:r>
              <a:rPr lang="en-GB" sz="1050" dirty="0">
                <a:solidFill>
                  <a:schemeClr val="accent2"/>
                </a:solidFill>
                <a:cs typeface="Arial" panose="020B0604020202020204" pitchFamily="34" charset="0"/>
              </a:rPr>
              <a:t>or </a:t>
            </a:r>
            <a:r>
              <a:rPr lang="en-GB" sz="1050" b="1" dirty="0">
                <a:solidFill>
                  <a:schemeClr val="accent2"/>
                </a:solidFill>
                <a:cs typeface="Arial" panose="020B0604020202020204" pitchFamily="34" charset="0"/>
              </a:rPr>
              <a:t>Apple App store</a:t>
            </a:r>
            <a:r>
              <a:rPr lang="en-GB" sz="1050" dirty="0">
                <a:solidFill>
                  <a:schemeClr val="accent2"/>
                </a:solidFill>
                <a:cs typeface="Arial" panose="020B0604020202020204" pitchFamily="34" charset="0"/>
              </a:rPr>
              <a:t>. Adverse events should also be reported to GlaxoSmithKline on 0800 221441.</a:t>
            </a:r>
          </a:p>
          <a:p>
            <a:pPr marL="0" indent="0">
              <a:buNone/>
            </a:pPr>
            <a:endParaRPr lang="en-GB" sz="1050" b="1" dirty="0"/>
          </a:p>
          <a:p>
            <a:pPr marL="0" indent="0">
              <a:buFont typeface="Arial" panose="020B0604020202020204" pitchFamily="34" charset="0"/>
              <a:buNone/>
            </a:pPr>
            <a:endParaRPr lang="en-US" sz="1050" dirty="0"/>
          </a:p>
        </p:txBody>
      </p:sp>
      <p:sp>
        <p:nvSpPr>
          <p:cNvPr id="6" name="Text Placeholder 12">
            <a:extLst>
              <a:ext uri="{FF2B5EF4-FFF2-40B4-BE49-F238E27FC236}">
                <a16:creationId xmlns:a16="http://schemas.microsoft.com/office/drawing/2014/main" id="{D33082FB-9EB0-4391-8DAA-E81CB0E52BA9}"/>
              </a:ext>
            </a:extLst>
          </p:cNvPr>
          <p:cNvSpPr txBox="1">
            <a:spLocks/>
          </p:cNvSpPr>
          <p:nvPr/>
        </p:nvSpPr>
        <p:spPr>
          <a:xfrm>
            <a:off x="803275" y="6174382"/>
            <a:ext cx="10933113" cy="23227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100000"/>
              </a:lnSpc>
              <a:spcBef>
                <a:spcPts val="300"/>
              </a:spcBef>
              <a:buClr>
                <a:schemeClr val="accent1"/>
              </a:buClr>
              <a:buFont typeface="Arial" panose="020B0604020202020204" pitchFamily="34" charset="0"/>
              <a:buChar char="/"/>
              <a:defRPr sz="1400" kern="1200">
                <a:solidFill>
                  <a:schemeClr val="accent2"/>
                </a:solidFill>
                <a:latin typeface="+mn-lt"/>
                <a:ea typeface="+mn-ea"/>
                <a:cs typeface="+mn-cs"/>
              </a:defRPr>
            </a:lvl3pPr>
            <a:lvl4pPr marL="1600200" indent="-2286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lnSpc>
                <a:spcPct val="100000"/>
              </a:lnSpc>
              <a:spcBef>
                <a:spcPts val="300"/>
              </a:spcBef>
              <a:buClr>
                <a:schemeClr val="accent1"/>
              </a:buClr>
              <a:buFont typeface="Arial" panose="020B0604020202020204" pitchFamily="34" charset="0"/>
              <a:buChar char="/"/>
              <a:defRPr sz="11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Link to AE reporting can be accessed in your viewing platform</a:t>
            </a:r>
          </a:p>
        </p:txBody>
      </p:sp>
      <p:sp>
        <p:nvSpPr>
          <p:cNvPr id="8" name="Rectangle 7">
            <a:extLst>
              <a:ext uri="{FF2B5EF4-FFF2-40B4-BE49-F238E27FC236}">
                <a16:creationId xmlns:a16="http://schemas.microsoft.com/office/drawing/2014/main" id="{A871272E-E102-4353-8886-7D3B4B518A1E}"/>
              </a:ext>
            </a:extLst>
          </p:cNvPr>
          <p:cNvSpPr/>
          <p:nvPr/>
        </p:nvSpPr>
        <p:spPr>
          <a:xfrm>
            <a:off x="6096000" y="5365014"/>
            <a:ext cx="5229143" cy="72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746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D93E0F2-E361-4EA4-AE98-F4C4956C714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2DCD9-8769-4ED5-B8CC-B00FC588BA8C}"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91BE251D-95F2-154B-8E54-A54879EA54ED}"/>
              </a:ext>
            </a:extLst>
          </p:cNvPr>
          <p:cNvSpPr>
            <a:spLocks noGrp="1"/>
          </p:cNvSpPr>
          <p:nvPr>
            <p:ph type="body" sz="quarter" idx="12"/>
          </p:nvPr>
        </p:nvSpPr>
        <p:spPr>
          <a:xfrm>
            <a:off x="803275" y="1592263"/>
            <a:ext cx="5152908" cy="4622800"/>
          </a:xfrm>
        </p:spPr>
        <p:txBody>
          <a:bodyPr/>
          <a:lstStyle/>
          <a:p>
            <a:pPr marL="0" indent="0">
              <a:buNone/>
            </a:pPr>
            <a:r>
              <a:rPr lang="en-US" sz="1050" b="1" dirty="0" err="1"/>
              <a:t>Celsentri</a:t>
            </a:r>
            <a:r>
              <a:rPr lang="en-US" sz="1050" b="1" dirty="0"/>
              <a:t> – maraviroc 25 mg, 75 mg, 150 mg, 300mg tablets</a:t>
            </a:r>
            <a:br>
              <a:rPr lang="en-US" sz="1050" b="1" dirty="0"/>
            </a:br>
            <a:r>
              <a:rPr lang="en-US" sz="1050" dirty="0"/>
              <a:t>See Summary of Product Characteristics (SmPC) before prescribing</a:t>
            </a:r>
          </a:p>
          <a:p>
            <a:pPr marL="0" indent="0">
              <a:buNone/>
            </a:pPr>
            <a:r>
              <a:rPr lang="en-US" sz="1050" b="1" dirty="0"/>
              <a:t>Indications:</a:t>
            </a:r>
            <a:r>
              <a:rPr lang="en-US" sz="1050" dirty="0"/>
              <a:t> </a:t>
            </a:r>
            <a:r>
              <a:rPr lang="en-US" sz="1050" dirty="0" err="1"/>
              <a:t>Celsentri</a:t>
            </a:r>
            <a:r>
              <a:rPr lang="en-US" sz="1050" dirty="0"/>
              <a:t>, in combination with other antiretroviral medicinal products, is indicated for treatment-experienced adults, adolescents and children of 2 years of age, and older and weighing at least 10 kg infected with only CCR5-tropic HIV-1 detectable. </a:t>
            </a:r>
            <a:br>
              <a:rPr lang="en-US" sz="1050" dirty="0"/>
            </a:br>
            <a:r>
              <a:rPr lang="en-US" sz="1050" b="1" dirty="0"/>
              <a:t>Dosing:</a:t>
            </a:r>
            <a:r>
              <a:rPr lang="en-US" sz="1050" dirty="0"/>
              <a:t> Adults: The recommended dose of </a:t>
            </a:r>
            <a:r>
              <a:rPr lang="en-US" sz="1050" dirty="0" err="1"/>
              <a:t>Celsentri</a:t>
            </a:r>
            <a:r>
              <a:rPr lang="en-US" sz="1050" dirty="0"/>
              <a:t> is 150 mg (with potent CYP3A inhibitor with or without a potent CYP3A inducer), 300 mg (without potent CYP3A inhibitors or inducers) or 600 mg twice daily (with potent CYP3A inducer without a potent CYP3A inhibitor) depending on interactions with concomitant antiretroviral therapy and other medicinal products. Children (from 2 years of age and weighing at least 10kg): The recommended dose of </a:t>
            </a:r>
            <a:r>
              <a:rPr lang="en-US" sz="1050" dirty="0" err="1"/>
              <a:t>Celsentri</a:t>
            </a:r>
            <a:r>
              <a:rPr lang="en-US" sz="1050" dirty="0"/>
              <a:t> should be based on body weight (kg) and should not exceed the recommended adult dose. If a child is unable to reliably swallow </a:t>
            </a:r>
            <a:r>
              <a:rPr lang="en-US" sz="1050" dirty="0" err="1"/>
              <a:t>Celsentri</a:t>
            </a:r>
            <a:r>
              <a:rPr lang="en-US" sz="1050" dirty="0"/>
              <a:t> tablets, the oral solution (20 mg per mL) should be prescribed. Elderly (&gt;65 years of age): </a:t>
            </a:r>
            <a:r>
              <a:rPr lang="en-US" sz="1050" dirty="0" err="1"/>
              <a:t>Celsentri</a:t>
            </a:r>
            <a:r>
              <a:rPr lang="en-US" sz="1050" dirty="0"/>
              <a:t> should be used with caution in this population as there is limited experience.</a:t>
            </a:r>
            <a:br>
              <a:rPr lang="en-US" sz="1050" b="1" dirty="0"/>
            </a:br>
            <a:r>
              <a:rPr lang="en-GB" sz="1050" b="1" dirty="0"/>
              <a:t>Contraindications:</a:t>
            </a:r>
            <a:r>
              <a:rPr lang="en-GB" sz="1050" dirty="0"/>
              <a:t> </a:t>
            </a:r>
            <a:r>
              <a:rPr lang="en-US" sz="1050" dirty="0"/>
              <a:t>Hypersensitivity to any ingredient or to peanut or soya.</a:t>
            </a:r>
            <a:br>
              <a:rPr lang="en-GB" sz="1050" dirty="0"/>
            </a:br>
            <a:r>
              <a:rPr lang="en-US" sz="1050" b="1" dirty="0"/>
              <a:t>Special warnings and precautions:</a:t>
            </a:r>
            <a:r>
              <a:rPr lang="en-US" sz="1050" dirty="0"/>
              <a:t> See SmPC for full details. </a:t>
            </a:r>
            <a:r>
              <a:rPr lang="en-US" sz="1050" dirty="0" err="1"/>
              <a:t>Celsentri</a:t>
            </a:r>
            <a:r>
              <a:rPr lang="en-US" sz="1050" dirty="0"/>
              <a:t> should be used with caution in patients with reduced hepatic function and cardiovascular co-morbidities, or who are receiving concomitant medicinal products to lower blood pressure. Risks of hypersensitivity reactions, osteonecrosis and impaired immune response to certain infections. </a:t>
            </a:r>
            <a:r>
              <a:rPr lang="en-US" sz="1050" dirty="0" err="1"/>
              <a:t>Celsentri</a:t>
            </a:r>
            <a:r>
              <a:rPr lang="en-US" sz="1050" dirty="0"/>
              <a:t> should only be used when only CCR5-tropic HIV-1 is detectable (i.e. CXCR4 or dual/mixed tropic virus not detected) as determined by an adequately validated and sensitive detection method. Physicians should ensure that appropriate dose adjustment of </a:t>
            </a:r>
            <a:r>
              <a:rPr lang="en-US" sz="1050" dirty="0" err="1"/>
              <a:t>Celsentri</a:t>
            </a:r>
            <a:r>
              <a:rPr lang="en-US" sz="1050" dirty="0"/>
              <a:t> is made when </a:t>
            </a:r>
            <a:r>
              <a:rPr lang="en-US" sz="1050" dirty="0" err="1"/>
              <a:t>Celsentri</a:t>
            </a:r>
            <a:r>
              <a:rPr lang="en-US" sz="1050" dirty="0"/>
              <a:t> is co-administered with potent CYP3A4 inhibitors and/or inducers since </a:t>
            </a:r>
            <a:r>
              <a:rPr lang="en-US" sz="1050" dirty="0" err="1"/>
              <a:t>Celsentri</a:t>
            </a:r>
            <a:r>
              <a:rPr lang="en-US" sz="1050" dirty="0"/>
              <a:t> concentrations and its therapeutic effects may be affected.</a:t>
            </a:r>
            <a:br>
              <a:rPr lang="en-US" sz="1050" b="1" dirty="0"/>
            </a:br>
            <a:endParaRPr lang="en-GB" sz="1050" dirty="0"/>
          </a:p>
        </p:txBody>
      </p:sp>
      <p:sp>
        <p:nvSpPr>
          <p:cNvPr id="2" name="Title 1">
            <a:extLst>
              <a:ext uri="{FF2B5EF4-FFF2-40B4-BE49-F238E27FC236}">
                <a16:creationId xmlns:a16="http://schemas.microsoft.com/office/drawing/2014/main" id="{D3BAD09C-A699-4FC6-B5BB-146C583FFBD4}"/>
              </a:ext>
            </a:extLst>
          </p:cNvPr>
          <p:cNvSpPr>
            <a:spLocks noGrp="1"/>
          </p:cNvSpPr>
          <p:nvPr>
            <p:ph type="title"/>
          </p:nvPr>
        </p:nvSpPr>
        <p:spPr/>
        <p:txBody>
          <a:bodyPr/>
          <a:lstStyle/>
          <a:p>
            <a:r>
              <a:rPr lang="en-US" b="1" dirty="0"/>
              <a:t>CELSENTRI </a:t>
            </a:r>
            <a:r>
              <a:rPr lang="en-GB" b="1" dirty="0"/>
              <a:t>prescribing information  </a:t>
            </a:r>
            <a:endParaRPr lang="en-GB" b="1" dirty="0">
              <a:solidFill>
                <a:schemeClr val="accent1"/>
              </a:solidFill>
            </a:endParaRPr>
          </a:p>
        </p:txBody>
      </p:sp>
      <p:sp>
        <p:nvSpPr>
          <p:cNvPr id="7" name="Text Placeholder 4">
            <a:extLst>
              <a:ext uri="{FF2B5EF4-FFF2-40B4-BE49-F238E27FC236}">
                <a16:creationId xmlns:a16="http://schemas.microsoft.com/office/drawing/2014/main" id="{D35E665C-D4F6-46A9-AC7E-0B5FAE92BEB7}"/>
              </a:ext>
            </a:extLst>
          </p:cNvPr>
          <p:cNvSpPr txBox="1">
            <a:spLocks/>
          </p:cNvSpPr>
          <p:nvPr/>
        </p:nvSpPr>
        <p:spPr>
          <a:xfrm>
            <a:off x="6172235" y="1592263"/>
            <a:ext cx="5152908" cy="462280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100000"/>
              </a:lnSpc>
              <a:spcBef>
                <a:spcPts val="300"/>
              </a:spcBef>
              <a:buClr>
                <a:schemeClr val="accent1"/>
              </a:buClr>
              <a:buFont typeface="Arial" panose="020B0604020202020204" pitchFamily="34" charset="0"/>
              <a:buChar char="/"/>
              <a:defRPr sz="1400" kern="1200">
                <a:solidFill>
                  <a:schemeClr val="accent2"/>
                </a:solidFill>
                <a:latin typeface="+mn-lt"/>
                <a:ea typeface="+mn-ea"/>
                <a:cs typeface="+mn-cs"/>
              </a:defRPr>
            </a:lvl3pPr>
            <a:lvl4pPr marL="1600200" indent="-2286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lnSpc>
                <a:spcPct val="100000"/>
              </a:lnSpc>
              <a:spcBef>
                <a:spcPts val="300"/>
              </a:spcBef>
              <a:buClr>
                <a:schemeClr val="accent1"/>
              </a:buClr>
              <a:buFont typeface="Arial" panose="020B0604020202020204" pitchFamily="34" charset="0"/>
              <a:buChar char="/"/>
              <a:defRPr sz="11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50" b="1" dirty="0"/>
              <a:t>Pregnancy/lactation:</a:t>
            </a:r>
            <a:r>
              <a:rPr lang="en-US" sz="1050" dirty="0"/>
              <a:t> There are limited data from the use of </a:t>
            </a:r>
            <a:r>
              <a:rPr lang="en-US" sz="1050" dirty="0" err="1"/>
              <a:t>Celsentri</a:t>
            </a:r>
            <a:r>
              <a:rPr lang="en-US" sz="1050" dirty="0"/>
              <a:t> in pregnant women. The effect of </a:t>
            </a:r>
            <a:r>
              <a:rPr lang="en-US" sz="1050" dirty="0" err="1"/>
              <a:t>Celsentri</a:t>
            </a:r>
            <a:r>
              <a:rPr lang="en-US" sz="1050" dirty="0"/>
              <a:t> on human pregnancy is unknown. Studies in animals showed reproductive toxicity at high exposures. Primary pharmacological activity (CCR5 receptor affinity) was limited in the species studied. </a:t>
            </a:r>
            <a:r>
              <a:rPr lang="en-US" sz="1050" dirty="0" err="1"/>
              <a:t>Celsentri</a:t>
            </a:r>
            <a:r>
              <a:rPr lang="en-US" sz="1050" dirty="0"/>
              <a:t> should be used during pregnancy only if the expected benefit justifies the potential risk to the </a:t>
            </a:r>
            <a:r>
              <a:rPr lang="en-US" sz="1050" dirty="0" err="1"/>
              <a:t>foetus</a:t>
            </a:r>
            <a:r>
              <a:rPr lang="en-US" sz="1050" dirty="0"/>
              <a:t>. It is unknown whether maraviroc is excreted in human milk. Available toxicological data in animals has shown extensive excretion of </a:t>
            </a:r>
            <a:r>
              <a:rPr lang="en-US" sz="1050" dirty="0" err="1"/>
              <a:t>Celsentri</a:t>
            </a:r>
            <a:r>
              <a:rPr lang="en-US" sz="1050" dirty="0"/>
              <a:t> in milk. Primary pharmacological activity (CCR5 receptor affinity) was limited in the species studied. A risk to the newborn/infants cannot be excluded. It is recommended that women living with HIV do not breast-feed their infants in order to avoid transmission of HIV.</a:t>
            </a:r>
            <a:br>
              <a:rPr lang="en-US" sz="1050" dirty="0"/>
            </a:br>
            <a:r>
              <a:rPr lang="en-US" sz="1050" b="1" dirty="0"/>
              <a:t>Side effects: </a:t>
            </a:r>
            <a:r>
              <a:rPr lang="en-US" sz="1050" dirty="0"/>
              <a:t>See SmPC for full details. The most frequently reported adverse reactions occurring in the Phase 2b/3 studies were nausea, </a:t>
            </a:r>
            <a:r>
              <a:rPr lang="en-US" sz="1050" dirty="0" err="1"/>
              <a:t>diarrhoea</a:t>
            </a:r>
            <a:r>
              <a:rPr lang="en-US" sz="1050" dirty="0"/>
              <a:t>, fatigue and headache. These adverse reactions were common (≥1/100 to &lt;1/10).</a:t>
            </a:r>
          </a:p>
          <a:p>
            <a:pPr marL="0" indent="0">
              <a:buFont typeface="Arial" panose="020B0604020202020204" pitchFamily="34" charset="0"/>
              <a:buNone/>
            </a:pPr>
            <a:r>
              <a:rPr lang="en-US" sz="1050" dirty="0"/>
              <a:t>Trademarks are owned by or licensed to the ViiV Healthcare group of companies.</a:t>
            </a:r>
          </a:p>
          <a:p>
            <a:pPr marL="0" indent="0">
              <a:buFont typeface="Arial" panose="020B0604020202020204" pitchFamily="34" charset="0"/>
              <a:buNone/>
            </a:pPr>
            <a:r>
              <a:rPr lang="en-US" sz="1050" dirty="0"/>
              <a:t>SmPC: </a:t>
            </a:r>
            <a:r>
              <a:rPr lang="en-US" sz="1050" dirty="0">
                <a:hlinkClick r:id="rId3"/>
              </a:rPr>
              <a:t>https://www.ema.europa.eu/en/medicines/human/EPAR/celsentri</a:t>
            </a:r>
            <a:r>
              <a:rPr lang="en-US" sz="1050" dirty="0"/>
              <a:t> </a:t>
            </a:r>
          </a:p>
          <a:p>
            <a:pPr marL="0" indent="0">
              <a:buNone/>
            </a:pPr>
            <a:r>
              <a:rPr lang="en-GB" sz="1050" b="1" dirty="0"/>
              <a:t>Prescribing information for ViiV Healthcare products is available here: </a:t>
            </a:r>
            <a:r>
              <a:rPr lang="en-GB" sz="1050" b="1" dirty="0">
                <a:hlinkClick r:id="rId4"/>
              </a:rPr>
              <a:t>https://viivhealthcare.com/en-us/our-medicines/</a:t>
            </a:r>
            <a:br>
              <a:rPr lang="en-GB" sz="1050" b="1" dirty="0"/>
            </a:br>
            <a:r>
              <a:rPr lang="en-GB" sz="1050" b="1" dirty="0"/>
              <a:t>or via your ViiV Healthcare contact</a:t>
            </a:r>
          </a:p>
          <a:p>
            <a:pPr marL="0" indent="0">
              <a:buNone/>
            </a:pPr>
            <a:r>
              <a:rPr lang="en-GB" sz="1050" dirty="0">
                <a:solidFill>
                  <a:schemeClr val="accent2"/>
                </a:solidFill>
                <a:cs typeface="Arial" panose="020B0604020202020204" pitchFamily="34" charset="0"/>
              </a:rPr>
              <a:t>Adverse events should be reported. For the UK, reporting forms and information can be found at </a:t>
            </a:r>
            <a:r>
              <a:rPr lang="en-GB" sz="1050" i="1" dirty="0">
                <a:solidFill>
                  <a:schemeClr val="accent2"/>
                </a:solidFill>
                <a:cs typeface="Arial" panose="020B0604020202020204" pitchFamily="34" charset="0"/>
              </a:rPr>
              <a:t>www.mhra.gov.uk/yellowcard </a:t>
            </a:r>
            <a:r>
              <a:rPr lang="en-GB" sz="1050" dirty="0">
                <a:solidFill>
                  <a:schemeClr val="accent2"/>
                </a:solidFill>
                <a:cs typeface="Arial" panose="020B0604020202020204" pitchFamily="34" charset="0"/>
              </a:rPr>
              <a:t>or search for </a:t>
            </a:r>
            <a:r>
              <a:rPr lang="en-GB" sz="1050" b="1" dirty="0">
                <a:solidFill>
                  <a:schemeClr val="accent2"/>
                </a:solidFill>
                <a:cs typeface="Arial" panose="020B0604020202020204" pitchFamily="34" charset="0"/>
              </a:rPr>
              <a:t>MHRA </a:t>
            </a:r>
            <a:r>
              <a:rPr lang="en-GB" sz="1050" b="1" dirty="0" err="1">
                <a:solidFill>
                  <a:schemeClr val="accent2"/>
                </a:solidFill>
                <a:cs typeface="Arial" panose="020B0604020202020204" pitchFamily="34" charset="0"/>
              </a:rPr>
              <a:t>Yellowcard</a:t>
            </a:r>
            <a:r>
              <a:rPr lang="en-GB" sz="1050" b="1" dirty="0">
                <a:solidFill>
                  <a:schemeClr val="accent2"/>
                </a:solidFill>
                <a:cs typeface="Arial" panose="020B0604020202020204" pitchFamily="34" charset="0"/>
              </a:rPr>
              <a:t> </a:t>
            </a:r>
            <a:r>
              <a:rPr lang="en-GB" sz="1050" dirty="0">
                <a:solidFill>
                  <a:schemeClr val="accent2"/>
                </a:solidFill>
                <a:cs typeface="Arial" panose="020B0604020202020204" pitchFamily="34" charset="0"/>
              </a:rPr>
              <a:t>in the </a:t>
            </a:r>
            <a:r>
              <a:rPr lang="en-GB" sz="1050" b="1" dirty="0">
                <a:solidFill>
                  <a:schemeClr val="accent2"/>
                </a:solidFill>
                <a:cs typeface="Arial" panose="020B0604020202020204" pitchFamily="34" charset="0"/>
              </a:rPr>
              <a:t>Google Play </a:t>
            </a:r>
            <a:r>
              <a:rPr lang="en-GB" sz="1050" dirty="0">
                <a:solidFill>
                  <a:schemeClr val="accent2"/>
                </a:solidFill>
                <a:cs typeface="Arial" panose="020B0604020202020204" pitchFamily="34" charset="0"/>
              </a:rPr>
              <a:t>or </a:t>
            </a:r>
            <a:r>
              <a:rPr lang="en-GB" sz="1050" b="1" dirty="0">
                <a:solidFill>
                  <a:schemeClr val="accent2"/>
                </a:solidFill>
                <a:cs typeface="Arial" panose="020B0604020202020204" pitchFamily="34" charset="0"/>
              </a:rPr>
              <a:t>Apple App store</a:t>
            </a:r>
            <a:r>
              <a:rPr lang="en-GB" sz="1050" dirty="0">
                <a:solidFill>
                  <a:schemeClr val="accent2"/>
                </a:solidFill>
                <a:cs typeface="Arial" panose="020B0604020202020204" pitchFamily="34" charset="0"/>
              </a:rPr>
              <a:t>. Adverse events should also be reported to GlaxoSmithKline on 0800 221441.</a:t>
            </a:r>
          </a:p>
        </p:txBody>
      </p:sp>
      <p:sp>
        <p:nvSpPr>
          <p:cNvPr id="6" name="Text Placeholder 12">
            <a:extLst>
              <a:ext uri="{FF2B5EF4-FFF2-40B4-BE49-F238E27FC236}">
                <a16:creationId xmlns:a16="http://schemas.microsoft.com/office/drawing/2014/main" id="{250E9648-FB2E-478D-BC44-9C9F1EFC83DD}"/>
              </a:ext>
            </a:extLst>
          </p:cNvPr>
          <p:cNvSpPr txBox="1">
            <a:spLocks/>
          </p:cNvSpPr>
          <p:nvPr/>
        </p:nvSpPr>
        <p:spPr>
          <a:xfrm>
            <a:off x="803275" y="6174382"/>
            <a:ext cx="10933113" cy="23227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accent2"/>
                </a:solidFill>
                <a:latin typeface="+mn-lt"/>
                <a:ea typeface="+mn-ea"/>
                <a:cs typeface="+mn-cs"/>
              </a:defRPr>
            </a:lvl2pPr>
            <a:lvl3pPr marL="1143000" indent="-228600" algn="l" defTabSz="914400" rtl="0" eaLnBrk="1" latinLnBrk="0" hangingPunct="1">
              <a:lnSpc>
                <a:spcPct val="100000"/>
              </a:lnSpc>
              <a:spcBef>
                <a:spcPts val="300"/>
              </a:spcBef>
              <a:buClr>
                <a:schemeClr val="accent1"/>
              </a:buClr>
              <a:buFont typeface="Arial" panose="020B0604020202020204" pitchFamily="34" charset="0"/>
              <a:buChar char="/"/>
              <a:defRPr sz="1400" kern="1200">
                <a:solidFill>
                  <a:schemeClr val="accent2"/>
                </a:solidFill>
                <a:latin typeface="+mn-lt"/>
                <a:ea typeface="+mn-ea"/>
                <a:cs typeface="+mn-cs"/>
              </a:defRPr>
            </a:lvl3pPr>
            <a:lvl4pPr marL="1600200" indent="-2286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lnSpc>
                <a:spcPct val="100000"/>
              </a:lnSpc>
              <a:spcBef>
                <a:spcPts val="300"/>
              </a:spcBef>
              <a:buClr>
                <a:schemeClr val="accent1"/>
              </a:buClr>
              <a:buFont typeface="Arial" panose="020B0604020202020204" pitchFamily="34" charset="0"/>
              <a:buChar char="/"/>
              <a:defRPr sz="11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Link to AE reporting can be accessed in your viewing platform</a:t>
            </a:r>
          </a:p>
        </p:txBody>
      </p:sp>
      <p:sp>
        <p:nvSpPr>
          <p:cNvPr id="3" name="Rectangle 2">
            <a:extLst>
              <a:ext uri="{FF2B5EF4-FFF2-40B4-BE49-F238E27FC236}">
                <a16:creationId xmlns:a16="http://schemas.microsoft.com/office/drawing/2014/main" id="{6399D437-7E75-4F77-AC9C-9A43975B66E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8E41F92A-680C-49A5-A52B-DB56F82997DB}"/>
              </a:ext>
            </a:extLst>
          </p:cNvPr>
          <p:cNvSpPr/>
          <p:nvPr/>
        </p:nvSpPr>
        <p:spPr>
          <a:xfrm>
            <a:off x="6096000" y="5039095"/>
            <a:ext cx="5229143" cy="72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06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A3620F-59BC-4DA0-BEBE-E1DDF7A2E4C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114424" cy="3259853"/>
          </a:xfrm>
          <a:prstGeom prst="rect">
            <a:avLst/>
          </a:prstGeom>
        </p:spPr>
      </p:pic>
      <p:sp>
        <p:nvSpPr>
          <p:cNvPr id="7" name="Title 2">
            <a:extLst>
              <a:ext uri="{FF2B5EF4-FFF2-40B4-BE49-F238E27FC236}">
                <a16:creationId xmlns:a16="http://schemas.microsoft.com/office/drawing/2014/main" id="{8AF59412-9D45-4CAF-BA2D-B4A6395CC31B}"/>
              </a:ext>
            </a:extLst>
          </p:cNvPr>
          <p:cNvSpPr>
            <a:spLocks noGrp="1"/>
          </p:cNvSpPr>
          <p:nvPr>
            <p:ph type="title"/>
          </p:nvPr>
        </p:nvSpPr>
        <p:spPr>
          <a:xfrm>
            <a:off x="1847850" y="365124"/>
            <a:ext cx="9888538" cy="3467736"/>
          </a:xfrm>
        </p:spPr>
        <p:txBody>
          <a:bodyPr/>
          <a:lstStyle/>
          <a:p>
            <a:r>
              <a:rPr lang="en-US" dirty="0"/>
              <a:t>Thank you for watching</a:t>
            </a:r>
          </a:p>
        </p:txBody>
      </p:sp>
    </p:spTree>
    <p:extLst>
      <p:ext uri="{BB962C8B-B14F-4D97-AF65-F5344CB8AC3E}">
        <p14:creationId xmlns:p14="http://schemas.microsoft.com/office/powerpoint/2010/main" val="396496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73D40E4-8499-44F1-863E-3492F10E845B}"/>
              </a:ext>
            </a:extLst>
          </p:cNvPr>
          <p:cNvSpPr>
            <a:spLocks noGrp="1"/>
          </p:cNvSpPr>
          <p:nvPr>
            <p:ph type="body" sz="quarter" idx="12"/>
          </p:nvPr>
        </p:nvSpPr>
        <p:spPr>
          <a:xfrm>
            <a:off x="803275" y="4981303"/>
            <a:ext cx="10933113" cy="1233760"/>
          </a:xfrm>
        </p:spPr>
        <p:txBody>
          <a:bodyPr/>
          <a:lstStyle/>
          <a:p>
            <a:pPr marL="0" indent="0">
              <a:buNone/>
            </a:pPr>
            <a:r>
              <a:rPr lang="en-US" sz="1600" dirty="0"/>
              <a:t>Prescribing information can be found at the end of the module</a:t>
            </a:r>
          </a:p>
          <a:p>
            <a:pPr marL="0" indent="0">
              <a:buNone/>
            </a:pPr>
            <a:r>
              <a:rPr lang="en-US" sz="1600" dirty="0"/>
              <a:t>Link to AE reporting can be accessed in your viewing platform</a:t>
            </a:r>
          </a:p>
        </p:txBody>
      </p:sp>
      <p:sp>
        <p:nvSpPr>
          <p:cNvPr id="4" name="Title 3">
            <a:extLst>
              <a:ext uri="{FF2B5EF4-FFF2-40B4-BE49-F238E27FC236}">
                <a16:creationId xmlns:a16="http://schemas.microsoft.com/office/drawing/2014/main" id="{ADADCC66-74A2-48EC-9F72-933CB7D1F83D}"/>
              </a:ext>
            </a:extLst>
          </p:cNvPr>
          <p:cNvSpPr>
            <a:spLocks noGrp="1"/>
          </p:cNvSpPr>
          <p:nvPr>
            <p:ph type="title"/>
          </p:nvPr>
        </p:nvSpPr>
        <p:spPr/>
        <p:txBody>
          <a:bodyPr/>
          <a:lstStyle/>
          <a:p>
            <a:r>
              <a:rPr lang="en-US" dirty="0"/>
              <a:t>Adverse event reporting and prescribing information</a:t>
            </a:r>
            <a:endParaRPr lang="en-GB" dirty="0"/>
          </a:p>
        </p:txBody>
      </p:sp>
      <p:sp>
        <p:nvSpPr>
          <p:cNvPr id="11" name="Rectangle: Rounded Corners 10">
            <a:extLst>
              <a:ext uri="{FF2B5EF4-FFF2-40B4-BE49-F238E27FC236}">
                <a16:creationId xmlns:a16="http://schemas.microsoft.com/office/drawing/2014/main" id="{D2C660B3-67E0-4E72-9C39-B908ECB6B211}"/>
              </a:ext>
            </a:extLst>
          </p:cNvPr>
          <p:cNvSpPr/>
          <p:nvPr/>
        </p:nvSpPr>
        <p:spPr>
          <a:xfrm>
            <a:off x="803275" y="2413338"/>
            <a:ext cx="9895612" cy="2031325"/>
          </a:xfrm>
          <a:prstGeom prst="roundRect">
            <a:avLst>
              <a:gd name="adj" fmla="val 15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t">
            <a:spAutoFit/>
          </a:bodyPr>
          <a:lstStyle/>
          <a:p>
            <a:r>
              <a:rPr lang="en-US" sz="1200" dirty="0">
                <a:solidFill>
                  <a:schemeClr val="accent2"/>
                </a:solidFill>
              </a:rPr>
              <a:t>ViiV Healthcare is an independent HIV company, committed to delivering innovative new options for the care and treatment of people living with HIV/AIDS. It is vital for us to continuously monitor the safety of our products and medicine. </a:t>
            </a:r>
          </a:p>
          <a:p>
            <a:endParaRPr lang="en-US" sz="1200" dirty="0">
              <a:solidFill>
                <a:schemeClr val="accent2"/>
              </a:solidFill>
            </a:endParaRPr>
          </a:p>
          <a:p>
            <a:r>
              <a:rPr lang="en-US" sz="1200" dirty="0">
                <a:solidFill>
                  <a:schemeClr val="accent2"/>
                </a:solidFill>
              </a:rPr>
              <a:t>Adverse events should be reported. Reporting forms and information can be found at </a:t>
            </a:r>
            <a:r>
              <a:rPr lang="en-US" sz="1200" b="1" dirty="0">
                <a:solidFill>
                  <a:schemeClr val="accent2"/>
                </a:solidFill>
              </a:rPr>
              <a:t>https://yellowcard.mhra.gov.uk/</a:t>
            </a:r>
            <a:r>
              <a:rPr lang="en-US" sz="1200" dirty="0">
                <a:solidFill>
                  <a:schemeClr val="accent2"/>
                </a:solidFill>
              </a:rPr>
              <a:t>. Adverse events should also be reported to ViiV Healthcare.</a:t>
            </a:r>
          </a:p>
          <a:p>
            <a:endParaRPr lang="en-US" sz="1200" dirty="0">
              <a:solidFill>
                <a:schemeClr val="accent2"/>
              </a:solidFill>
            </a:endParaRPr>
          </a:p>
          <a:p>
            <a:r>
              <a:rPr lang="en-US" sz="1200" dirty="0">
                <a:solidFill>
                  <a:schemeClr val="accent2"/>
                </a:solidFill>
              </a:rPr>
              <a:t>To report a suspected side effect to ViiV Healthcare, please use our online reporting form hosted on </a:t>
            </a:r>
            <a:r>
              <a:rPr lang="en-US" sz="1200" b="1" dirty="0">
                <a:solidFill>
                  <a:schemeClr val="accent2"/>
                </a:solidFill>
              </a:rPr>
              <a:t>www.gsk.com</a:t>
            </a:r>
            <a:endParaRPr lang="en-US" sz="1200" dirty="0">
              <a:solidFill>
                <a:schemeClr val="accent2"/>
              </a:solidFill>
            </a:endParaRPr>
          </a:p>
          <a:p>
            <a:endParaRPr lang="en-US" sz="1200" dirty="0">
              <a:solidFill>
                <a:schemeClr val="accent2"/>
              </a:solidFill>
            </a:endParaRPr>
          </a:p>
          <a:p>
            <a:r>
              <a:rPr lang="en-US" sz="1200" dirty="0">
                <a:solidFill>
                  <a:schemeClr val="accent2"/>
                </a:solidFill>
              </a:rPr>
              <a:t>For local contact details, please select your home market in the drop-down list on the form.</a:t>
            </a:r>
          </a:p>
        </p:txBody>
      </p:sp>
    </p:spTree>
    <p:extLst>
      <p:ext uri="{BB962C8B-B14F-4D97-AF65-F5344CB8AC3E}">
        <p14:creationId xmlns:p14="http://schemas.microsoft.com/office/powerpoint/2010/main" val="117954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C367ED-8E97-4411-A83B-E29A677B99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114424" cy="3259853"/>
          </a:xfrm>
          <a:prstGeom prst="rect">
            <a:avLst/>
          </a:prstGeom>
        </p:spPr>
      </p:pic>
      <p:sp>
        <p:nvSpPr>
          <p:cNvPr id="9" name="Title 2">
            <a:extLst>
              <a:ext uri="{FF2B5EF4-FFF2-40B4-BE49-F238E27FC236}">
                <a16:creationId xmlns:a16="http://schemas.microsoft.com/office/drawing/2014/main" id="{7E75E82D-B7C9-47CB-B96C-12F64A9607F7}"/>
              </a:ext>
            </a:extLst>
          </p:cNvPr>
          <p:cNvSpPr>
            <a:spLocks noGrp="1"/>
          </p:cNvSpPr>
          <p:nvPr>
            <p:ph type="title"/>
          </p:nvPr>
        </p:nvSpPr>
        <p:spPr>
          <a:xfrm>
            <a:off x="1847850" y="365124"/>
            <a:ext cx="9888538" cy="3467736"/>
          </a:xfrm>
        </p:spPr>
        <p:txBody>
          <a:bodyPr/>
          <a:lstStyle/>
          <a:p>
            <a:r>
              <a:rPr lang="en-GB" dirty="0"/>
              <a:t>For healthcare professionals only</a:t>
            </a:r>
            <a:endParaRPr lang="en-US" dirty="0"/>
          </a:p>
        </p:txBody>
      </p:sp>
    </p:spTree>
    <p:extLst>
      <p:ext uri="{BB962C8B-B14F-4D97-AF65-F5344CB8AC3E}">
        <p14:creationId xmlns:p14="http://schemas.microsoft.com/office/powerpoint/2010/main" val="52345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C367ED-8E97-4411-A83B-E29A677B99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1114424" cy="3259853"/>
          </a:xfrm>
          <a:prstGeom prst="rect">
            <a:avLst/>
          </a:prstGeom>
        </p:spPr>
      </p:pic>
      <p:sp>
        <p:nvSpPr>
          <p:cNvPr id="9" name="Title 2">
            <a:extLst>
              <a:ext uri="{FF2B5EF4-FFF2-40B4-BE49-F238E27FC236}">
                <a16:creationId xmlns:a16="http://schemas.microsoft.com/office/drawing/2014/main" id="{7E75E82D-B7C9-47CB-B96C-12F64A9607F7}"/>
              </a:ext>
            </a:extLst>
          </p:cNvPr>
          <p:cNvSpPr>
            <a:spLocks noGrp="1"/>
          </p:cNvSpPr>
          <p:nvPr>
            <p:ph type="title"/>
          </p:nvPr>
        </p:nvSpPr>
        <p:spPr>
          <a:xfrm>
            <a:off x="1847850" y="365124"/>
            <a:ext cx="9888538" cy="3467736"/>
          </a:xfrm>
        </p:spPr>
        <p:txBody>
          <a:bodyPr/>
          <a:lstStyle/>
          <a:p>
            <a:r>
              <a:rPr lang="en-GB" dirty="0"/>
              <a:t>Building an Antiretroviral Optimized Background Regimen with Fostemsavir in a Clinic Setting</a:t>
            </a:r>
          </a:p>
        </p:txBody>
      </p:sp>
      <p:sp>
        <p:nvSpPr>
          <p:cNvPr id="10" name="Text Placeholder 21">
            <a:extLst>
              <a:ext uri="{FF2B5EF4-FFF2-40B4-BE49-F238E27FC236}">
                <a16:creationId xmlns:a16="http://schemas.microsoft.com/office/drawing/2014/main" id="{C91B139F-3C67-4868-A5B0-388E0A2BA1F2}"/>
              </a:ext>
            </a:extLst>
          </p:cNvPr>
          <p:cNvSpPr txBox="1">
            <a:spLocks/>
          </p:cNvSpPr>
          <p:nvPr/>
        </p:nvSpPr>
        <p:spPr>
          <a:xfrm>
            <a:off x="9050338" y="6444614"/>
            <a:ext cx="2686050" cy="260985"/>
          </a:xfrm>
          <a:prstGeom prst="rect">
            <a:avLst/>
          </a:prstGeom>
        </p:spPr>
        <p:txBody>
          <a:bodyPr wrap="none" lIns="0" tIns="0" rIns="0" bIns="0" anchor="b">
            <a:noAutofit/>
          </a:bodyPr>
          <a:lstStyle>
            <a:lvl1pPr marL="0" indent="0" algn="l" defTabSz="914400" rtl="0" eaLnBrk="1" latinLnBrk="0" hangingPunct="1">
              <a:lnSpc>
                <a:spcPts val="4500"/>
              </a:lnSpc>
              <a:spcBef>
                <a:spcPts val="0"/>
              </a:spcBef>
              <a:buFont typeface="Arial" panose="020B0604020202020204" pitchFamily="34" charset="0"/>
              <a:buNone/>
              <a:defRPr sz="4800" b="0" kern="1200" spc="-80" baseline="0">
                <a:solidFill>
                  <a:schemeClr val="bg1"/>
                </a:solidFill>
                <a:latin typeface="Breakthrough" panose="02060603040202040303" pitchFamily="18" charset="0"/>
                <a:ea typeface="Breakthrough" panose="02060603040202040303" pitchFamily="18" charset="0"/>
                <a:cs typeface="Breakthrough" panose="02060603040202040303"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kumimoji="0" lang="en-GB" sz="1000" i="0" u="none" strike="noStrike" kern="1200" cap="none" spc="0" normalizeH="0" baseline="0" noProof="0" dirty="0">
                <a:ln>
                  <a:noFill/>
                </a:ln>
                <a:solidFill>
                  <a:srgbClr val="071D49"/>
                </a:solidFill>
                <a:effectLst/>
                <a:uLnTx/>
                <a:uFillTx/>
                <a:latin typeface="+mn-lt"/>
              </a:rPr>
              <a:t>Date of preparation: </a:t>
            </a:r>
            <a:r>
              <a:rPr lang="en-GB" sz="1000" spc="0" dirty="0">
                <a:solidFill>
                  <a:srgbClr val="071D49"/>
                </a:solidFill>
                <a:latin typeface="+mn-lt"/>
              </a:rPr>
              <a:t>January 2023</a:t>
            </a:r>
            <a:endParaRPr lang="en-GB" sz="1000" i="0" u="none" strike="noStrike" kern="1200" cap="none" spc="0" normalizeH="0" baseline="0" noProof="0" dirty="0">
              <a:ln>
                <a:noFill/>
              </a:ln>
              <a:solidFill>
                <a:srgbClr val="071D49"/>
              </a:solidFill>
              <a:effectLst/>
              <a:uLnTx/>
              <a:uFillTx/>
              <a:latin typeface="+mn-lt"/>
            </a:endParaRPr>
          </a:p>
        </p:txBody>
      </p:sp>
      <p:grpSp>
        <p:nvGrpSpPr>
          <p:cNvPr id="11" name="Group 10">
            <a:extLst>
              <a:ext uri="{FF2B5EF4-FFF2-40B4-BE49-F238E27FC236}">
                <a16:creationId xmlns:a16="http://schemas.microsoft.com/office/drawing/2014/main" id="{47813562-A34E-4E13-BB15-141DB2E92DBB}"/>
              </a:ext>
            </a:extLst>
          </p:cNvPr>
          <p:cNvGrpSpPr/>
          <p:nvPr/>
        </p:nvGrpSpPr>
        <p:grpSpPr>
          <a:xfrm>
            <a:off x="1847848" y="365124"/>
            <a:ext cx="9888540" cy="4963159"/>
            <a:chOff x="1847848" y="365124"/>
            <a:chExt cx="9888540" cy="4963159"/>
          </a:xfrm>
        </p:grpSpPr>
        <p:sp>
          <p:nvSpPr>
            <p:cNvPr id="12" name="Text Placeholder 7">
              <a:extLst>
                <a:ext uri="{FF2B5EF4-FFF2-40B4-BE49-F238E27FC236}">
                  <a16:creationId xmlns:a16="http://schemas.microsoft.com/office/drawing/2014/main" id="{E5CE3F78-87F0-4A44-98A4-7A0805B26C5E}"/>
                </a:ext>
              </a:extLst>
            </p:cNvPr>
            <p:cNvSpPr txBox="1">
              <a:spLocks/>
            </p:cNvSpPr>
            <p:nvPr/>
          </p:nvSpPr>
          <p:spPr>
            <a:xfrm>
              <a:off x="1847848" y="4041913"/>
              <a:ext cx="9888539" cy="1286370"/>
            </a:xfrm>
            <a:prstGeom prst="rect">
              <a:avLst/>
            </a:prstGeom>
          </p:spPr>
          <p:txBody>
            <a:bodyPr vert="horz" lIns="54000" tIns="0" rIns="0" bIns="0" rtlCol="0">
              <a:norm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1800" b="1" kern="1200" spc="-40" baseline="0">
                  <a:solidFill>
                    <a:srgbClr val="E40046"/>
                  </a:solidFill>
                  <a:latin typeface="+mn-lt"/>
                  <a:ea typeface="+mn-ea"/>
                  <a:cs typeface="+mn-cs"/>
                </a:defRPr>
              </a:lvl1pPr>
              <a:lvl2pPr marL="0" indent="0" algn="l" defTabSz="914400" rtl="0" eaLnBrk="1" latinLnBrk="0" hangingPunct="1">
                <a:lnSpc>
                  <a:spcPct val="100000"/>
                </a:lnSpc>
                <a:spcBef>
                  <a:spcPts val="0"/>
                </a:spcBef>
                <a:buClr>
                  <a:schemeClr val="accent1"/>
                </a:buClr>
                <a:buFont typeface="Arial" panose="020B0604020202020204" pitchFamily="34" charset="0"/>
                <a:buNone/>
                <a:defRPr sz="1600" kern="1200">
                  <a:solidFill>
                    <a:schemeClr val="accent1"/>
                  </a:solidFill>
                  <a:latin typeface="+mn-lt"/>
                  <a:ea typeface="+mn-ea"/>
                  <a:cs typeface="+mn-cs"/>
                </a:defRPr>
              </a:lvl2pPr>
              <a:lvl3pPr marL="1143000" indent="-228600" algn="l" defTabSz="914400" rtl="0" eaLnBrk="1" latinLnBrk="0" hangingPunct="1">
                <a:lnSpc>
                  <a:spcPct val="100000"/>
                </a:lnSpc>
                <a:spcBef>
                  <a:spcPts val="300"/>
                </a:spcBef>
                <a:buClr>
                  <a:schemeClr val="accent1"/>
                </a:buClr>
                <a:buFont typeface="Arial" panose="020B0604020202020204" pitchFamily="34" charset="0"/>
                <a:buChar char="/"/>
                <a:defRPr sz="1400" kern="1200">
                  <a:solidFill>
                    <a:schemeClr val="accent2"/>
                  </a:solidFill>
                  <a:latin typeface="+mn-lt"/>
                  <a:ea typeface="+mn-ea"/>
                  <a:cs typeface="+mn-cs"/>
                </a:defRPr>
              </a:lvl3pPr>
              <a:lvl4pPr marL="1600200" indent="-2286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accent2"/>
                  </a:solidFill>
                  <a:latin typeface="+mn-lt"/>
                  <a:ea typeface="+mn-ea"/>
                  <a:cs typeface="+mn-cs"/>
                </a:defRPr>
              </a:lvl4pPr>
              <a:lvl5pPr marL="2057400" indent="-228600" algn="l" defTabSz="914400" rtl="0" eaLnBrk="1" latinLnBrk="0" hangingPunct="1">
                <a:lnSpc>
                  <a:spcPct val="100000"/>
                </a:lnSpc>
                <a:spcBef>
                  <a:spcPts val="300"/>
                </a:spcBef>
                <a:buClr>
                  <a:schemeClr val="accent1"/>
                </a:buClr>
                <a:buFont typeface="Arial" panose="020B0604020202020204" pitchFamily="34" charset="0"/>
                <a:buChar char="/"/>
                <a:defRPr sz="11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tx1"/>
                  </a:solidFill>
                </a:rPr>
                <a:t>Presented by Vilma Vega M.D., AAHIVS</a:t>
              </a:r>
              <a:br>
                <a:rPr lang="en-GB">
                  <a:solidFill>
                    <a:schemeClr val="tx1"/>
                  </a:solidFill>
                </a:rPr>
              </a:br>
              <a:r>
                <a:rPr lang="en-GB" b="0">
                  <a:solidFill>
                    <a:schemeClr val="tx1"/>
                  </a:solidFill>
                </a:rPr>
                <a:t>US Regional Medical Director, ViiV Healthcare</a:t>
              </a:r>
            </a:p>
            <a:p>
              <a:endParaRPr lang="en-GB" dirty="0">
                <a:solidFill>
                  <a:schemeClr val="tx1"/>
                </a:solidFill>
              </a:endParaRPr>
            </a:p>
          </p:txBody>
        </p:sp>
        <p:sp>
          <p:nvSpPr>
            <p:cNvPr id="13" name="Title 5">
              <a:extLst>
                <a:ext uri="{FF2B5EF4-FFF2-40B4-BE49-F238E27FC236}">
                  <a16:creationId xmlns:a16="http://schemas.microsoft.com/office/drawing/2014/main" id="{42055BC1-EE44-424A-B9D1-2F17B0EF9F04}"/>
                </a:ext>
              </a:extLst>
            </p:cNvPr>
            <p:cNvSpPr txBox="1">
              <a:spLocks/>
            </p:cNvSpPr>
            <p:nvPr/>
          </p:nvSpPr>
          <p:spPr>
            <a:xfrm>
              <a:off x="1847850" y="365124"/>
              <a:ext cx="9888538" cy="3467736"/>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endParaRPr lang="en-GB" dirty="0"/>
            </a:p>
          </p:txBody>
        </p:sp>
      </p:grpSp>
      <p:sp>
        <p:nvSpPr>
          <p:cNvPr id="8" name="Text Placeholder 4">
            <a:extLst>
              <a:ext uri="{FF2B5EF4-FFF2-40B4-BE49-F238E27FC236}">
                <a16:creationId xmlns:a16="http://schemas.microsoft.com/office/drawing/2014/main" id="{FE3CBA82-8AAE-4759-9767-4A13499D53A9}"/>
              </a:ext>
            </a:extLst>
          </p:cNvPr>
          <p:cNvSpPr txBox="1">
            <a:spLocks/>
          </p:cNvSpPr>
          <p:nvPr/>
        </p:nvSpPr>
        <p:spPr>
          <a:xfrm>
            <a:off x="807931" y="6503789"/>
            <a:ext cx="3169876" cy="203312"/>
          </a:xfrm>
          <a:prstGeom prst="rect">
            <a:avLst/>
          </a:prstGeom>
          <a:ln>
            <a:noFill/>
          </a:ln>
        </p:spPr>
        <p:txBody>
          <a:bodyPr lIns="0" tIns="0" rIns="0" bIns="0" anchor="b"/>
          <a:lstStyle>
            <a:lvl1pPr marL="228600" indent="-2286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accent2"/>
                </a:solidFill>
                <a:latin typeface="+mn-lt"/>
                <a:ea typeface="+mn-ea"/>
                <a:cs typeface="+mn-cs"/>
              </a:defRPr>
            </a:lvl2pPr>
            <a:lvl3pPr marL="1143000" indent="-228600" algn="l" defTabSz="914400" rtl="0" eaLnBrk="1" latinLnBrk="0" hangingPunct="1">
              <a:lnSpc>
                <a:spcPct val="100000"/>
              </a:lnSpc>
              <a:spcBef>
                <a:spcPts val="300"/>
              </a:spcBef>
              <a:buClr>
                <a:schemeClr val="accent1"/>
              </a:buClr>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ct val="100000"/>
              </a:lnSpc>
              <a:spcBef>
                <a:spcPts val="300"/>
              </a:spcBef>
              <a:buClr>
                <a:schemeClr val="accent1"/>
              </a:buClr>
              <a:buFont typeface="Arial" panose="020B0604020202020204" pitchFamily="34" charset="0"/>
              <a:buChar char="/"/>
              <a:defRPr sz="1400" kern="1200">
                <a:solidFill>
                  <a:schemeClr val="accent2"/>
                </a:solidFill>
                <a:latin typeface="+mn-lt"/>
                <a:ea typeface="+mn-ea"/>
                <a:cs typeface="+mn-cs"/>
              </a:defRPr>
            </a:lvl4pPr>
            <a:lvl5pPr marL="2057400" indent="-228600" algn="l" defTabSz="914400" rtl="0" eaLnBrk="1" latinLnBrk="0" hangingPunct="1">
              <a:lnSpc>
                <a:spcPct val="100000"/>
              </a:lnSpc>
              <a:spcBef>
                <a:spcPts val="300"/>
              </a:spcBef>
              <a:buClr>
                <a:schemeClr val="accent1"/>
              </a:buClr>
              <a:buFont typeface="Arial" panose="020B0604020202020204" pitchFamily="34" charset="0"/>
              <a:buChar char="/"/>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ea typeface="+mn-lt"/>
                <a:cs typeface="+mn-lt"/>
              </a:rPr>
              <a:t>NX-GBL-HVX-PPT-230004</a:t>
            </a:r>
            <a:endParaRPr lang="en-US" dirty="0"/>
          </a:p>
        </p:txBody>
      </p:sp>
    </p:spTree>
    <p:extLst>
      <p:ext uri="{BB962C8B-B14F-4D97-AF65-F5344CB8AC3E}">
        <p14:creationId xmlns:p14="http://schemas.microsoft.com/office/powerpoint/2010/main" val="64879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A86FFB-9FD5-4A2C-AFFD-7624506D8C0C}"/>
              </a:ext>
            </a:extLst>
          </p:cNvPr>
          <p:cNvSpPr>
            <a:spLocks noGrp="1"/>
          </p:cNvSpPr>
          <p:nvPr>
            <p:ph type="sldNum" sz="quarter" idx="11"/>
          </p:nvPr>
        </p:nvSpPr>
        <p:spPr/>
        <p:txBody>
          <a:bodyPr/>
          <a:lstStyle/>
          <a:p>
            <a:pPr lvl="0"/>
            <a:fld id="{2A4924F2-D2C6-4E44-94BF-16121116D9F5}" type="slidenum">
              <a:rPr lang="en-GB" noProof="0" smtClean="0"/>
              <a:pPr lvl="0"/>
              <a:t>5</a:t>
            </a:fld>
            <a:endParaRPr lang="en-GB" noProof="0" dirty="0"/>
          </a:p>
        </p:txBody>
      </p:sp>
      <p:sp>
        <p:nvSpPr>
          <p:cNvPr id="2" name="Text Placeholder 1">
            <a:extLst>
              <a:ext uri="{FF2B5EF4-FFF2-40B4-BE49-F238E27FC236}">
                <a16:creationId xmlns:a16="http://schemas.microsoft.com/office/drawing/2014/main" id="{2330C852-C319-47DA-A2AE-124D005785C0}"/>
              </a:ext>
            </a:extLst>
          </p:cNvPr>
          <p:cNvSpPr>
            <a:spLocks noGrp="1"/>
          </p:cNvSpPr>
          <p:nvPr>
            <p:ph type="body" sz="quarter" idx="12"/>
          </p:nvPr>
        </p:nvSpPr>
        <p:spPr/>
        <p:txBody>
          <a:bodyPr/>
          <a:lstStyle/>
          <a:p>
            <a:r>
              <a:rPr lang="en-US" b="1" dirty="0"/>
              <a:t>OBT</a:t>
            </a:r>
            <a:r>
              <a:rPr lang="en-US" dirty="0"/>
              <a:t>, optimized background therapy</a:t>
            </a:r>
          </a:p>
        </p:txBody>
      </p:sp>
      <p:sp>
        <p:nvSpPr>
          <p:cNvPr id="4" name="Text Placeholder 3">
            <a:extLst>
              <a:ext uri="{FF2B5EF4-FFF2-40B4-BE49-F238E27FC236}">
                <a16:creationId xmlns:a16="http://schemas.microsoft.com/office/drawing/2014/main" id="{E87583CB-B60D-4D3E-9421-C8ED1053C7A5}"/>
              </a:ext>
            </a:extLst>
          </p:cNvPr>
          <p:cNvSpPr>
            <a:spLocks noGrp="1"/>
          </p:cNvSpPr>
          <p:nvPr>
            <p:ph type="body" sz="quarter" idx="13"/>
          </p:nvPr>
        </p:nvSpPr>
        <p:spPr/>
        <p:txBody>
          <a:bodyPr/>
          <a:lstStyle/>
          <a:p>
            <a:endParaRPr lang="en-US"/>
          </a:p>
        </p:txBody>
      </p:sp>
      <p:sp>
        <p:nvSpPr>
          <p:cNvPr id="8" name="Title 7">
            <a:extLst>
              <a:ext uri="{FF2B5EF4-FFF2-40B4-BE49-F238E27FC236}">
                <a16:creationId xmlns:a16="http://schemas.microsoft.com/office/drawing/2014/main" id="{E8B00E10-4184-4F4A-95AC-541E4E90E3F2}"/>
              </a:ext>
            </a:extLst>
          </p:cNvPr>
          <p:cNvSpPr>
            <a:spLocks noGrp="1"/>
          </p:cNvSpPr>
          <p:nvPr>
            <p:ph type="title"/>
          </p:nvPr>
        </p:nvSpPr>
        <p:spPr/>
        <p:txBody>
          <a:bodyPr anchor="ctr"/>
          <a:lstStyle/>
          <a:p>
            <a:r>
              <a:rPr lang="en-GB" noProof="0" dirty="0"/>
              <a:t>Topics covered</a:t>
            </a:r>
            <a:endParaRPr lang="en-GB" dirty="0"/>
          </a:p>
        </p:txBody>
      </p:sp>
      <p:sp>
        <p:nvSpPr>
          <p:cNvPr id="89" name="Flowchart: Alternate Process 88">
            <a:extLst>
              <a:ext uri="{FF2B5EF4-FFF2-40B4-BE49-F238E27FC236}">
                <a16:creationId xmlns:a16="http://schemas.microsoft.com/office/drawing/2014/main" id="{6B544224-C004-4F1A-9517-4F5CBD3750DC}"/>
              </a:ext>
            </a:extLst>
          </p:cNvPr>
          <p:cNvSpPr/>
          <p:nvPr/>
        </p:nvSpPr>
        <p:spPr>
          <a:xfrm>
            <a:off x="2171700" y="1595953"/>
            <a:ext cx="8707191" cy="647700"/>
          </a:xfrm>
          <a:prstGeom prst="flowChartAlternateProcess">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r>
              <a:rPr lang="en-GB" b="1" dirty="0">
                <a:solidFill>
                  <a:schemeClr val="bg1"/>
                </a:solidFill>
              </a:rPr>
              <a:t>Key factors to consider</a:t>
            </a:r>
          </a:p>
        </p:txBody>
      </p:sp>
      <p:sp>
        <p:nvSpPr>
          <p:cNvPr id="90" name="Flowchart: Alternate Process 89">
            <a:extLst>
              <a:ext uri="{FF2B5EF4-FFF2-40B4-BE49-F238E27FC236}">
                <a16:creationId xmlns:a16="http://schemas.microsoft.com/office/drawing/2014/main" id="{0932B2AF-6E28-42B9-A194-029042818D3A}"/>
              </a:ext>
            </a:extLst>
          </p:cNvPr>
          <p:cNvSpPr/>
          <p:nvPr/>
        </p:nvSpPr>
        <p:spPr>
          <a:xfrm>
            <a:off x="2171700" y="2576502"/>
            <a:ext cx="8707191" cy="647700"/>
          </a:xfrm>
          <a:prstGeom prst="flowChartAlternateProcess">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r>
              <a:rPr lang="en-GB" b="1" dirty="0">
                <a:solidFill>
                  <a:schemeClr val="bg1"/>
                </a:solidFill>
              </a:rPr>
              <a:t>Optimizing outcomes for this population</a:t>
            </a:r>
          </a:p>
        </p:txBody>
      </p:sp>
      <p:sp>
        <p:nvSpPr>
          <p:cNvPr id="91" name="Flowchart: Alternate Process 90">
            <a:extLst>
              <a:ext uri="{FF2B5EF4-FFF2-40B4-BE49-F238E27FC236}">
                <a16:creationId xmlns:a16="http://schemas.microsoft.com/office/drawing/2014/main" id="{8DDD29E5-4FCF-46F3-A32A-B7128C8AD4CC}"/>
              </a:ext>
            </a:extLst>
          </p:cNvPr>
          <p:cNvSpPr/>
          <p:nvPr/>
        </p:nvSpPr>
        <p:spPr>
          <a:xfrm>
            <a:off x="2171700" y="3557051"/>
            <a:ext cx="8707191" cy="647700"/>
          </a:xfrm>
          <a:prstGeom prst="flowChartAlternateProcess">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r>
              <a:rPr lang="en-GB" b="1" dirty="0">
                <a:solidFill>
                  <a:schemeClr val="bg1"/>
                </a:solidFill>
              </a:rPr>
              <a:t>Implications for choosing the best OBT</a:t>
            </a:r>
          </a:p>
        </p:txBody>
      </p:sp>
      <p:sp>
        <p:nvSpPr>
          <p:cNvPr id="92" name="Flowchart: Alternate Process 91">
            <a:extLst>
              <a:ext uri="{FF2B5EF4-FFF2-40B4-BE49-F238E27FC236}">
                <a16:creationId xmlns:a16="http://schemas.microsoft.com/office/drawing/2014/main" id="{791A0804-4BCF-4ED5-93A5-A2E232B3387A}"/>
              </a:ext>
            </a:extLst>
          </p:cNvPr>
          <p:cNvSpPr/>
          <p:nvPr/>
        </p:nvSpPr>
        <p:spPr>
          <a:xfrm>
            <a:off x="2171700" y="4537600"/>
            <a:ext cx="8707191" cy="647700"/>
          </a:xfrm>
          <a:prstGeom prst="flowChartAlternateProcess">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r>
              <a:rPr lang="en-GB" b="1" dirty="0">
                <a:solidFill>
                  <a:schemeClr val="bg1"/>
                </a:solidFill>
              </a:rPr>
              <a:t>BRIGHTE study </a:t>
            </a:r>
          </a:p>
        </p:txBody>
      </p:sp>
      <p:sp>
        <p:nvSpPr>
          <p:cNvPr id="93" name="Flowchart: Alternate Process 92">
            <a:extLst>
              <a:ext uri="{FF2B5EF4-FFF2-40B4-BE49-F238E27FC236}">
                <a16:creationId xmlns:a16="http://schemas.microsoft.com/office/drawing/2014/main" id="{395AF299-9872-47BD-B8E7-EF2788F83E65}"/>
              </a:ext>
            </a:extLst>
          </p:cNvPr>
          <p:cNvSpPr/>
          <p:nvPr/>
        </p:nvSpPr>
        <p:spPr>
          <a:xfrm>
            <a:off x="2171700" y="5518150"/>
            <a:ext cx="8707191" cy="647700"/>
          </a:xfrm>
          <a:prstGeom prst="flowChartAlternateProcess">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r>
              <a:rPr lang="en-GB" b="1" noProof="0" dirty="0">
                <a:solidFill>
                  <a:schemeClr val="bg1"/>
                </a:solidFill>
              </a:rPr>
              <a:t>Summary </a:t>
            </a:r>
          </a:p>
        </p:txBody>
      </p:sp>
      <p:sp>
        <p:nvSpPr>
          <p:cNvPr id="94" name="Freeform 10">
            <a:extLst>
              <a:ext uri="{FF2B5EF4-FFF2-40B4-BE49-F238E27FC236}">
                <a16:creationId xmlns:a16="http://schemas.microsoft.com/office/drawing/2014/main" id="{CAC80513-A3B2-4432-863D-987903E2DDC5}"/>
              </a:ext>
            </a:extLst>
          </p:cNvPr>
          <p:cNvSpPr>
            <a:spLocks/>
          </p:cNvSpPr>
          <p:nvPr/>
        </p:nvSpPr>
        <p:spPr bwMode="auto">
          <a:xfrm>
            <a:off x="1470737" y="1768895"/>
            <a:ext cx="500628" cy="362857"/>
          </a:xfrm>
          <a:custGeom>
            <a:avLst/>
            <a:gdLst>
              <a:gd name="T0" fmla="*/ 141 w 237"/>
              <a:gd name="T1" fmla="*/ 190 h 190"/>
              <a:gd name="T2" fmla="*/ 237 w 237"/>
              <a:gd name="T3" fmla="*/ 91 h 190"/>
              <a:gd name="T4" fmla="*/ 147 w 237"/>
              <a:gd name="T5" fmla="*/ 0 h 190"/>
              <a:gd name="T6" fmla="*/ 147 w 237"/>
              <a:gd name="T7" fmla="*/ 57 h 190"/>
              <a:gd name="T8" fmla="*/ 0 w 237"/>
              <a:gd name="T9" fmla="*/ 57 h 190"/>
              <a:gd name="T10" fmla="*/ 0 w 237"/>
              <a:gd name="T11" fmla="*/ 126 h 190"/>
              <a:gd name="T12" fmla="*/ 147 w 237"/>
              <a:gd name="T13" fmla="*/ 126 h 190"/>
            </a:gdLst>
            <a:ahLst/>
            <a:cxnLst>
              <a:cxn ang="0">
                <a:pos x="T0" y="T1"/>
              </a:cxn>
              <a:cxn ang="0">
                <a:pos x="T2" y="T3"/>
              </a:cxn>
              <a:cxn ang="0">
                <a:pos x="T4" y="T5"/>
              </a:cxn>
              <a:cxn ang="0">
                <a:pos x="T6" y="T7"/>
              </a:cxn>
              <a:cxn ang="0">
                <a:pos x="T8" y="T9"/>
              </a:cxn>
              <a:cxn ang="0">
                <a:pos x="T10" y="T11"/>
              </a:cxn>
              <a:cxn ang="0">
                <a:pos x="T12" y="T13"/>
              </a:cxn>
            </a:cxnLst>
            <a:rect l="0" t="0" r="r" b="b"/>
            <a:pathLst>
              <a:path w="237" h="190">
                <a:moveTo>
                  <a:pt x="141" y="190"/>
                </a:moveTo>
                <a:lnTo>
                  <a:pt x="237" y="91"/>
                </a:lnTo>
                <a:lnTo>
                  <a:pt x="147" y="0"/>
                </a:lnTo>
                <a:lnTo>
                  <a:pt x="147" y="57"/>
                </a:lnTo>
                <a:lnTo>
                  <a:pt x="0" y="57"/>
                </a:lnTo>
                <a:lnTo>
                  <a:pt x="0" y="126"/>
                </a:lnTo>
                <a:lnTo>
                  <a:pt x="147" y="126"/>
                </a:lnTo>
              </a:path>
            </a:pathLst>
          </a:custGeom>
          <a:noFill/>
          <a:ln w="15875" cap="flat">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5" name="Freeform 10">
            <a:extLst>
              <a:ext uri="{FF2B5EF4-FFF2-40B4-BE49-F238E27FC236}">
                <a16:creationId xmlns:a16="http://schemas.microsoft.com/office/drawing/2014/main" id="{453F1E4B-CEFD-4377-ACE3-80A2D30A3EF8}"/>
              </a:ext>
            </a:extLst>
          </p:cNvPr>
          <p:cNvSpPr>
            <a:spLocks/>
          </p:cNvSpPr>
          <p:nvPr/>
        </p:nvSpPr>
        <p:spPr bwMode="auto">
          <a:xfrm>
            <a:off x="1470737" y="2733900"/>
            <a:ext cx="500628" cy="362857"/>
          </a:xfrm>
          <a:custGeom>
            <a:avLst/>
            <a:gdLst>
              <a:gd name="T0" fmla="*/ 141 w 237"/>
              <a:gd name="T1" fmla="*/ 190 h 190"/>
              <a:gd name="T2" fmla="*/ 237 w 237"/>
              <a:gd name="T3" fmla="*/ 91 h 190"/>
              <a:gd name="T4" fmla="*/ 147 w 237"/>
              <a:gd name="T5" fmla="*/ 0 h 190"/>
              <a:gd name="T6" fmla="*/ 147 w 237"/>
              <a:gd name="T7" fmla="*/ 57 h 190"/>
              <a:gd name="T8" fmla="*/ 0 w 237"/>
              <a:gd name="T9" fmla="*/ 57 h 190"/>
              <a:gd name="T10" fmla="*/ 0 w 237"/>
              <a:gd name="T11" fmla="*/ 126 h 190"/>
              <a:gd name="T12" fmla="*/ 147 w 237"/>
              <a:gd name="T13" fmla="*/ 126 h 190"/>
            </a:gdLst>
            <a:ahLst/>
            <a:cxnLst>
              <a:cxn ang="0">
                <a:pos x="T0" y="T1"/>
              </a:cxn>
              <a:cxn ang="0">
                <a:pos x="T2" y="T3"/>
              </a:cxn>
              <a:cxn ang="0">
                <a:pos x="T4" y="T5"/>
              </a:cxn>
              <a:cxn ang="0">
                <a:pos x="T6" y="T7"/>
              </a:cxn>
              <a:cxn ang="0">
                <a:pos x="T8" y="T9"/>
              </a:cxn>
              <a:cxn ang="0">
                <a:pos x="T10" y="T11"/>
              </a:cxn>
              <a:cxn ang="0">
                <a:pos x="T12" y="T13"/>
              </a:cxn>
            </a:cxnLst>
            <a:rect l="0" t="0" r="r" b="b"/>
            <a:pathLst>
              <a:path w="237" h="190">
                <a:moveTo>
                  <a:pt x="141" y="190"/>
                </a:moveTo>
                <a:lnTo>
                  <a:pt x="237" y="91"/>
                </a:lnTo>
                <a:lnTo>
                  <a:pt x="147" y="0"/>
                </a:lnTo>
                <a:lnTo>
                  <a:pt x="147" y="57"/>
                </a:lnTo>
                <a:lnTo>
                  <a:pt x="0" y="57"/>
                </a:lnTo>
                <a:lnTo>
                  <a:pt x="0" y="126"/>
                </a:lnTo>
                <a:lnTo>
                  <a:pt x="147" y="126"/>
                </a:lnTo>
              </a:path>
            </a:pathLst>
          </a:custGeom>
          <a:noFill/>
          <a:ln w="15875" cap="flat">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6" name="Freeform 10">
            <a:extLst>
              <a:ext uri="{FF2B5EF4-FFF2-40B4-BE49-F238E27FC236}">
                <a16:creationId xmlns:a16="http://schemas.microsoft.com/office/drawing/2014/main" id="{F96693B0-2629-4C90-B48D-F400801DFF2A}"/>
              </a:ext>
            </a:extLst>
          </p:cNvPr>
          <p:cNvSpPr>
            <a:spLocks/>
          </p:cNvSpPr>
          <p:nvPr/>
        </p:nvSpPr>
        <p:spPr bwMode="auto">
          <a:xfrm>
            <a:off x="1470737" y="3720229"/>
            <a:ext cx="500628" cy="362857"/>
          </a:xfrm>
          <a:custGeom>
            <a:avLst/>
            <a:gdLst>
              <a:gd name="T0" fmla="*/ 141 w 237"/>
              <a:gd name="T1" fmla="*/ 190 h 190"/>
              <a:gd name="T2" fmla="*/ 237 w 237"/>
              <a:gd name="T3" fmla="*/ 91 h 190"/>
              <a:gd name="T4" fmla="*/ 147 w 237"/>
              <a:gd name="T5" fmla="*/ 0 h 190"/>
              <a:gd name="T6" fmla="*/ 147 w 237"/>
              <a:gd name="T7" fmla="*/ 57 h 190"/>
              <a:gd name="T8" fmla="*/ 0 w 237"/>
              <a:gd name="T9" fmla="*/ 57 h 190"/>
              <a:gd name="T10" fmla="*/ 0 w 237"/>
              <a:gd name="T11" fmla="*/ 126 h 190"/>
              <a:gd name="T12" fmla="*/ 147 w 237"/>
              <a:gd name="T13" fmla="*/ 126 h 190"/>
            </a:gdLst>
            <a:ahLst/>
            <a:cxnLst>
              <a:cxn ang="0">
                <a:pos x="T0" y="T1"/>
              </a:cxn>
              <a:cxn ang="0">
                <a:pos x="T2" y="T3"/>
              </a:cxn>
              <a:cxn ang="0">
                <a:pos x="T4" y="T5"/>
              </a:cxn>
              <a:cxn ang="0">
                <a:pos x="T6" y="T7"/>
              </a:cxn>
              <a:cxn ang="0">
                <a:pos x="T8" y="T9"/>
              </a:cxn>
              <a:cxn ang="0">
                <a:pos x="T10" y="T11"/>
              </a:cxn>
              <a:cxn ang="0">
                <a:pos x="T12" y="T13"/>
              </a:cxn>
            </a:cxnLst>
            <a:rect l="0" t="0" r="r" b="b"/>
            <a:pathLst>
              <a:path w="237" h="190">
                <a:moveTo>
                  <a:pt x="141" y="190"/>
                </a:moveTo>
                <a:lnTo>
                  <a:pt x="237" y="91"/>
                </a:lnTo>
                <a:lnTo>
                  <a:pt x="147" y="0"/>
                </a:lnTo>
                <a:lnTo>
                  <a:pt x="147" y="57"/>
                </a:lnTo>
                <a:lnTo>
                  <a:pt x="0" y="57"/>
                </a:lnTo>
                <a:lnTo>
                  <a:pt x="0" y="126"/>
                </a:lnTo>
                <a:lnTo>
                  <a:pt x="147" y="126"/>
                </a:lnTo>
              </a:path>
            </a:pathLst>
          </a:custGeom>
          <a:noFill/>
          <a:ln w="15875" cap="flat">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7" name="Freeform 10">
            <a:extLst>
              <a:ext uri="{FF2B5EF4-FFF2-40B4-BE49-F238E27FC236}">
                <a16:creationId xmlns:a16="http://schemas.microsoft.com/office/drawing/2014/main" id="{1D37DC36-5B6B-406F-8105-D6D9E2460FC2}"/>
              </a:ext>
            </a:extLst>
          </p:cNvPr>
          <p:cNvSpPr>
            <a:spLocks/>
          </p:cNvSpPr>
          <p:nvPr/>
        </p:nvSpPr>
        <p:spPr bwMode="auto">
          <a:xfrm>
            <a:off x="1470737" y="4700778"/>
            <a:ext cx="500628" cy="362857"/>
          </a:xfrm>
          <a:custGeom>
            <a:avLst/>
            <a:gdLst>
              <a:gd name="T0" fmla="*/ 141 w 237"/>
              <a:gd name="T1" fmla="*/ 190 h 190"/>
              <a:gd name="T2" fmla="*/ 237 w 237"/>
              <a:gd name="T3" fmla="*/ 91 h 190"/>
              <a:gd name="T4" fmla="*/ 147 w 237"/>
              <a:gd name="T5" fmla="*/ 0 h 190"/>
              <a:gd name="T6" fmla="*/ 147 w 237"/>
              <a:gd name="T7" fmla="*/ 57 h 190"/>
              <a:gd name="T8" fmla="*/ 0 w 237"/>
              <a:gd name="T9" fmla="*/ 57 h 190"/>
              <a:gd name="T10" fmla="*/ 0 w 237"/>
              <a:gd name="T11" fmla="*/ 126 h 190"/>
              <a:gd name="T12" fmla="*/ 147 w 237"/>
              <a:gd name="T13" fmla="*/ 126 h 190"/>
            </a:gdLst>
            <a:ahLst/>
            <a:cxnLst>
              <a:cxn ang="0">
                <a:pos x="T0" y="T1"/>
              </a:cxn>
              <a:cxn ang="0">
                <a:pos x="T2" y="T3"/>
              </a:cxn>
              <a:cxn ang="0">
                <a:pos x="T4" y="T5"/>
              </a:cxn>
              <a:cxn ang="0">
                <a:pos x="T6" y="T7"/>
              </a:cxn>
              <a:cxn ang="0">
                <a:pos x="T8" y="T9"/>
              </a:cxn>
              <a:cxn ang="0">
                <a:pos x="T10" y="T11"/>
              </a:cxn>
              <a:cxn ang="0">
                <a:pos x="T12" y="T13"/>
              </a:cxn>
            </a:cxnLst>
            <a:rect l="0" t="0" r="r" b="b"/>
            <a:pathLst>
              <a:path w="237" h="190">
                <a:moveTo>
                  <a:pt x="141" y="190"/>
                </a:moveTo>
                <a:lnTo>
                  <a:pt x="237" y="91"/>
                </a:lnTo>
                <a:lnTo>
                  <a:pt x="147" y="0"/>
                </a:lnTo>
                <a:lnTo>
                  <a:pt x="147" y="57"/>
                </a:lnTo>
                <a:lnTo>
                  <a:pt x="0" y="57"/>
                </a:lnTo>
                <a:lnTo>
                  <a:pt x="0" y="126"/>
                </a:lnTo>
                <a:lnTo>
                  <a:pt x="147" y="126"/>
                </a:lnTo>
              </a:path>
            </a:pathLst>
          </a:custGeom>
          <a:noFill/>
          <a:ln w="15875" cap="flat">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10">
            <a:extLst>
              <a:ext uri="{FF2B5EF4-FFF2-40B4-BE49-F238E27FC236}">
                <a16:creationId xmlns:a16="http://schemas.microsoft.com/office/drawing/2014/main" id="{D00E49B9-FD80-45D1-8DBC-C66C0774C826}"/>
              </a:ext>
            </a:extLst>
          </p:cNvPr>
          <p:cNvSpPr>
            <a:spLocks/>
          </p:cNvSpPr>
          <p:nvPr/>
        </p:nvSpPr>
        <p:spPr bwMode="auto">
          <a:xfrm>
            <a:off x="1470737" y="5681327"/>
            <a:ext cx="500628" cy="362857"/>
          </a:xfrm>
          <a:custGeom>
            <a:avLst/>
            <a:gdLst>
              <a:gd name="T0" fmla="*/ 141 w 237"/>
              <a:gd name="T1" fmla="*/ 190 h 190"/>
              <a:gd name="T2" fmla="*/ 237 w 237"/>
              <a:gd name="T3" fmla="*/ 91 h 190"/>
              <a:gd name="T4" fmla="*/ 147 w 237"/>
              <a:gd name="T5" fmla="*/ 0 h 190"/>
              <a:gd name="T6" fmla="*/ 147 w 237"/>
              <a:gd name="T7" fmla="*/ 57 h 190"/>
              <a:gd name="T8" fmla="*/ 0 w 237"/>
              <a:gd name="T9" fmla="*/ 57 h 190"/>
              <a:gd name="T10" fmla="*/ 0 w 237"/>
              <a:gd name="T11" fmla="*/ 126 h 190"/>
              <a:gd name="T12" fmla="*/ 147 w 237"/>
              <a:gd name="T13" fmla="*/ 126 h 190"/>
            </a:gdLst>
            <a:ahLst/>
            <a:cxnLst>
              <a:cxn ang="0">
                <a:pos x="T0" y="T1"/>
              </a:cxn>
              <a:cxn ang="0">
                <a:pos x="T2" y="T3"/>
              </a:cxn>
              <a:cxn ang="0">
                <a:pos x="T4" y="T5"/>
              </a:cxn>
              <a:cxn ang="0">
                <a:pos x="T6" y="T7"/>
              </a:cxn>
              <a:cxn ang="0">
                <a:pos x="T8" y="T9"/>
              </a:cxn>
              <a:cxn ang="0">
                <a:pos x="T10" y="T11"/>
              </a:cxn>
              <a:cxn ang="0">
                <a:pos x="T12" y="T13"/>
              </a:cxn>
            </a:cxnLst>
            <a:rect l="0" t="0" r="r" b="b"/>
            <a:pathLst>
              <a:path w="237" h="190">
                <a:moveTo>
                  <a:pt x="141" y="190"/>
                </a:moveTo>
                <a:lnTo>
                  <a:pt x="237" y="91"/>
                </a:lnTo>
                <a:lnTo>
                  <a:pt x="147" y="0"/>
                </a:lnTo>
                <a:lnTo>
                  <a:pt x="147" y="57"/>
                </a:lnTo>
                <a:lnTo>
                  <a:pt x="0" y="57"/>
                </a:lnTo>
                <a:lnTo>
                  <a:pt x="0" y="126"/>
                </a:lnTo>
                <a:lnTo>
                  <a:pt x="147" y="126"/>
                </a:lnTo>
              </a:path>
            </a:pathLst>
          </a:custGeom>
          <a:noFill/>
          <a:ln w="15875" cap="flat">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87146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A86FFB-9FD5-4A2C-AFFD-7624506D8C0C}"/>
              </a:ext>
            </a:extLst>
          </p:cNvPr>
          <p:cNvSpPr>
            <a:spLocks noGrp="1"/>
          </p:cNvSpPr>
          <p:nvPr>
            <p:ph type="sldNum" sz="quarter" idx="11"/>
          </p:nvPr>
        </p:nvSpPr>
        <p:spPr/>
        <p:txBody>
          <a:bodyPr/>
          <a:lstStyle/>
          <a:p>
            <a:pPr lvl="0"/>
            <a:fld id="{2A4924F2-D2C6-4E44-94BF-16121116D9F5}" type="slidenum">
              <a:rPr lang="en-GB" noProof="0" smtClean="0"/>
              <a:pPr lvl="0"/>
              <a:t>6</a:t>
            </a:fld>
            <a:endParaRPr lang="en-GB" noProof="0" dirty="0"/>
          </a:p>
        </p:txBody>
      </p:sp>
      <p:sp>
        <p:nvSpPr>
          <p:cNvPr id="10" name="Text Placeholder 9">
            <a:extLst>
              <a:ext uri="{FF2B5EF4-FFF2-40B4-BE49-F238E27FC236}">
                <a16:creationId xmlns:a16="http://schemas.microsoft.com/office/drawing/2014/main" id="{B116D874-E0E7-433A-82AD-480FBD493C37}"/>
              </a:ext>
            </a:extLst>
          </p:cNvPr>
          <p:cNvSpPr>
            <a:spLocks noGrp="1"/>
          </p:cNvSpPr>
          <p:nvPr>
            <p:ph type="body" sz="quarter" idx="12"/>
          </p:nvPr>
        </p:nvSpPr>
        <p:spPr>
          <a:xfrm>
            <a:off x="803275" y="6597878"/>
            <a:ext cx="5202687" cy="107722"/>
          </a:xfrm>
        </p:spPr>
        <p:txBody>
          <a:bodyPr/>
          <a:lstStyle/>
          <a:p>
            <a:r>
              <a:rPr lang="en-US" b="1" dirty="0"/>
              <a:t>DDI</a:t>
            </a:r>
            <a:r>
              <a:rPr lang="en-US" dirty="0"/>
              <a:t>, drug–drug interaction; </a:t>
            </a:r>
            <a:r>
              <a:rPr lang="en-US" b="1" dirty="0"/>
              <a:t>PD</a:t>
            </a:r>
            <a:r>
              <a:rPr lang="en-US" dirty="0"/>
              <a:t>, pharmacodynamics; </a:t>
            </a:r>
            <a:r>
              <a:rPr lang="en-US" b="1" dirty="0"/>
              <a:t>PK</a:t>
            </a:r>
            <a:r>
              <a:rPr lang="en-US" dirty="0"/>
              <a:t>, pharmacokinetics</a:t>
            </a:r>
          </a:p>
        </p:txBody>
      </p:sp>
      <p:sp>
        <p:nvSpPr>
          <p:cNvPr id="18" name="Text Placeholder 17">
            <a:extLst>
              <a:ext uri="{FF2B5EF4-FFF2-40B4-BE49-F238E27FC236}">
                <a16:creationId xmlns:a16="http://schemas.microsoft.com/office/drawing/2014/main" id="{7D55792E-6EFE-42A6-BBB2-03C90A8CDD99}"/>
              </a:ext>
            </a:extLst>
          </p:cNvPr>
          <p:cNvSpPr>
            <a:spLocks noGrp="1"/>
          </p:cNvSpPr>
          <p:nvPr>
            <p:ph type="body" sz="quarter" idx="13"/>
          </p:nvPr>
        </p:nvSpPr>
        <p:spPr>
          <a:xfrm>
            <a:off x="6212541" y="6382435"/>
            <a:ext cx="5523847" cy="323165"/>
          </a:xfrm>
        </p:spPr>
        <p:txBody>
          <a:bodyPr/>
          <a:lstStyle/>
          <a:p>
            <a:r>
              <a:rPr lang="en-US" b="1" dirty="0"/>
              <a:t>1</a:t>
            </a:r>
            <a:r>
              <a:rPr lang="en-US" dirty="0"/>
              <a:t>. </a:t>
            </a:r>
            <a:r>
              <a:rPr lang="en-US" dirty="0" err="1"/>
              <a:t>Cutrell</a:t>
            </a:r>
            <a:r>
              <a:rPr lang="en-US" dirty="0"/>
              <a:t> J, et al. </a:t>
            </a:r>
            <a:r>
              <a:rPr lang="en-US" dirty="0" err="1"/>
              <a:t>Ther</a:t>
            </a:r>
            <a:r>
              <a:rPr lang="en-US" dirty="0"/>
              <a:t> Adv Infectious Dis 2020;7:1–15</a:t>
            </a:r>
          </a:p>
          <a:p>
            <a:r>
              <a:rPr lang="en-US" b="1" dirty="0"/>
              <a:t>2</a:t>
            </a:r>
            <a:r>
              <a:rPr lang="en-US" dirty="0"/>
              <a:t>. DHHS. Guidelines for the use of antiretroviral agents in adults and adolescents with HIV. September 2022. Available from: https://clinicalinfo.hiv.gov/en/guidelines/adult-and-adolescent-arv/whats-new-guidelines. Accessed November 2022</a:t>
            </a:r>
          </a:p>
        </p:txBody>
      </p:sp>
      <p:sp>
        <p:nvSpPr>
          <p:cNvPr id="2" name="Title 1">
            <a:extLst>
              <a:ext uri="{FF2B5EF4-FFF2-40B4-BE49-F238E27FC236}">
                <a16:creationId xmlns:a16="http://schemas.microsoft.com/office/drawing/2014/main" id="{9AE667FF-7EC1-4C9D-8EBC-3B8750C4AE84}"/>
              </a:ext>
            </a:extLst>
          </p:cNvPr>
          <p:cNvSpPr>
            <a:spLocks noGrp="1"/>
          </p:cNvSpPr>
          <p:nvPr>
            <p:ph type="title"/>
          </p:nvPr>
        </p:nvSpPr>
        <p:spPr/>
        <p:txBody>
          <a:bodyPr anchor="ctr"/>
          <a:lstStyle/>
          <a:p>
            <a:r>
              <a:rPr lang="en-GB" dirty="0"/>
              <a:t>Key factors to consider in choosing an optimal regimen</a:t>
            </a:r>
            <a:endParaRPr lang="en-GB" baseline="30000" dirty="0"/>
          </a:p>
        </p:txBody>
      </p:sp>
      <p:sp>
        <p:nvSpPr>
          <p:cNvPr id="16" name="Freeform: Shape 15">
            <a:extLst>
              <a:ext uri="{FF2B5EF4-FFF2-40B4-BE49-F238E27FC236}">
                <a16:creationId xmlns:a16="http://schemas.microsoft.com/office/drawing/2014/main" id="{C9FFC8A9-B8DF-4CC4-8CD6-9611010C9F54}"/>
              </a:ext>
            </a:extLst>
          </p:cNvPr>
          <p:cNvSpPr/>
          <p:nvPr/>
        </p:nvSpPr>
        <p:spPr>
          <a:xfrm>
            <a:off x="-35310" y="2185233"/>
            <a:ext cx="10766983" cy="647700"/>
          </a:xfrm>
          <a:custGeom>
            <a:avLst/>
            <a:gdLst>
              <a:gd name="connsiteX0" fmla="*/ 0 w 10766983"/>
              <a:gd name="connsiteY0" fmla="*/ 0 h 647700"/>
              <a:gd name="connsiteX1" fmla="*/ 10766983 w 10766983"/>
              <a:gd name="connsiteY1" fmla="*/ 0 h 647700"/>
              <a:gd name="connsiteX2" fmla="*/ 10561079 w 10766983"/>
              <a:gd name="connsiteY2" fmla="*/ 647700 h 647700"/>
              <a:gd name="connsiteX3" fmla="*/ 0 w 10766983"/>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10766983" h="647700">
                <a:moveTo>
                  <a:pt x="0" y="0"/>
                </a:moveTo>
                <a:lnTo>
                  <a:pt x="10766983" y="0"/>
                </a:lnTo>
                <a:lnTo>
                  <a:pt x="10561079" y="647700"/>
                </a:lnTo>
                <a:lnTo>
                  <a:pt x="0" y="6477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Raleway"/>
              <a:ea typeface="+mn-ea"/>
              <a:cs typeface="+mn-cs"/>
            </a:endParaRPr>
          </a:p>
        </p:txBody>
      </p:sp>
      <p:sp>
        <p:nvSpPr>
          <p:cNvPr id="19" name="Freeform: Shape 18">
            <a:extLst>
              <a:ext uri="{FF2B5EF4-FFF2-40B4-BE49-F238E27FC236}">
                <a16:creationId xmlns:a16="http://schemas.microsoft.com/office/drawing/2014/main" id="{0B42EFBC-F118-4753-9AD1-1A8FE40AF7B5}"/>
              </a:ext>
            </a:extLst>
          </p:cNvPr>
          <p:cNvSpPr/>
          <p:nvPr/>
        </p:nvSpPr>
        <p:spPr>
          <a:xfrm>
            <a:off x="-4357" y="4424446"/>
            <a:ext cx="9959828" cy="647700"/>
          </a:xfrm>
          <a:custGeom>
            <a:avLst/>
            <a:gdLst>
              <a:gd name="connsiteX0" fmla="*/ 0 w 9959828"/>
              <a:gd name="connsiteY0" fmla="*/ 0 h 647700"/>
              <a:gd name="connsiteX1" fmla="*/ 9959828 w 9959828"/>
              <a:gd name="connsiteY1" fmla="*/ 0 h 647700"/>
              <a:gd name="connsiteX2" fmla="*/ 9753924 w 9959828"/>
              <a:gd name="connsiteY2" fmla="*/ 647700 h 647700"/>
              <a:gd name="connsiteX3" fmla="*/ 0 w 995982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9959828" h="647700">
                <a:moveTo>
                  <a:pt x="0" y="0"/>
                </a:moveTo>
                <a:lnTo>
                  <a:pt x="9959828" y="0"/>
                </a:lnTo>
                <a:lnTo>
                  <a:pt x="9753924" y="647700"/>
                </a:lnTo>
                <a:lnTo>
                  <a:pt x="0" y="6477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Raleway"/>
              <a:ea typeface="+mn-ea"/>
              <a:cs typeface="+mn-cs"/>
            </a:endParaRPr>
          </a:p>
        </p:txBody>
      </p:sp>
      <p:sp>
        <p:nvSpPr>
          <p:cNvPr id="9" name="Freeform: Shape 8">
            <a:extLst>
              <a:ext uri="{FF2B5EF4-FFF2-40B4-BE49-F238E27FC236}">
                <a16:creationId xmlns:a16="http://schemas.microsoft.com/office/drawing/2014/main" id="{28ADE0F3-4B7C-443D-AD44-EF7773004089}"/>
              </a:ext>
            </a:extLst>
          </p:cNvPr>
          <p:cNvSpPr/>
          <p:nvPr/>
        </p:nvSpPr>
        <p:spPr>
          <a:xfrm>
            <a:off x="-35310" y="2194660"/>
            <a:ext cx="10766983" cy="647700"/>
          </a:xfrm>
          <a:custGeom>
            <a:avLst/>
            <a:gdLst>
              <a:gd name="connsiteX0" fmla="*/ 0 w 10766983"/>
              <a:gd name="connsiteY0" fmla="*/ 0 h 647700"/>
              <a:gd name="connsiteX1" fmla="*/ 10766983 w 10766983"/>
              <a:gd name="connsiteY1" fmla="*/ 0 h 647700"/>
              <a:gd name="connsiteX2" fmla="*/ 10561079 w 10766983"/>
              <a:gd name="connsiteY2" fmla="*/ 647700 h 647700"/>
              <a:gd name="connsiteX3" fmla="*/ 0 w 10766983"/>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10766983" h="647700">
                <a:moveTo>
                  <a:pt x="0" y="0"/>
                </a:moveTo>
                <a:lnTo>
                  <a:pt x="10766983" y="0"/>
                </a:lnTo>
                <a:lnTo>
                  <a:pt x="10561079" y="647700"/>
                </a:lnTo>
                <a:lnTo>
                  <a:pt x="0" y="6477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Raleway"/>
              <a:ea typeface="+mn-ea"/>
              <a:cs typeface="+mn-cs"/>
            </a:endParaRPr>
          </a:p>
        </p:txBody>
      </p:sp>
      <p:grpSp>
        <p:nvGrpSpPr>
          <p:cNvPr id="4" name="Group 3">
            <a:extLst>
              <a:ext uri="{FF2B5EF4-FFF2-40B4-BE49-F238E27FC236}">
                <a16:creationId xmlns:a16="http://schemas.microsoft.com/office/drawing/2014/main" id="{7BD3D7D6-46A8-4BF2-BF20-48C56C53550E}"/>
              </a:ext>
            </a:extLst>
          </p:cNvPr>
          <p:cNvGrpSpPr/>
          <p:nvPr/>
        </p:nvGrpSpPr>
        <p:grpSpPr>
          <a:xfrm>
            <a:off x="4287051" y="1382125"/>
            <a:ext cx="3636660" cy="2191867"/>
            <a:chOff x="4287051" y="1382125"/>
            <a:chExt cx="3636660" cy="2191867"/>
          </a:xfrm>
        </p:grpSpPr>
        <p:sp>
          <p:nvSpPr>
            <p:cNvPr id="15" name="Flowchart: Off-page Connector 14">
              <a:extLst>
                <a:ext uri="{FF2B5EF4-FFF2-40B4-BE49-F238E27FC236}">
                  <a16:creationId xmlns:a16="http://schemas.microsoft.com/office/drawing/2014/main" id="{1C20E583-B8D5-4CB4-8056-A2F9F0F05D94}"/>
                </a:ext>
              </a:extLst>
            </p:cNvPr>
            <p:cNvSpPr/>
            <p:nvPr/>
          </p:nvSpPr>
          <p:spPr>
            <a:xfrm>
              <a:off x="4770502" y="2864410"/>
              <a:ext cx="2339162" cy="709582"/>
            </a:xfrm>
            <a:prstGeom prst="flowChartOffpageConnector">
              <a:avLst/>
            </a:prstGeom>
            <a:solidFill>
              <a:srgbClr val="D8E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1" name="Hexagon 10">
              <a:extLst>
                <a:ext uri="{FF2B5EF4-FFF2-40B4-BE49-F238E27FC236}">
                  <a16:creationId xmlns:a16="http://schemas.microsoft.com/office/drawing/2014/main" id="{B6E7DF0C-B676-481E-AA1C-EAEF0CE641C3}"/>
                </a:ext>
              </a:extLst>
            </p:cNvPr>
            <p:cNvSpPr/>
            <p:nvPr/>
          </p:nvSpPr>
          <p:spPr>
            <a:xfrm>
              <a:off x="4287051" y="1382125"/>
              <a:ext cx="3636660" cy="2092187"/>
            </a:xfrm>
            <a:prstGeom prst="hexagon">
              <a:avLst/>
            </a:prstGeom>
            <a:solidFill>
              <a:srgbClr val="D8E4F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Aft>
                  <a:spcPts val="600"/>
                </a:spcAft>
              </a:pPr>
              <a:r>
                <a:rPr lang="en-GB" sz="1400" b="1" u="sng" dirty="0">
                  <a:solidFill>
                    <a:schemeClr val="accent2"/>
                  </a:solidFill>
                </a:rPr>
                <a:t>PATIENT</a:t>
              </a:r>
            </a:p>
            <a:p>
              <a:pPr marL="285750" indent="-285750">
                <a:buClr>
                  <a:schemeClr val="accent1"/>
                </a:buClr>
                <a:buFont typeface="Arial" panose="020B0604020202020204" pitchFamily="34" charset="0"/>
                <a:buChar char="•"/>
              </a:pPr>
              <a:r>
                <a:rPr lang="en-GB" sz="1400" b="1" dirty="0">
                  <a:solidFill>
                    <a:schemeClr val="accent2"/>
                  </a:solidFill>
                </a:rPr>
                <a:t>Challenges to adherence</a:t>
              </a:r>
            </a:p>
            <a:p>
              <a:pPr marL="285750" indent="-285750">
                <a:buClr>
                  <a:schemeClr val="accent1"/>
                </a:buClr>
                <a:buFont typeface="Arial" panose="020B0604020202020204" pitchFamily="34" charset="0"/>
                <a:buChar char="•"/>
              </a:pPr>
              <a:r>
                <a:rPr lang="en-GB" sz="1400" b="1" dirty="0">
                  <a:solidFill>
                    <a:schemeClr val="accent2"/>
                  </a:solidFill>
                </a:rPr>
                <a:t>Poor access to care, cost</a:t>
              </a:r>
            </a:p>
            <a:p>
              <a:pPr marL="285750" indent="-285750">
                <a:buClr>
                  <a:schemeClr val="accent1"/>
                </a:buClr>
                <a:buFont typeface="Arial" panose="020B0604020202020204" pitchFamily="34" charset="0"/>
                <a:buChar char="•"/>
              </a:pPr>
              <a:r>
                <a:rPr lang="en-GB" sz="1400" b="1" dirty="0">
                  <a:solidFill>
                    <a:schemeClr val="accent2"/>
                  </a:solidFill>
                </a:rPr>
                <a:t>Adverse effects, tolerability</a:t>
              </a:r>
            </a:p>
            <a:p>
              <a:pPr marL="285750" indent="-285750">
                <a:buClr>
                  <a:schemeClr val="accent1"/>
                </a:buClr>
                <a:buFont typeface="Arial" panose="020B0604020202020204" pitchFamily="34" charset="0"/>
                <a:buChar char="•"/>
              </a:pPr>
              <a:r>
                <a:rPr lang="en-GB" sz="1400" b="1" dirty="0">
                  <a:solidFill>
                    <a:schemeClr val="accent2"/>
                  </a:solidFill>
                </a:rPr>
                <a:t>Age/reproductive choice/</a:t>
              </a:r>
              <a:br>
                <a:rPr lang="en-GB" sz="1400" b="1" dirty="0">
                  <a:solidFill>
                    <a:schemeClr val="accent2"/>
                  </a:solidFill>
                </a:rPr>
              </a:br>
              <a:r>
                <a:rPr lang="en-GB" sz="1400" b="1" dirty="0">
                  <a:solidFill>
                    <a:schemeClr val="accent2"/>
                  </a:solidFill>
                </a:rPr>
                <a:t>gender</a:t>
              </a:r>
            </a:p>
            <a:p>
              <a:pPr marL="285750" indent="-285750">
                <a:buClr>
                  <a:schemeClr val="accent1"/>
                </a:buClr>
                <a:buFont typeface="Arial" panose="020B0604020202020204" pitchFamily="34" charset="0"/>
                <a:buChar char="•"/>
              </a:pPr>
              <a:r>
                <a:rPr lang="en-GB" sz="1400" b="1" dirty="0">
                  <a:solidFill>
                    <a:schemeClr val="accent2"/>
                  </a:solidFill>
                </a:rPr>
                <a:t>Comorbidities</a:t>
              </a:r>
              <a:endParaRPr lang="en-GB" sz="1400" b="1" dirty="0">
                <a:solidFill>
                  <a:schemeClr val="accent2"/>
                </a:solidFill>
                <a:ea typeface="Calibri" panose="020F0502020204030204"/>
                <a:cs typeface="Arial" panose="020B0604020202020204" pitchFamily="34" charset="0"/>
              </a:endParaRPr>
            </a:p>
            <a:p>
              <a:pPr marL="285750" indent="-285750">
                <a:buClr>
                  <a:schemeClr val="accent1"/>
                </a:buClr>
                <a:buFont typeface="Arial" panose="020B0604020202020204" pitchFamily="34" charset="0"/>
                <a:buChar char="•"/>
              </a:pPr>
              <a:r>
                <a:rPr lang="en-GB" sz="1400" b="1" dirty="0">
                  <a:solidFill>
                    <a:schemeClr val="accent2"/>
                  </a:solidFill>
                </a:rPr>
                <a:t>Patient choice </a:t>
              </a:r>
              <a:endParaRPr lang="en-GB" sz="1400" dirty="0">
                <a:solidFill>
                  <a:schemeClr val="accent2"/>
                </a:solidFill>
              </a:endParaRPr>
            </a:p>
          </p:txBody>
        </p:sp>
      </p:grpSp>
      <p:grpSp>
        <p:nvGrpSpPr>
          <p:cNvPr id="7" name="Group 6">
            <a:extLst>
              <a:ext uri="{FF2B5EF4-FFF2-40B4-BE49-F238E27FC236}">
                <a16:creationId xmlns:a16="http://schemas.microsoft.com/office/drawing/2014/main" id="{EF254217-4834-44A1-B66B-14663F27B982}"/>
              </a:ext>
            </a:extLst>
          </p:cNvPr>
          <p:cNvGrpSpPr/>
          <p:nvPr/>
        </p:nvGrpSpPr>
        <p:grpSpPr>
          <a:xfrm>
            <a:off x="7066104" y="4563657"/>
            <a:ext cx="3229905" cy="1876811"/>
            <a:chOff x="7066104" y="4563657"/>
            <a:chExt cx="3229905" cy="1876811"/>
          </a:xfrm>
        </p:grpSpPr>
        <p:sp>
          <p:nvSpPr>
            <p:cNvPr id="28" name="Flowchart: Off-page Connector 27">
              <a:extLst>
                <a:ext uri="{FF2B5EF4-FFF2-40B4-BE49-F238E27FC236}">
                  <a16:creationId xmlns:a16="http://schemas.microsoft.com/office/drawing/2014/main" id="{A140ED52-D5C9-4A7C-AE86-1908597E219C}"/>
                </a:ext>
              </a:extLst>
            </p:cNvPr>
            <p:cNvSpPr/>
            <p:nvPr/>
          </p:nvSpPr>
          <p:spPr>
            <a:xfrm rot="10800000">
              <a:off x="7470808" y="4563657"/>
              <a:ext cx="2088397" cy="709582"/>
            </a:xfrm>
            <a:prstGeom prst="flowChartOffpageConnector">
              <a:avLst/>
            </a:prstGeom>
            <a:solidFill>
              <a:srgbClr val="D8E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grpSp>
          <p:nvGrpSpPr>
            <p:cNvPr id="5" name="Group 4">
              <a:extLst>
                <a:ext uri="{FF2B5EF4-FFF2-40B4-BE49-F238E27FC236}">
                  <a16:creationId xmlns:a16="http://schemas.microsoft.com/office/drawing/2014/main" id="{3D85D3B6-D36E-442E-82D6-F9C01A3B281F}"/>
                </a:ext>
              </a:extLst>
            </p:cNvPr>
            <p:cNvGrpSpPr/>
            <p:nvPr/>
          </p:nvGrpSpPr>
          <p:grpSpPr>
            <a:xfrm>
              <a:off x="7066104" y="4664015"/>
              <a:ext cx="3229905" cy="1776453"/>
              <a:chOff x="7066104" y="4664015"/>
              <a:chExt cx="3229905" cy="1776453"/>
            </a:xfrm>
          </p:grpSpPr>
          <p:sp>
            <p:nvSpPr>
              <p:cNvPr id="22" name="Flowchart: Off-page Connector 21">
                <a:extLst>
                  <a:ext uri="{FF2B5EF4-FFF2-40B4-BE49-F238E27FC236}">
                    <a16:creationId xmlns:a16="http://schemas.microsoft.com/office/drawing/2014/main" id="{EE60571B-1596-408E-AD45-C45124C5BD36}"/>
                  </a:ext>
                </a:extLst>
              </p:cNvPr>
              <p:cNvSpPr/>
              <p:nvPr/>
            </p:nvSpPr>
            <p:spPr>
              <a:xfrm>
                <a:off x="7772399" y="5730886"/>
                <a:ext cx="2088397" cy="709582"/>
              </a:xfrm>
              <a:prstGeom prst="flowChartOffpageConnector">
                <a:avLst/>
              </a:prstGeom>
              <a:solidFill>
                <a:srgbClr val="D8E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2" name="Hexagon 11">
                <a:extLst>
                  <a:ext uri="{FF2B5EF4-FFF2-40B4-BE49-F238E27FC236}">
                    <a16:creationId xmlns:a16="http://schemas.microsoft.com/office/drawing/2014/main" id="{3150A7B3-03FA-4988-B18C-E1841E16EF4F}"/>
                  </a:ext>
                </a:extLst>
              </p:cNvPr>
              <p:cNvSpPr/>
              <p:nvPr/>
            </p:nvSpPr>
            <p:spPr>
              <a:xfrm>
                <a:off x="7066104" y="4664015"/>
                <a:ext cx="3229905" cy="1685985"/>
              </a:xfrm>
              <a:prstGeom prst="hexagon">
                <a:avLst/>
              </a:prstGeom>
              <a:solidFill>
                <a:srgbClr val="D8E4F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Aft>
                    <a:spcPts val="600"/>
                  </a:spcAft>
                </a:pPr>
                <a:r>
                  <a:rPr lang="en-GB" sz="1400" b="1" u="sng" dirty="0">
                    <a:solidFill>
                      <a:schemeClr val="accent2"/>
                    </a:solidFill>
                  </a:rPr>
                  <a:t>TREATMENT</a:t>
                </a:r>
              </a:p>
              <a:p>
                <a:pPr marL="285750" indent="-285750">
                  <a:buClr>
                    <a:schemeClr val="accent1"/>
                  </a:buClr>
                  <a:buFont typeface="Arial" panose="020B0604020202020204" pitchFamily="34" charset="0"/>
                  <a:buChar char="•"/>
                </a:pPr>
                <a:r>
                  <a:rPr lang="en-GB" sz="1400" b="1" dirty="0">
                    <a:solidFill>
                      <a:schemeClr val="accent2"/>
                    </a:solidFill>
                  </a:rPr>
                  <a:t>Suboptimal PK/PD</a:t>
                </a:r>
              </a:p>
              <a:p>
                <a:pPr marL="285750" indent="-285750">
                  <a:buClr>
                    <a:schemeClr val="accent1"/>
                  </a:buClr>
                  <a:buFont typeface="Arial" panose="020B0604020202020204" pitchFamily="34" charset="0"/>
                  <a:buChar char="•"/>
                </a:pPr>
                <a:r>
                  <a:rPr lang="en-GB" sz="1400" b="1" dirty="0">
                    <a:solidFill>
                      <a:schemeClr val="accent2"/>
                    </a:solidFill>
                  </a:rPr>
                  <a:t>Suboptimal potency</a:t>
                </a:r>
              </a:p>
              <a:p>
                <a:pPr marL="285750" indent="-285750">
                  <a:buClr>
                    <a:schemeClr val="accent1"/>
                  </a:buClr>
                  <a:buFont typeface="Arial" panose="020B0604020202020204" pitchFamily="34" charset="0"/>
                  <a:buChar char="•"/>
                </a:pPr>
                <a:r>
                  <a:rPr lang="en-GB" sz="1400" b="1" dirty="0">
                    <a:solidFill>
                      <a:schemeClr val="accent2"/>
                    </a:solidFill>
                  </a:rPr>
                  <a:t>Low genetic barrier</a:t>
                </a:r>
              </a:p>
              <a:p>
                <a:pPr marL="285750" indent="-285750">
                  <a:buClr>
                    <a:schemeClr val="accent1"/>
                  </a:buClr>
                  <a:buFont typeface="Arial" panose="020B0604020202020204" pitchFamily="34" charset="0"/>
                  <a:buChar char="•"/>
                </a:pPr>
                <a:r>
                  <a:rPr lang="en-GB" sz="1400" b="1" dirty="0">
                    <a:solidFill>
                      <a:schemeClr val="accent2"/>
                    </a:solidFill>
                  </a:rPr>
                  <a:t>DDIs and polypharmacy</a:t>
                </a:r>
              </a:p>
            </p:txBody>
          </p:sp>
        </p:grpSp>
      </p:grpSp>
      <p:grpSp>
        <p:nvGrpSpPr>
          <p:cNvPr id="6" name="Group 5">
            <a:extLst>
              <a:ext uri="{FF2B5EF4-FFF2-40B4-BE49-F238E27FC236}">
                <a16:creationId xmlns:a16="http://schemas.microsoft.com/office/drawing/2014/main" id="{099FCD18-3A0F-45A9-A082-301DEEEEA22A}"/>
              </a:ext>
            </a:extLst>
          </p:cNvPr>
          <p:cNvGrpSpPr/>
          <p:nvPr/>
        </p:nvGrpSpPr>
        <p:grpSpPr>
          <a:xfrm>
            <a:off x="2012789" y="4545293"/>
            <a:ext cx="3149930" cy="1804707"/>
            <a:chOff x="2012789" y="4545293"/>
            <a:chExt cx="3149930" cy="1804707"/>
          </a:xfrm>
        </p:grpSpPr>
        <p:sp>
          <p:nvSpPr>
            <p:cNvPr id="26" name="Flowchart: Off-page Connector 25">
              <a:extLst>
                <a:ext uri="{FF2B5EF4-FFF2-40B4-BE49-F238E27FC236}">
                  <a16:creationId xmlns:a16="http://schemas.microsoft.com/office/drawing/2014/main" id="{F42583D2-2D53-47A6-A8F0-6D3E5B281687}"/>
                </a:ext>
              </a:extLst>
            </p:cNvPr>
            <p:cNvSpPr/>
            <p:nvPr/>
          </p:nvSpPr>
          <p:spPr>
            <a:xfrm rot="10800000">
              <a:off x="2447221" y="4545293"/>
              <a:ext cx="2289265" cy="709582"/>
            </a:xfrm>
            <a:prstGeom prst="flowChartOffpageConnector">
              <a:avLst/>
            </a:prstGeom>
            <a:solidFill>
              <a:srgbClr val="D8E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 name="Hexagon 19">
              <a:extLst>
                <a:ext uri="{FF2B5EF4-FFF2-40B4-BE49-F238E27FC236}">
                  <a16:creationId xmlns:a16="http://schemas.microsoft.com/office/drawing/2014/main" id="{FB825ADE-FD22-4897-9651-C2C2772ABBAF}"/>
                </a:ext>
              </a:extLst>
            </p:cNvPr>
            <p:cNvSpPr/>
            <p:nvPr/>
          </p:nvSpPr>
          <p:spPr>
            <a:xfrm>
              <a:off x="2012789" y="4685731"/>
              <a:ext cx="3149930" cy="1664269"/>
            </a:xfrm>
            <a:custGeom>
              <a:avLst/>
              <a:gdLst>
                <a:gd name="connsiteX0" fmla="*/ 0 w 3149930"/>
                <a:gd name="connsiteY0" fmla="*/ 832135 h 1664269"/>
                <a:gd name="connsiteX1" fmla="*/ 416067 w 3149930"/>
                <a:gd name="connsiteY1" fmla="*/ 0 h 1664269"/>
                <a:gd name="connsiteX2" fmla="*/ 2733863 w 3149930"/>
                <a:gd name="connsiteY2" fmla="*/ 0 h 1664269"/>
                <a:gd name="connsiteX3" fmla="*/ 3149930 w 3149930"/>
                <a:gd name="connsiteY3" fmla="*/ 832135 h 1664269"/>
                <a:gd name="connsiteX4" fmla="*/ 2733863 w 3149930"/>
                <a:gd name="connsiteY4" fmla="*/ 1664269 h 1664269"/>
                <a:gd name="connsiteX5" fmla="*/ 416067 w 3149930"/>
                <a:gd name="connsiteY5" fmla="*/ 1664269 h 1664269"/>
                <a:gd name="connsiteX6" fmla="*/ 0 w 3149930"/>
                <a:gd name="connsiteY6" fmla="*/ 832135 h 16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930" h="1664269" fill="none" extrusionOk="0">
                  <a:moveTo>
                    <a:pt x="0" y="832135"/>
                  </a:moveTo>
                  <a:cubicBezTo>
                    <a:pt x="205993" y="562200"/>
                    <a:pt x="416687" y="155885"/>
                    <a:pt x="416067" y="0"/>
                  </a:cubicBezTo>
                  <a:cubicBezTo>
                    <a:pt x="1420579" y="154015"/>
                    <a:pt x="1785806" y="88345"/>
                    <a:pt x="2733863" y="0"/>
                  </a:cubicBezTo>
                  <a:cubicBezTo>
                    <a:pt x="2822659" y="208037"/>
                    <a:pt x="3096448" y="572750"/>
                    <a:pt x="3149930" y="832135"/>
                  </a:cubicBezTo>
                  <a:cubicBezTo>
                    <a:pt x="3011517" y="1089909"/>
                    <a:pt x="2889585" y="1273336"/>
                    <a:pt x="2733863" y="1664269"/>
                  </a:cubicBezTo>
                  <a:cubicBezTo>
                    <a:pt x="2375420" y="1653043"/>
                    <a:pt x="924821" y="1652966"/>
                    <a:pt x="416067" y="1664269"/>
                  </a:cubicBezTo>
                  <a:cubicBezTo>
                    <a:pt x="424784" y="1516556"/>
                    <a:pt x="45017" y="954867"/>
                    <a:pt x="0" y="832135"/>
                  </a:cubicBezTo>
                  <a:close/>
                </a:path>
                <a:path w="3149930" h="1664269" stroke="0" extrusionOk="0">
                  <a:moveTo>
                    <a:pt x="0" y="832135"/>
                  </a:moveTo>
                  <a:cubicBezTo>
                    <a:pt x="-7300" y="700532"/>
                    <a:pt x="196494" y="383635"/>
                    <a:pt x="416067" y="0"/>
                  </a:cubicBezTo>
                  <a:cubicBezTo>
                    <a:pt x="1271014" y="134116"/>
                    <a:pt x="1837735" y="-6569"/>
                    <a:pt x="2733863" y="0"/>
                  </a:cubicBezTo>
                  <a:cubicBezTo>
                    <a:pt x="2749785" y="109270"/>
                    <a:pt x="3119213" y="631396"/>
                    <a:pt x="3149930" y="832135"/>
                  </a:cubicBezTo>
                  <a:cubicBezTo>
                    <a:pt x="3004124" y="1139698"/>
                    <a:pt x="2725252" y="1510129"/>
                    <a:pt x="2733863" y="1664269"/>
                  </a:cubicBezTo>
                  <a:cubicBezTo>
                    <a:pt x="1900292" y="1688265"/>
                    <a:pt x="860726" y="1794552"/>
                    <a:pt x="416067" y="1664269"/>
                  </a:cubicBezTo>
                  <a:cubicBezTo>
                    <a:pt x="253021" y="1470601"/>
                    <a:pt x="148806" y="964111"/>
                    <a:pt x="0" y="832135"/>
                  </a:cubicBezTo>
                  <a:close/>
                </a:path>
              </a:pathLst>
            </a:custGeom>
            <a:solidFill>
              <a:srgbClr val="D8E4FB"/>
            </a:solidFill>
            <a:ln>
              <a:noFill/>
              <a:extLst>
                <a:ext uri="{C807C97D-BFC1-408E-A445-0C87EB9F89A2}">
                  <ask:lineSketchStyleProps xmlns:ask="http://schemas.microsoft.com/office/drawing/2018/sketchyshapes" sd="3761116392">
                    <a:prstGeom prst="hexagon">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600"/>
                </a:spcAft>
              </a:pPr>
              <a:r>
                <a:rPr lang="en-US" sz="1400" b="1" u="sng" dirty="0">
                  <a:solidFill>
                    <a:schemeClr val="accent2"/>
                  </a:solidFill>
                </a:rPr>
                <a:t>VIRUS</a:t>
              </a:r>
            </a:p>
            <a:p>
              <a:pPr marL="285750" indent="-285750">
                <a:buClr>
                  <a:schemeClr val="accent1"/>
                </a:buClr>
                <a:buFont typeface="Arial" panose="020B0604020202020204" pitchFamily="34" charset="0"/>
                <a:buChar char="•"/>
              </a:pPr>
              <a:r>
                <a:rPr lang="en-US" sz="1400" b="1" dirty="0">
                  <a:solidFill>
                    <a:schemeClr val="accent2"/>
                  </a:solidFill>
                  <a:effectLst/>
                </a:rPr>
                <a:t>Prior virologic failures</a:t>
              </a:r>
            </a:p>
            <a:p>
              <a:pPr marL="285750" indent="-285750">
                <a:buClr>
                  <a:schemeClr val="accent1"/>
                </a:buClr>
                <a:buFont typeface="Arial" panose="020B0604020202020204" pitchFamily="34" charset="0"/>
                <a:buChar char="•"/>
              </a:pPr>
              <a:r>
                <a:rPr lang="en-US" sz="1400" b="1" dirty="0">
                  <a:solidFill>
                    <a:schemeClr val="accent2"/>
                  </a:solidFill>
                  <a:effectLst/>
                </a:rPr>
                <a:t>Present immunologic status</a:t>
              </a:r>
            </a:p>
            <a:p>
              <a:pPr marL="285750" indent="-285750">
                <a:buClr>
                  <a:schemeClr val="accent1"/>
                </a:buClr>
                <a:buFont typeface="Arial" panose="020B0604020202020204" pitchFamily="34" charset="0"/>
                <a:buChar char="•"/>
              </a:pPr>
              <a:r>
                <a:rPr lang="en-US" sz="1400" b="1" dirty="0">
                  <a:solidFill>
                    <a:schemeClr val="accent2"/>
                  </a:solidFill>
                </a:rPr>
                <a:t>Viral load</a:t>
              </a:r>
            </a:p>
          </p:txBody>
        </p:sp>
      </p:grpSp>
      <p:sp>
        <p:nvSpPr>
          <p:cNvPr id="8" name="Freeform: Shape 7">
            <a:extLst>
              <a:ext uri="{FF2B5EF4-FFF2-40B4-BE49-F238E27FC236}">
                <a16:creationId xmlns:a16="http://schemas.microsoft.com/office/drawing/2014/main" id="{E42B4E81-B952-4E01-92AA-108F099A5D55}"/>
              </a:ext>
            </a:extLst>
          </p:cNvPr>
          <p:cNvSpPr/>
          <p:nvPr/>
        </p:nvSpPr>
        <p:spPr>
          <a:xfrm>
            <a:off x="5490241" y="3621464"/>
            <a:ext cx="1204033" cy="31053"/>
          </a:xfrm>
          <a:custGeom>
            <a:avLst/>
            <a:gdLst>
              <a:gd name="connsiteX0" fmla="*/ 0 w 1219200"/>
              <a:gd name="connsiteY0" fmla="*/ 7620 h 7620"/>
              <a:gd name="connsiteX1" fmla="*/ 1219200 w 1219200"/>
              <a:gd name="connsiteY1" fmla="*/ 0 h 7620"/>
              <a:gd name="connsiteX0" fmla="*/ 0 w 9469"/>
              <a:gd name="connsiteY0" fmla="*/ 45000 h 45000"/>
              <a:gd name="connsiteX1" fmla="*/ 9469 w 9469"/>
              <a:gd name="connsiteY1" fmla="*/ 0 h 45000"/>
              <a:gd name="connsiteX0" fmla="*/ 0 w 10495"/>
              <a:gd name="connsiteY0" fmla="*/ 214 h 427"/>
              <a:gd name="connsiteX1" fmla="*/ 10495 w 10495"/>
              <a:gd name="connsiteY1" fmla="*/ 214 h 427"/>
              <a:gd name="connsiteX0" fmla="*/ 0 w 10000"/>
              <a:gd name="connsiteY0" fmla="*/ 123468 h 123470"/>
              <a:gd name="connsiteX1" fmla="*/ 10000 w 10000"/>
              <a:gd name="connsiteY1" fmla="*/ 123468 h 123470"/>
              <a:gd name="connsiteX0" fmla="*/ 0 w 10000"/>
              <a:gd name="connsiteY0" fmla="*/ 204289 h 204290"/>
              <a:gd name="connsiteX1" fmla="*/ 10000 w 10000"/>
              <a:gd name="connsiteY1" fmla="*/ 100189 h 204290"/>
              <a:gd name="connsiteX0" fmla="*/ 0 w 10000"/>
              <a:gd name="connsiteY0" fmla="*/ 242001 h 242002"/>
              <a:gd name="connsiteX1" fmla="*/ 10000 w 10000"/>
              <a:gd name="connsiteY1" fmla="*/ 137901 h 242002"/>
              <a:gd name="connsiteX0" fmla="*/ 0 w 9906"/>
              <a:gd name="connsiteY0" fmla="*/ 242001 h 242002"/>
              <a:gd name="connsiteX1" fmla="*/ 9906 w 9906"/>
              <a:gd name="connsiteY1" fmla="*/ 137903 h 242002"/>
              <a:gd name="connsiteX0" fmla="*/ 0 w 10000"/>
              <a:gd name="connsiteY0" fmla="*/ 12377 h 12377"/>
              <a:gd name="connsiteX1" fmla="*/ 10000 w 10000"/>
              <a:gd name="connsiteY1" fmla="*/ 8075 h 12377"/>
              <a:gd name="connsiteX0" fmla="*/ 0 w 10000"/>
              <a:gd name="connsiteY0" fmla="*/ 10950 h 10950"/>
              <a:gd name="connsiteX1" fmla="*/ 10000 w 10000"/>
              <a:gd name="connsiteY1" fmla="*/ 6648 h 10950"/>
              <a:gd name="connsiteX0" fmla="*/ 0 w 10000"/>
              <a:gd name="connsiteY0" fmla="*/ 9765 h 9765"/>
              <a:gd name="connsiteX1" fmla="*/ 10000 w 10000"/>
              <a:gd name="connsiteY1" fmla="*/ 5463 h 9765"/>
              <a:gd name="connsiteX0" fmla="*/ 0 w 9968"/>
              <a:gd name="connsiteY0" fmla="*/ 10000 h 10000"/>
              <a:gd name="connsiteX1" fmla="*/ 9968 w 9968"/>
              <a:gd name="connsiteY1" fmla="*/ 5594 h 10000"/>
              <a:gd name="connsiteX0" fmla="*/ 0 w 10000"/>
              <a:gd name="connsiteY0" fmla="*/ 7518 h 7518"/>
              <a:gd name="connsiteX1" fmla="*/ 10000 w 10000"/>
              <a:gd name="connsiteY1" fmla="*/ 6416 h 7518"/>
              <a:gd name="connsiteX0" fmla="*/ 0 w 10000"/>
              <a:gd name="connsiteY0" fmla="*/ 9337 h 9337"/>
              <a:gd name="connsiteX1" fmla="*/ 10000 w 10000"/>
              <a:gd name="connsiteY1" fmla="*/ 7871 h 9337"/>
              <a:gd name="connsiteX0" fmla="*/ 0 w 10064"/>
              <a:gd name="connsiteY0" fmla="*/ 10000 h 10000"/>
              <a:gd name="connsiteX1" fmla="*/ 10064 w 10064"/>
              <a:gd name="connsiteY1" fmla="*/ 8430 h 10000"/>
              <a:gd name="connsiteX0" fmla="*/ 0 w 10064"/>
              <a:gd name="connsiteY0" fmla="*/ 12787 h 12787"/>
              <a:gd name="connsiteX1" fmla="*/ 10064 w 10064"/>
              <a:gd name="connsiteY1" fmla="*/ 11217 h 12787"/>
            </a:gdLst>
            <a:ahLst/>
            <a:cxnLst>
              <a:cxn ang="0">
                <a:pos x="connsiteX0" y="connsiteY0"/>
              </a:cxn>
              <a:cxn ang="0">
                <a:pos x="connsiteX1" y="connsiteY1"/>
              </a:cxn>
            </a:cxnLst>
            <a:rect l="l" t="t" r="r" b="b"/>
            <a:pathLst>
              <a:path w="10064" h="12787">
                <a:moveTo>
                  <a:pt x="0" y="12787"/>
                </a:moveTo>
                <a:cubicBezTo>
                  <a:pt x="2282" y="11741"/>
                  <a:pt x="6699" y="-14408"/>
                  <a:pt x="10064" y="11217"/>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214312FB-92D1-4E95-B11E-EE73DF30428E}"/>
              </a:ext>
            </a:extLst>
          </p:cNvPr>
          <p:cNvSpPr/>
          <p:nvPr/>
        </p:nvSpPr>
        <p:spPr>
          <a:xfrm>
            <a:off x="6689194" y="3636990"/>
            <a:ext cx="697230" cy="1021080"/>
          </a:xfrm>
          <a:custGeom>
            <a:avLst/>
            <a:gdLst>
              <a:gd name="connsiteX0" fmla="*/ 0 w 704850"/>
              <a:gd name="connsiteY0" fmla="*/ 0 h 1024890"/>
              <a:gd name="connsiteX1" fmla="*/ 704850 w 704850"/>
              <a:gd name="connsiteY1" fmla="*/ 1024890 h 1024890"/>
              <a:gd name="connsiteX0" fmla="*/ 0 w 704850"/>
              <a:gd name="connsiteY0" fmla="*/ 0 h 1024890"/>
              <a:gd name="connsiteX1" fmla="*/ 704850 w 704850"/>
              <a:gd name="connsiteY1" fmla="*/ 1024890 h 1024890"/>
              <a:gd name="connsiteX0" fmla="*/ 0 w 704850"/>
              <a:gd name="connsiteY0" fmla="*/ 0 h 1024890"/>
              <a:gd name="connsiteX1" fmla="*/ 704850 w 704850"/>
              <a:gd name="connsiteY1" fmla="*/ 1024890 h 1024890"/>
              <a:gd name="connsiteX0" fmla="*/ 0 w 712470"/>
              <a:gd name="connsiteY0" fmla="*/ 0 h 1021080"/>
              <a:gd name="connsiteX1" fmla="*/ 712470 w 712470"/>
              <a:gd name="connsiteY1" fmla="*/ 1021080 h 1021080"/>
              <a:gd name="connsiteX0" fmla="*/ 0 w 697230"/>
              <a:gd name="connsiteY0" fmla="*/ 0 h 1021080"/>
              <a:gd name="connsiteX1" fmla="*/ 697230 w 697230"/>
              <a:gd name="connsiteY1" fmla="*/ 1021080 h 1021080"/>
              <a:gd name="connsiteX0" fmla="*/ 0 w 697230"/>
              <a:gd name="connsiteY0" fmla="*/ 0 h 1021080"/>
              <a:gd name="connsiteX1" fmla="*/ 697230 w 697230"/>
              <a:gd name="connsiteY1" fmla="*/ 1021080 h 1021080"/>
              <a:gd name="connsiteX0" fmla="*/ 0 w 697230"/>
              <a:gd name="connsiteY0" fmla="*/ 0 h 1021080"/>
              <a:gd name="connsiteX1" fmla="*/ 697230 w 697230"/>
              <a:gd name="connsiteY1" fmla="*/ 1021080 h 1021080"/>
              <a:gd name="connsiteX0" fmla="*/ 0 w 697230"/>
              <a:gd name="connsiteY0" fmla="*/ 0 h 1021080"/>
              <a:gd name="connsiteX1" fmla="*/ 697230 w 697230"/>
              <a:gd name="connsiteY1" fmla="*/ 1021080 h 1021080"/>
            </a:gdLst>
            <a:ahLst/>
            <a:cxnLst>
              <a:cxn ang="0">
                <a:pos x="connsiteX0" y="connsiteY0"/>
              </a:cxn>
              <a:cxn ang="0">
                <a:pos x="connsiteX1" y="connsiteY1"/>
              </a:cxn>
            </a:cxnLst>
            <a:rect l="l" t="t" r="r" b="b"/>
            <a:pathLst>
              <a:path w="697230" h="1021080">
                <a:moveTo>
                  <a:pt x="0" y="0"/>
                </a:moveTo>
                <a:cubicBezTo>
                  <a:pt x="227330" y="459740"/>
                  <a:pt x="424180" y="702310"/>
                  <a:pt x="697230" y="102108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6045D028-CA08-4652-811C-D18B9B7B9E67}"/>
              </a:ext>
            </a:extLst>
          </p:cNvPr>
          <p:cNvSpPr/>
          <p:nvPr/>
        </p:nvSpPr>
        <p:spPr>
          <a:xfrm>
            <a:off x="6684010" y="4644390"/>
            <a:ext cx="701040" cy="1013460"/>
          </a:xfrm>
          <a:custGeom>
            <a:avLst/>
            <a:gdLst>
              <a:gd name="connsiteX0" fmla="*/ 701040 w 701040"/>
              <a:gd name="connsiteY0" fmla="*/ 0 h 998220"/>
              <a:gd name="connsiteX1" fmla="*/ 0 w 701040"/>
              <a:gd name="connsiteY1" fmla="*/ 998220 h 998220"/>
              <a:gd name="connsiteX2" fmla="*/ 0 w 701040"/>
              <a:gd name="connsiteY2" fmla="*/ 998220 h 998220"/>
              <a:gd name="connsiteX0" fmla="*/ 701040 w 701040"/>
              <a:gd name="connsiteY0" fmla="*/ 0 h 998220"/>
              <a:gd name="connsiteX1" fmla="*/ 0 w 701040"/>
              <a:gd name="connsiteY1" fmla="*/ 998220 h 998220"/>
              <a:gd name="connsiteX2" fmla="*/ 0 w 701040"/>
              <a:gd name="connsiteY2" fmla="*/ 998220 h 998220"/>
              <a:gd name="connsiteX0" fmla="*/ 701040 w 701040"/>
              <a:gd name="connsiteY0" fmla="*/ 0 h 998220"/>
              <a:gd name="connsiteX1" fmla="*/ 0 w 701040"/>
              <a:gd name="connsiteY1" fmla="*/ 998220 h 998220"/>
              <a:gd name="connsiteX2" fmla="*/ 0 w 701040"/>
              <a:gd name="connsiteY2" fmla="*/ 998220 h 998220"/>
              <a:gd name="connsiteX0" fmla="*/ 701040 w 701040"/>
              <a:gd name="connsiteY0" fmla="*/ 0 h 998220"/>
              <a:gd name="connsiteX1" fmla="*/ 0 w 701040"/>
              <a:gd name="connsiteY1" fmla="*/ 998220 h 998220"/>
              <a:gd name="connsiteX2" fmla="*/ 0 w 701040"/>
              <a:gd name="connsiteY2" fmla="*/ 998220 h 998220"/>
              <a:gd name="connsiteX0" fmla="*/ 701040 w 701040"/>
              <a:gd name="connsiteY0" fmla="*/ 0 h 998220"/>
              <a:gd name="connsiteX1" fmla="*/ 0 w 701040"/>
              <a:gd name="connsiteY1" fmla="*/ 998220 h 998220"/>
              <a:gd name="connsiteX2" fmla="*/ 0 w 701040"/>
              <a:gd name="connsiteY2" fmla="*/ 998220 h 998220"/>
              <a:gd name="connsiteX0" fmla="*/ 701040 w 701040"/>
              <a:gd name="connsiteY0" fmla="*/ 0 h 998220"/>
              <a:gd name="connsiteX1" fmla="*/ 0 w 701040"/>
              <a:gd name="connsiteY1" fmla="*/ 998220 h 998220"/>
              <a:gd name="connsiteX2" fmla="*/ 0 w 701040"/>
              <a:gd name="connsiteY2" fmla="*/ 998220 h 998220"/>
              <a:gd name="connsiteX0" fmla="*/ 704850 w 704850"/>
              <a:gd name="connsiteY0" fmla="*/ 0 h 1009650"/>
              <a:gd name="connsiteX1" fmla="*/ 3810 w 704850"/>
              <a:gd name="connsiteY1" fmla="*/ 998220 h 1009650"/>
              <a:gd name="connsiteX2" fmla="*/ 0 w 704850"/>
              <a:gd name="connsiteY2" fmla="*/ 1009650 h 1009650"/>
              <a:gd name="connsiteX0" fmla="*/ 701040 w 701040"/>
              <a:gd name="connsiteY0" fmla="*/ 0 h 998220"/>
              <a:gd name="connsiteX1" fmla="*/ 0 w 701040"/>
              <a:gd name="connsiteY1" fmla="*/ 998220 h 998220"/>
              <a:gd name="connsiteX0" fmla="*/ 701040 w 701040"/>
              <a:gd name="connsiteY0" fmla="*/ 0 h 1013460"/>
              <a:gd name="connsiteX1" fmla="*/ 0 w 701040"/>
              <a:gd name="connsiteY1" fmla="*/ 1013460 h 1013460"/>
              <a:gd name="connsiteX0" fmla="*/ 701040 w 701040"/>
              <a:gd name="connsiteY0" fmla="*/ 0 h 1013460"/>
              <a:gd name="connsiteX1" fmla="*/ 0 w 701040"/>
              <a:gd name="connsiteY1" fmla="*/ 1013460 h 1013460"/>
            </a:gdLst>
            <a:ahLst/>
            <a:cxnLst>
              <a:cxn ang="0">
                <a:pos x="connsiteX0" y="connsiteY0"/>
              </a:cxn>
              <a:cxn ang="0">
                <a:pos x="connsiteX1" y="connsiteY1"/>
              </a:cxn>
            </a:cxnLst>
            <a:rect l="l" t="t" r="r" b="b"/>
            <a:pathLst>
              <a:path w="701040" h="1013460">
                <a:moveTo>
                  <a:pt x="701040" y="0"/>
                </a:moveTo>
                <a:cubicBezTo>
                  <a:pt x="337820" y="462280"/>
                  <a:pt x="210820" y="753110"/>
                  <a:pt x="0" y="101346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F4F7B17F-A790-4CF2-A62A-0AC8DC4C00B6}"/>
              </a:ext>
            </a:extLst>
          </p:cNvPr>
          <p:cNvSpPr/>
          <p:nvPr/>
        </p:nvSpPr>
        <p:spPr>
          <a:xfrm>
            <a:off x="5477510" y="5642747"/>
            <a:ext cx="1219200" cy="26533"/>
          </a:xfrm>
          <a:custGeom>
            <a:avLst/>
            <a:gdLst>
              <a:gd name="connsiteX0" fmla="*/ 1219200 w 1219200"/>
              <a:gd name="connsiteY0" fmla="*/ 0 h 3810"/>
              <a:gd name="connsiteX1" fmla="*/ 0 w 1219200"/>
              <a:gd name="connsiteY1" fmla="*/ 3810 h 3810"/>
              <a:gd name="connsiteX0" fmla="*/ 10000 w 10000"/>
              <a:gd name="connsiteY0" fmla="*/ 41194 h 51194"/>
              <a:gd name="connsiteX1" fmla="*/ 0 w 10000"/>
              <a:gd name="connsiteY1" fmla="*/ 51194 h 51194"/>
              <a:gd name="connsiteX0" fmla="*/ 10000 w 10000"/>
              <a:gd name="connsiteY0" fmla="*/ 24976 h 69640"/>
              <a:gd name="connsiteX1" fmla="*/ 0 w 10000"/>
              <a:gd name="connsiteY1" fmla="*/ 34976 h 69640"/>
            </a:gdLst>
            <a:ahLst/>
            <a:cxnLst>
              <a:cxn ang="0">
                <a:pos x="connsiteX0" y="connsiteY0"/>
              </a:cxn>
              <a:cxn ang="0">
                <a:pos x="connsiteX1" y="connsiteY1"/>
              </a:cxn>
            </a:cxnLst>
            <a:rect l="l" t="t" r="r" b="b"/>
            <a:pathLst>
              <a:path w="10000" h="69640">
                <a:moveTo>
                  <a:pt x="10000" y="24976"/>
                </a:moveTo>
                <a:cubicBezTo>
                  <a:pt x="6667" y="-71691"/>
                  <a:pt x="3927" y="151642"/>
                  <a:pt x="0" y="34976"/>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FB1AAF6B-0C09-4097-8432-9BBF15B92C8C}"/>
              </a:ext>
            </a:extLst>
          </p:cNvPr>
          <p:cNvSpPr/>
          <p:nvPr/>
        </p:nvSpPr>
        <p:spPr>
          <a:xfrm>
            <a:off x="4784090" y="4658360"/>
            <a:ext cx="704850" cy="1005840"/>
          </a:xfrm>
          <a:custGeom>
            <a:avLst/>
            <a:gdLst>
              <a:gd name="connsiteX0" fmla="*/ 704850 w 704850"/>
              <a:gd name="connsiteY0" fmla="*/ 1005840 h 1005840"/>
              <a:gd name="connsiteX1" fmla="*/ 0 w 704850"/>
              <a:gd name="connsiteY1" fmla="*/ 0 h 1005840"/>
              <a:gd name="connsiteX0" fmla="*/ 704850 w 704850"/>
              <a:gd name="connsiteY0" fmla="*/ 1005840 h 1005840"/>
              <a:gd name="connsiteX1" fmla="*/ 0 w 704850"/>
              <a:gd name="connsiteY1" fmla="*/ 0 h 1005840"/>
              <a:gd name="connsiteX0" fmla="*/ 704850 w 704850"/>
              <a:gd name="connsiteY0" fmla="*/ 1005840 h 1005840"/>
              <a:gd name="connsiteX1" fmla="*/ 0 w 704850"/>
              <a:gd name="connsiteY1" fmla="*/ 0 h 1005840"/>
            </a:gdLst>
            <a:ahLst/>
            <a:cxnLst>
              <a:cxn ang="0">
                <a:pos x="connsiteX0" y="connsiteY0"/>
              </a:cxn>
              <a:cxn ang="0">
                <a:pos x="connsiteX1" y="connsiteY1"/>
              </a:cxn>
            </a:cxnLst>
            <a:rect l="l" t="t" r="r" b="b"/>
            <a:pathLst>
              <a:path w="704850" h="1005840">
                <a:moveTo>
                  <a:pt x="704850" y="1005840"/>
                </a:moveTo>
                <a:cubicBezTo>
                  <a:pt x="488950" y="716280"/>
                  <a:pt x="360680" y="422910"/>
                  <a:pt x="0" y="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124337EE-6AAA-49FD-B79B-8E530E8088B4}"/>
              </a:ext>
            </a:extLst>
          </p:cNvPr>
          <p:cNvSpPr/>
          <p:nvPr/>
        </p:nvSpPr>
        <p:spPr>
          <a:xfrm>
            <a:off x="4787900" y="3657600"/>
            <a:ext cx="704850" cy="1009650"/>
          </a:xfrm>
          <a:custGeom>
            <a:avLst/>
            <a:gdLst>
              <a:gd name="connsiteX0" fmla="*/ 704850 w 704850"/>
              <a:gd name="connsiteY0" fmla="*/ 0 h 1009650"/>
              <a:gd name="connsiteX1" fmla="*/ 0 w 704850"/>
              <a:gd name="connsiteY1" fmla="*/ 1009650 h 1009650"/>
              <a:gd name="connsiteX0" fmla="*/ 704850 w 704850"/>
              <a:gd name="connsiteY0" fmla="*/ 0 h 1009650"/>
              <a:gd name="connsiteX1" fmla="*/ 0 w 704850"/>
              <a:gd name="connsiteY1" fmla="*/ 1009650 h 1009650"/>
              <a:gd name="connsiteX0" fmla="*/ 704850 w 704850"/>
              <a:gd name="connsiteY0" fmla="*/ 0 h 1009650"/>
              <a:gd name="connsiteX1" fmla="*/ 0 w 704850"/>
              <a:gd name="connsiteY1" fmla="*/ 1009650 h 1009650"/>
            </a:gdLst>
            <a:ahLst/>
            <a:cxnLst>
              <a:cxn ang="0">
                <a:pos x="connsiteX0" y="connsiteY0"/>
              </a:cxn>
              <a:cxn ang="0">
                <a:pos x="connsiteX1" y="connsiteY1"/>
              </a:cxn>
            </a:cxnLst>
            <a:rect l="l" t="t" r="r" b="b"/>
            <a:pathLst>
              <a:path w="704850" h="1009650">
                <a:moveTo>
                  <a:pt x="704850" y="0"/>
                </a:moveTo>
                <a:cubicBezTo>
                  <a:pt x="450850" y="325120"/>
                  <a:pt x="227330" y="532130"/>
                  <a:pt x="0" y="1009650"/>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2A45E2D-D9E9-41DB-8365-F039A126AC20}"/>
              </a:ext>
            </a:extLst>
          </p:cNvPr>
          <p:cNvSpPr txBox="1"/>
          <p:nvPr/>
        </p:nvSpPr>
        <p:spPr>
          <a:xfrm>
            <a:off x="5185067" y="4192583"/>
            <a:ext cx="1752776" cy="914400"/>
          </a:xfrm>
          <a:prstGeom prst="rect">
            <a:avLst/>
          </a:prstGeom>
          <a:noFill/>
        </p:spPr>
        <p:txBody>
          <a:bodyPr wrap="none" lIns="0" tIns="0" rIns="0" bIns="0" rtlCol="0">
            <a:noAutofit/>
          </a:bodyPr>
          <a:lstStyle/>
          <a:p>
            <a:pPr algn="ctr"/>
            <a:r>
              <a:rPr lang="en-GB" sz="2800" b="1" dirty="0">
                <a:solidFill>
                  <a:schemeClr val="accent2"/>
                </a:solidFill>
              </a:rPr>
              <a:t>Virologic </a:t>
            </a:r>
          </a:p>
          <a:p>
            <a:pPr algn="ctr"/>
            <a:r>
              <a:rPr lang="en-GB" sz="2800" b="1" dirty="0">
                <a:solidFill>
                  <a:schemeClr val="accent2"/>
                </a:solidFill>
              </a:rPr>
              <a:t>Failure</a:t>
            </a:r>
            <a:r>
              <a:rPr lang="en-GB" sz="2800" b="1" baseline="30000" dirty="0">
                <a:solidFill>
                  <a:schemeClr val="accent2"/>
                </a:solidFill>
              </a:rPr>
              <a:t>1,2</a:t>
            </a:r>
            <a:endParaRPr lang="en-GB" sz="2800" b="1" dirty="0">
              <a:solidFill>
                <a:schemeClr val="accent2"/>
              </a:solidFill>
            </a:endParaRPr>
          </a:p>
        </p:txBody>
      </p:sp>
    </p:spTree>
    <p:extLst>
      <p:ext uri="{BB962C8B-B14F-4D97-AF65-F5344CB8AC3E}">
        <p14:creationId xmlns:p14="http://schemas.microsoft.com/office/powerpoint/2010/main" val="147717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2B53268-BD70-4736-842D-4EF5FFB17FD2}"/>
              </a:ext>
            </a:extLst>
          </p:cNvPr>
          <p:cNvSpPr txBox="1"/>
          <p:nvPr/>
        </p:nvSpPr>
        <p:spPr>
          <a:xfrm>
            <a:off x="803275" y="1034690"/>
            <a:ext cx="10933113" cy="369332"/>
          </a:xfrm>
          <a:prstGeom prst="rect">
            <a:avLst/>
          </a:prstGeom>
          <a:noFill/>
        </p:spPr>
        <p:txBody>
          <a:bodyPr wrap="square">
            <a:spAutoFit/>
          </a:bodyPr>
          <a:lstStyle/>
          <a:p>
            <a:pPr algn="ctr"/>
            <a:r>
              <a:rPr lang="en-GB" b="1" dirty="0">
                <a:solidFill>
                  <a:schemeClr val="accent2"/>
                </a:solidFill>
                <a:latin typeface="Arial" panose="020B0604020202020204" pitchFamily="34" charset="0"/>
              </a:rPr>
              <a:t>When thinking about the best approach, the following factors are key considerations</a:t>
            </a:r>
            <a:r>
              <a:rPr lang="en-GB" b="1" baseline="30000" dirty="0">
                <a:solidFill>
                  <a:schemeClr val="accent2"/>
                </a:solidFill>
                <a:latin typeface="Arial" panose="020B0604020202020204" pitchFamily="34" charset="0"/>
              </a:rPr>
              <a:t>1</a:t>
            </a:r>
            <a:r>
              <a:rPr lang="en-GB" b="1" dirty="0">
                <a:solidFill>
                  <a:schemeClr val="accent2"/>
                </a:solidFill>
                <a:latin typeface="Arial" panose="020B0604020202020204" pitchFamily="34" charset="0"/>
              </a:rPr>
              <a:t>:</a:t>
            </a:r>
          </a:p>
        </p:txBody>
      </p:sp>
      <p:sp>
        <p:nvSpPr>
          <p:cNvPr id="2" name="Rectangle: Rounded Corners 1">
            <a:extLst>
              <a:ext uri="{FF2B5EF4-FFF2-40B4-BE49-F238E27FC236}">
                <a16:creationId xmlns:a16="http://schemas.microsoft.com/office/drawing/2014/main" id="{8A96840F-6297-4955-A289-371956A5B418}"/>
              </a:ext>
            </a:extLst>
          </p:cNvPr>
          <p:cNvSpPr/>
          <p:nvPr/>
        </p:nvSpPr>
        <p:spPr>
          <a:xfrm>
            <a:off x="3244645" y="1592059"/>
            <a:ext cx="6076863" cy="3923524"/>
          </a:xfrm>
          <a:prstGeom prst="roundRect">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600"/>
              </a:spcBef>
              <a:spcAft>
                <a:spcPts val="1800"/>
              </a:spcAft>
              <a:buClr>
                <a:srgbClr val="071D49"/>
              </a:buClr>
              <a:buSzTx/>
              <a:buFontTx/>
              <a:buNone/>
              <a:tabLst/>
              <a:defRPr/>
            </a:pPr>
            <a:r>
              <a:rPr kumimoji="0" lang="en-GB" sz="1600" b="1" i="0" u="none" strike="noStrike" kern="1200" cap="none" spc="0" normalizeH="0" baseline="0" noProof="0" dirty="0">
                <a:ln>
                  <a:noFill/>
                </a:ln>
                <a:solidFill>
                  <a:schemeClr val="accent2"/>
                </a:solidFill>
                <a:effectLst/>
                <a:uLnTx/>
                <a:uFillTx/>
                <a:ea typeface="+mn-ea"/>
                <a:cs typeface="+mn-cs"/>
              </a:rPr>
              <a:t>Choosing an optimal ARV regimen with efficacy and durability</a:t>
            </a:r>
          </a:p>
          <a:p>
            <a:pPr marL="0" marR="0" lvl="0" indent="0" algn="ctr" defTabSz="914400" rtl="0" eaLnBrk="1" fontAlgn="auto" latinLnBrk="0" hangingPunct="1">
              <a:lnSpc>
                <a:spcPct val="100000"/>
              </a:lnSpc>
              <a:spcBef>
                <a:spcPts val="600"/>
              </a:spcBef>
              <a:spcAft>
                <a:spcPts val="1800"/>
              </a:spcAft>
              <a:buClrTx/>
              <a:buSzTx/>
              <a:buFontTx/>
              <a:buNone/>
              <a:tabLst/>
              <a:defRPr/>
            </a:pPr>
            <a:r>
              <a:rPr kumimoji="0" lang="en-GB" sz="1600" b="1" i="0" u="none" strike="noStrike" kern="1200" cap="none" spc="0" normalizeH="0" baseline="0" noProof="0" dirty="0">
                <a:ln>
                  <a:noFill/>
                </a:ln>
                <a:solidFill>
                  <a:schemeClr val="accent2"/>
                </a:solidFill>
                <a:effectLst/>
                <a:uLnTx/>
                <a:uFillTx/>
                <a:ea typeface="+mn-ea"/>
                <a:cs typeface="+mn-cs"/>
              </a:rPr>
              <a:t>Viral suppression is key while maintaining one or two </a:t>
            </a:r>
            <a:br>
              <a:rPr kumimoji="0" lang="en-GB" sz="1600" b="1" i="0" u="none" strike="noStrike" kern="1200" cap="none" spc="0" normalizeH="0" baseline="0" noProof="0" dirty="0">
                <a:ln>
                  <a:noFill/>
                </a:ln>
                <a:solidFill>
                  <a:schemeClr val="accent2"/>
                </a:solidFill>
                <a:effectLst/>
                <a:uLnTx/>
                <a:uFillTx/>
                <a:ea typeface="+mn-ea"/>
                <a:cs typeface="+mn-cs"/>
              </a:rPr>
            </a:br>
            <a:r>
              <a:rPr kumimoji="0" lang="en-GB" sz="1600" b="1" i="0" u="none" strike="noStrike" kern="1200" cap="none" spc="0" normalizeH="0" baseline="0" noProof="0" dirty="0">
                <a:ln>
                  <a:noFill/>
                </a:ln>
                <a:solidFill>
                  <a:schemeClr val="accent2"/>
                </a:solidFill>
                <a:effectLst/>
                <a:uLnTx/>
                <a:uFillTx/>
                <a:ea typeface="+mn-ea"/>
                <a:cs typeface="+mn-cs"/>
              </a:rPr>
              <a:t>fully-active agents</a:t>
            </a:r>
          </a:p>
          <a:p>
            <a:pPr marL="0" marR="0" lvl="0" indent="0" algn="ctr" defTabSz="914400" rtl="0" eaLnBrk="1" fontAlgn="auto" latinLnBrk="0" hangingPunct="1">
              <a:lnSpc>
                <a:spcPct val="100000"/>
              </a:lnSpc>
              <a:spcBef>
                <a:spcPts val="600"/>
              </a:spcBef>
              <a:spcAft>
                <a:spcPts val="1800"/>
              </a:spcAft>
              <a:buClr>
                <a:srgbClr val="071D49"/>
              </a:buClr>
              <a:buSzTx/>
              <a:buFontTx/>
              <a:buNone/>
              <a:tabLst/>
              <a:defRPr/>
            </a:pPr>
            <a:r>
              <a:rPr kumimoji="0" lang="en-GB" sz="1600" b="1" i="0" u="none" strike="noStrike" kern="1200" cap="none" spc="0" normalizeH="0" baseline="0" noProof="0" dirty="0">
                <a:ln>
                  <a:noFill/>
                </a:ln>
                <a:solidFill>
                  <a:schemeClr val="accent2"/>
                </a:solidFill>
                <a:effectLst/>
                <a:uLnTx/>
                <a:uFillTx/>
                <a:ea typeface="+mn-ea"/>
                <a:cs typeface="+mn-cs"/>
              </a:rPr>
              <a:t>Optimizing CD4+ T cell count and CD4/CD8 ratio </a:t>
            </a:r>
          </a:p>
          <a:p>
            <a:pPr marL="0" marR="0" lvl="0" indent="0" algn="ctr" defTabSz="914400" rtl="0" eaLnBrk="1" fontAlgn="auto" latinLnBrk="0" hangingPunct="1">
              <a:lnSpc>
                <a:spcPct val="100000"/>
              </a:lnSpc>
              <a:spcBef>
                <a:spcPts val="600"/>
              </a:spcBef>
              <a:spcAft>
                <a:spcPts val="1800"/>
              </a:spcAft>
              <a:buClr>
                <a:srgbClr val="071D49"/>
              </a:buClr>
              <a:buSzTx/>
              <a:buFontTx/>
              <a:buNone/>
              <a:tabLst/>
              <a:defRPr/>
            </a:pPr>
            <a:r>
              <a:rPr kumimoji="0" lang="en-GB" sz="1600" b="1" i="0" u="none" strike="noStrike" kern="1200" cap="none" spc="0" normalizeH="0" baseline="0" noProof="0" dirty="0">
                <a:ln>
                  <a:noFill/>
                </a:ln>
                <a:solidFill>
                  <a:schemeClr val="accent2"/>
                </a:solidFill>
                <a:effectLst/>
                <a:uLnTx/>
                <a:uFillTx/>
                <a:ea typeface="+mn-ea"/>
                <a:cs typeface="+mn-cs"/>
              </a:rPr>
              <a:t>Reducing risk of persistent viremia and development of resistant variants</a:t>
            </a:r>
          </a:p>
          <a:p>
            <a:pPr marL="0" marR="0" lvl="0" indent="0" algn="ctr" defTabSz="914400" rtl="0" eaLnBrk="1" fontAlgn="auto" latinLnBrk="0" hangingPunct="1">
              <a:lnSpc>
                <a:spcPct val="100000"/>
              </a:lnSpc>
              <a:spcBef>
                <a:spcPts val="600"/>
              </a:spcBef>
              <a:spcAft>
                <a:spcPts val="1800"/>
              </a:spcAft>
              <a:buClr>
                <a:srgbClr val="071D49"/>
              </a:buClr>
              <a:buSzTx/>
              <a:buFontTx/>
              <a:buNone/>
              <a:tabLst/>
              <a:defRPr/>
            </a:pPr>
            <a:r>
              <a:rPr kumimoji="0" lang="en-GB" sz="1600" b="1" i="0" u="none" strike="noStrike" kern="1200" cap="none" spc="0" normalizeH="0" baseline="0" noProof="0" dirty="0">
                <a:ln>
                  <a:noFill/>
                </a:ln>
                <a:solidFill>
                  <a:schemeClr val="accent2"/>
                </a:solidFill>
                <a:effectLst/>
                <a:uLnTx/>
                <a:uFillTx/>
                <a:ea typeface="+mn-ea"/>
                <a:cs typeface="+mn-cs"/>
              </a:rPr>
              <a:t>Limit risk of long-term comorbidities and mortality</a:t>
            </a:r>
          </a:p>
          <a:p>
            <a:pPr marL="0" marR="0" lvl="0" indent="0" algn="ctr" defTabSz="914400" rtl="0" eaLnBrk="1" fontAlgn="auto" latinLnBrk="0" hangingPunct="1">
              <a:lnSpc>
                <a:spcPct val="100000"/>
              </a:lnSpc>
              <a:spcBef>
                <a:spcPts val="600"/>
              </a:spcBef>
              <a:spcAft>
                <a:spcPts val="1800"/>
              </a:spcAft>
              <a:buClr>
                <a:srgbClr val="071D49"/>
              </a:buClr>
              <a:buSzTx/>
              <a:buFontTx/>
              <a:buNone/>
              <a:tabLst/>
              <a:defRPr/>
            </a:pPr>
            <a:r>
              <a:rPr kumimoji="0" lang="en-GB" sz="1600" b="1" i="0" u="none" strike="noStrike" kern="1200" cap="none" spc="0" normalizeH="0" baseline="0" noProof="0" dirty="0">
                <a:ln>
                  <a:noFill/>
                </a:ln>
                <a:solidFill>
                  <a:schemeClr val="accent2"/>
                </a:solidFill>
                <a:effectLst/>
                <a:uLnTx/>
                <a:uFillTx/>
                <a:ea typeface="+mn-ea"/>
                <a:cs typeface="+mn-cs"/>
              </a:rPr>
              <a:t>Limit adverse side effects and toxicities</a:t>
            </a:r>
            <a:endParaRPr kumimoji="0" lang="en-GB" b="1" i="0" u="none" strike="noStrike" kern="1200" cap="none" spc="0" normalizeH="0" baseline="0" noProof="0" dirty="0">
              <a:ln>
                <a:noFill/>
              </a:ln>
              <a:solidFill>
                <a:schemeClr val="accent2"/>
              </a:solidFill>
              <a:effectLst/>
              <a:uLnTx/>
              <a:uFillTx/>
              <a:ea typeface="+mn-ea"/>
              <a:cs typeface="+mn-cs"/>
            </a:endParaRPr>
          </a:p>
        </p:txBody>
      </p:sp>
      <p:sp>
        <p:nvSpPr>
          <p:cNvPr id="3" name="Slide Number Placeholder 2">
            <a:extLst>
              <a:ext uri="{FF2B5EF4-FFF2-40B4-BE49-F238E27FC236}">
                <a16:creationId xmlns:a16="http://schemas.microsoft.com/office/drawing/2014/main" id="{EFA86FFB-9FD5-4A2C-AFFD-7624506D8C0C}"/>
              </a:ext>
            </a:extLst>
          </p:cNvPr>
          <p:cNvSpPr>
            <a:spLocks noGrp="1"/>
          </p:cNvSpPr>
          <p:nvPr>
            <p:ph type="sldNum" sz="quarter" idx="11"/>
          </p:nvPr>
        </p:nvSpPr>
        <p:spPr/>
        <p:txBody>
          <a:bodyPr/>
          <a:lstStyle/>
          <a:p>
            <a:pPr lvl="0"/>
            <a:fld id="{2A4924F2-D2C6-4E44-94BF-16121116D9F5}" type="slidenum">
              <a:rPr lang="en-GB" noProof="0" smtClean="0"/>
              <a:pPr lvl="0"/>
              <a:t>7</a:t>
            </a:fld>
            <a:endParaRPr lang="en-GB" noProof="0" dirty="0"/>
          </a:p>
        </p:txBody>
      </p:sp>
      <p:sp>
        <p:nvSpPr>
          <p:cNvPr id="5" name="Text Placeholder 4">
            <a:extLst>
              <a:ext uri="{FF2B5EF4-FFF2-40B4-BE49-F238E27FC236}">
                <a16:creationId xmlns:a16="http://schemas.microsoft.com/office/drawing/2014/main" id="{E1C1EB78-096E-40CE-A153-F46048DF66CF}"/>
              </a:ext>
            </a:extLst>
          </p:cNvPr>
          <p:cNvSpPr>
            <a:spLocks noGrp="1"/>
          </p:cNvSpPr>
          <p:nvPr>
            <p:ph type="body" sz="quarter" idx="12"/>
          </p:nvPr>
        </p:nvSpPr>
        <p:spPr>
          <a:xfrm>
            <a:off x="803275" y="6597878"/>
            <a:ext cx="5202687" cy="107722"/>
          </a:xfrm>
        </p:spPr>
        <p:txBody>
          <a:bodyPr/>
          <a:lstStyle/>
          <a:p>
            <a:r>
              <a:rPr lang="en-US" b="1" dirty="0"/>
              <a:t>ARV</a:t>
            </a:r>
            <a:r>
              <a:rPr lang="en-US" dirty="0"/>
              <a:t>, antiretroviral; </a:t>
            </a:r>
            <a:r>
              <a:rPr lang="en-US" b="1" dirty="0"/>
              <a:t>CD4</a:t>
            </a:r>
            <a:r>
              <a:rPr lang="en-US" dirty="0"/>
              <a:t>, cluster of differentiation 4; </a:t>
            </a:r>
            <a:r>
              <a:rPr lang="en-US" b="1" dirty="0"/>
              <a:t>CD8</a:t>
            </a:r>
            <a:r>
              <a:rPr lang="en-US" dirty="0"/>
              <a:t>, cluster of differentiation 8</a:t>
            </a:r>
          </a:p>
        </p:txBody>
      </p:sp>
      <p:sp>
        <p:nvSpPr>
          <p:cNvPr id="6" name="Text Placeholder 5">
            <a:extLst>
              <a:ext uri="{FF2B5EF4-FFF2-40B4-BE49-F238E27FC236}">
                <a16:creationId xmlns:a16="http://schemas.microsoft.com/office/drawing/2014/main" id="{518FC2C1-23A6-4078-B829-0BBC2F53F209}"/>
              </a:ext>
            </a:extLst>
          </p:cNvPr>
          <p:cNvSpPr>
            <a:spLocks noGrp="1"/>
          </p:cNvSpPr>
          <p:nvPr>
            <p:ph type="body" sz="quarter" idx="13"/>
          </p:nvPr>
        </p:nvSpPr>
        <p:spPr>
          <a:xfrm>
            <a:off x="6212541" y="6490156"/>
            <a:ext cx="5523847" cy="215444"/>
          </a:xfrm>
        </p:spPr>
        <p:txBody>
          <a:bodyPr/>
          <a:lstStyle/>
          <a:p>
            <a:r>
              <a:rPr lang="en-US" b="1" dirty="0"/>
              <a:t>1</a:t>
            </a:r>
            <a:r>
              <a:rPr lang="en-US" dirty="0"/>
              <a:t>. DHHS. Guidelines for the use of antiretroviral agents in adults and adolescents with HIV. September 2022. Available from: https://clinicalinfo.hiv.gov/en/guidelines/adult-and-adolescent-arv/whats-new-guidelines. Accessed November 2022</a:t>
            </a:r>
          </a:p>
        </p:txBody>
      </p:sp>
      <p:sp>
        <p:nvSpPr>
          <p:cNvPr id="4" name="Title 3">
            <a:extLst>
              <a:ext uri="{FF2B5EF4-FFF2-40B4-BE49-F238E27FC236}">
                <a16:creationId xmlns:a16="http://schemas.microsoft.com/office/drawing/2014/main" id="{ED35228E-8318-4875-8E68-5C657674196A}"/>
              </a:ext>
            </a:extLst>
          </p:cNvPr>
          <p:cNvSpPr>
            <a:spLocks noGrp="1"/>
          </p:cNvSpPr>
          <p:nvPr>
            <p:ph type="title"/>
          </p:nvPr>
        </p:nvSpPr>
        <p:spPr/>
        <p:txBody>
          <a:bodyPr anchor="ctr"/>
          <a:lstStyle/>
          <a:p>
            <a:r>
              <a:rPr lang="en-GB" dirty="0"/>
              <a:t>Thinking about your options...</a:t>
            </a:r>
          </a:p>
        </p:txBody>
      </p:sp>
      <p:sp>
        <p:nvSpPr>
          <p:cNvPr id="16" name="Freeform: Shape 15">
            <a:extLst>
              <a:ext uri="{FF2B5EF4-FFF2-40B4-BE49-F238E27FC236}">
                <a16:creationId xmlns:a16="http://schemas.microsoft.com/office/drawing/2014/main" id="{C9FFC8A9-B8DF-4CC4-8CD6-9611010C9F54}"/>
              </a:ext>
            </a:extLst>
          </p:cNvPr>
          <p:cNvSpPr/>
          <p:nvPr/>
        </p:nvSpPr>
        <p:spPr>
          <a:xfrm>
            <a:off x="25650" y="1209454"/>
            <a:ext cx="10766983" cy="647700"/>
          </a:xfrm>
          <a:custGeom>
            <a:avLst/>
            <a:gdLst>
              <a:gd name="connsiteX0" fmla="*/ 0 w 10766983"/>
              <a:gd name="connsiteY0" fmla="*/ 0 h 647700"/>
              <a:gd name="connsiteX1" fmla="*/ 10766983 w 10766983"/>
              <a:gd name="connsiteY1" fmla="*/ 0 h 647700"/>
              <a:gd name="connsiteX2" fmla="*/ 10561079 w 10766983"/>
              <a:gd name="connsiteY2" fmla="*/ 647700 h 647700"/>
              <a:gd name="connsiteX3" fmla="*/ 0 w 10766983"/>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10766983" h="647700">
                <a:moveTo>
                  <a:pt x="0" y="0"/>
                </a:moveTo>
                <a:lnTo>
                  <a:pt x="10766983" y="0"/>
                </a:lnTo>
                <a:lnTo>
                  <a:pt x="10561079" y="647700"/>
                </a:lnTo>
                <a:lnTo>
                  <a:pt x="0" y="64770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Raleway"/>
              <a:ea typeface="+mn-ea"/>
              <a:cs typeface="+mn-cs"/>
            </a:endParaRPr>
          </a:p>
        </p:txBody>
      </p:sp>
      <p:sp>
        <p:nvSpPr>
          <p:cNvPr id="14" name="TextBox 13">
            <a:extLst>
              <a:ext uri="{FF2B5EF4-FFF2-40B4-BE49-F238E27FC236}">
                <a16:creationId xmlns:a16="http://schemas.microsoft.com/office/drawing/2014/main" id="{25E8BF89-23EB-44B3-BB9B-0C3DFEC143F9}"/>
              </a:ext>
            </a:extLst>
          </p:cNvPr>
          <p:cNvSpPr txBox="1"/>
          <p:nvPr/>
        </p:nvSpPr>
        <p:spPr>
          <a:xfrm>
            <a:off x="803276" y="5785885"/>
            <a:ext cx="10933112" cy="646331"/>
          </a:xfrm>
          <a:prstGeom prst="rect">
            <a:avLst/>
          </a:prstGeom>
          <a:noFill/>
        </p:spPr>
        <p:txBody>
          <a:bodyPr wrap="square" lIns="91440" tIns="45720" rIns="91440" bIns="45720" anchor="t">
            <a:spAutoFit/>
          </a:bodyPr>
          <a:lstStyle/>
          <a:p>
            <a:pPr algn="ctr">
              <a:spcAft>
                <a:spcPts val="600"/>
              </a:spcAft>
            </a:pPr>
            <a:r>
              <a:rPr lang="en-GB" b="1" kern="1200" dirty="0">
                <a:solidFill>
                  <a:schemeClr val="accent1"/>
                </a:solidFill>
                <a:effectLst/>
                <a:latin typeface="Arial" panose="020B0604020202020204" pitchFamily="34" charset="0"/>
                <a:ea typeface="Times New Roman" panose="02020603050405020304" pitchFamily="18" charset="0"/>
                <a:cs typeface="Times New Roman"/>
              </a:rPr>
              <a:t>Choosing an optimal ARV regimen requires an </a:t>
            </a:r>
            <a:r>
              <a:rPr lang="en-GB" b="1" dirty="0">
                <a:solidFill>
                  <a:schemeClr val="accent1"/>
                </a:solidFill>
                <a:latin typeface="Arial" panose="020B0604020202020204" pitchFamily="34" charset="0"/>
                <a:ea typeface="Times New Roman" panose="02020603050405020304" pitchFamily="18" charset="0"/>
                <a:cs typeface="Times New Roman"/>
              </a:rPr>
              <a:t>individualized </a:t>
            </a:r>
            <a:r>
              <a:rPr lang="en-GB" b="1" kern="1200" dirty="0">
                <a:solidFill>
                  <a:schemeClr val="accent1"/>
                </a:solidFill>
                <a:effectLst/>
                <a:latin typeface="Arial" panose="020B0604020202020204" pitchFamily="34" charset="0"/>
                <a:ea typeface="Times New Roman" panose="02020603050405020304" pitchFamily="18" charset="0"/>
                <a:cs typeface="Times New Roman"/>
              </a:rPr>
              <a:t>approach.</a:t>
            </a:r>
            <a:br>
              <a:rPr lang="en-GB" b="1" kern="1200" dirty="0">
                <a:solidFill>
                  <a:schemeClr val="accent1"/>
                </a:solidFill>
                <a:effectLst/>
                <a:latin typeface="Arial" panose="020B0604020202020204" pitchFamily="34" charset="0"/>
                <a:ea typeface="Times New Roman" panose="02020603050405020304" pitchFamily="18" charset="0"/>
                <a:cs typeface="Times New Roman"/>
              </a:rPr>
            </a:br>
            <a:r>
              <a:rPr lang="en-GB" b="1" kern="1200" dirty="0">
                <a:solidFill>
                  <a:schemeClr val="accent1"/>
                </a:solidFill>
                <a:effectLst/>
                <a:latin typeface="Arial" panose="020B0604020202020204" pitchFamily="34" charset="0"/>
                <a:ea typeface="Times New Roman" panose="02020603050405020304" pitchFamily="18" charset="0"/>
                <a:cs typeface="Times New Roman"/>
              </a:rPr>
              <a:t>This will ideally be discussed as part of a multidisciplinary team</a:t>
            </a:r>
            <a:r>
              <a:rPr lang="en-GB" b="1" dirty="0">
                <a:solidFill>
                  <a:schemeClr val="accent1"/>
                </a:solidFill>
                <a:latin typeface="Arial" panose="020B0604020202020204" pitchFamily="34" charset="0"/>
                <a:ea typeface="Times New Roman" panose="02020603050405020304" pitchFamily="18" charset="0"/>
                <a:cs typeface="Times New Roman"/>
              </a:rPr>
              <a:t> </a:t>
            </a:r>
            <a:endParaRPr lang="en-GB" sz="1200" b="1" dirty="0">
              <a:solidFill>
                <a:schemeClr val="accent1"/>
              </a:solidFill>
              <a:effectLst/>
              <a:latin typeface="Times New Roman" panose="02020603050405020304" pitchFamily="18" charset="0"/>
              <a:ea typeface="Times New Roman" panose="02020603050405020304" pitchFamily="18" charset="0"/>
            </a:endParaRPr>
          </a:p>
        </p:txBody>
      </p:sp>
      <p:sp>
        <p:nvSpPr>
          <p:cNvPr id="18" name="Rectangle: Rounded Corners 17">
            <a:extLst>
              <a:ext uri="{FF2B5EF4-FFF2-40B4-BE49-F238E27FC236}">
                <a16:creationId xmlns:a16="http://schemas.microsoft.com/office/drawing/2014/main" id="{82F7379A-150D-413B-898C-F7225EF5D961}"/>
              </a:ext>
            </a:extLst>
          </p:cNvPr>
          <p:cNvSpPr/>
          <p:nvPr/>
        </p:nvSpPr>
        <p:spPr>
          <a:xfrm>
            <a:off x="802948" y="2578273"/>
            <a:ext cx="1620000" cy="18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1600" b="1" i="0" strike="noStrike" kern="1200" cap="none" spc="0" normalizeH="0" baseline="0" noProof="0" dirty="0">
                <a:ln>
                  <a:noFill/>
                </a:ln>
                <a:solidFill>
                  <a:schemeClr val="bg1"/>
                </a:solidFill>
                <a:effectLst/>
                <a:uLnTx/>
                <a:uFillTx/>
                <a:latin typeface="Arial" panose="020B0604020202020204" pitchFamily="34" charset="0"/>
                <a:ea typeface="+mn-ea"/>
                <a:cs typeface="+mn-cs"/>
              </a:rPr>
              <a:t>RESPOND</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b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b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 a problem after it arises</a:t>
            </a:r>
          </a:p>
        </p:txBody>
      </p:sp>
      <p:pic>
        <p:nvPicPr>
          <p:cNvPr id="13" name="Picture 6" descr="Come along with ozzy's favorite walk | De Bonte Os Hotel &amp; Tower">
            <a:extLst>
              <a:ext uri="{FF2B5EF4-FFF2-40B4-BE49-F238E27FC236}">
                <a16:creationId xmlns:a16="http://schemas.microsoft.com/office/drawing/2014/main" id="{F9C97820-B8F8-406C-9340-CCE4E965EF5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460620" y="3376171"/>
            <a:ext cx="735643" cy="34726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5F9E8074-4AD4-4CE3-8F1B-89F75A57CE3C}"/>
              </a:ext>
            </a:extLst>
          </p:cNvPr>
          <p:cNvSpPr/>
          <p:nvPr/>
        </p:nvSpPr>
        <p:spPr>
          <a:xfrm>
            <a:off x="10116077" y="2578478"/>
            <a:ext cx="1620000" cy="18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dirty="0">
                <a:ln>
                  <a:noFill/>
                </a:ln>
                <a:solidFill>
                  <a:schemeClr val="bg1"/>
                </a:solidFill>
                <a:effectLst/>
                <a:uLnTx/>
                <a:uFillTx/>
                <a:latin typeface="Arial" panose="020B0604020202020204" pitchFamily="34" charset="0"/>
                <a:ea typeface="+mn-ea"/>
                <a:cs typeface="+mn-cs"/>
              </a:rPr>
              <a:t>MITIGATE</a:t>
            </a:r>
            <a:r>
              <a:rPr kumimoji="0" lang="en-GB" sz="1600" b="1" i="0" u="sng" strike="noStrike" kern="1200" cap="none" spc="0" normalizeH="0" baseline="0" noProof="0" dirty="0">
                <a:ln>
                  <a:noFill/>
                </a:ln>
                <a:solidFill>
                  <a:schemeClr val="bg1"/>
                </a:solidFill>
                <a:effectLst/>
                <a:uLnTx/>
                <a:uFillTx/>
                <a:latin typeface="Arial" panose="020B0604020202020204" pitchFamily="34" charset="0"/>
                <a:ea typeface="+mn-ea"/>
                <a:cs typeface="+mn-cs"/>
              </a:rPr>
              <a:t> </a:t>
            </a: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problems before </a:t>
            </a:r>
            <a:b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br>
            <a:r>
              <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they arise</a:t>
            </a:r>
          </a:p>
        </p:txBody>
      </p:sp>
      <p:pic>
        <p:nvPicPr>
          <p:cNvPr id="19" name="Picture 6" descr="Come along with ozzy's favorite walk | De Bonte Os Hotel &amp; Tower">
            <a:extLst>
              <a:ext uri="{FF2B5EF4-FFF2-40B4-BE49-F238E27FC236}">
                <a16:creationId xmlns:a16="http://schemas.microsoft.com/office/drawing/2014/main" id="{1A408325-2D68-475F-8103-C555D25E39A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1014" y="3376171"/>
            <a:ext cx="754562" cy="35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5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B405D7-783C-4148-B49B-313EC87E3F6B}"/>
              </a:ext>
            </a:extLst>
          </p:cNvPr>
          <p:cNvSpPr>
            <a:spLocks noGrp="1"/>
          </p:cNvSpPr>
          <p:nvPr>
            <p:ph type="sldNum" sz="quarter" idx="11"/>
          </p:nvPr>
        </p:nvSpPr>
        <p:spPr/>
        <p:txBody>
          <a:bodyPr/>
          <a:lstStyle/>
          <a:p>
            <a:fld id="{DA52DCD9-8769-4ED5-B8CC-B00FC588BA8C}" type="slidenum">
              <a:rPr lang="en-US" smtClean="0"/>
              <a:pPr/>
              <a:t>8</a:t>
            </a:fld>
            <a:endParaRPr lang="en-US" dirty="0"/>
          </a:p>
        </p:txBody>
      </p:sp>
      <p:sp>
        <p:nvSpPr>
          <p:cNvPr id="4" name="Text Placeholder 3">
            <a:extLst>
              <a:ext uri="{FF2B5EF4-FFF2-40B4-BE49-F238E27FC236}">
                <a16:creationId xmlns:a16="http://schemas.microsoft.com/office/drawing/2014/main" id="{D0D53584-9B35-4625-A22A-965D126E01A7}"/>
              </a:ext>
            </a:extLst>
          </p:cNvPr>
          <p:cNvSpPr>
            <a:spLocks noGrp="1"/>
          </p:cNvSpPr>
          <p:nvPr>
            <p:ph type="body" sz="quarter" idx="12"/>
          </p:nvPr>
        </p:nvSpPr>
        <p:spPr/>
        <p:txBody>
          <a:bodyPr vert="horz" lIns="0" tIns="0" rIns="0" bIns="0" rtlCol="0" anchor="t">
            <a:noAutofit/>
          </a:bodyPr>
          <a:lstStyle/>
          <a:p>
            <a:r>
              <a:rPr lang="en-US" sz="1600" dirty="0"/>
              <a:t>Expert advice should be considered</a:t>
            </a:r>
          </a:p>
          <a:p>
            <a:r>
              <a:rPr lang="en-US" sz="1600" dirty="0"/>
              <a:t>Evaluate variables of virologic failure (adherence, DDI, drug-food intolerance, tolerability, comorbidities, labs over time, HIV viral load and CD4 count, ARV therapy history, and prior and current drug resistance tests)</a:t>
            </a:r>
          </a:p>
          <a:p>
            <a:r>
              <a:rPr lang="en-US" sz="1600" dirty="0"/>
              <a:t>Evaluate need for drug resistance testing</a:t>
            </a:r>
          </a:p>
          <a:p>
            <a:r>
              <a:rPr lang="en-US" sz="1600" dirty="0"/>
              <a:t>The goal of treatment is to establish virologic suppression</a:t>
            </a:r>
          </a:p>
          <a:p>
            <a:r>
              <a:rPr lang="en-GB" sz="1600" b="1" noProof="0" dirty="0">
                <a:solidFill>
                  <a:schemeClr val="accent1"/>
                </a:solidFill>
              </a:rPr>
              <a:t>A new regimen can include two fully-active ARV drugs if at least one with a high resistance barrier is included</a:t>
            </a:r>
            <a:r>
              <a:rPr lang="en-GB" sz="1600" b="1" dirty="0">
                <a:solidFill>
                  <a:schemeClr val="accent1"/>
                </a:solidFill>
              </a:rPr>
              <a:t> </a:t>
            </a:r>
            <a:endParaRPr lang="en-GB" sz="1600" b="1" noProof="0" dirty="0">
              <a:solidFill>
                <a:schemeClr val="accent1"/>
              </a:solidFill>
            </a:endParaRPr>
          </a:p>
          <a:p>
            <a:r>
              <a:rPr lang="en-GB" sz="1600" b="1" dirty="0">
                <a:solidFill>
                  <a:schemeClr val="accent1"/>
                </a:solidFill>
              </a:rPr>
              <a:t>For MDR with limited treatment options, consider using an ARV drug with a different MoA (e.g. IBA or FTR)</a:t>
            </a:r>
          </a:p>
          <a:p>
            <a:r>
              <a:rPr lang="en-GB" sz="1600" dirty="0"/>
              <a:t>When possible, design ARV regimens to minimize toxicity, preserve CD4, and delay clinical progression</a:t>
            </a:r>
          </a:p>
          <a:p>
            <a:r>
              <a:rPr lang="en-GB" sz="1600" dirty="0"/>
              <a:t>Consider the addition of investigational agents</a:t>
            </a:r>
            <a:endParaRPr lang="en-GB" sz="1600" strike="dblStrike" dirty="0"/>
          </a:p>
          <a:p>
            <a:r>
              <a:rPr lang="en-GB" sz="1600" dirty="0"/>
              <a:t>Avoid the addition of a single ARV drug to a virologically failing regimen</a:t>
            </a:r>
          </a:p>
          <a:p>
            <a:r>
              <a:rPr lang="en-GB" sz="1600" dirty="0"/>
              <a:t>Do not discontinue or briefly interrupt therapy in patients with overt or low-level viremia as there is a risk of rapid </a:t>
            </a:r>
            <a:br>
              <a:rPr lang="en-GB" sz="1600" dirty="0"/>
            </a:br>
            <a:r>
              <a:rPr lang="en-GB" sz="1600" dirty="0"/>
              <a:t>HIV-1 RNA increase, CD4+ cell count decrease, and clinical progression</a:t>
            </a:r>
          </a:p>
        </p:txBody>
      </p:sp>
      <p:sp>
        <p:nvSpPr>
          <p:cNvPr id="2" name="Title 1">
            <a:extLst>
              <a:ext uri="{FF2B5EF4-FFF2-40B4-BE49-F238E27FC236}">
                <a16:creationId xmlns:a16="http://schemas.microsoft.com/office/drawing/2014/main" id="{97A8F806-3BF3-4179-B011-26B9097917CD}"/>
              </a:ext>
            </a:extLst>
          </p:cNvPr>
          <p:cNvSpPr>
            <a:spLocks noGrp="1"/>
          </p:cNvSpPr>
          <p:nvPr>
            <p:ph type="title"/>
          </p:nvPr>
        </p:nvSpPr>
        <p:spPr/>
        <p:txBody>
          <a:bodyPr/>
          <a:lstStyle/>
          <a:p>
            <a:r>
              <a:rPr lang="en-US" dirty="0"/>
              <a:t>Management of the treatment-experienced patient</a:t>
            </a:r>
            <a:endParaRPr lang="en-US" baseline="30000" dirty="0"/>
          </a:p>
        </p:txBody>
      </p:sp>
      <p:sp>
        <p:nvSpPr>
          <p:cNvPr id="8" name="Text Placeholder 7">
            <a:extLst>
              <a:ext uri="{FF2B5EF4-FFF2-40B4-BE49-F238E27FC236}">
                <a16:creationId xmlns:a16="http://schemas.microsoft.com/office/drawing/2014/main" id="{51AC00C1-2BAA-4C6B-B479-C49D8F10F380}"/>
              </a:ext>
            </a:extLst>
          </p:cNvPr>
          <p:cNvSpPr>
            <a:spLocks noGrp="1"/>
          </p:cNvSpPr>
          <p:nvPr>
            <p:ph type="body" sz="quarter" idx="13"/>
          </p:nvPr>
        </p:nvSpPr>
        <p:spPr>
          <a:xfrm>
            <a:off x="803275" y="6597878"/>
            <a:ext cx="5202687" cy="107722"/>
          </a:xfrm>
        </p:spPr>
        <p:txBody>
          <a:bodyPr/>
          <a:lstStyle/>
          <a:p>
            <a:r>
              <a:rPr lang="en-US" b="1" dirty="0"/>
              <a:t>FTR</a:t>
            </a:r>
            <a:r>
              <a:rPr lang="en-US" dirty="0"/>
              <a:t>, fostemsavir; </a:t>
            </a:r>
            <a:r>
              <a:rPr lang="en-US" b="1" dirty="0"/>
              <a:t>IBA</a:t>
            </a:r>
            <a:r>
              <a:rPr lang="en-US" dirty="0"/>
              <a:t>, ibalizumab; </a:t>
            </a:r>
            <a:r>
              <a:rPr lang="en-US" b="1" dirty="0"/>
              <a:t>MDR</a:t>
            </a:r>
            <a:r>
              <a:rPr lang="en-US" dirty="0"/>
              <a:t>, multidrug resistant; </a:t>
            </a:r>
            <a:r>
              <a:rPr lang="en-US" b="1" dirty="0"/>
              <a:t>MoA</a:t>
            </a:r>
            <a:r>
              <a:rPr lang="en-US" dirty="0"/>
              <a:t>, mechanism of action </a:t>
            </a:r>
          </a:p>
        </p:txBody>
      </p:sp>
      <p:sp>
        <p:nvSpPr>
          <p:cNvPr id="5" name="Text Placeholder 6">
            <a:extLst>
              <a:ext uri="{FF2B5EF4-FFF2-40B4-BE49-F238E27FC236}">
                <a16:creationId xmlns:a16="http://schemas.microsoft.com/office/drawing/2014/main" id="{F3A27186-CC6E-4FB4-89E2-AC7397B727CF}"/>
              </a:ext>
            </a:extLst>
          </p:cNvPr>
          <p:cNvSpPr txBox="1">
            <a:spLocks/>
          </p:cNvSpPr>
          <p:nvPr/>
        </p:nvSpPr>
        <p:spPr>
          <a:xfrm>
            <a:off x="6212541" y="6274713"/>
            <a:ext cx="5523847" cy="430887"/>
          </a:xfrm>
          <a:prstGeom prst="rect">
            <a:avLst/>
          </a:prstGeom>
        </p:spPr>
        <p:txBody>
          <a:bodyPr vert="horz" wrap="square" lIns="0" tIns="0" rIns="0" bIns="0" rtlCol="0" anchor="b">
            <a:spAutoFit/>
          </a:bodyPr>
          <a:lstStyle>
            <a:lvl1pPr marL="0" indent="0" algn="r" defTabSz="914400" rtl="0" eaLnBrk="1" latinLnBrk="0" hangingPunct="1">
              <a:lnSpc>
                <a:spcPct val="100000"/>
              </a:lnSpc>
              <a:spcBef>
                <a:spcPts val="0"/>
              </a:spcBef>
              <a:buClr>
                <a:schemeClr val="accent1"/>
              </a:buClr>
              <a:buFont typeface="Arial" panose="020B0604020202020204" pitchFamily="34" charset="0"/>
              <a:buNone/>
              <a:defRPr sz="700" kern="1200">
                <a:solidFill>
                  <a:schemeClr val="accent2"/>
                </a:solidFill>
                <a:latin typeface="+mn-lt"/>
                <a:ea typeface="+mn-ea"/>
                <a:cs typeface="+mn-cs"/>
              </a:defRPr>
            </a:lvl1pPr>
            <a:lvl2pPr marL="457200" indent="0" algn="r" defTabSz="914400" rtl="0" eaLnBrk="1" latinLnBrk="0" hangingPunct="1">
              <a:lnSpc>
                <a:spcPct val="100000"/>
              </a:lnSpc>
              <a:spcBef>
                <a:spcPts val="600"/>
              </a:spcBef>
              <a:buClr>
                <a:schemeClr val="accent1"/>
              </a:buClr>
              <a:buFont typeface="Arial" panose="020B0604020202020204" pitchFamily="34" charset="0"/>
              <a:buNone/>
              <a:defRPr sz="1800" kern="1200">
                <a:solidFill>
                  <a:schemeClr val="accent2"/>
                </a:solidFill>
                <a:latin typeface="+mn-lt"/>
                <a:ea typeface="+mn-ea"/>
                <a:cs typeface="+mn-cs"/>
              </a:defRPr>
            </a:lvl2pPr>
            <a:lvl3pPr marL="914400" indent="0" algn="r" defTabSz="914400" rtl="0" eaLnBrk="1" latinLnBrk="0" hangingPunct="1">
              <a:lnSpc>
                <a:spcPct val="100000"/>
              </a:lnSpc>
              <a:spcBef>
                <a:spcPts val="300"/>
              </a:spcBef>
              <a:buClr>
                <a:schemeClr val="accent1"/>
              </a:buClr>
              <a:buFont typeface="Arial" panose="020B0604020202020204" pitchFamily="34" charset="0"/>
              <a:buNone/>
              <a:defRPr sz="1600" kern="1200">
                <a:solidFill>
                  <a:schemeClr val="accent2"/>
                </a:solidFill>
                <a:latin typeface="+mn-lt"/>
                <a:ea typeface="+mn-ea"/>
                <a:cs typeface="+mn-cs"/>
              </a:defRPr>
            </a:lvl3pPr>
            <a:lvl4pPr marL="1371600" indent="0" algn="r" defTabSz="914400" rtl="0" eaLnBrk="1" latinLnBrk="0" hangingPunct="1">
              <a:lnSpc>
                <a:spcPct val="100000"/>
              </a:lnSpc>
              <a:spcBef>
                <a:spcPts val="300"/>
              </a:spcBef>
              <a:buClr>
                <a:schemeClr val="accent1"/>
              </a:buClr>
              <a:buFont typeface="Arial" panose="020B0604020202020204" pitchFamily="34" charset="0"/>
              <a:buNone/>
              <a:defRPr sz="1400" kern="1200">
                <a:solidFill>
                  <a:schemeClr val="accent2"/>
                </a:solidFill>
                <a:latin typeface="+mn-lt"/>
                <a:ea typeface="+mn-ea"/>
                <a:cs typeface="+mn-cs"/>
              </a:defRPr>
            </a:lvl4pPr>
            <a:lvl5pPr marL="1828800" indent="0" algn="r" defTabSz="914400" rtl="0" eaLnBrk="1" latinLnBrk="0" hangingPunct="1">
              <a:lnSpc>
                <a:spcPct val="100000"/>
              </a:lnSpc>
              <a:spcBef>
                <a:spcPts val="300"/>
              </a:spcBef>
              <a:buClr>
                <a:schemeClr val="accent1"/>
              </a:buClr>
              <a:buFont typeface="Arial" panose="020B0604020202020204" pitchFamily="34" charset="0"/>
              <a:buNone/>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1</a:t>
            </a:r>
            <a:r>
              <a:rPr lang="en-US" dirty="0"/>
              <a:t>. DHHS. Guidelines for the use of antiretroviral agents in adults and adolescents with HIV. September 2022. Available from: https://clinicalinfo.hiv.gov/en/guidelines/adult-and-adolescent-arv/whats-new-guidelines. Accessed November 2022</a:t>
            </a:r>
          </a:p>
          <a:p>
            <a:r>
              <a:rPr lang="en-US" b="1" dirty="0"/>
              <a:t>2</a:t>
            </a:r>
            <a:r>
              <a:rPr lang="en-US" dirty="0"/>
              <a:t>. EACS. Guidelines Version 11.0. October 2021. Available from: https://www.eacsociety.org/media/final2021eacsguidelinesv11.0_oct2021.pdf. Accessed November 2022</a:t>
            </a:r>
          </a:p>
        </p:txBody>
      </p:sp>
      <p:sp>
        <p:nvSpPr>
          <p:cNvPr id="6" name="TextBox 5">
            <a:extLst>
              <a:ext uri="{FF2B5EF4-FFF2-40B4-BE49-F238E27FC236}">
                <a16:creationId xmlns:a16="http://schemas.microsoft.com/office/drawing/2014/main" id="{DB64778B-7C7A-4624-8B25-7B4A03B78C97}"/>
              </a:ext>
            </a:extLst>
          </p:cNvPr>
          <p:cNvSpPr txBox="1"/>
          <p:nvPr/>
        </p:nvSpPr>
        <p:spPr>
          <a:xfrm>
            <a:off x="803275" y="1034690"/>
            <a:ext cx="10933113" cy="369332"/>
          </a:xfrm>
          <a:prstGeom prst="rect">
            <a:avLst/>
          </a:prstGeom>
          <a:noFill/>
        </p:spPr>
        <p:txBody>
          <a:bodyPr wrap="square">
            <a:spAutoFit/>
          </a:bodyPr>
          <a:lstStyle/>
          <a:p>
            <a:pPr algn="ctr"/>
            <a:r>
              <a:rPr lang="en-GB" b="1" dirty="0">
                <a:solidFill>
                  <a:schemeClr val="accent2"/>
                </a:solidFill>
                <a:latin typeface="Arial" panose="020B0604020202020204" pitchFamily="34" charset="0"/>
              </a:rPr>
              <a:t>When thinking about the best approach</a:t>
            </a:r>
            <a:r>
              <a:rPr lang="en-GB" b="1" baseline="30000" dirty="0">
                <a:solidFill>
                  <a:schemeClr val="accent2"/>
                </a:solidFill>
                <a:latin typeface="Arial" panose="020B0604020202020204" pitchFamily="34" charset="0"/>
              </a:rPr>
              <a:t>1,2</a:t>
            </a:r>
            <a:r>
              <a:rPr lang="en-GB" b="1" dirty="0">
                <a:solidFill>
                  <a:schemeClr val="accent2"/>
                </a:solidFill>
                <a:latin typeface="Arial" panose="020B0604020202020204" pitchFamily="34" charset="0"/>
              </a:rPr>
              <a:t>:</a:t>
            </a:r>
          </a:p>
        </p:txBody>
      </p:sp>
    </p:spTree>
    <p:extLst>
      <p:ext uri="{BB962C8B-B14F-4D97-AF65-F5344CB8AC3E}">
        <p14:creationId xmlns:p14="http://schemas.microsoft.com/office/powerpoint/2010/main" val="410322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A86FFB-9FD5-4A2C-AFFD-7624506D8C0C}"/>
              </a:ext>
            </a:extLst>
          </p:cNvPr>
          <p:cNvSpPr>
            <a:spLocks noGrp="1"/>
          </p:cNvSpPr>
          <p:nvPr>
            <p:ph type="sldNum" sz="quarter" idx="11"/>
          </p:nvPr>
        </p:nvSpPr>
        <p:spPr/>
        <p:txBody>
          <a:bodyPr/>
          <a:lstStyle/>
          <a:p>
            <a:pPr lvl="0"/>
            <a:fld id="{2A4924F2-D2C6-4E44-94BF-16121116D9F5}" type="slidenum">
              <a:rPr lang="en-GB" noProof="0" smtClean="0"/>
              <a:pPr lvl="0"/>
              <a:t>9</a:t>
            </a:fld>
            <a:endParaRPr lang="en-GB" noProof="0" dirty="0"/>
          </a:p>
        </p:txBody>
      </p:sp>
      <p:sp>
        <p:nvSpPr>
          <p:cNvPr id="6" name="Text Placeholder 5">
            <a:extLst>
              <a:ext uri="{FF2B5EF4-FFF2-40B4-BE49-F238E27FC236}">
                <a16:creationId xmlns:a16="http://schemas.microsoft.com/office/drawing/2014/main" id="{2CEF3EA3-6AC2-402E-AE3E-7E9D62F229A5}"/>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7AEA1279-2D22-4531-B9A6-785551A6A9CF}"/>
              </a:ext>
            </a:extLst>
          </p:cNvPr>
          <p:cNvSpPr>
            <a:spLocks noGrp="1"/>
          </p:cNvSpPr>
          <p:nvPr>
            <p:ph type="body" sz="quarter" idx="13"/>
          </p:nvPr>
        </p:nvSpPr>
        <p:spPr>
          <a:xfrm>
            <a:off x="6212541" y="6274713"/>
            <a:ext cx="5523847" cy="430887"/>
          </a:xfrm>
        </p:spPr>
        <p:txBody>
          <a:bodyPr/>
          <a:lstStyle/>
          <a:p>
            <a:r>
              <a:rPr lang="en-US" b="1" dirty="0"/>
              <a:t>1</a:t>
            </a:r>
            <a:r>
              <a:rPr lang="en-US" dirty="0"/>
              <a:t>. DHHS. Guidelines for the use of antiretroviral agents in adults and adolescents with HIV. September 2022. Available from: https://clinicalinfo.hiv.gov/en/guidelines/adult-and-adolescent-arv/whats-new-guidelines. Accessed November 2022</a:t>
            </a:r>
          </a:p>
          <a:p>
            <a:r>
              <a:rPr lang="en-US" b="1" dirty="0"/>
              <a:t>2</a:t>
            </a:r>
            <a:r>
              <a:rPr lang="en-US" dirty="0"/>
              <a:t>. Priest J, et al. Open Forum Infect Dis 2021;8:ofab562. </a:t>
            </a:r>
            <a:r>
              <a:rPr lang="en-US" b="1" dirty="0"/>
              <a:t>3</a:t>
            </a:r>
            <a:r>
              <a:rPr lang="en-US" dirty="0"/>
              <a:t>. </a:t>
            </a:r>
            <a:r>
              <a:rPr lang="en-US" dirty="0" err="1"/>
              <a:t>Engsig</a:t>
            </a:r>
            <a:r>
              <a:rPr lang="en-US" dirty="0"/>
              <a:t> FN, et al. Clin Infect Dis 2014;58:1312–21</a:t>
            </a:r>
          </a:p>
          <a:p>
            <a:r>
              <a:rPr lang="en-US" b="1" dirty="0"/>
              <a:t>4</a:t>
            </a:r>
            <a:r>
              <a:rPr lang="en-US" dirty="0"/>
              <a:t>. Mussini C, et al. Lancet HIV 2015;2:e98–106</a:t>
            </a:r>
          </a:p>
        </p:txBody>
      </p:sp>
      <p:sp>
        <p:nvSpPr>
          <p:cNvPr id="2" name="Title 1">
            <a:extLst>
              <a:ext uri="{FF2B5EF4-FFF2-40B4-BE49-F238E27FC236}">
                <a16:creationId xmlns:a16="http://schemas.microsoft.com/office/drawing/2014/main" id="{16DDF24F-EDD1-4D02-AAE1-511526287CFB}"/>
              </a:ext>
            </a:extLst>
          </p:cNvPr>
          <p:cNvSpPr>
            <a:spLocks noGrp="1"/>
          </p:cNvSpPr>
          <p:nvPr>
            <p:ph type="title"/>
          </p:nvPr>
        </p:nvSpPr>
        <p:spPr/>
        <p:txBody>
          <a:bodyPr anchor="ctr"/>
          <a:lstStyle/>
          <a:p>
            <a:r>
              <a:rPr lang="en-GB" dirty="0"/>
              <a:t>Choosing the best possible OBT could help achieve...</a:t>
            </a:r>
          </a:p>
        </p:txBody>
      </p:sp>
      <p:grpSp>
        <p:nvGrpSpPr>
          <p:cNvPr id="21" name="Group 20">
            <a:extLst>
              <a:ext uri="{FF2B5EF4-FFF2-40B4-BE49-F238E27FC236}">
                <a16:creationId xmlns:a16="http://schemas.microsoft.com/office/drawing/2014/main" id="{05425ABF-EDD4-4890-9751-60BF94C84D0C}"/>
              </a:ext>
            </a:extLst>
          </p:cNvPr>
          <p:cNvGrpSpPr/>
          <p:nvPr/>
        </p:nvGrpSpPr>
        <p:grpSpPr>
          <a:xfrm>
            <a:off x="1465874" y="1693435"/>
            <a:ext cx="3911216" cy="307777"/>
            <a:chOff x="1868996" y="2861161"/>
            <a:chExt cx="3911216" cy="307777"/>
          </a:xfrm>
        </p:grpSpPr>
        <p:sp>
          <p:nvSpPr>
            <p:cNvPr id="22" name="TextBox 21">
              <a:extLst>
                <a:ext uri="{FF2B5EF4-FFF2-40B4-BE49-F238E27FC236}">
                  <a16:creationId xmlns:a16="http://schemas.microsoft.com/office/drawing/2014/main" id="{46ACBFDA-75DC-4F1D-97B6-C5B9C02E57DC}"/>
                </a:ext>
              </a:extLst>
            </p:cNvPr>
            <p:cNvSpPr txBox="1"/>
            <p:nvPr/>
          </p:nvSpPr>
          <p:spPr>
            <a:xfrm>
              <a:off x="2248563" y="2861161"/>
              <a:ext cx="3531649" cy="307777"/>
            </a:xfrm>
            <a:prstGeom prst="rect">
              <a:avLst/>
            </a:prstGeom>
          </p:spPr>
          <p:style>
            <a:lnRef idx="1">
              <a:schemeClr val="accent6"/>
            </a:lnRef>
            <a:fillRef idx="2">
              <a:schemeClr val="accent6"/>
            </a:fillRef>
            <a:effectRef idx="1">
              <a:schemeClr val="accent6"/>
            </a:effectRef>
            <a:fontRef idx="minor">
              <a:schemeClr val="dk1"/>
            </a:fontRef>
          </p:style>
          <p:txBody>
            <a:bodyPr wrap="square" lIns="144000" tIns="0" rIns="0" bIns="0" rtlCol="0" anchor="ctr" anchorCtr="0">
              <a:spAutoFit/>
            </a:bodyPr>
            <a:lstStyle/>
            <a:p>
              <a:pPr marL="0" marR="0" lvl="0" indent="0" defTabSz="914377" rtl="0" eaLnBrk="1" fontAlgn="auto" latinLnBrk="0" hangingPunct="1">
                <a:lnSpc>
                  <a:spcPct val="100000"/>
                </a:lnSpc>
                <a:spcBef>
                  <a:spcPts val="0"/>
                </a:spcBef>
                <a:spcAft>
                  <a:spcPts val="300"/>
                </a:spcAft>
                <a:buClrTx/>
                <a:buSzPct val="75000"/>
                <a:buFontTx/>
                <a:buNone/>
                <a:tabLst/>
                <a:defRPr/>
              </a:pPr>
              <a:r>
                <a:rPr kumimoji="0" lang="en-GB" sz="2000" b="1" i="0" strike="noStrike" kern="0" cap="none" spc="0" normalizeH="0" baseline="0" noProof="0" dirty="0">
                  <a:ln>
                    <a:noFill/>
                  </a:ln>
                  <a:solidFill>
                    <a:schemeClr val="accent2"/>
                  </a:solidFill>
                  <a:effectLst/>
                  <a:uLnTx/>
                  <a:uFillTx/>
                  <a:ea typeface="+mn-ea"/>
                  <a:cs typeface="Arial" panose="020B0604020202020204" pitchFamily="34" charset="0"/>
                </a:rPr>
                <a:t>Durable viral suppression</a:t>
              </a:r>
              <a:r>
                <a:rPr kumimoji="0" lang="en-GB" sz="2000" b="1" i="0" strike="noStrike" kern="0" cap="none" spc="0" normalizeH="0" baseline="30000" noProof="0" dirty="0">
                  <a:ln>
                    <a:noFill/>
                  </a:ln>
                  <a:solidFill>
                    <a:schemeClr val="accent2"/>
                  </a:solidFill>
                  <a:effectLst/>
                  <a:uLnTx/>
                  <a:uFillTx/>
                  <a:ea typeface="+mn-ea"/>
                  <a:cs typeface="Arial" panose="020B0604020202020204" pitchFamily="34" charset="0"/>
                </a:rPr>
                <a:t>1,2</a:t>
              </a:r>
              <a:r>
                <a:rPr kumimoji="0" lang="en-GB" sz="2000" b="1" i="0" strike="noStrike" kern="0" cap="none" spc="0" normalizeH="0" baseline="0" noProof="0" dirty="0">
                  <a:ln>
                    <a:noFill/>
                  </a:ln>
                  <a:solidFill>
                    <a:schemeClr val="accent2"/>
                  </a:solidFill>
                  <a:effectLst/>
                  <a:uLnTx/>
                  <a:uFillTx/>
                  <a:ea typeface="+mn-ea"/>
                  <a:cs typeface="Arial" panose="020B0604020202020204" pitchFamily="34" charset="0"/>
                </a:rPr>
                <a:t> </a:t>
              </a:r>
            </a:p>
          </p:txBody>
        </p:sp>
        <p:grpSp>
          <p:nvGrpSpPr>
            <p:cNvPr id="23" name="Group 146">
              <a:extLst>
                <a:ext uri="{FF2B5EF4-FFF2-40B4-BE49-F238E27FC236}">
                  <a16:creationId xmlns:a16="http://schemas.microsoft.com/office/drawing/2014/main" id="{21B22673-467E-419A-9069-4DFC46F54FCD}"/>
                </a:ext>
              </a:extLst>
            </p:cNvPr>
            <p:cNvGrpSpPr>
              <a:grpSpLocks noChangeAspect="1"/>
            </p:cNvGrpSpPr>
            <p:nvPr/>
          </p:nvGrpSpPr>
          <p:grpSpPr bwMode="auto">
            <a:xfrm>
              <a:off x="1868996" y="2865796"/>
              <a:ext cx="344081" cy="298505"/>
              <a:chOff x="3982" y="4443"/>
              <a:chExt cx="1140" cy="989"/>
            </a:xfrm>
          </p:grpSpPr>
          <p:sp>
            <p:nvSpPr>
              <p:cNvPr id="24" name="Freeform 147">
                <a:extLst>
                  <a:ext uri="{FF2B5EF4-FFF2-40B4-BE49-F238E27FC236}">
                    <a16:creationId xmlns:a16="http://schemas.microsoft.com/office/drawing/2014/main" id="{6DE6F996-A054-4441-B98A-C5C4EEDCAE58}"/>
                  </a:ext>
                </a:extLst>
              </p:cNvPr>
              <p:cNvSpPr>
                <a:spLocks/>
              </p:cNvSpPr>
              <p:nvPr/>
            </p:nvSpPr>
            <p:spPr bwMode="auto">
              <a:xfrm>
                <a:off x="3982" y="4553"/>
                <a:ext cx="877" cy="879"/>
              </a:xfrm>
              <a:custGeom>
                <a:avLst/>
                <a:gdLst>
                  <a:gd name="T0" fmla="*/ 692 w 877"/>
                  <a:gd name="T1" fmla="*/ 0 h 879"/>
                  <a:gd name="T2" fmla="*/ 0 w 877"/>
                  <a:gd name="T3" fmla="*/ 0 h 879"/>
                  <a:gd name="T4" fmla="*/ 0 w 877"/>
                  <a:gd name="T5" fmla="*/ 879 h 879"/>
                  <a:gd name="T6" fmla="*/ 877 w 877"/>
                  <a:gd name="T7" fmla="*/ 879 h 879"/>
                  <a:gd name="T8" fmla="*/ 877 w 877"/>
                  <a:gd name="T9" fmla="*/ 438 h 879"/>
                </a:gdLst>
                <a:ahLst/>
                <a:cxnLst>
                  <a:cxn ang="0">
                    <a:pos x="T0" y="T1"/>
                  </a:cxn>
                  <a:cxn ang="0">
                    <a:pos x="T2" y="T3"/>
                  </a:cxn>
                  <a:cxn ang="0">
                    <a:pos x="T4" y="T5"/>
                  </a:cxn>
                  <a:cxn ang="0">
                    <a:pos x="T6" y="T7"/>
                  </a:cxn>
                  <a:cxn ang="0">
                    <a:pos x="T8" y="T9"/>
                  </a:cxn>
                </a:cxnLst>
                <a:rect l="0" t="0" r="r" b="b"/>
                <a:pathLst>
                  <a:path w="877" h="879">
                    <a:moveTo>
                      <a:pt x="692" y="0"/>
                    </a:moveTo>
                    <a:lnTo>
                      <a:pt x="0" y="0"/>
                    </a:lnTo>
                    <a:lnTo>
                      <a:pt x="0" y="879"/>
                    </a:lnTo>
                    <a:lnTo>
                      <a:pt x="877" y="879"/>
                    </a:lnTo>
                    <a:lnTo>
                      <a:pt x="877" y="438"/>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25" name="Freeform 148">
                <a:extLst>
                  <a:ext uri="{FF2B5EF4-FFF2-40B4-BE49-F238E27FC236}">
                    <a16:creationId xmlns:a16="http://schemas.microsoft.com/office/drawing/2014/main" id="{9957BA59-771B-49D9-94B2-6247E3F132DB}"/>
                  </a:ext>
                </a:extLst>
              </p:cNvPr>
              <p:cNvSpPr>
                <a:spLocks/>
              </p:cNvSpPr>
              <p:nvPr/>
            </p:nvSpPr>
            <p:spPr bwMode="auto">
              <a:xfrm>
                <a:off x="4203" y="4443"/>
                <a:ext cx="919" cy="704"/>
              </a:xfrm>
              <a:custGeom>
                <a:avLst/>
                <a:gdLst>
                  <a:gd name="T0" fmla="*/ 0 w 919"/>
                  <a:gd name="T1" fmla="*/ 485 h 704"/>
                  <a:gd name="T2" fmla="*/ 185 w 919"/>
                  <a:gd name="T3" fmla="*/ 704 h 704"/>
                  <a:gd name="T4" fmla="*/ 919 w 919"/>
                  <a:gd name="T5" fmla="*/ 0 h 704"/>
                </a:gdLst>
                <a:ahLst/>
                <a:cxnLst>
                  <a:cxn ang="0">
                    <a:pos x="T0" y="T1"/>
                  </a:cxn>
                  <a:cxn ang="0">
                    <a:pos x="T2" y="T3"/>
                  </a:cxn>
                  <a:cxn ang="0">
                    <a:pos x="T4" y="T5"/>
                  </a:cxn>
                </a:cxnLst>
                <a:rect l="0" t="0" r="r" b="b"/>
                <a:pathLst>
                  <a:path w="919" h="704">
                    <a:moveTo>
                      <a:pt x="0" y="485"/>
                    </a:moveTo>
                    <a:lnTo>
                      <a:pt x="185" y="704"/>
                    </a:lnTo>
                    <a:lnTo>
                      <a:pt x="919"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grpSp>
      </p:grpSp>
      <p:grpSp>
        <p:nvGrpSpPr>
          <p:cNvPr id="26" name="Group 25">
            <a:extLst>
              <a:ext uri="{FF2B5EF4-FFF2-40B4-BE49-F238E27FC236}">
                <a16:creationId xmlns:a16="http://schemas.microsoft.com/office/drawing/2014/main" id="{246E7051-49CC-4EEB-93B4-62BA3699F2B1}"/>
              </a:ext>
            </a:extLst>
          </p:cNvPr>
          <p:cNvGrpSpPr/>
          <p:nvPr/>
        </p:nvGrpSpPr>
        <p:grpSpPr>
          <a:xfrm>
            <a:off x="1465874" y="2471138"/>
            <a:ext cx="7837783" cy="307777"/>
            <a:chOff x="1868996" y="2861161"/>
            <a:chExt cx="7837783" cy="307777"/>
          </a:xfrm>
        </p:grpSpPr>
        <p:sp>
          <p:nvSpPr>
            <p:cNvPr id="27" name="TextBox 26">
              <a:extLst>
                <a:ext uri="{FF2B5EF4-FFF2-40B4-BE49-F238E27FC236}">
                  <a16:creationId xmlns:a16="http://schemas.microsoft.com/office/drawing/2014/main" id="{0BDB306A-82C6-4617-82B2-6DDE8BFD9A4A}"/>
                </a:ext>
              </a:extLst>
            </p:cNvPr>
            <p:cNvSpPr txBox="1"/>
            <p:nvPr/>
          </p:nvSpPr>
          <p:spPr>
            <a:xfrm>
              <a:off x="2248563" y="2861161"/>
              <a:ext cx="7458216" cy="307777"/>
            </a:xfrm>
            <a:prstGeom prst="rect">
              <a:avLst/>
            </a:prstGeom>
          </p:spPr>
          <p:style>
            <a:lnRef idx="1">
              <a:schemeClr val="accent6"/>
            </a:lnRef>
            <a:fillRef idx="2">
              <a:schemeClr val="accent6"/>
            </a:fillRef>
            <a:effectRef idx="1">
              <a:schemeClr val="accent6"/>
            </a:effectRef>
            <a:fontRef idx="minor">
              <a:schemeClr val="dk1"/>
            </a:fontRef>
          </p:style>
          <p:txBody>
            <a:bodyPr wrap="square" lIns="144000" tIns="0" rIns="0" bIns="0" rtlCol="0" anchor="ctr" anchorCtr="0">
              <a:spAutoFit/>
            </a:bodyPr>
            <a:lstStyle/>
            <a:p>
              <a:pPr marL="0" marR="0" lvl="0" indent="0" defTabSz="914377" rtl="0" eaLnBrk="1" fontAlgn="auto" latinLnBrk="0" hangingPunct="1">
                <a:lnSpc>
                  <a:spcPct val="100000"/>
                </a:lnSpc>
                <a:spcBef>
                  <a:spcPts val="0"/>
                </a:spcBef>
                <a:spcAft>
                  <a:spcPts val="300"/>
                </a:spcAft>
                <a:buClrTx/>
                <a:buSzPct val="75000"/>
                <a:buFontTx/>
                <a:buNone/>
                <a:tabLst/>
                <a:defRPr/>
              </a:pPr>
              <a:r>
                <a:rPr kumimoji="0" lang="en-GB" sz="2000" b="1" i="0" strike="noStrike" kern="0" cap="none" spc="0" normalizeH="0" baseline="0" noProof="0" dirty="0">
                  <a:ln>
                    <a:noFill/>
                  </a:ln>
                  <a:solidFill>
                    <a:schemeClr val="accent2"/>
                  </a:solidFill>
                  <a:effectLst/>
                  <a:uLnTx/>
                  <a:uFillTx/>
                  <a:ea typeface="+mn-ea"/>
                  <a:cs typeface="Arial" panose="020B0604020202020204" pitchFamily="34" charset="0"/>
                </a:rPr>
                <a:t>Restore and preserve immunologic function/preserve CD4</a:t>
              </a:r>
              <a:r>
                <a:rPr kumimoji="0" lang="en-GB" sz="2000" b="1" i="0" strike="noStrike" kern="0" cap="none" spc="0" normalizeH="0" baseline="30000" noProof="0" dirty="0">
                  <a:ln>
                    <a:noFill/>
                  </a:ln>
                  <a:solidFill>
                    <a:schemeClr val="accent2"/>
                  </a:solidFill>
                  <a:effectLst/>
                  <a:uLnTx/>
                  <a:uFillTx/>
                  <a:ea typeface="+mn-ea"/>
                  <a:cs typeface="Arial" panose="020B0604020202020204" pitchFamily="34" charset="0"/>
                </a:rPr>
                <a:t>2–4</a:t>
              </a:r>
            </a:p>
          </p:txBody>
        </p:sp>
        <p:grpSp>
          <p:nvGrpSpPr>
            <p:cNvPr id="28" name="Group 146">
              <a:extLst>
                <a:ext uri="{FF2B5EF4-FFF2-40B4-BE49-F238E27FC236}">
                  <a16:creationId xmlns:a16="http://schemas.microsoft.com/office/drawing/2014/main" id="{41E88EC3-EE23-41BA-AAE3-B8C5F8F61B7B}"/>
                </a:ext>
              </a:extLst>
            </p:cNvPr>
            <p:cNvGrpSpPr>
              <a:grpSpLocks noChangeAspect="1"/>
            </p:cNvGrpSpPr>
            <p:nvPr/>
          </p:nvGrpSpPr>
          <p:grpSpPr bwMode="auto">
            <a:xfrm>
              <a:off x="1868996" y="2865796"/>
              <a:ext cx="344081" cy="298505"/>
              <a:chOff x="3982" y="4443"/>
              <a:chExt cx="1140" cy="989"/>
            </a:xfrm>
          </p:grpSpPr>
          <p:sp>
            <p:nvSpPr>
              <p:cNvPr id="29" name="Freeform 147">
                <a:extLst>
                  <a:ext uri="{FF2B5EF4-FFF2-40B4-BE49-F238E27FC236}">
                    <a16:creationId xmlns:a16="http://schemas.microsoft.com/office/drawing/2014/main" id="{BE2566F8-8886-497A-8225-068EB89DAE28}"/>
                  </a:ext>
                </a:extLst>
              </p:cNvPr>
              <p:cNvSpPr>
                <a:spLocks/>
              </p:cNvSpPr>
              <p:nvPr/>
            </p:nvSpPr>
            <p:spPr bwMode="auto">
              <a:xfrm>
                <a:off x="3982" y="4553"/>
                <a:ext cx="877" cy="879"/>
              </a:xfrm>
              <a:custGeom>
                <a:avLst/>
                <a:gdLst>
                  <a:gd name="T0" fmla="*/ 692 w 877"/>
                  <a:gd name="T1" fmla="*/ 0 h 879"/>
                  <a:gd name="T2" fmla="*/ 0 w 877"/>
                  <a:gd name="T3" fmla="*/ 0 h 879"/>
                  <a:gd name="T4" fmla="*/ 0 w 877"/>
                  <a:gd name="T5" fmla="*/ 879 h 879"/>
                  <a:gd name="T6" fmla="*/ 877 w 877"/>
                  <a:gd name="T7" fmla="*/ 879 h 879"/>
                  <a:gd name="T8" fmla="*/ 877 w 877"/>
                  <a:gd name="T9" fmla="*/ 438 h 879"/>
                </a:gdLst>
                <a:ahLst/>
                <a:cxnLst>
                  <a:cxn ang="0">
                    <a:pos x="T0" y="T1"/>
                  </a:cxn>
                  <a:cxn ang="0">
                    <a:pos x="T2" y="T3"/>
                  </a:cxn>
                  <a:cxn ang="0">
                    <a:pos x="T4" y="T5"/>
                  </a:cxn>
                  <a:cxn ang="0">
                    <a:pos x="T6" y="T7"/>
                  </a:cxn>
                  <a:cxn ang="0">
                    <a:pos x="T8" y="T9"/>
                  </a:cxn>
                </a:cxnLst>
                <a:rect l="0" t="0" r="r" b="b"/>
                <a:pathLst>
                  <a:path w="877" h="879">
                    <a:moveTo>
                      <a:pt x="692" y="0"/>
                    </a:moveTo>
                    <a:lnTo>
                      <a:pt x="0" y="0"/>
                    </a:lnTo>
                    <a:lnTo>
                      <a:pt x="0" y="879"/>
                    </a:lnTo>
                    <a:lnTo>
                      <a:pt x="877" y="879"/>
                    </a:lnTo>
                    <a:lnTo>
                      <a:pt x="877" y="438"/>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30" name="Freeform 148">
                <a:extLst>
                  <a:ext uri="{FF2B5EF4-FFF2-40B4-BE49-F238E27FC236}">
                    <a16:creationId xmlns:a16="http://schemas.microsoft.com/office/drawing/2014/main" id="{231D5900-B5F7-43CF-BE61-B01AB8EE919D}"/>
                  </a:ext>
                </a:extLst>
              </p:cNvPr>
              <p:cNvSpPr>
                <a:spLocks/>
              </p:cNvSpPr>
              <p:nvPr/>
            </p:nvSpPr>
            <p:spPr bwMode="auto">
              <a:xfrm>
                <a:off x="4203" y="4443"/>
                <a:ext cx="919" cy="704"/>
              </a:xfrm>
              <a:custGeom>
                <a:avLst/>
                <a:gdLst>
                  <a:gd name="T0" fmla="*/ 0 w 919"/>
                  <a:gd name="T1" fmla="*/ 485 h 704"/>
                  <a:gd name="T2" fmla="*/ 185 w 919"/>
                  <a:gd name="T3" fmla="*/ 704 h 704"/>
                  <a:gd name="T4" fmla="*/ 919 w 919"/>
                  <a:gd name="T5" fmla="*/ 0 h 704"/>
                </a:gdLst>
                <a:ahLst/>
                <a:cxnLst>
                  <a:cxn ang="0">
                    <a:pos x="T0" y="T1"/>
                  </a:cxn>
                  <a:cxn ang="0">
                    <a:pos x="T2" y="T3"/>
                  </a:cxn>
                  <a:cxn ang="0">
                    <a:pos x="T4" y="T5"/>
                  </a:cxn>
                </a:cxnLst>
                <a:rect l="0" t="0" r="r" b="b"/>
                <a:pathLst>
                  <a:path w="919" h="704">
                    <a:moveTo>
                      <a:pt x="0" y="485"/>
                    </a:moveTo>
                    <a:lnTo>
                      <a:pt x="185" y="704"/>
                    </a:lnTo>
                    <a:lnTo>
                      <a:pt x="919"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grpSp>
      </p:grpSp>
      <p:grpSp>
        <p:nvGrpSpPr>
          <p:cNvPr id="31" name="Group 30">
            <a:extLst>
              <a:ext uri="{FF2B5EF4-FFF2-40B4-BE49-F238E27FC236}">
                <a16:creationId xmlns:a16="http://schemas.microsoft.com/office/drawing/2014/main" id="{9091D4DF-70E8-4684-8146-58D5B2F709B5}"/>
              </a:ext>
            </a:extLst>
          </p:cNvPr>
          <p:cNvGrpSpPr/>
          <p:nvPr/>
        </p:nvGrpSpPr>
        <p:grpSpPr>
          <a:xfrm>
            <a:off x="1465874" y="3248841"/>
            <a:ext cx="6783391" cy="307777"/>
            <a:chOff x="1868996" y="2861161"/>
            <a:chExt cx="6783391" cy="307777"/>
          </a:xfrm>
        </p:grpSpPr>
        <p:sp>
          <p:nvSpPr>
            <p:cNvPr id="32" name="TextBox 31">
              <a:extLst>
                <a:ext uri="{FF2B5EF4-FFF2-40B4-BE49-F238E27FC236}">
                  <a16:creationId xmlns:a16="http://schemas.microsoft.com/office/drawing/2014/main" id="{33959175-3555-4278-B2BE-6A4258D3C375}"/>
                </a:ext>
              </a:extLst>
            </p:cNvPr>
            <p:cNvSpPr txBox="1"/>
            <p:nvPr/>
          </p:nvSpPr>
          <p:spPr>
            <a:xfrm>
              <a:off x="2248563" y="2861161"/>
              <a:ext cx="6403824" cy="307777"/>
            </a:xfrm>
            <a:prstGeom prst="rect">
              <a:avLst/>
            </a:prstGeom>
          </p:spPr>
          <p:style>
            <a:lnRef idx="1">
              <a:schemeClr val="accent6"/>
            </a:lnRef>
            <a:fillRef idx="2">
              <a:schemeClr val="accent6"/>
            </a:fillRef>
            <a:effectRef idx="1">
              <a:schemeClr val="accent6"/>
            </a:effectRef>
            <a:fontRef idx="minor">
              <a:schemeClr val="dk1"/>
            </a:fontRef>
          </p:style>
          <p:txBody>
            <a:bodyPr wrap="square" lIns="144000" tIns="0" rIns="0" bIns="0" rtlCol="0" anchor="ctr" anchorCtr="0">
              <a:spAutoFit/>
            </a:bodyPr>
            <a:lstStyle/>
            <a:p>
              <a:pPr marL="0" marR="0" lvl="0" indent="0" defTabSz="914377" rtl="0" eaLnBrk="1" fontAlgn="auto" latinLnBrk="0" hangingPunct="1">
                <a:lnSpc>
                  <a:spcPct val="100000"/>
                </a:lnSpc>
                <a:spcBef>
                  <a:spcPts val="0"/>
                </a:spcBef>
                <a:spcAft>
                  <a:spcPts val="300"/>
                </a:spcAft>
                <a:buClrTx/>
                <a:buSzPct val="75000"/>
                <a:buFontTx/>
                <a:buNone/>
                <a:tabLst/>
                <a:defRPr/>
              </a:pPr>
              <a:r>
                <a:rPr kumimoji="0" lang="en-GB" sz="2000" b="1" i="0" strike="noStrike" kern="0" cap="none" spc="0" normalizeH="0" baseline="0" noProof="0" dirty="0">
                  <a:ln>
                    <a:noFill/>
                  </a:ln>
                  <a:solidFill>
                    <a:schemeClr val="accent2"/>
                  </a:solidFill>
                  <a:effectLst/>
                  <a:uLnTx/>
                  <a:uFillTx/>
                  <a:ea typeface="+mn-ea"/>
                  <a:cs typeface="Arial" panose="020B0604020202020204" pitchFamily="34" charset="0"/>
                </a:rPr>
                <a:t>Reduce comorbidities and risk of mortality</a:t>
              </a:r>
              <a:r>
                <a:rPr lang="en-GB" sz="2000" b="1" kern="0" baseline="30000" dirty="0">
                  <a:solidFill>
                    <a:schemeClr val="accent2"/>
                  </a:solidFill>
                  <a:cs typeface="Arial" panose="020B0604020202020204" pitchFamily="34" charset="0"/>
                </a:rPr>
                <a:t>1,2</a:t>
              </a:r>
              <a:endParaRPr kumimoji="0" lang="en-GB" sz="2000" b="1" i="0" strike="noStrike" kern="0" cap="none" spc="0" normalizeH="0" baseline="30000" noProof="0" dirty="0">
                <a:ln>
                  <a:noFill/>
                </a:ln>
                <a:solidFill>
                  <a:schemeClr val="accent2"/>
                </a:solidFill>
                <a:effectLst/>
                <a:uLnTx/>
                <a:uFillTx/>
                <a:ea typeface="+mn-ea"/>
                <a:cs typeface="Arial" panose="020B0604020202020204" pitchFamily="34" charset="0"/>
              </a:endParaRPr>
            </a:p>
          </p:txBody>
        </p:sp>
        <p:grpSp>
          <p:nvGrpSpPr>
            <p:cNvPr id="33" name="Group 146">
              <a:extLst>
                <a:ext uri="{FF2B5EF4-FFF2-40B4-BE49-F238E27FC236}">
                  <a16:creationId xmlns:a16="http://schemas.microsoft.com/office/drawing/2014/main" id="{F5FCF8A4-C315-44C9-859C-57BA695C6D6C}"/>
                </a:ext>
              </a:extLst>
            </p:cNvPr>
            <p:cNvGrpSpPr>
              <a:grpSpLocks noChangeAspect="1"/>
            </p:cNvGrpSpPr>
            <p:nvPr/>
          </p:nvGrpSpPr>
          <p:grpSpPr bwMode="auto">
            <a:xfrm>
              <a:off x="1868996" y="2865796"/>
              <a:ext cx="344081" cy="298505"/>
              <a:chOff x="3982" y="4443"/>
              <a:chExt cx="1140" cy="989"/>
            </a:xfrm>
          </p:grpSpPr>
          <p:sp>
            <p:nvSpPr>
              <p:cNvPr id="34" name="Freeform 147">
                <a:extLst>
                  <a:ext uri="{FF2B5EF4-FFF2-40B4-BE49-F238E27FC236}">
                    <a16:creationId xmlns:a16="http://schemas.microsoft.com/office/drawing/2014/main" id="{57AF3622-7C28-4C29-85D2-FC7D90BE727F}"/>
                  </a:ext>
                </a:extLst>
              </p:cNvPr>
              <p:cNvSpPr>
                <a:spLocks/>
              </p:cNvSpPr>
              <p:nvPr/>
            </p:nvSpPr>
            <p:spPr bwMode="auto">
              <a:xfrm>
                <a:off x="3982" y="4553"/>
                <a:ext cx="877" cy="879"/>
              </a:xfrm>
              <a:custGeom>
                <a:avLst/>
                <a:gdLst>
                  <a:gd name="T0" fmla="*/ 692 w 877"/>
                  <a:gd name="T1" fmla="*/ 0 h 879"/>
                  <a:gd name="T2" fmla="*/ 0 w 877"/>
                  <a:gd name="T3" fmla="*/ 0 h 879"/>
                  <a:gd name="T4" fmla="*/ 0 w 877"/>
                  <a:gd name="T5" fmla="*/ 879 h 879"/>
                  <a:gd name="T6" fmla="*/ 877 w 877"/>
                  <a:gd name="T7" fmla="*/ 879 h 879"/>
                  <a:gd name="T8" fmla="*/ 877 w 877"/>
                  <a:gd name="T9" fmla="*/ 438 h 879"/>
                </a:gdLst>
                <a:ahLst/>
                <a:cxnLst>
                  <a:cxn ang="0">
                    <a:pos x="T0" y="T1"/>
                  </a:cxn>
                  <a:cxn ang="0">
                    <a:pos x="T2" y="T3"/>
                  </a:cxn>
                  <a:cxn ang="0">
                    <a:pos x="T4" y="T5"/>
                  </a:cxn>
                  <a:cxn ang="0">
                    <a:pos x="T6" y="T7"/>
                  </a:cxn>
                  <a:cxn ang="0">
                    <a:pos x="T8" y="T9"/>
                  </a:cxn>
                </a:cxnLst>
                <a:rect l="0" t="0" r="r" b="b"/>
                <a:pathLst>
                  <a:path w="877" h="879">
                    <a:moveTo>
                      <a:pt x="692" y="0"/>
                    </a:moveTo>
                    <a:lnTo>
                      <a:pt x="0" y="0"/>
                    </a:lnTo>
                    <a:lnTo>
                      <a:pt x="0" y="879"/>
                    </a:lnTo>
                    <a:lnTo>
                      <a:pt x="877" y="879"/>
                    </a:lnTo>
                    <a:lnTo>
                      <a:pt x="877" y="438"/>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35" name="Freeform 148">
                <a:extLst>
                  <a:ext uri="{FF2B5EF4-FFF2-40B4-BE49-F238E27FC236}">
                    <a16:creationId xmlns:a16="http://schemas.microsoft.com/office/drawing/2014/main" id="{21974A37-E5EB-467C-8CBE-FC124B3F59BF}"/>
                  </a:ext>
                </a:extLst>
              </p:cNvPr>
              <p:cNvSpPr>
                <a:spLocks/>
              </p:cNvSpPr>
              <p:nvPr/>
            </p:nvSpPr>
            <p:spPr bwMode="auto">
              <a:xfrm>
                <a:off x="4203" y="4443"/>
                <a:ext cx="919" cy="704"/>
              </a:xfrm>
              <a:custGeom>
                <a:avLst/>
                <a:gdLst>
                  <a:gd name="T0" fmla="*/ 0 w 919"/>
                  <a:gd name="T1" fmla="*/ 485 h 704"/>
                  <a:gd name="T2" fmla="*/ 185 w 919"/>
                  <a:gd name="T3" fmla="*/ 704 h 704"/>
                  <a:gd name="T4" fmla="*/ 919 w 919"/>
                  <a:gd name="T5" fmla="*/ 0 h 704"/>
                </a:gdLst>
                <a:ahLst/>
                <a:cxnLst>
                  <a:cxn ang="0">
                    <a:pos x="T0" y="T1"/>
                  </a:cxn>
                  <a:cxn ang="0">
                    <a:pos x="T2" y="T3"/>
                  </a:cxn>
                  <a:cxn ang="0">
                    <a:pos x="T4" y="T5"/>
                  </a:cxn>
                </a:cxnLst>
                <a:rect l="0" t="0" r="r" b="b"/>
                <a:pathLst>
                  <a:path w="919" h="704">
                    <a:moveTo>
                      <a:pt x="0" y="485"/>
                    </a:moveTo>
                    <a:lnTo>
                      <a:pt x="185" y="704"/>
                    </a:lnTo>
                    <a:lnTo>
                      <a:pt x="919"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grpSp>
      </p:grpSp>
      <p:grpSp>
        <p:nvGrpSpPr>
          <p:cNvPr id="36" name="Group 35">
            <a:extLst>
              <a:ext uri="{FF2B5EF4-FFF2-40B4-BE49-F238E27FC236}">
                <a16:creationId xmlns:a16="http://schemas.microsoft.com/office/drawing/2014/main" id="{5148C3EB-7FD4-4104-A032-339A42D0142B}"/>
              </a:ext>
            </a:extLst>
          </p:cNvPr>
          <p:cNvGrpSpPr/>
          <p:nvPr/>
        </p:nvGrpSpPr>
        <p:grpSpPr>
          <a:xfrm>
            <a:off x="1465874" y="4026544"/>
            <a:ext cx="5072578" cy="307777"/>
            <a:chOff x="1868996" y="2861161"/>
            <a:chExt cx="5072578" cy="307777"/>
          </a:xfrm>
        </p:grpSpPr>
        <p:sp>
          <p:nvSpPr>
            <p:cNvPr id="37" name="TextBox 36">
              <a:extLst>
                <a:ext uri="{FF2B5EF4-FFF2-40B4-BE49-F238E27FC236}">
                  <a16:creationId xmlns:a16="http://schemas.microsoft.com/office/drawing/2014/main" id="{32347D3A-4037-4147-B845-5C2C39B123AE}"/>
                </a:ext>
              </a:extLst>
            </p:cNvPr>
            <p:cNvSpPr txBox="1"/>
            <p:nvPr/>
          </p:nvSpPr>
          <p:spPr>
            <a:xfrm>
              <a:off x="2248563" y="2861161"/>
              <a:ext cx="4693011" cy="307777"/>
            </a:xfrm>
            <a:prstGeom prst="rect">
              <a:avLst/>
            </a:prstGeom>
          </p:spPr>
          <p:style>
            <a:lnRef idx="1">
              <a:schemeClr val="accent6"/>
            </a:lnRef>
            <a:fillRef idx="2">
              <a:schemeClr val="accent6"/>
            </a:fillRef>
            <a:effectRef idx="1">
              <a:schemeClr val="accent6"/>
            </a:effectRef>
            <a:fontRef idx="minor">
              <a:schemeClr val="dk1"/>
            </a:fontRef>
          </p:style>
          <p:txBody>
            <a:bodyPr wrap="square" lIns="144000" tIns="0" rIns="0" bIns="0" rtlCol="0" anchor="ctr" anchorCtr="0">
              <a:spAutoFit/>
            </a:bodyPr>
            <a:lstStyle/>
            <a:p>
              <a:pPr marL="0" marR="0" lvl="0" indent="0" defTabSz="914377" rtl="0" eaLnBrk="1" fontAlgn="auto" latinLnBrk="0" hangingPunct="1">
                <a:lnSpc>
                  <a:spcPct val="100000"/>
                </a:lnSpc>
                <a:spcBef>
                  <a:spcPts val="0"/>
                </a:spcBef>
                <a:spcAft>
                  <a:spcPts val="300"/>
                </a:spcAft>
                <a:buClrTx/>
                <a:buSzPct val="75000"/>
                <a:buFontTx/>
                <a:buNone/>
                <a:tabLst/>
                <a:defRPr/>
              </a:pPr>
              <a:r>
                <a:rPr kumimoji="0" lang="en-GB" sz="2000" b="1" i="0" strike="noStrike" kern="0" cap="none" spc="0" normalizeH="0" baseline="0" noProof="0" dirty="0">
                  <a:ln>
                    <a:noFill/>
                  </a:ln>
                  <a:solidFill>
                    <a:schemeClr val="accent2"/>
                  </a:solidFill>
                  <a:effectLst/>
                  <a:uLnTx/>
                  <a:uFillTx/>
                  <a:ea typeface="+mn-ea"/>
                  <a:cs typeface="Arial" panose="020B0604020202020204" pitchFamily="34" charset="0"/>
                </a:rPr>
                <a:t>Minimize levels of inflammation</a:t>
              </a:r>
              <a:r>
                <a:rPr kumimoji="0" lang="en-GB" sz="2000" b="1" i="0" strike="noStrike" kern="0" cap="none" spc="0" normalizeH="0" baseline="30000" noProof="0" dirty="0">
                  <a:ln>
                    <a:noFill/>
                  </a:ln>
                  <a:solidFill>
                    <a:schemeClr val="accent2"/>
                  </a:solidFill>
                  <a:effectLst/>
                  <a:uLnTx/>
                  <a:uFillTx/>
                  <a:ea typeface="+mn-ea"/>
                  <a:cs typeface="Arial" panose="020B0604020202020204" pitchFamily="34" charset="0"/>
                </a:rPr>
                <a:t>1</a:t>
              </a:r>
              <a:r>
                <a:rPr kumimoji="0" lang="en-GB" sz="2000" b="1" i="0" strike="noStrike" kern="0" cap="none" spc="0" normalizeH="0" baseline="0" noProof="0" dirty="0">
                  <a:ln>
                    <a:noFill/>
                  </a:ln>
                  <a:solidFill>
                    <a:schemeClr val="accent2"/>
                  </a:solidFill>
                  <a:effectLst/>
                  <a:uLnTx/>
                  <a:uFillTx/>
                  <a:ea typeface="+mn-ea"/>
                  <a:cs typeface="Arial" panose="020B0604020202020204" pitchFamily="34" charset="0"/>
                </a:rPr>
                <a:t> </a:t>
              </a:r>
            </a:p>
          </p:txBody>
        </p:sp>
        <p:grpSp>
          <p:nvGrpSpPr>
            <p:cNvPr id="38" name="Group 146">
              <a:extLst>
                <a:ext uri="{FF2B5EF4-FFF2-40B4-BE49-F238E27FC236}">
                  <a16:creationId xmlns:a16="http://schemas.microsoft.com/office/drawing/2014/main" id="{A463C6EF-ADE1-4985-9332-72800CD3373A}"/>
                </a:ext>
              </a:extLst>
            </p:cNvPr>
            <p:cNvGrpSpPr>
              <a:grpSpLocks noChangeAspect="1"/>
            </p:cNvGrpSpPr>
            <p:nvPr/>
          </p:nvGrpSpPr>
          <p:grpSpPr bwMode="auto">
            <a:xfrm>
              <a:off x="1868996" y="2865796"/>
              <a:ext cx="344081" cy="298505"/>
              <a:chOff x="3982" y="4443"/>
              <a:chExt cx="1140" cy="989"/>
            </a:xfrm>
          </p:grpSpPr>
          <p:sp>
            <p:nvSpPr>
              <p:cNvPr id="39" name="Freeform 147">
                <a:extLst>
                  <a:ext uri="{FF2B5EF4-FFF2-40B4-BE49-F238E27FC236}">
                    <a16:creationId xmlns:a16="http://schemas.microsoft.com/office/drawing/2014/main" id="{C020719F-CA3E-4182-B1A0-B0FF3BDD4CBB}"/>
                  </a:ext>
                </a:extLst>
              </p:cNvPr>
              <p:cNvSpPr>
                <a:spLocks/>
              </p:cNvSpPr>
              <p:nvPr/>
            </p:nvSpPr>
            <p:spPr bwMode="auto">
              <a:xfrm>
                <a:off x="3982" y="4553"/>
                <a:ext cx="877" cy="879"/>
              </a:xfrm>
              <a:custGeom>
                <a:avLst/>
                <a:gdLst>
                  <a:gd name="T0" fmla="*/ 692 w 877"/>
                  <a:gd name="T1" fmla="*/ 0 h 879"/>
                  <a:gd name="T2" fmla="*/ 0 w 877"/>
                  <a:gd name="T3" fmla="*/ 0 h 879"/>
                  <a:gd name="T4" fmla="*/ 0 w 877"/>
                  <a:gd name="T5" fmla="*/ 879 h 879"/>
                  <a:gd name="T6" fmla="*/ 877 w 877"/>
                  <a:gd name="T7" fmla="*/ 879 h 879"/>
                  <a:gd name="T8" fmla="*/ 877 w 877"/>
                  <a:gd name="T9" fmla="*/ 438 h 879"/>
                </a:gdLst>
                <a:ahLst/>
                <a:cxnLst>
                  <a:cxn ang="0">
                    <a:pos x="T0" y="T1"/>
                  </a:cxn>
                  <a:cxn ang="0">
                    <a:pos x="T2" y="T3"/>
                  </a:cxn>
                  <a:cxn ang="0">
                    <a:pos x="T4" y="T5"/>
                  </a:cxn>
                  <a:cxn ang="0">
                    <a:pos x="T6" y="T7"/>
                  </a:cxn>
                  <a:cxn ang="0">
                    <a:pos x="T8" y="T9"/>
                  </a:cxn>
                </a:cxnLst>
                <a:rect l="0" t="0" r="r" b="b"/>
                <a:pathLst>
                  <a:path w="877" h="879">
                    <a:moveTo>
                      <a:pt x="692" y="0"/>
                    </a:moveTo>
                    <a:lnTo>
                      <a:pt x="0" y="0"/>
                    </a:lnTo>
                    <a:lnTo>
                      <a:pt x="0" y="879"/>
                    </a:lnTo>
                    <a:lnTo>
                      <a:pt x="877" y="879"/>
                    </a:lnTo>
                    <a:lnTo>
                      <a:pt x="877" y="438"/>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40" name="Freeform 148">
                <a:extLst>
                  <a:ext uri="{FF2B5EF4-FFF2-40B4-BE49-F238E27FC236}">
                    <a16:creationId xmlns:a16="http://schemas.microsoft.com/office/drawing/2014/main" id="{FD205C5B-9D1E-4EB4-8337-66BC1411337C}"/>
                  </a:ext>
                </a:extLst>
              </p:cNvPr>
              <p:cNvSpPr>
                <a:spLocks/>
              </p:cNvSpPr>
              <p:nvPr/>
            </p:nvSpPr>
            <p:spPr bwMode="auto">
              <a:xfrm>
                <a:off x="4203" y="4443"/>
                <a:ext cx="919" cy="704"/>
              </a:xfrm>
              <a:custGeom>
                <a:avLst/>
                <a:gdLst>
                  <a:gd name="T0" fmla="*/ 0 w 919"/>
                  <a:gd name="T1" fmla="*/ 485 h 704"/>
                  <a:gd name="T2" fmla="*/ 185 w 919"/>
                  <a:gd name="T3" fmla="*/ 704 h 704"/>
                  <a:gd name="T4" fmla="*/ 919 w 919"/>
                  <a:gd name="T5" fmla="*/ 0 h 704"/>
                </a:gdLst>
                <a:ahLst/>
                <a:cxnLst>
                  <a:cxn ang="0">
                    <a:pos x="T0" y="T1"/>
                  </a:cxn>
                  <a:cxn ang="0">
                    <a:pos x="T2" y="T3"/>
                  </a:cxn>
                  <a:cxn ang="0">
                    <a:pos x="T4" y="T5"/>
                  </a:cxn>
                </a:cxnLst>
                <a:rect l="0" t="0" r="r" b="b"/>
                <a:pathLst>
                  <a:path w="919" h="704">
                    <a:moveTo>
                      <a:pt x="0" y="485"/>
                    </a:moveTo>
                    <a:lnTo>
                      <a:pt x="185" y="704"/>
                    </a:lnTo>
                    <a:lnTo>
                      <a:pt x="919"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grpSp>
      </p:grpSp>
      <p:grpSp>
        <p:nvGrpSpPr>
          <p:cNvPr id="41" name="Group 40">
            <a:extLst>
              <a:ext uri="{FF2B5EF4-FFF2-40B4-BE49-F238E27FC236}">
                <a16:creationId xmlns:a16="http://schemas.microsoft.com/office/drawing/2014/main" id="{32D5721D-C9D6-459C-BA3D-8F914B3827FA}"/>
              </a:ext>
            </a:extLst>
          </p:cNvPr>
          <p:cNvGrpSpPr/>
          <p:nvPr/>
        </p:nvGrpSpPr>
        <p:grpSpPr>
          <a:xfrm>
            <a:off x="1465874" y="5581950"/>
            <a:ext cx="5711673" cy="307777"/>
            <a:chOff x="1868996" y="2861161"/>
            <a:chExt cx="5711673" cy="307777"/>
          </a:xfrm>
        </p:grpSpPr>
        <p:sp>
          <p:nvSpPr>
            <p:cNvPr id="42" name="TextBox 41">
              <a:extLst>
                <a:ext uri="{FF2B5EF4-FFF2-40B4-BE49-F238E27FC236}">
                  <a16:creationId xmlns:a16="http://schemas.microsoft.com/office/drawing/2014/main" id="{8C699467-9CF6-4B04-A45E-834D8A64ED4F}"/>
                </a:ext>
              </a:extLst>
            </p:cNvPr>
            <p:cNvSpPr txBox="1"/>
            <p:nvPr/>
          </p:nvSpPr>
          <p:spPr>
            <a:xfrm>
              <a:off x="2248562" y="2861161"/>
              <a:ext cx="5332107" cy="307777"/>
            </a:xfrm>
            <a:prstGeom prst="rect">
              <a:avLst/>
            </a:prstGeom>
          </p:spPr>
          <p:style>
            <a:lnRef idx="1">
              <a:schemeClr val="accent6"/>
            </a:lnRef>
            <a:fillRef idx="2">
              <a:schemeClr val="accent6"/>
            </a:fillRef>
            <a:effectRef idx="1">
              <a:schemeClr val="accent6"/>
            </a:effectRef>
            <a:fontRef idx="minor">
              <a:schemeClr val="dk1"/>
            </a:fontRef>
          </p:style>
          <p:txBody>
            <a:bodyPr wrap="square" lIns="144000" tIns="0" rIns="0" bIns="0" rtlCol="0" anchor="ctr" anchorCtr="0">
              <a:spAutoFit/>
            </a:bodyPr>
            <a:lstStyle/>
            <a:p>
              <a:pPr marL="0" marR="0" lvl="0" indent="0" defTabSz="914377" rtl="0" eaLnBrk="1" fontAlgn="auto" latinLnBrk="0" hangingPunct="1">
                <a:lnSpc>
                  <a:spcPct val="100000"/>
                </a:lnSpc>
                <a:spcBef>
                  <a:spcPts val="0"/>
                </a:spcBef>
                <a:spcAft>
                  <a:spcPts val="300"/>
                </a:spcAft>
                <a:buClrTx/>
                <a:buSzPct val="75000"/>
                <a:buFontTx/>
                <a:buNone/>
                <a:tabLst/>
                <a:defRPr/>
              </a:pPr>
              <a:r>
                <a:rPr kumimoji="0" lang="en-GB" sz="2000" b="1" i="0" strike="noStrike" kern="0" cap="none" spc="0" normalizeH="0" baseline="0" noProof="0" dirty="0">
                  <a:ln>
                    <a:noFill/>
                  </a:ln>
                  <a:solidFill>
                    <a:schemeClr val="accent2"/>
                  </a:solidFill>
                  <a:effectLst/>
                  <a:uLnTx/>
                  <a:uFillTx/>
                  <a:ea typeface="+mn-ea"/>
                  <a:cs typeface="Arial" panose="020B0604020202020204" pitchFamily="34" charset="0"/>
                </a:rPr>
                <a:t>Reduction in long-term healthcare costs</a:t>
              </a:r>
              <a:r>
                <a:rPr kumimoji="0" lang="en-GB" sz="2000" b="1" i="0" strike="noStrike" kern="0" cap="none" spc="0" normalizeH="0" baseline="30000" noProof="0" dirty="0">
                  <a:ln>
                    <a:noFill/>
                  </a:ln>
                  <a:solidFill>
                    <a:schemeClr val="accent2"/>
                  </a:solidFill>
                  <a:effectLst/>
                  <a:uLnTx/>
                  <a:uFillTx/>
                  <a:ea typeface="+mn-ea"/>
                  <a:cs typeface="Arial" panose="020B0604020202020204" pitchFamily="34" charset="0"/>
                </a:rPr>
                <a:t>1,2</a:t>
              </a:r>
            </a:p>
          </p:txBody>
        </p:sp>
        <p:grpSp>
          <p:nvGrpSpPr>
            <p:cNvPr id="43" name="Group 146">
              <a:extLst>
                <a:ext uri="{FF2B5EF4-FFF2-40B4-BE49-F238E27FC236}">
                  <a16:creationId xmlns:a16="http://schemas.microsoft.com/office/drawing/2014/main" id="{26861CD2-37A4-47B3-98C1-E4EE7EC3CF37}"/>
                </a:ext>
              </a:extLst>
            </p:cNvPr>
            <p:cNvGrpSpPr>
              <a:grpSpLocks noChangeAspect="1"/>
            </p:cNvGrpSpPr>
            <p:nvPr/>
          </p:nvGrpSpPr>
          <p:grpSpPr bwMode="auto">
            <a:xfrm>
              <a:off x="1868996" y="2865796"/>
              <a:ext cx="344081" cy="298505"/>
              <a:chOff x="3982" y="4443"/>
              <a:chExt cx="1140" cy="989"/>
            </a:xfrm>
          </p:grpSpPr>
          <p:sp>
            <p:nvSpPr>
              <p:cNvPr id="44" name="Freeform 147">
                <a:extLst>
                  <a:ext uri="{FF2B5EF4-FFF2-40B4-BE49-F238E27FC236}">
                    <a16:creationId xmlns:a16="http://schemas.microsoft.com/office/drawing/2014/main" id="{8F6CB0D4-729D-487F-8354-D72FA31749C0}"/>
                  </a:ext>
                </a:extLst>
              </p:cNvPr>
              <p:cNvSpPr>
                <a:spLocks/>
              </p:cNvSpPr>
              <p:nvPr/>
            </p:nvSpPr>
            <p:spPr bwMode="auto">
              <a:xfrm>
                <a:off x="3982" y="4553"/>
                <a:ext cx="877" cy="879"/>
              </a:xfrm>
              <a:custGeom>
                <a:avLst/>
                <a:gdLst>
                  <a:gd name="T0" fmla="*/ 692 w 877"/>
                  <a:gd name="T1" fmla="*/ 0 h 879"/>
                  <a:gd name="T2" fmla="*/ 0 w 877"/>
                  <a:gd name="T3" fmla="*/ 0 h 879"/>
                  <a:gd name="T4" fmla="*/ 0 w 877"/>
                  <a:gd name="T5" fmla="*/ 879 h 879"/>
                  <a:gd name="T6" fmla="*/ 877 w 877"/>
                  <a:gd name="T7" fmla="*/ 879 h 879"/>
                  <a:gd name="T8" fmla="*/ 877 w 877"/>
                  <a:gd name="T9" fmla="*/ 438 h 879"/>
                </a:gdLst>
                <a:ahLst/>
                <a:cxnLst>
                  <a:cxn ang="0">
                    <a:pos x="T0" y="T1"/>
                  </a:cxn>
                  <a:cxn ang="0">
                    <a:pos x="T2" y="T3"/>
                  </a:cxn>
                  <a:cxn ang="0">
                    <a:pos x="T4" y="T5"/>
                  </a:cxn>
                  <a:cxn ang="0">
                    <a:pos x="T6" y="T7"/>
                  </a:cxn>
                  <a:cxn ang="0">
                    <a:pos x="T8" y="T9"/>
                  </a:cxn>
                </a:cxnLst>
                <a:rect l="0" t="0" r="r" b="b"/>
                <a:pathLst>
                  <a:path w="877" h="879">
                    <a:moveTo>
                      <a:pt x="692" y="0"/>
                    </a:moveTo>
                    <a:lnTo>
                      <a:pt x="0" y="0"/>
                    </a:lnTo>
                    <a:lnTo>
                      <a:pt x="0" y="879"/>
                    </a:lnTo>
                    <a:lnTo>
                      <a:pt x="877" y="879"/>
                    </a:lnTo>
                    <a:lnTo>
                      <a:pt x="877" y="438"/>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45" name="Freeform 148">
                <a:extLst>
                  <a:ext uri="{FF2B5EF4-FFF2-40B4-BE49-F238E27FC236}">
                    <a16:creationId xmlns:a16="http://schemas.microsoft.com/office/drawing/2014/main" id="{EDF1E37D-CB71-401F-A9D8-79551EAECF2B}"/>
                  </a:ext>
                </a:extLst>
              </p:cNvPr>
              <p:cNvSpPr>
                <a:spLocks/>
              </p:cNvSpPr>
              <p:nvPr/>
            </p:nvSpPr>
            <p:spPr bwMode="auto">
              <a:xfrm>
                <a:off x="4203" y="4443"/>
                <a:ext cx="919" cy="704"/>
              </a:xfrm>
              <a:custGeom>
                <a:avLst/>
                <a:gdLst>
                  <a:gd name="T0" fmla="*/ 0 w 919"/>
                  <a:gd name="T1" fmla="*/ 485 h 704"/>
                  <a:gd name="T2" fmla="*/ 185 w 919"/>
                  <a:gd name="T3" fmla="*/ 704 h 704"/>
                  <a:gd name="T4" fmla="*/ 919 w 919"/>
                  <a:gd name="T5" fmla="*/ 0 h 704"/>
                </a:gdLst>
                <a:ahLst/>
                <a:cxnLst>
                  <a:cxn ang="0">
                    <a:pos x="T0" y="T1"/>
                  </a:cxn>
                  <a:cxn ang="0">
                    <a:pos x="T2" y="T3"/>
                  </a:cxn>
                  <a:cxn ang="0">
                    <a:pos x="T4" y="T5"/>
                  </a:cxn>
                </a:cxnLst>
                <a:rect l="0" t="0" r="r" b="b"/>
                <a:pathLst>
                  <a:path w="919" h="704">
                    <a:moveTo>
                      <a:pt x="0" y="485"/>
                    </a:moveTo>
                    <a:lnTo>
                      <a:pt x="185" y="704"/>
                    </a:lnTo>
                    <a:lnTo>
                      <a:pt x="919"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grpSp>
      </p:grpSp>
      <p:grpSp>
        <p:nvGrpSpPr>
          <p:cNvPr id="46" name="Group 45">
            <a:extLst>
              <a:ext uri="{FF2B5EF4-FFF2-40B4-BE49-F238E27FC236}">
                <a16:creationId xmlns:a16="http://schemas.microsoft.com/office/drawing/2014/main" id="{ED85AAA8-1F05-4384-8E07-F57DDC769506}"/>
              </a:ext>
            </a:extLst>
          </p:cNvPr>
          <p:cNvGrpSpPr/>
          <p:nvPr/>
        </p:nvGrpSpPr>
        <p:grpSpPr>
          <a:xfrm>
            <a:off x="1465874" y="4804247"/>
            <a:ext cx="5397043" cy="307777"/>
            <a:chOff x="1868996" y="2861161"/>
            <a:chExt cx="5397043" cy="307777"/>
          </a:xfrm>
        </p:grpSpPr>
        <p:sp>
          <p:nvSpPr>
            <p:cNvPr id="47" name="TextBox 46">
              <a:extLst>
                <a:ext uri="{FF2B5EF4-FFF2-40B4-BE49-F238E27FC236}">
                  <a16:creationId xmlns:a16="http://schemas.microsoft.com/office/drawing/2014/main" id="{8A1A1803-0BDD-4053-A04E-9FA7A6706CBE}"/>
                </a:ext>
              </a:extLst>
            </p:cNvPr>
            <p:cNvSpPr txBox="1"/>
            <p:nvPr/>
          </p:nvSpPr>
          <p:spPr>
            <a:xfrm>
              <a:off x="2248563" y="2861161"/>
              <a:ext cx="5017476" cy="307777"/>
            </a:xfrm>
            <a:prstGeom prst="rect">
              <a:avLst/>
            </a:prstGeom>
          </p:spPr>
          <p:style>
            <a:lnRef idx="1">
              <a:schemeClr val="accent6"/>
            </a:lnRef>
            <a:fillRef idx="2">
              <a:schemeClr val="accent6"/>
            </a:fillRef>
            <a:effectRef idx="1">
              <a:schemeClr val="accent6"/>
            </a:effectRef>
            <a:fontRef idx="minor">
              <a:schemeClr val="dk1"/>
            </a:fontRef>
          </p:style>
          <p:txBody>
            <a:bodyPr wrap="square" lIns="144000" tIns="0" rIns="0" bIns="0" rtlCol="0" anchor="ctr" anchorCtr="0">
              <a:spAutoFit/>
            </a:bodyPr>
            <a:lstStyle/>
            <a:p>
              <a:pPr marL="0" marR="0" lvl="0" indent="0" defTabSz="914377" rtl="0" eaLnBrk="1" fontAlgn="auto" latinLnBrk="0" hangingPunct="1">
                <a:lnSpc>
                  <a:spcPct val="100000"/>
                </a:lnSpc>
                <a:spcBef>
                  <a:spcPts val="0"/>
                </a:spcBef>
                <a:spcAft>
                  <a:spcPts val="300"/>
                </a:spcAft>
                <a:buClrTx/>
                <a:buSzPct val="75000"/>
                <a:buFontTx/>
                <a:buNone/>
                <a:tabLst/>
                <a:defRPr/>
              </a:pPr>
              <a:r>
                <a:rPr kumimoji="0" lang="en-GB" sz="2000" b="1" i="0" strike="noStrike" kern="0" cap="none" spc="0" normalizeH="0" baseline="0" noProof="0" dirty="0">
                  <a:ln>
                    <a:noFill/>
                  </a:ln>
                  <a:solidFill>
                    <a:schemeClr val="accent2"/>
                  </a:solidFill>
                  <a:effectLst/>
                  <a:uLnTx/>
                  <a:uFillTx/>
                  <a:ea typeface="+mn-ea"/>
                  <a:cs typeface="Arial" panose="020B0604020202020204" pitchFamily="34" charset="0"/>
                </a:rPr>
                <a:t>Minimize </a:t>
              </a:r>
              <a:r>
                <a:rPr kumimoji="0" lang="en-GB" sz="2000" b="1" i="0" strike="noStrike" kern="0" cap="none" spc="0" normalizeH="0" baseline="0" noProof="0">
                  <a:ln>
                    <a:noFill/>
                  </a:ln>
                  <a:solidFill>
                    <a:schemeClr val="accent2"/>
                  </a:solidFill>
                  <a:effectLst/>
                  <a:uLnTx/>
                  <a:uFillTx/>
                  <a:ea typeface="+mn-ea"/>
                  <a:cs typeface="Arial" panose="020B0604020202020204" pitchFamily="34" charset="0"/>
                </a:rPr>
                <a:t>drug-drug interactions</a:t>
              </a:r>
              <a:r>
                <a:rPr kumimoji="0" lang="en-GB" sz="2000" b="1" i="0" strike="noStrike" kern="0" cap="none" spc="0" normalizeH="0" baseline="30000" noProof="0">
                  <a:ln>
                    <a:noFill/>
                  </a:ln>
                  <a:solidFill>
                    <a:schemeClr val="accent2"/>
                  </a:solidFill>
                  <a:effectLst/>
                  <a:uLnTx/>
                  <a:uFillTx/>
                  <a:ea typeface="+mn-ea"/>
                  <a:cs typeface="Arial" panose="020B0604020202020204" pitchFamily="34" charset="0"/>
                </a:rPr>
                <a:t>1</a:t>
              </a:r>
              <a:endParaRPr kumimoji="0" lang="en-GB" sz="2000" b="1" i="0" strike="noStrike" kern="0" cap="none" spc="0" normalizeH="0" baseline="30000" noProof="0" dirty="0">
                <a:ln>
                  <a:noFill/>
                </a:ln>
                <a:solidFill>
                  <a:schemeClr val="accent2"/>
                </a:solidFill>
                <a:effectLst/>
                <a:uLnTx/>
                <a:uFillTx/>
                <a:ea typeface="+mn-ea"/>
                <a:cs typeface="Arial" panose="020B0604020202020204" pitchFamily="34" charset="0"/>
              </a:endParaRPr>
            </a:p>
          </p:txBody>
        </p:sp>
        <p:grpSp>
          <p:nvGrpSpPr>
            <p:cNvPr id="48" name="Group 146">
              <a:extLst>
                <a:ext uri="{FF2B5EF4-FFF2-40B4-BE49-F238E27FC236}">
                  <a16:creationId xmlns:a16="http://schemas.microsoft.com/office/drawing/2014/main" id="{EDAC4DF5-2C8F-4EE5-B213-53691BA35AF6}"/>
                </a:ext>
              </a:extLst>
            </p:cNvPr>
            <p:cNvGrpSpPr>
              <a:grpSpLocks noChangeAspect="1"/>
            </p:cNvGrpSpPr>
            <p:nvPr/>
          </p:nvGrpSpPr>
          <p:grpSpPr bwMode="auto">
            <a:xfrm>
              <a:off x="1868996" y="2865796"/>
              <a:ext cx="344081" cy="298505"/>
              <a:chOff x="3982" y="4443"/>
              <a:chExt cx="1140" cy="989"/>
            </a:xfrm>
          </p:grpSpPr>
          <p:sp>
            <p:nvSpPr>
              <p:cNvPr id="49" name="Freeform 147">
                <a:extLst>
                  <a:ext uri="{FF2B5EF4-FFF2-40B4-BE49-F238E27FC236}">
                    <a16:creationId xmlns:a16="http://schemas.microsoft.com/office/drawing/2014/main" id="{0788E89F-ACAE-407F-99A1-F0A82E7026C6}"/>
                  </a:ext>
                </a:extLst>
              </p:cNvPr>
              <p:cNvSpPr>
                <a:spLocks/>
              </p:cNvSpPr>
              <p:nvPr/>
            </p:nvSpPr>
            <p:spPr bwMode="auto">
              <a:xfrm>
                <a:off x="3982" y="4553"/>
                <a:ext cx="877" cy="879"/>
              </a:xfrm>
              <a:custGeom>
                <a:avLst/>
                <a:gdLst>
                  <a:gd name="T0" fmla="*/ 692 w 877"/>
                  <a:gd name="T1" fmla="*/ 0 h 879"/>
                  <a:gd name="T2" fmla="*/ 0 w 877"/>
                  <a:gd name="T3" fmla="*/ 0 h 879"/>
                  <a:gd name="T4" fmla="*/ 0 w 877"/>
                  <a:gd name="T5" fmla="*/ 879 h 879"/>
                  <a:gd name="T6" fmla="*/ 877 w 877"/>
                  <a:gd name="T7" fmla="*/ 879 h 879"/>
                  <a:gd name="T8" fmla="*/ 877 w 877"/>
                  <a:gd name="T9" fmla="*/ 438 h 879"/>
                </a:gdLst>
                <a:ahLst/>
                <a:cxnLst>
                  <a:cxn ang="0">
                    <a:pos x="T0" y="T1"/>
                  </a:cxn>
                  <a:cxn ang="0">
                    <a:pos x="T2" y="T3"/>
                  </a:cxn>
                  <a:cxn ang="0">
                    <a:pos x="T4" y="T5"/>
                  </a:cxn>
                  <a:cxn ang="0">
                    <a:pos x="T6" y="T7"/>
                  </a:cxn>
                  <a:cxn ang="0">
                    <a:pos x="T8" y="T9"/>
                  </a:cxn>
                </a:cxnLst>
                <a:rect l="0" t="0" r="r" b="b"/>
                <a:pathLst>
                  <a:path w="877" h="879">
                    <a:moveTo>
                      <a:pt x="692" y="0"/>
                    </a:moveTo>
                    <a:lnTo>
                      <a:pt x="0" y="0"/>
                    </a:lnTo>
                    <a:lnTo>
                      <a:pt x="0" y="879"/>
                    </a:lnTo>
                    <a:lnTo>
                      <a:pt x="877" y="879"/>
                    </a:lnTo>
                    <a:lnTo>
                      <a:pt x="877" y="438"/>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sp>
            <p:nvSpPr>
              <p:cNvPr id="50" name="Freeform 148">
                <a:extLst>
                  <a:ext uri="{FF2B5EF4-FFF2-40B4-BE49-F238E27FC236}">
                    <a16:creationId xmlns:a16="http://schemas.microsoft.com/office/drawing/2014/main" id="{20578ECB-D833-4398-89D3-7E48E2DF1E64}"/>
                  </a:ext>
                </a:extLst>
              </p:cNvPr>
              <p:cNvSpPr>
                <a:spLocks/>
              </p:cNvSpPr>
              <p:nvPr/>
            </p:nvSpPr>
            <p:spPr bwMode="auto">
              <a:xfrm>
                <a:off x="4203" y="4443"/>
                <a:ext cx="919" cy="704"/>
              </a:xfrm>
              <a:custGeom>
                <a:avLst/>
                <a:gdLst>
                  <a:gd name="T0" fmla="*/ 0 w 919"/>
                  <a:gd name="T1" fmla="*/ 485 h 704"/>
                  <a:gd name="T2" fmla="*/ 185 w 919"/>
                  <a:gd name="T3" fmla="*/ 704 h 704"/>
                  <a:gd name="T4" fmla="*/ 919 w 919"/>
                  <a:gd name="T5" fmla="*/ 0 h 704"/>
                </a:gdLst>
                <a:ahLst/>
                <a:cxnLst>
                  <a:cxn ang="0">
                    <a:pos x="T0" y="T1"/>
                  </a:cxn>
                  <a:cxn ang="0">
                    <a:pos x="T2" y="T3"/>
                  </a:cxn>
                  <a:cxn ang="0">
                    <a:pos x="T4" y="T5"/>
                  </a:cxn>
                </a:cxnLst>
                <a:rect l="0" t="0" r="r" b="b"/>
                <a:pathLst>
                  <a:path w="919" h="704">
                    <a:moveTo>
                      <a:pt x="0" y="485"/>
                    </a:moveTo>
                    <a:lnTo>
                      <a:pt x="185" y="704"/>
                    </a:lnTo>
                    <a:lnTo>
                      <a:pt x="919" y="0"/>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grpSp>
      </p:grpSp>
    </p:spTree>
    <p:extLst>
      <p:ext uri="{BB962C8B-B14F-4D97-AF65-F5344CB8AC3E}">
        <p14:creationId xmlns:p14="http://schemas.microsoft.com/office/powerpoint/2010/main" val="822169721"/>
      </p:ext>
    </p:extLst>
  </p:cSld>
  <p:clrMapOvr>
    <a:masterClrMapping/>
  </p:clrMapOvr>
</p:sld>
</file>

<file path=ppt/theme/theme1.xml><?xml version="1.0" encoding="utf-8"?>
<a:theme xmlns:a="http://schemas.openxmlformats.org/drawingml/2006/main" name="ViiV scientific template">
  <a:themeElements>
    <a:clrScheme name="Custom 2">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Custom 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VIIV_PowerPoint_Full_Template.pptx" id="{925DAD9F-5283-4881-A418-C4A4EE9A7D87}" vid="{616922AB-E06C-4C94-8A35-468858759F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78B81AE596514F817D1F9194C6236E" ma:contentTypeVersion="13" ma:contentTypeDescription="Create a new document." ma:contentTypeScope="" ma:versionID="2f4f4463f56bf1cc364f9b6018bb16ed">
  <xsd:schema xmlns:xsd="http://www.w3.org/2001/XMLSchema" xmlns:xs="http://www.w3.org/2001/XMLSchema" xmlns:p="http://schemas.microsoft.com/office/2006/metadata/properties" xmlns:ns3="50f2f5e2-4ff4-4b09-868e-f261324e3bcd" xmlns:ns4="c72bff15-416c-4f7b-b4c0-0e9508279562" targetNamespace="http://schemas.microsoft.com/office/2006/metadata/properties" ma:root="true" ma:fieldsID="310da090c87a5b151013e1e5bbb4ec1b" ns3:_="" ns4:_="">
    <xsd:import namespace="50f2f5e2-4ff4-4b09-868e-f261324e3bcd"/>
    <xsd:import namespace="c72bff15-416c-4f7b-b4c0-0e950827956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2f5e2-4ff4-4b09-868e-f261324e3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2bff15-416c-4f7b-b4c0-0e95082795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FF8B69-8101-449F-9E03-CEC85630997C}">
  <ds:schemaRefs>
    <ds:schemaRef ds:uri="http://schemas.microsoft.com/sharepoint/v3/contenttype/forms"/>
  </ds:schemaRefs>
</ds:datastoreItem>
</file>

<file path=customXml/itemProps2.xml><?xml version="1.0" encoding="utf-8"?>
<ds:datastoreItem xmlns:ds="http://schemas.openxmlformats.org/officeDocument/2006/customXml" ds:itemID="{8F7FCD33-AE7E-4CBA-8375-8AAF8FD9A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f2f5e2-4ff4-4b09-868e-f261324e3bcd"/>
    <ds:schemaRef ds:uri="c72bff15-416c-4f7b-b4c0-0e95082795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854E4E-8A8B-4532-87D3-CF52AA5E1D5E}">
  <ds:schemaRefs>
    <ds:schemaRef ds:uri="http://schemas.microsoft.com/office/2006/metadata/properties"/>
    <ds:schemaRef ds:uri="http://purl.org/dc/terms/"/>
    <ds:schemaRef ds:uri="50f2f5e2-4ff4-4b09-868e-f261324e3bcd"/>
    <ds:schemaRef ds:uri="http://schemas.microsoft.com/office/2006/documentManagement/types"/>
    <ds:schemaRef ds:uri="http://schemas.microsoft.com/office/infopath/2007/PartnerControls"/>
    <ds:schemaRef ds:uri="c72bff15-416c-4f7b-b4c0-0e9508279562"/>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VIIV_PowerPoint_Full_Template</Template>
  <TotalTime>0</TotalTime>
  <Words>3769</Words>
  <Application>Microsoft Office PowerPoint</Application>
  <PresentationFormat>Widescreen</PresentationFormat>
  <Paragraphs>248</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Abadi</vt:lpstr>
      <vt:lpstr>Arial</vt:lpstr>
      <vt:lpstr>Raleway</vt:lpstr>
      <vt:lpstr>Times New Roman</vt:lpstr>
      <vt:lpstr>ViiV scientific template</vt:lpstr>
      <vt:lpstr>Educational Series: Management of Individuals with Multidrug Resistant HIV-1</vt:lpstr>
      <vt:lpstr>Adverse event reporting and prescribing information</vt:lpstr>
      <vt:lpstr>For healthcare professionals only</vt:lpstr>
      <vt:lpstr>Building an Antiretroviral Optimized Background Regimen with Fostemsavir in a Clinic Setting</vt:lpstr>
      <vt:lpstr>Topics covered</vt:lpstr>
      <vt:lpstr>Key factors to consider in choosing an optimal regimen</vt:lpstr>
      <vt:lpstr>Thinking about your options...</vt:lpstr>
      <vt:lpstr>Management of the treatment-experienced patient</vt:lpstr>
      <vt:lpstr>Choosing the best possible OBT could help achieve...</vt:lpstr>
      <vt:lpstr>Attributes of an optimized ARV therapy to address HTE needs</vt:lpstr>
      <vt:lpstr>BRIGHTE Study: Phase III trial with 371 participants (240 weeks)</vt:lpstr>
      <vt:lpstr>BRIGHTE study: Most common components in initial OBT</vt:lpstr>
      <vt:lpstr>Impact of ARV class in initial OBT in the BRIGHTE study NRTI, NNRTI, PI did not impact virologic response</vt:lpstr>
      <vt:lpstr>Summary</vt:lpstr>
      <vt:lpstr>RUKOBIA  prescribing information  </vt:lpstr>
      <vt:lpstr>DOVATO prescribing information  </vt:lpstr>
      <vt:lpstr>CELSENTRI prescribing information  </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Nikita Sall</dc:creator>
  <cp:lastModifiedBy>Erich Junge</cp:lastModifiedBy>
  <cp:revision>1379</cp:revision>
  <cp:lastPrinted>2019-02-19T16:49:02Z</cp:lastPrinted>
  <dcterms:created xsi:type="dcterms:W3CDTF">2019-05-09T08:20:05Z</dcterms:created>
  <dcterms:modified xsi:type="dcterms:W3CDTF">2023-10-09T19:15:37Z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5607440</vt:lpwstr>
  </property>
  <property fmtid="{D5CDD505-2E9C-101B-9397-08002B2CF9AE}" pid="3" name="NXPowerLiteSettings">
    <vt:lpwstr>C7000400038000</vt:lpwstr>
  </property>
  <property fmtid="{D5CDD505-2E9C-101B-9397-08002B2CF9AE}" pid="4" name="NXPowerLiteVersion">
    <vt:lpwstr>S8.2.2</vt:lpwstr>
  </property>
  <property fmtid="{D5CDD505-2E9C-101B-9397-08002B2CF9AE}" pid="5" name="ContentTypeId">
    <vt:lpwstr>0x0101008E78B81AE596514F817D1F9194C6236E</vt:lpwstr>
  </property>
</Properties>
</file>