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notesSlides/notesSlide19.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4.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5.xml" ContentType="application/vnd.openxmlformats-officedocument.themeOverride+xml"/>
  <Override PartName="/ppt/notesSlides/notesSlide20.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6.xml" ContentType="application/vnd.openxmlformats-officedocument.themeOverr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7.xml" ContentType="application/vnd.openxmlformats-officedocument.themeOverr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8.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4"/>
    <p:sldMasterId id="2147483705" r:id="rId5"/>
  </p:sldMasterIdLst>
  <p:notesMasterIdLst>
    <p:notesMasterId r:id="rId33"/>
  </p:notesMasterIdLst>
  <p:sldIdLst>
    <p:sldId id="2147375897" r:id="rId6"/>
    <p:sldId id="8373" r:id="rId7"/>
    <p:sldId id="2147375881" r:id="rId8"/>
    <p:sldId id="2146846927" r:id="rId9"/>
    <p:sldId id="2146846929" r:id="rId10"/>
    <p:sldId id="2147375905" r:id="rId11"/>
    <p:sldId id="2147375906" r:id="rId12"/>
    <p:sldId id="2147375908" r:id="rId13"/>
    <p:sldId id="2147375899" r:id="rId14"/>
    <p:sldId id="2146846915" r:id="rId15"/>
    <p:sldId id="2147375895" r:id="rId16"/>
    <p:sldId id="2146846918" r:id="rId17"/>
    <p:sldId id="2146846931" r:id="rId18"/>
    <p:sldId id="2147375902" r:id="rId19"/>
    <p:sldId id="2147375901" r:id="rId20"/>
    <p:sldId id="2147375863" r:id="rId21"/>
    <p:sldId id="2147375894" r:id="rId22"/>
    <p:sldId id="2147375890" r:id="rId23"/>
    <p:sldId id="2147375892" r:id="rId24"/>
    <p:sldId id="2147375866" r:id="rId25"/>
    <p:sldId id="2147375867" r:id="rId26"/>
    <p:sldId id="2147375889" r:id="rId27"/>
    <p:sldId id="2147375888" r:id="rId28"/>
    <p:sldId id="2147375882" r:id="rId29"/>
    <p:sldId id="2147375903" r:id="rId30"/>
    <p:sldId id="8379" r:id="rId31"/>
    <p:sldId id="836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7" pos="1164" userDrawn="1">
          <p15:clr>
            <a:srgbClr val="A4A3A4"/>
          </p15:clr>
        </p15:guide>
        <p15:guide id="8" orient="horz" pos="129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1F6E33E-741B-CE12-B9FE-F266C889C723}" name="Jamie Shorrock" initials="JS" userId="S::Jamie.Shorrock@ashfieldhealthcare.com::ee48ddc0-3ab5-4e9d-a9b6-0cf1e9dd0c79" providerId="AD"/>
  <p188:author id="{39F8803F-3B70-88E2-6D5C-4718197D27E7}" name="Luc Bourne" initials="LB" userId="S::luc.bourne@delta-kn.biz::7883927c-888d-4c0a-ba17-a7e961352edc" providerId="AD"/>
  <p188:author id="{BA2AC245-C290-F00C-4BC5-0508FEA28978}" name="Ashfield MedComms" initials="EJ" userId="Ashfield MedComms" providerId="None"/>
  <p188:author id="{435A2D47-5729-6100-77DF-6584265F009D}" name="Rachel Burton" initials="RB" userId="S::Rachel.Burton@ashfieldhealth.com::3d4e379a-471b-4cfb-8f82-ef411762bb6b" providerId="AD"/>
  <p188:author id="{0B6D1D85-6DD8-CAE7-DA06-675B8781607A}" name="Jessica Harris" initials="JH" userId="S::Jessica.Harris@ashfieldhealth.com::41c48441-6eee-4a53-9044-08c70e91a6e1" providerId="AD"/>
  <p188:author id="{B2080ABF-AC19-DDD5-A0A0-56533EF0D17C}" name="Ying Jean" initials="YJ" userId="S::Ying.Jean@ashfieldhealth.com::050b48ed-9d70-495e-88fb-069ac62a0653" providerId="AD"/>
  <p188:author id="{B5633FCF-3F36-B319-A611-D555503A7E16}" name="Rimi Shah" initials="RS" userId="S::rimi.x.shah@viivhealthcare.com::e00fdb6c-7ee2-4712-bcac-8601887ae4a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anyu Prakash" initials="MP" lastIdx="51" clrIdx="6">
    <p:extLst>
      <p:ext uri="{19B8F6BF-5375-455C-9EA6-DF929625EA0E}">
        <p15:presenceInfo xmlns:p15="http://schemas.microsoft.com/office/powerpoint/2012/main" userId="S::manyu.x.prakash@viivhealthcare.com::51216a1e-4cb9-49ee-9d4a-6f67a0313336" providerId="AD"/>
      </p:ext>
    </p:extLst>
  </p:cmAuthor>
  <p:cmAuthor id="1" name="Magdy Fahmy" initials="MF" lastIdx="69" clrIdx="0">
    <p:extLst>
      <p:ext uri="{19B8F6BF-5375-455C-9EA6-DF929625EA0E}">
        <p15:presenceInfo xmlns:p15="http://schemas.microsoft.com/office/powerpoint/2012/main" userId="S::Magdy.Fahmy@ashfieldhealth.com::bcc73c2c-a7fb-4aba-b0e0-ef6529bc2f45" providerId="AD"/>
      </p:ext>
    </p:extLst>
  </p:cmAuthor>
  <p:cmAuthor id="8" name="Christopher Dee" initials="CD" lastIdx="21" clrIdx="7">
    <p:extLst>
      <p:ext uri="{19B8F6BF-5375-455C-9EA6-DF929625EA0E}">
        <p15:presenceInfo xmlns:p15="http://schemas.microsoft.com/office/powerpoint/2012/main" userId="S::Christopher.Dee@ashfieldhealth.com::c831180e-df69-4c11-b77f-872506f70a43" providerId="AD"/>
      </p:ext>
    </p:extLst>
  </p:cmAuthor>
  <p:cmAuthor id="2" name="Leo Gamberini" initials="LG" lastIdx="24" clrIdx="1">
    <p:extLst>
      <p:ext uri="{19B8F6BF-5375-455C-9EA6-DF929625EA0E}">
        <p15:presenceInfo xmlns:p15="http://schemas.microsoft.com/office/powerpoint/2012/main" userId="cf4f0e168c14e8f7" providerId="Windows Live"/>
      </p:ext>
    </p:extLst>
  </p:cmAuthor>
  <p:cmAuthor id="9" name="Ashfield MedComms" initials="AMC" lastIdx="155" clrIdx="8">
    <p:extLst>
      <p:ext uri="{19B8F6BF-5375-455C-9EA6-DF929625EA0E}">
        <p15:presenceInfo xmlns:p15="http://schemas.microsoft.com/office/powerpoint/2012/main" userId="Ashfield MedComms" providerId="None"/>
      </p:ext>
    </p:extLst>
  </p:cmAuthor>
  <p:cmAuthor id="3" name="Max Lataillade" initials="ML" lastIdx="4" clrIdx="2">
    <p:extLst>
      <p:ext uri="{19B8F6BF-5375-455C-9EA6-DF929625EA0E}">
        <p15:presenceInfo xmlns:p15="http://schemas.microsoft.com/office/powerpoint/2012/main" userId="Max Lataillade" providerId="None"/>
      </p:ext>
    </p:extLst>
  </p:cmAuthor>
  <p:cmAuthor id="10" name="Kathy Oliver" initials="KO" lastIdx="16" clrIdx="9">
    <p:extLst>
      <p:ext uri="{19B8F6BF-5375-455C-9EA6-DF929625EA0E}">
        <p15:presenceInfo xmlns:p15="http://schemas.microsoft.com/office/powerpoint/2012/main" userId="S::Kathy.Oliver@ashfieldhealth.com::be6d6e27-e3a9-4588-bb4c-7c0335897012" providerId="AD"/>
      </p:ext>
    </p:extLst>
  </p:cmAuthor>
  <p:cmAuthor id="4" name="Jamie Shorrock" initials="JS" lastIdx="2" clrIdx="3">
    <p:extLst>
      <p:ext uri="{19B8F6BF-5375-455C-9EA6-DF929625EA0E}">
        <p15:presenceInfo xmlns:p15="http://schemas.microsoft.com/office/powerpoint/2012/main" userId="S::Jamie.Shorrock@ashfieldhealthcare.com::ee48ddc0-3ab5-4e9d-a9b6-0cf1e9dd0c79" providerId="AD"/>
      </p:ext>
    </p:extLst>
  </p:cmAuthor>
  <p:cmAuthor id="11" name="Erich Junge" initials="EJ" lastIdx="8" clrIdx="10">
    <p:extLst>
      <p:ext uri="{19B8F6BF-5375-455C-9EA6-DF929625EA0E}">
        <p15:presenceInfo xmlns:p15="http://schemas.microsoft.com/office/powerpoint/2012/main" userId="Erich Junge" providerId="None"/>
      </p:ext>
    </p:extLst>
  </p:cmAuthor>
  <p:cmAuthor id="5" name="Jessica Harris" initials="JH" lastIdx="65" clrIdx="4">
    <p:extLst>
      <p:ext uri="{19B8F6BF-5375-455C-9EA6-DF929625EA0E}">
        <p15:presenceInfo xmlns:p15="http://schemas.microsoft.com/office/powerpoint/2012/main" userId="S::Jessica.Harris@ashfieldhealth.com::41c48441-6eee-4a53-9044-08c70e91a6e1" providerId="AD"/>
      </p:ext>
    </p:extLst>
  </p:cmAuthor>
  <p:cmAuthor id="12" name="Ying Jean" initials="YJ" lastIdx="6" clrIdx="11">
    <p:extLst>
      <p:ext uri="{19B8F6BF-5375-455C-9EA6-DF929625EA0E}">
        <p15:presenceInfo xmlns:p15="http://schemas.microsoft.com/office/powerpoint/2012/main" userId="S::Ying.Jean@ashfieldhealth.com::050b48ed-9d70-495e-88fb-069ac62a0653" providerId="AD"/>
      </p:ext>
    </p:extLst>
  </p:cmAuthor>
  <p:cmAuthor id="6" name="Jamie Shorrock" initials="JS [2]" lastIdx="84" clrIdx="5">
    <p:extLst>
      <p:ext uri="{19B8F6BF-5375-455C-9EA6-DF929625EA0E}">
        <p15:presenceInfo xmlns:p15="http://schemas.microsoft.com/office/powerpoint/2012/main" userId="S::Jamie.Shorrock@ashfieldhealth.com::ee48ddc0-3ab5-4e9d-a9b6-0cf1e9dd0c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E30046"/>
    <a:srgbClr val="FF8EB1"/>
    <a:srgbClr val="6D81A9"/>
    <a:srgbClr val="FFCC00"/>
    <a:srgbClr val="5BC2E7"/>
    <a:srgbClr val="E4ECFC"/>
    <a:srgbClr val="FFE5ED"/>
    <a:srgbClr val="071D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D8E9DC-2D89-49B5-B43D-12D3F1331448}" v="27" dt="2023-01-05T15:10:37.2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598" autoAdjust="0"/>
    <p:restoredTop sz="92832" autoAdjust="0"/>
  </p:normalViewPr>
  <p:slideViewPr>
    <p:cSldViewPr snapToGrid="0">
      <p:cViewPr varScale="1">
        <p:scale>
          <a:sx n="59" d="100"/>
          <a:sy n="59" d="100"/>
        </p:scale>
        <p:origin x="1100" y="48"/>
      </p:cViewPr>
      <p:guideLst>
        <p:guide pos="1164"/>
        <p:guide orient="horz" pos="1294"/>
      </p:guideLst>
    </p:cSldViewPr>
  </p:slideViewPr>
  <p:outlineViewPr>
    <p:cViewPr>
      <p:scale>
        <a:sx n="33" d="100"/>
        <a:sy n="33" d="100"/>
      </p:scale>
      <p:origin x="0" y="-116"/>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6/11/relationships/changesInfo" Target="changesInfos/changesInfo1.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h Junge" userId="2d/cXKTvNuqIuewCrV4s3VKEXuf5N+dP/lc66AdV0Vo=" providerId="None" clId="Web-{C1D8E9DC-2D89-49B5-B43D-12D3F1331448}"/>
    <pc:docChg chg="modSld">
      <pc:chgData name="Erich Junge" userId="2d/cXKTvNuqIuewCrV4s3VKEXuf5N+dP/lc66AdV0Vo=" providerId="None" clId="Web-{C1D8E9DC-2D89-49B5-B43D-12D3F1331448}" dt="2023-01-05T15:10:37.215" v="17"/>
      <pc:docMkLst>
        <pc:docMk/>
      </pc:docMkLst>
      <pc:sldChg chg="delSp modSp">
        <pc:chgData name="Erich Junge" userId="2d/cXKTvNuqIuewCrV4s3VKEXuf5N+dP/lc66AdV0Vo=" providerId="None" clId="Web-{C1D8E9DC-2D89-49B5-B43D-12D3F1331448}" dt="2023-01-05T15:10:29.012" v="16" actId="20577"/>
        <pc:sldMkLst>
          <pc:docMk/>
          <pc:sldMk cId="3030202116" sldId="2146846927"/>
        </pc:sldMkLst>
        <pc:spChg chg="del">
          <ac:chgData name="Erich Junge" userId="2d/cXKTvNuqIuewCrV4s3VKEXuf5N+dP/lc66AdV0Vo=" providerId="None" clId="Web-{C1D8E9DC-2D89-49B5-B43D-12D3F1331448}" dt="2023-01-05T15:10:20.355" v="9"/>
          <ac:spMkLst>
            <pc:docMk/>
            <pc:sldMk cId="3030202116" sldId="2146846927"/>
            <ac:spMk id="15" creationId="{028A55E3-1797-4B2C-9321-138366CFE3B1}"/>
          </ac:spMkLst>
        </pc:spChg>
        <pc:spChg chg="mod">
          <ac:chgData name="Erich Junge" userId="2d/cXKTvNuqIuewCrV4s3VKEXuf5N+dP/lc66AdV0Vo=" providerId="None" clId="Web-{C1D8E9DC-2D89-49B5-B43D-12D3F1331448}" dt="2023-01-05T15:10:29.012" v="16" actId="20577"/>
          <ac:spMkLst>
            <pc:docMk/>
            <pc:sldMk cId="3030202116" sldId="2146846927"/>
            <ac:spMk id="23" creationId="{F073D384-3AE7-48FD-AA02-83CD405B6940}"/>
          </ac:spMkLst>
        </pc:spChg>
      </pc:sldChg>
      <pc:sldChg chg="addSp delSp modSp">
        <pc:chgData name="Erich Junge" userId="2d/cXKTvNuqIuewCrV4s3VKEXuf5N+dP/lc66AdV0Vo=" providerId="None" clId="Web-{C1D8E9DC-2D89-49B5-B43D-12D3F1331448}" dt="2023-01-05T15:10:17.277" v="8" actId="20577"/>
        <pc:sldMkLst>
          <pc:docMk/>
          <pc:sldMk cId="3697880593" sldId="2147375881"/>
        </pc:sldMkLst>
        <pc:spChg chg="del">
          <ac:chgData name="Erich Junge" userId="2d/cXKTvNuqIuewCrV4s3VKEXuf5N+dP/lc66AdV0Vo=" providerId="None" clId="Web-{C1D8E9DC-2D89-49B5-B43D-12D3F1331448}" dt="2023-01-05T15:10:06.589" v="0"/>
          <ac:spMkLst>
            <pc:docMk/>
            <pc:sldMk cId="3697880593" sldId="2147375881"/>
            <ac:spMk id="7" creationId="{45121CA9-9AAA-44F7-9FCA-E0A5ED27272A}"/>
          </ac:spMkLst>
        </pc:spChg>
        <pc:spChg chg="add del mod">
          <ac:chgData name="Erich Junge" userId="2d/cXKTvNuqIuewCrV4s3VKEXuf5N+dP/lc66AdV0Vo=" providerId="None" clId="Web-{C1D8E9DC-2D89-49B5-B43D-12D3F1331448}" dt="2023-01-05T15:10:17.277" v="8" actId="20577"/>
          <ac:spMkLst>
            <pc:docMk/>
            <pc:sldMk cId="3697880593" sldId="2147375881"/>
            <ac:spMk id="11" creationId="{9A1A34DF-63DD-403B-AF48-D2FC223FC29E}"/>
          </ac:spMkLst>
        </pc:spChg>
      </pc:sldChg>
      <pc:sldChg chg="delSp">
        <pc:chgData name="Erich Junge" userId="2d/cXKTvNuqIuewCrV4s3VKEXuf5N+dP/lc66AdV0Vo=" providerId="None" clId="Web-{C1D8E9DC-2D89-49B5-B43D-12D3F1331448}" dt="2023-01-05T15:10:37.215" v="17"/>
        <pc:sldMkLst>
          <pc:docMk/>
          <pc:sldMk cId="221650696" sldId="2147375897"/>
        </pc:sldMkLst>
        <pc:picChg chg="del">
          <ac:chgData name="Erich Junge" userId="2d/cXKTvNuqIuewCrV4s3VKEXuf5N+dP/lc66AdV0Vo=" providerId="None" clId="Web-{C1D8E9DC-2D89-49B5-B43D-12D3F1331448}" dt="2023-01-05T15:10:37.215" v="17"/>
          <ac:picMkLst>
            <pc:docMk/>
            <pc:sldMk cId="221650696" sldId="2147375897"/>
            <ac:picMk id="1026" creationId="{7B0BCD09-7587-41DB-8F10-AAEEF9944583}"/>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91727762630342"/>
          <c:y val="0.10800264874675038"/>
          <c:w val="0.7734522344982423"/>
          <c:h val="0.72100235444155591"/>
        </c:manualLayout>
      </c:layout>
      <c:lineChart>
        <c:grouping val="standard"/>
        <c:varyColors val="0"/>
        <c:ser>
          <c:idx val="2"/>
          <c:order val="0"/>
          <c:tx>
            <c:strRef>
              <c:f>Sheet1!$B$2</c:f>
              <c:strCache>
                <c:ptCount val="1"/>
                <c:pt idx="0">
                  <c:v>Non-randomized Cohort: ITT-E population</c:v>
                </c:pt>
              </c:strCache>
            </c:strRef>
          </c:tx>
          <c:spPr>
            <a:ln w="19050" cap="rnd">
              <a:noFill/>
              <a:round/>
            </a:ln>
            <a:effectLst/>
          </c:spPr>
          <c:marker>
            <c:symbol val="circle"/>
            <c:size val="6"/>
            <c:spPr>
              <a:noFill/>
              <a:ln w="19050">
                <a:noFill/>
              </a:ln>
              <a:effectLst/>
            </c:spPr>
          </c:marker>
          <c:cat>
            <c:numRef>
              <c:f>Sheet1!$A$3:$A$13</c:f>
              <c:numCache>
                <c:formatCode>General</c:formatCode>
                <c:ptCount val="11"/>
                <c:pt idx="0">
                  <c:v>0</c:v>
                </c:pt>
                <c:pt idx="1">
                  <c:v>24</c:v>
                </c:pt>
                <c:pt idx="2">
                  <c:v>48</c:v>
                </c:pt>
                <c:pt idx="3">
                  <c:v>72</c:v>
                </c:pt>
                <c:pt idx="4">
                  <c:v>96</c:v>
                </c:pt>
                <c:pt idx="5">
                  <c:v>120</c:v>
                </c:pt>
                <c:pt idx="6">
                  <c:v>144</c:v>
                </c:pt>
                <c:pt idx="7">
                  <c:v>168</c:v>
                </c:pt>
                <c:pt idx="8">
                  <c:v>192</c:v>
                </c:pt>
                <c:pt idx="9">
                  <c:v>216</c:v>
                </c:pt>
                <c:pt idx="10">
                  <c:v>240</c:v>
                </c:pt>
              </c:numCache>
            </c:numRef>
          </c:cat>
          <c:val>
            <c:numRef>
              <c:f>Sheet1!$B$3:$B$13</c:f>
              <c:numCache>
                <c:formatCode>General</c:formatCode>
                <c:ptCount val="11"/>
                <c:pt idx="0">
                  <c:v>0</c:v>
                </c:pt>
                <c:pt idx="1">
                  <c:v>37</c:v>
                </c:pt>
                <c:pt idx="2">
                  <c:v>38</c:v>
                </c:pt>
                <c:pt idx="4">
                  <c:v>37</c:v>
                </c:pt>
                <c:pt idx="6">
                  <c:v>35</c:v>
                </c:pt>
                <c:pt idx="8">
                  <c:v>32</c:v>
                </c:pt>
                <c:pt idx="10">
                  <c:v>22</c:v>
                </c:pt>
              </c:numCache>
            </c:numRef>
          </c:val>
          <c:smooth val="0"/>
          <c:extLst>
            <c:ext xmlns:c16="http://schemas.microsoft.com/office/drawing/2014/chart" uri="{C3380CC4-5D6E-409C-BE32-E72D297353CC}">
              <c16:uniqueId val="{00000000-989F-472D-88D6-03524E027003}"/>
            </c:ext>
          </c:extLst>
        </c:ser>
        <c:ser>
          <c:idx val="3"/>
          <c:order val="1"/>
          <c:tx>
            <c:strRef>
              <c:f>Sheet1!$C$2</c:f>
              <c:strCache>
                <c:ptCount val="1"/>
                <c:pt idx="0">
                  <c:v>Non-randomized Cohort: Observed analysis</c:v>
                </c:pt>
              </c:strCache>
            </c:strRef>
          </c:tx>
          <c:spPr>
            <a:ln w="19050" cap="rnd">
              <a:noFill/>
              <a:prstDash val="sysDash"/>
              <a:round/>
            </a:ln>
            <a:effectLst/>
          </c:spPr>
          <c:marker>
            <c:symbol val="circle"/>
            <c:size val="6"/>
            <c:spPr>
              <a:noFill/>
              <a:ln w="19050">
                <a:noFill/>
              </a:ln>
              <a:effectLst/>
            </c:spPr>
          </c:marker>
          <c:cat>
            <c:numRef>
              <c:f>Sheet1!$A$3:$A$13</c:f>
              <c:numCache>
                <c:formatCode>General</c:formatCode>
                <c:ptCount val="11"/>
                <c:pt idx="0">
                  <c:v>0</c:v>
                </c:pt>
                <c:pt idx="1">
                  <c:v>24</c:v>
                </c:pt>
                <c:pt idx="2">
                  <c:v>48</c:v>
                </c:pt>
                <c:pt idx="3">
                  <c:v>72</c:v>
                </c:pt>
                <c:pt idx="4">
                  <c:v>96</c:v>
                </c:pt>
                <c:pt idx="5">
                  <c:v>120</c:v>
                </c:pt>
                <c:pt idx="6">
                  <c:v>144</c:v>
                </c:pt>
                <c:pt idx="7">
                  <c:v>168</c:v>
                </c:pt>
                <c:pt idx="8">
                  <c:v>192</c:v>
                </c:pt>
                <c:pt idx="9">
                  <c:v>216</c:v>
                </c:pt>
                <c:pt idx="10">
                  <c:v>240</c:v>
                </c:pt>
              </c:numCache>
            </c:numRef>
          </c:cat>
          <c:val>
            <c:numRef>
              <c:f>Sheet1!$C$3:$C$13</c:f>
              <c:numCache>
                <c:formatCode>General</c:formatCode>
                <c:ptCount val="11"/>
                <c:pt idx="0">
                  <c:v>0</c:v>
                </c:pt>
                <c:pt idx="1">
                  <c:v>42</c:v>
                </c:pt>
                <c:pt idx="2">
                  <c:v>48</c:v>
                </c:pt>
                <c:pt idx="4">
                  <c:v>59</c:v>
                </c:pt>
                <c:pt idx="6">
                  <c:v>67</c:v>
                </c:pt>
                <c:pt idx="8">
                  <c:v>72</c:v>
                </c:pt>
                <c:pt idx="10">
                  <c:v>66</c:v>
                </c:pt>
              </c:numCache>
            </c:numRef>
          </c:val>
          <c:smooth val="0"/>
          <c:extLst>
            <c:ext xmlns:c16="http://schemas.microsoft.com/office/drawing/2014/chart" uri="{C3380CC4-5D6E-409C-BE32-E72D297353CC}">
              <c16:uniqueId val="{00000001-989F-472D-88D6-03524E027003}"/>
            </c:ext>
          </c:extLst>
        </c:ser>
        <c:dLbls>
          <c:showLegendKey val="0"/>
          <c:showVal val="0"/>
          <c:showCatName val="0"/>
          <c:showSerName val="0"/>
          <c:showPercent val="0"/>
          <c:showBubbleSize val="0"/>
        </c:dLbls>
        <c:marker val="1"/>
        <c:smooth val="0"/>
        <c:axId val="594093976"/>
        <c:axId val="594095288"/>
      </c:lineChart>
      <c:catAx>
        <c:axId val="594093976"/>
        <c:scaling>
          <c:orientation val="minMax"/>
        </c:scaling>
        <c:delete val="0"/>
        <c:axPos val="b"/>
        <c:numFmt formatCode="General" sourceLinked="1"/>
        <c:majorTickMark val="out"/>
        <c:minorTickMark val="none"/>
        <c:tickLblPos val="nextTo"/>
        <c:spPr>
          <a:noFill/>
          <a:ln w="12700" cap="flat" cmpd="sng" algn="ctr">
            <a:solidFill>
              <a:srgbClr val="000000"/>
            </a:solidFill>
            <a:round/>
          </a:ln>
          <a:effectLst/>
        </c:spPr>
        <c:txPr>
          <a:bodyPr rot="-60000000" spcFirstLastPara="1" vertOverflow="ellipsis" vert="horz" wrap="square" anchor="ctr" anchorCtr="1"/>
          <a:lstStyle/>
          <a:p>
            <a:pPr>
              <a:defRPr sz="900" b="0" i="0" u="none" strike="noStrike" kern="1200" baseline="0">
                <a:solidFill>
                  <a:srgbClr val="071D49"/>
                </a:solidFill>
                <a:latin typeface="Arial" panose="020B0604020202020204" pitchFamily="34" charset="0"/>
                <a:ea typeface="+mn-ea"/>
                <a:cs typeface="Arial" panose="020B0604020202020204" pitchFamily="34" charset="0"/>
              </a:defRPr>
            </a:pPr>
            <a:endParaRPr lang="en-US"/>
          </a:p>
        </c:txPr>
        <c:crossAx val="594095288"/>
        <c:crosses val="autoZero"/>
        <c:auto val="0"/>
        <c:lblAlgn val="ctr"/>
        <c:lblOffset val="100"/>
        <c:tickMarkSkip val="1"/>
        <c:noMultiLvlLbl val="0"/>
      </c:catAx>
      <c:valAx>
        <c:axId val="594095288"/>
        <c:scaling>
          <c:orientation val="minMax"/>
          <c:max val="100"/>
        </c:scaling>
        <c:delete val="0"/>
        <c:axPos val="l"/>
        <c:numFmt formatCode="General" sourceLinked="1"/>
        <c:majorTickMark val="out"/>
        <c:minorTickMark val="none"/>
        <c:tickLblPos val="nextTo"/>
        <c:spPr>
          <a:noFill/>
          <a:ln w="12700">
            <a:solidFill>
              <a:srgbClr val="000000"/>
            </a:solidFill>
          </a:ln>
          <a:effectLst/>
        </c:spPr>
        <c:txPr>
          <a:bodyPr rot="-60000000" spcFirstLastPara="1" vertOverflow="ellipsis" vert="horz" wrap="square" anchor="ctr" anchorCtr="1"/>
          <a:lstStyle/>
          <a:p>
            <a:pPr>
              <a:defRPr sz="900" b="0" i="0" u="none" strike="noStrike" kern="1200" baseline="0">
                <a:solidFill>
                  <a:srgbClr val="071D49"/>
                </a:solidFill>
                <a:latin typeface="Arial" panose="020B0604020202020204" pitchFamily="34" charset="0"/>
                <a:ea typeface="+mn-ea"/>
                <a:cs typeface="Arial" panose="020B0604020202020204" pitchFamily="34" charset="0"/>
              </a:defRPr>
            </a:pPr>
            <a:endParaRPr lang="en-US"/>
          </a:p>
        </c:txPr>
        <c:crossAx val="594093976"/>
        <c:crosses val="autoZero"/>
        <c:crossBetween val="midCat"/>
      </c:valAx>
      <c:spPr>
        <a:noFill/>
        <a:ln>
          <a:noFill/>
        </a:ln>
        <a:effectLst/>
      </c:spPr>
    </c:plotArea>
    <c:plotVisOnly val="1"/>
    <c:dispBlanksAs val="span"/>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tx1"/>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871009205300025"/>
          <c:y val="3.7464990933614065E-2"/>
          <c:w val="0.88828354048261582"/>
          <c:h val="0.86933295525051901"/>
        </c:manualLayout>
      </c:layout>
      <c:scatterChart>
        <c:scatterStyle val="lineMarker"/>
        <c:varyColors val="0"/>
        <c:ser>
          <c:idx val="1"/>
          <c:order val="0"/>
          <c:tx>
            <c:strRef>
              <c:f>Sheet1!$C$1</c:f>
              <c:strCache>
                <c:ptCount val="1"/>
                <c:pt idx="0">
                  <c:v>20 to &lt;50 (n=25)</c:v>
                </c:pt>
              </c:strCache>
            </c:strRef>
          </c:tx>
          <c:spPr>
            <a:ln w="31750" cap="rnd">
              <a:solidFill>
                <a:schemeClr val="accent2"/>
              </a:solidFill>
              <a:prstDash val="lgDash"/>
              <a:round/>
            </a:ln>
            <a:effectLst/>
          </c:spPr>
          <c:marker>
            <c:symbol val="diamond"/>
            <c:size val="7"/>
            <c:spPr>
              <a:solidFill>
                <a:schemeClr val="accent2"/>
              </a:solidFill>
              <a:ln w="6350">
                <a:solidFill>
                  <a:schemeClr val="accent2"/>
                </a:solidFill>
              </a:ln>
              <a:effectLst/>
            </c:spPr>
          </c:marker>
          <c:xVal>
            <c:numRef>
              <c:f>Sheet1!$A$2:$A$8</c:f>
              <c:numCache>
                <c:formatCode>General</c:formatCode>
                <c:ptCount val="7"/>
                <c:pt idx="0">
                  <c:v>0</c:v>
                </c:pt>
                <c:pt idx="1">
                  <c:v>24</c:v>
                </c:pt>
                <c:pt idx="2">
                  <c:v>48</c:v>
                </c:pt>
                <c:pt idx="3">
                  <c:v>96</c:v>
                </c:pt>
                <c:pt idx="4">
                  <c:v>144</c:v>
                </c:pt>
                <c:pt idx="5">
                  <c:v>192</c:v>
                </c:pt>
                <c:pt idx="6">
                  <c:v>240</c:v>
                </c:pt>
              </c:numCache>
            </c:numRef>
          </c:xVal>
          <c:yVal>
            <c:numRef>
              <c:f>Sheet1!$C$2:$C$8</c:f>
              <c:numCache>
                <c:formatCode>General</c:formatCode>
                <c:ptCount val="7"/>
                <c:pt idx="0">
                  <c:v>0</c:v>
                </c:pt>
                <c:pt idx="1">
                  <c:v>100.3</c:v>
                </c:pt>
                <c:pt idx="2">
                  <c:v>149</c:v>
                </c:pt>
                <c:pt idx="3">
                  <c:v>200.9</c:v>
                </c:pt>
                <c:pt idx="4">
                  <c:v>233.9</c:v>
                </c:pt>
                <c:pt idx="5">
                  <c:v>321.8</c:v>
                </c:pt>
                <c:pt idx="6">
                  <c:v>332.3</c:v>
                </c:pt>
              </c:numCache>
            </c:numRef>
          </c:yVal>
          <c:smooth val="0"/>
          <c:extLst>
            <c:ext xmlns:c16="http://schemas.microsoft.com/office/drawing/2014/chart" uri="{C3380CC4-5D6E-409C-BE32-E72D297353CC}">
              <c16:uniqueId val="{00000000-4AC4-46A8-9AD8-F5B79A685913}"/>
            </c:ext>
          </c:extLst>
        </c:ser>
        <c:dLbls>
          <c:showLegendKey val="0"/>
          <c:showVal val="0"/>
          <c:showCatName val="0"/>
          <c:showSerName val="0"/>
          <c:showPercent val="0"/>
          <c:showBubbleSize val="0"/>
        </c:dLbls>
        <c:axId val="586397280"/>
        <c:axId val="586394000"/>
      </c:scatterChart>
      <c:valAx>
        <c:axId val="586397280"/>
        <c:scaling>
          <c:orientation val="minMax"/>
          <c:max val="240"/>
        </c:scaling>
        <c:delete val="1"/>
        <c:axPos val="b"/>
        <c:numFmt formatCode="General" sourceLinked="1"/>
        <c:majorTickMark val="out"/>
        <c:minorTickMark val="none"/>
        <c:tickLblPos val="nextTo"/>
        <c:crossAx val="586394000"/>
        <c:crosses val="autoZero"/>
        <c:crossBetween val="midCat"/>
        <c:majorUnit val="24"/>
      </c:valAx>
      <c:valAx>
        <c:axId val="586394000"/>
        <c:scaling>
          <c:orientation val="minMax"/>
          <c:max val="500"/>
          <c:min val="0"/>
        </c:scaling>
        <c:delete val="1"/>
        <c:axPos val="l"/>
        <c:numFmt formatCode="General" sourceLinked="1"/>
        <c:majorTickMark val="out"/>
        <c:minorTickMark val="none"/>
        <c:tickLblPos val="nextTo"/>
        <c:crossAx val="58639728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9543840532857346E-2"/>
          <c:y val="3.7465030747807902E-2"/>
          <c:w val="0.88828354048261582"/>
          <c:h val="0.86933295525051901"/>
        </c:manualLayout>
      </c:layout>
      <c:scatterChart>
        <c:scatterStyle val="lineMarker"/>
        <c:varyColors val="0"/>
        <c:ser>
          <c:idx val="0"/>
          <c:order val="0"/>
          <c:tx>
            <c:strRef>
              <c:f>Sheet1!$B$1</c:f>
              <c:strCache>
                <c:ptCount val="1"/>
                <c:pt idx="0">
                  <c:v>&lt;20 (n=72)</c:v>
                </c:pt>
              </c:strCache>
            </c:strRef>
          </c:tx>
          <c:spPr>
            <a:ln w="31750" cap="rnd">
              <a:noFill/>
              <a:round/>
            </a:ln>
            <a:effectLst/>
          </c:spPr>
          <c:marker>
            <c:symbol val="circle"/>
            <c:size val="6"/>
            <c:spPr>
              <a:noFill/>
              <a:ln w="9525">
                <a:noFill/>
              </a:ln>
              <a:effectLst/>
            </c:spPr>
          </c:marker>
          <c:xVal>
            <c:numRef>
              <c:f>Sheet1!$A$2:$A$8</c:f>
              <c:numCache>
                <c:formatCode>General</c:formatCode>
                <c:ptCount val="7"/>
                <c:pt idx="0">
                  <c:v>0</c:v>
                </c:pt>
                <c:pt idx="1">
                  <c:v>24</c:v>
                </c:pt>
                <c:pt idx="2">
                  <c:v>48</c:v>
                </c:pt>
                <c:pt idx="3">
                  <c:v>96</c:v>
                </c:pt>
                <c:pt idx="4">
                  <c:v>144</c:v>
                </c:pt>
                <c:pt idx="5">
                  <c:v>192</c:v>
                </c:pt>
                <c:pt idx="6">
                  <c:v>240</c:v>
                </c:pt>
              </c:numCache>
            </c:numRef>
          </c:xVal>
          <c:yVal>
            <c:numRef>
              <c:f>Sheet1!$B$2:$B$8</c:f>
              <c:numCache>
                <c:formatCode>General</c:formatCode>
                <c:ptCount val="7"/>
                <c:pt idx="0">
                  <c:v>0</c:v>
                </c:pt>
                <c:pt idx="1">
                  <c:v>96.6</c:v>
                </c:pt>
                <c:pt idx="2">
                  <c:v>145.19999999999999</c:v>
                </c:pt>
                <c:pt idx="3">
                  <c:v>239.8</c:v>
                </c:pt>
                <c:pt idx="4">
                  <c:v>288.2</c:v>
                </c:pt>
                <c:pt idx="5">
                  <c:v>368.3</c:v>
                </c:pt>
                <c:pt idx="6">
                  <c:v>337.6</c:v>
                </c:pt>
              </c:numCache>
            </c:numRef>
          </c:yVal>
          <c:smooth val="0"/>
          <c:extLst>
            <c:ext xmlns:c16="http://schemas.microsoft.com/office/drawing/2014/chart" uri="{C3380CC4-5D6E-409C-BE32-E72D297353CC}">
              <c16:uniqueId val="{00000001-1AD1-4255-B00F-40D02C1FDBA1}"/>
            </c:ext>
          </c:extLst>
        </c:ser>
        <c:dLbls>
          <c:showLegendKey val="0"/>
          <c:showVal val="0"/>
          <c:showCatName val="0"/>
          <c:showSerName val="0"/>
          <c:showPercent val="0"/>
          <c:showBubbleSize val="0"/>
        </c:dLbls>
        <c:axId val="586397280"/>
        <c:axId val="586394000"/>
      </c:scatterChart>
      <c:valAx>
        <c:axId val="586397280"/>
        <c:scaling>
          <c:orientation val="minMax"/>
          <c:max val="240"/>
        </c:scaling>
        <c:delete val="0"/>
        <c:axPos val="b"/>
        <c:numFmt formatCode="General" sourceLinked="1"/>
        <c:majorTickMark val="out"/>
        <c:minorTickMark val="none"/>
        <c:tickLblPos val="nextTo"/>
        <c:spPr>
          <a:noFill/>
          <a:ln w="12700" cap="flat" cmpd="sng" algn="ctr">
            <a:solidFill>
              <a:srgbClr val="000000"/>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86394000"/>
        <c:crosses val="autoZero"/>
        <c:crossBetween val="midCat"/>
        <c:majorUnit val="24"/>
      </c:valAx>
      <c:valAx>
        <c:axId val="586394000"/>
        <c:scaling>
          <c:orientation val="minMax"/>
          <c:max val="500"/>
          <c:min val="0"/>
        </c:scaling>
        <c:delete val="0"/>
        <c:axPos val="l"/>
        <c:numFmt formatCode="General" sourceLinked="1"/>
        <c:majorTickMark val="out"/>
        <c:minorTickMark val="none"/>
        <c:tickLblPos val="nextTo"/>
        <c:spPr>
          <a:noFill/>
          <a:ln w="12700">
            <a:solidFill>
              <a:srgbClr val="000000"/>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8639728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422297643451674"/>
          <c:y val="0.12959994647628129"/>
          <c:w val="0.88828354048261582"/>
          <c:h val="0.86933295525051901"/>
        </c:manualLayout>
      </c:layout>
      <c:scatterChart>
        <c:scatterStyle val="lineMarker"/>
        <c:varyColors val="0"/>
        <c:ser>
          <c:idx val="2"/>
          <c:order val="0"/>
          <c:tx>
            <c:strRef>
              <c:f>Sheet1!$D$1</c:f>
              <c:strCache>
                <c:ptCount val="1"/>
                <c:pt idx="0">
                  <c:v>50 to &lt;100 (n=39)</c:v>
                </c:pt>
              </c:strCache>
            </c:strRef>
          </c:tx>
          <c:spPr>
            <a:ln w="31750" cap="rnd">
              <a:solidFill>
                <a:schemeClr val="accent6"/>
              </a:solidFill>
              <a:prstDash val="dashDot"/>
              <a:round/>
            </a:ln>
            <a:effectLst/>
          </c:spPr>
          <c:marker>
            <c:symbol val="triangle"/>
            <c:size val="5"/>
            <c:spPr>
              <a:solidFill>
                <a:schemeClr val="accent6"/>
              </a:solidFill>
              <a:ln w="12700">
                <a:solidFill>
                  <a:schemeClr val="accent6"/>
                </a:solidFill>
              </a:ln>
              <a:effectLst/>
            </c:spPr>
          </c:marker>
          <c:xVal>
            <c:numRef>
              <c:f>Sheet1!$A$2:$A$8</c:f>
              <c:numCache>
                <c:formatCode>General</c:formatCode>
                <c:ptCount val="7"/>
                <c:pt idx="0">
                  <c:v>0</c:v>
                </c:pt>
                <c:pt idx="1">
                  <c:v>24</c:v>
                </c:pt>
                <c:pt idx="2">
                  <c:v>48</c:v>
                </c:pt>
                <c:pt idx="3">
                  <c:v>96</c:v>
                </c:pt>
                <c:pt idx="4">
                  <c:v>144</c:v>
                </c:pt>
                <c:pt idx="5">
                  <c:v>192</c:v>
                </c:pt>
                <c:pt idx="6">
                  <c:v>240</c:v>
                </c:pt>
              </c:numCache>
            </c:numRef>
          </c:xVal>
          <c:yVal>
            <c:numRef>
              <c:f>Sheet1!$D$2:$D$8</c:f>
              <c:numCache>
                <c:formatCode>General</c:formatCode>
                <c:ptCount val="7"/>
                <c:pt idx="0">
                  <c:v>0</c:v>
                </c:pt>
                <c:pt idx="1">
                  <c:v>83</c:v>
                </c:pt>
                <c:pt idx="2">
                  <c:v>126.4</c:v>
                </c:pt>
                <c:pt idx="3">
                  <c:v>198.8</c:v>
                </c:pt>
                <c:pt idx="4">
                  <c:v>248.6</c:v>
                </c:pt>
                <c:pt idx="5">
                  <c:v>269.39999999999998</c:v>
                </c:pt>
                <c:pt idx="6">
                  <c:v>237.9</c:v>
                </c:pt>
              </c:numCache>
            </c:numRef>
          </c:yVal>
          <c:smooth val="0"/>
          <c:extLst>
            <c:ext xmlns:c16="http://schemas.microsoft.com/office/drawing/2014/chart" uri="{C3380CC4-5D6E-409C-BE32-E72D297353CC}">
              <c16:uniqueId val="{00000000-1E47-4CB0-8AC7-26B61FB92962}"/>
            </c:ext>
          </c:extLst>
        </c:ser>
        <c:dLbls>
          <c:showLegendKey val="0"/>
          <c:showVal val="0"/>
          <c:showCatName val="0"/>
          <c:showSerName val="0"/>
          <c:showPercent val="0"/>
          <c:showBubbleSize val="0"/>
        </c:dLbls>
        <c:axId val="586397280"/>
        <c:axId val="586394000"/>
      </c:scatterChart>
      <c:valAx>
        <c:axId val="586397280"/>
        <c:scaling>
          <c:orientation val="minMax"/>
          <c:max val="240"/>
        </c:scaling>
        <c:delete val="1"/>
        <c:axPos val="b"/>
        <c:numFmt formatCode="General" sourceLinked="1"/>
        <c:majorTickMark val="out"/>
        <c:minorTickMark val="none"/>
        <c:tickLblPos val="nextTo"/>
        <c:crossAx val="586394000"/>
        <c:crosses val="autoZero"/>
        <c:crossBetween val="midCat"/>
        <c:majorUnit val="24"/>
      </c:valAx>
      <c:valAx>
        <c:axId val="586394000"/>
        <c:scaling>
          <c:orientation val="minMax"/>
          <c:max val="500"/>
          <c:min val="0"/>
        </c:scaling>
        <c:delete val="1"/>
        <c:axPos val="l"/>
        <c:numFmt formatCode="General" sourceLinked="1"/>
        <c:majorTickMark val="out"/>
        <c:minorTickMark val="none"/>
        <c:tickLblPos val="nextTo"/>
        <c:crossAx val="58639728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9543840532857346E-2"/>
          <c:y val="3.7465030747807902E-2"/>
          <c:w val="0.88828354048261582"/>
          <c:h val="0.86933295525051901"/>
        </c:manualLayout>
      </c:layout>
      <c:scatterChart>
        <c:scatterStyle val="lineMarker"/>
        <c:varyColors val="0"/>
        <c:ser>
          <c:idx val="4"/>
          <c:order val="0"/>
          <c:tx>
            <c:strRef>
              <c:f>Sheet1!$F$1</c:f>
              <c:strCache>
                <c:ptCount val="1"/>
                <c:pt idx="0">
                  <c:v>≥200 (n=73)</c:v>
                </c:pt>
              </c:strCache>
            </c:strRef>
          </c:tx>
          <c:spPr>
            <a:ln w="31750" cap="rnd">
              <a:solidFill>
                <a:schemeClr val="accent4"/>
              </a:solidFill>
              <a:prstDash val="sysDot"/>
              <a:round/>
            </a:ln>
            <a:effectLst/>
          </c:spPr>
          <c:marker>
            <c:symbol val="star"/>
            <c:size val="5"/>
            <c:spPr>
              <a:solidFill>
                <a:schemeClr val="accent4"/>
              </a:solidFill>
              <a:ln w="9525">
                <a:solidFill>
                  <a:schemeClr val="accent4"/>
                </a:solidFill>
              </a:ln>
              <a:effectLst/>
            </c:spPr>
          </c:marker>
          <c:xVal>
            <c:numRef>
              <c:f>Sheet1!$A$2:$A$8</c:f>
              <c:numCache>
                <c:formatCode>General</c:formatCode>
                <c:ptCount val="7"/>
                <c:pt idx="0">
                  <c:v>0</c:v>
                </c:pt>
                <c:pt idx="1">
                  <c:v>24</c:v>
                </c:pt>
                <c:pt idx="2">
                  <c:v>48</c:v>
                </c:pt>
                <c:pt idx="3">
                  <c:v>96</c:v>
                </c:pt>
                <c:pt idx="4">
                  <c:v>144</c:v>
                </c:pt>
                <c:pt idx="5">
                  <c:v>192</c:v>
                </c:pt>
                <c:pt idx="6">
                  <c:v>240</c:v>
                </c:pt>
              </c:numCache>
            </c:numRef>
          </c:xVal>
          <c:yVal>
            <c:numRef>
              <c:f>Sheet1!$F$2:$F$8</c:f>
              <c:numCache>
                <c:formatCode>General</c:formatCode>
                <c:ptCount val="7"/>
                <c:pt idx="0">
                  <c:v>0</c:v>
                </c:pt>
                <c:pt idx="1">
                  <c:v>73.900000000000006</c:v>
                </c:pt>
                <c:pt idx="2">
                  <c:v>150</c:v>
                </c:pt>
                <c:pt idx="3">
                  <c:v>205</c:v>
                </c:pt>
                <c:pt idx="4">
                  <c:v>266.39999999999998</c:v>
                </c:pt>
                <c:pt idx="5">
                  <c:v>291.89999999999998</c:v>
                </c:pt>
                <c:pt idx="6">
                  <c:v>300.3</c:v>
                </c:pt>
              </c:numCache>
            </c:numRef>
          </c:yVal>
          <c:smooth val="0"/>
          <c:extLst>
            <c:ext xmlns:c16="http://schemas.microsoft.com/office/drawing/2014/chart" uri="{C3380CC4-5D6E-409C-BE32-E72D297353CC}">
              <c16:uniqueId val="{00000000-84D0-4D8B-A499-735B4FDF3898}"/>
            </c:ext>
          </c:extLst>
        </c:ser>
        <c:dLbls>
          <c:showLegendKey val="0"/>
          <c:showVal val="0"/>
          <c:showCatName val="0"/>
          <c:showSerName val="0"/>
          <c:showPercent val="0"/>
          <c:showBubbleSize val="0"/>
        </c:dLbls>
        <c:axId val="586397280"/>
        <c:axId val="586394000"/>
      </c:scatterChart>
      <c:valAx>
        <c:axId val="586397280"/>
        <c:scaling>
          <c:orientation val="minMax"/>
          <c:max val="240"/>
        </c:scaling>
        <c:delete val="1"/>
        <c:axPos val="b"/>
        <c:numFmt formatCode="General" sourceLinked="1"/>
        <c:majorTickMark val="out"/>
        <c:minorTickMark val="none"/>
        <c:tickLblPos val="nextTo"/>
        <c:crossAx val="586394000"/>
        <c:crosses val="autoZero"/>
        <c:crossBetween val="midCat"/>
        <c:majorUnit val="24"/>
      </c:valAx>
      <c:valAx>
        <c:axId val="586394000"/>
        <c:scaling>
          <c:orientation val="minMax"/>
          <c:max val="500"/>
          <c:min val="0"/>
        </c:scaling>
        <c:delete val="1"/>
        <c:axPos val="l"/>
        <c:numFmt formatCode="General" sourceLinked="1"/>
        <c:majorTickMark val="out"/>
        <c:minorTickMark val="none"/>
        <c:tickLblPos val="nextTo"/>
        <c:crossAx val="58639728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095364986224202"/>
          <c:y val="0.13066719652998637"/>
          <c:w val="0.88828354048261582"/>
          <c:h val="0.86933295525051901"/>
        </c:manualLayout>
      </c:layout>
      <c:scatterChart>
        <c:scatterStyle val="lineMarker"/>
        <c:varyColors val="0"/>
        <c:ser>
          <c:idx val="3"/>
          <c:order val="0"/>
          <c:tx>
            <c:strRef>
              <c:f>Sheet1!$E$1</c:f>
              <c:strCache>
                <c:ptCount val="1"/>
                <c:pt idx="0">
                  <c:v>100 to &lt;200 (n=63)</c:v>
                </c:pt>
              </c:strCache>
            </c:strRef>
          </c:tx>
          <c:spPr>
            <a:ln w="31750" cap="rnd">
              <a:solidFill>
                <a:schemeClr val="accent3"/>
              </a:solidFill>
              <a:prstDash val="sysDash"/>
              <a:round/>
            </a:ln>
            <a:effectLst/>
          </c:spPr>
          <c:marker>
            <c:symbol val="star"/>
            <c:size val="5"/>
            <c:spPr>
              <a:solidFill>
                <a:schemeClr val="accent3"/>
              </a:solidFill>
              <a:ln w="9525">
                <a:solidFill>
                  <a:schemeClr val="accent3"/>
                </a:solidFill>
              </a:ln>
              <a:effectLst/>
            </c:spPr>
          </c:marker>
          <c:xVal>
            <c:numRef>
              <c:f>Sheet1!$A$2:$A$8</c:f>
              <c:numCache>
                <c:formatCode>General</c:formatCode>
                <c:ptCount val="7"/>
                <c:pt idx="0">
                  <c:v>0</c:v>
                </c:pt>
                <c:pt idx="1">
                  <c:v>24</c:v>
                </c:pt>
                <c:pt idx="2">
                  <c:v>48</c:v>
                </c:pt>
                <c:pt idx="3">
                  <c:v>96</c:v>
                </c:pt>
                <c:pt idx="4">
                  <c:v>144</c:v>
                </c:pt>
                <c:pt idx="5">
                  <c:v>192</c:v>
                </c:pt>
                <c:pt idx="6">
                  <c:v>240</c:v>
                </c:pt>
              </c:numCache>
            </c:numRef>
          </c:xVal>
          <c:yVal>
            <c:numRef>
              <c:f>Sheet1!$E$2:$E$8</c:f>
              <c:numCache>
                <c:formatCode>General</c:formatCode>
                <c:ptCount val="7"/>
                <c:pt idx="0">
                  <c:v>0</c:v>
                </c:pt>
                <c:pt idx="1">
                  <c:v>101.7</c:v>
                </c:pt>
                <c:pt idx="2">
                  <c:v>123.1</c:v>
                </c:pt>
                <c:pt idx="3">
                  <c:v>172.3</c:v>
                </c:pt>
                <c:pt idx="4">
                  <c:v>253</c:v>
                </c:pt>
                <c:pt idx="5">
                  <c:v>274.60000000000002</c:v>
                </c:pt>
                <c:pt idx="6">
                  <c:v>263.2</c:v>
                </c:pt>
              </c:numCache>
            </c:numRef>
          </c:yVal>
          <c:smooth val="0"/>
          <c:extLst>
            <c:ext xmlns:c16="http://schemas.microsoft.com/office/drawing/2014/chart" uri="{C3380CC4-5D6E-409C-BE32-E72D297353CC}">
              <c16:uniqueId val="{00000000-85BB-41BE-A61A-C46303704C5E}"/>
            </c:ext>
          </c:extLst>
        </c:ser>
        <c:dLbls>
          <c:showLegendKey val="0"/>
          <c:showVal val="0"/>
          <c:showCatName val="0"/>
          <c:showSerName val="0"/>
          <c:showPercent val="0"/>
          <c:showBubbleSize val="0"/>
        </c:dLbls>
        <c:axId val="586397280"/>
        <c:axId val="586394000"/>
      </c:scatterChart>
      <c:valAx>
        <c:axId val="586397280"/>
        <c:scaling>
          <c:orientation val="minMax"/>
          <c:max val="240"/>
        </c:scaling>
        <c:delete val="1"/>
        <c:axPos val="b"/>
        <c:numFmt formatCode="General" sourceLinked="1"/>
        <c:majorTickMark val="out"/>
        <c:minorTickMark val="none"/>
        <c:tickLblPos val="nextTo"/>
        <c:crossAx val="586394000"/>
        <c:crosses val="autoZero"/>
        <c:crossBetween val="midCat"/>
        <c:majorUnit val="24"/>
      </c:valAx>
      <c:valAx>
        <c:axId val="586394000"/>
        <c:scaling>
          <c:orientation val="minMax"/>
          <c:max val="500"/>
          <c:min val="0"/>
        </c:scaling>
        <c:delete val="1"/>
        <c:axPos val="l"/>
        <c:numFmt formatCode="General" sourceLinked="1"/>
        <c:majorTickMark val="out"/>
        <c:minorTickMark val="none"/>
        <c:tickLblPos val="nextTo"/>
        <c:crossAx val="58639728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9543840532857346E-2"/>
          <c:y val="3.7465030747807902E-2"/>
          <c:w val="0.88828354048261582"/>
          <c:h val="0.86933295525051901"/>
        </c:manualLayout>
      </c:layout>
      <c:scatterChart>
        <c:scatterStyle val="lineMarker"/>
        <c:varyColors val="0"/>
        <c:ser>
          <c:idx val="0"/>
          <c:order val="0"/>
          <c:tx>
            <c:strRef>
              <c:f>Sheet1!$B$1</c:f>
              <c:strCache>
                <c:ptCount val="1"/>
                <c:pt idx="0">
                  <c:v>&lt;20 (n=72)</c:v>
                </c:pt>
              </c:strCache>
            </c:strRef>
          </c:tx>
          <c:spPr>
            <a:ln w="31750" cap="rnd">
              <a:solidFill>
                <a:schemeClr val="tx2"/>
              </a:solidFill>
              <a:round/>
            </a:ln>
            <a:effectLst/>
          </c:spPr>
          <c:marker>
            <c:symbol val="circle"/>
            <c:size val="6"/>
            <c:spPr>
              <a:solidFill>
                <a:schemeClr val="tx2"/>
              </a:solidFill>
              <a:ln w="9525">
                <a:solidFill>
                  <a:schemeClr val="tx2"/>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0-242F-4F6E-9221-BBD2B7588F6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Sheet1!$A$2:$A$8</c:f>
              <c:numCache>
                <c:formatCode>General</c:formatCode>
                <c:ptCount val="7"/>
                <c:pt idx="0">
                  <c:v>0</c:v>
                </c:pt>
                <c:pt idx="1">
                  <c:v>24</c:v>
                </c:pt>
                <c:pt idx="2">
                  <c:v>48</c:v>
                </c:pt>
                <c:pt idx="3">
                  <c:v>96</c:v>
                </c:pt>
                <c:pt idx="4">
                  <c:v>144</c:v>
                </c:pt>
                <c:pt idx="5">
                  <c:v>192</c:v>
                </c:pt>
                <c:pt idx="6">
                  <c:v>240</c:v>
                </c:pt>
              </c:numCache>
            </c:numRef>
          </c:xVal>
          <c:yVal>
            <c:numRef>
              <c:f>Sheet1!$B$2:$B$8</c:f>
              <c:numCache>
                <c:formatCode>General</c:formatCode>
                <c:ptCount val="7"/>
                <c:pt idx="0">
                  <c:v>0</c:v>
                </c:pt>
                <c:pt idx="1">
                  <c:v>96.6</c:v>
                </c:pt>
                <c:pt idx="2">
                  <c:v>145.19999999999999</c:v>
                </c:pt>
                <c:pt idx="3">
                  <c:v>239.8</c:v>
                </c:pt>
                <c:pt idx="4">
                  <c:v>288.2</c:v>
                </c:pt>
                <c:pt idx="5">
                  <c:v>368.3</c:v>
                </c:pt>
                <c:pt idx="6">
                  <c:v>337.6</c:v>
                </c:pt>
              </c:numCache>
            </c:numRef>
          </c:yVal>
          <c:smooth val="0"/>
          <c:extLst>
            <c:ext xmlns:c16="http://schemas.microsoft.com/office/drawing/2014/chart" uri="{C3380CC4-5D6E-409C-BE32-E72D297353CC}">
              <c16:uniqueId val="{00000001-242F-4F6E-9221-BBD2B7588F62}"/>
            </c:ext>
          </c:extLst>
        </c:ser>
        <c:dLbls>
          <c:showLegendKey val="0"/>
          <c:showVal val="0"/>
          <c:showCatName val="0"/>
          <c:showSerName val="0"/>
          <c:showPercent val="0"/>
          <c:showBubbleSize val="0"/>
        </c:dLbls>
        <c:axId val="586397280"/>
        <c:axId val="586394000"/>
      </c:scatterChart>
      <c:valAx>
        <c:axId val="586397280"/>
        <c:scaling>
          <c:orientation val="minMax"/>
          <c:max val="240"/>
        </c:scaling>
        <c:delete val="1"/>
        <c:axPos val="b"/>
        <c:numFmt formatCode="General" sourceLinked="1"/>
        <c:majorTickMark val="out"/>
        <c:minorTickMark val="none"/>
        <c:tickLblPos val="nextTo"/>
        <c:crossAx val="586394000"/>
        <c:crosses val="autoZero"/>
        <c:crossBetween val="midCat"/>
        <c:majorUnit val="24"/>
      </c:valAx>
      <c:valAx>
        <c:axId val="586394000"/>
        <c:scaling>
          <c:orientation val="minMax"/>
          <c:max val="500"/>
          <c:min val="0"/>
        </c:scaling>
        <c:delete val="1"/>
        <c:axPos val="l"/>
        <c:numFmt formatCode="General" sourceLinked="1"/>
        <c:majorTickMark val="out"/>
        <c:minorTickMark val="none"/>
        <c:tickLblPos val="nextTo"/>
        <c:crossAx val="58639728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167391039326559"/>
          <c:y val="4.534564188483655E-2"/>
          <c:w val="0.78926851086130456"/>
          <c:h val="0.84732600561152494"/>
        </c:manualLayout>
      </c:layout>
      <c:scatterChart>
        <c:scatterStyle val="lineMarker"/>
        <c:varyColors val="0"/>
        <c:ser>
          <c:idx val="0"/>
          <c:order val="0"/>
          <c:tx>
            <c:strRef>
              <c:f>Sheet1!$B$1</c:f>
              <c:strCache>
                <c:ptCount val="1"/>
                <c:pt idx="0">
                  <c:v>Randomized Cohort</c:v>
                </c:pt>
              </c:strCache>
            </c:strRef>
          </c:tx>
          <c:spPr>
            <a:ln w="31750" cap="rnd">
              <a:noFill/>
              <a:round/>
            </a:ln>
            <a:effectLst/>
          </c:spPr>
          <c:marker>
            <c:symbol val="square"/>
            <c:size val="7"/>
            <c:spPr>
              <a:noFill/>
              <a:ln w="9525">
                <a:noFill/>
              </a:ln>
              <a:effectLst/>
            </c:spPr>
          </c:marker>
          <c:errBars>
            <c:errDir val="y"/>
            <c:errBarType val="both"/>
            <c:errValType val="cust"/>
            <c:noEndCap val="0"/>
            <c:plus>
              <c:numRef>
                <c:f>Sheet1!$C$2:$C$8</c:f>
                <c:numCache>
                  <c:formatCode>General</c:formatCode>
                  <c:ptCount val="7"/>
                  <c:pt idx="1">
                    <c:v>0.28399999999999997</c:v>
                  </c:pt>
                  <c:pt idx="2">
                    <c:v>0.33300000000000002</c:v>
                  </c:pt>
                  <c:pt idx="3">
                    <c:v>0.28899999999999998</c:v>
                  </c:pt>
                  <c:pt idx="4">
                    <c:v>0.32500000000000001</c:v>
                  </c:pt>
                  <c:pt idx="5">
                    <c:v>0.38800000000000001</c:v>
                  </c:pt>
                  <c:pt idx="6">
                    <c:v>0.39300000000000002</c:v>
                  </c:pt>
                </c:numCache>
              </c:numRef>
            </c:plus>
            <c:minus>
              <c:numRef>
                <c:f>Sheet1!$C$2:$C$8</c:f>
                <c:numCache>
                  <c:formatCode>General</c:formatCode>
                  <c:ptCount val="7"/>
                  <c:pt idx="1">
                    <c:v>0.28399999999999997</c:v>
                  </c:pt>
                  <c:pt idx="2">
                    <c:v>0.33300000000000002</c:v>
                  </c:pt>
                  <c:pt idx="3">
                    <c:v>0.28899999999999998</c:v>
                  </c:pt>
                  <c:pt idx="4">
                    <c:v>0.32500000000000001</c:v>
                  </c:pt>
                  <c:pt idx="5">
                    <c:v>0.38800000000000001</c:v>
                  </c:pt>
                  <c:pt idx="6">
                    <c:v>0.39300000000000002</c:v>
                  </c:pt>
                </c:numCache>
              </c:numRef>
            </c:minus>
            <c:spPr>
              <a:noFill/>
              <a:ln w="19050" cap="flat" cmpd="sng" algn="ctr">
                <a:noFill/>
                <a:round/>
              </a:ln>
              <a:effectLst/>
            </c:spPr>
          </c:errBars>
          <c:xVal>
            <c:numRef>
              <c:f>Sheet1!$A$2:$A$8</c:f>
              <c:numCache>
                <c:formatCode>General</c:formatCode>
                <c:ptCount val="7"/>
                <c:pt idx="0">
                  <c:v>0</c:v>
                </c:pt>
                <c:pt idx="1">
                  <c:v>24</c:v>
                </c:pt>
                <c:pt idx="2">
                  <c:v>48</c:v>
                </c:pt>
                <c:pt idx="3">
                  <c:v>96</c:v>
                </c:pt>
                <c:pt idx="4">
                  <c:v>144</c:v>
                </c:pt>
                <c:pt idx="5">
                  <c:v>192</c:v>
                </c:pt>
                <c:pt idx="6">
                  <c:v>240</c:v>
                </c:pt>
              </c:numCache>
            </c:numRef>
          </c:xVal>
          <c:yVal>
            <c:numRef>
              <c:f>Sheet1!$B$2:$B$8</c:f>
              <c:numCache>
                <c:formatCode>General</c:formatCode>
                <c:ptCount val="7"/>
                <c:pt idx="0">
                  <c:v>0.2</c:v>
                </c:pt>
                <c:pt idx="1">
                  <c:v>0.52</c:v>
                </c:pt>
                <c:pt idx="2">
                  <c:v>0.58000000000000007</c:v>
                </c:pt>
                <c:pt idx="3">
                  <c:v>0.64</c:v>
                </c:pt>
                <c:pt idx="4">
                  <c:v>0.69</c:v>
                </c:pt>
                <c:pt idx="5">
                  <c:v>0.76</c:v>
                </c:pt>
                <c:pt idx="6">
                  <c:v>0.8</c:v>
                </c:pt>
              </c:numCache>
            </c:numRef>
          </c:yVal>
          <c:smooth val="0"/>
          <c:extLst>
            <c:ext xmlns:c16="http://schemas.microsoft.com/office/drawing/2014/chart" uri="{C3380CC4-5D6E-409C-BE32-E72D297353CC}">
              <c16:uniqueId val="{00000000-150E-48A9-818A-84E9FB43582D}"/>
            </c:ext>
          </c:extLst>
        </c:ser>
        <c:dLbls>
          <c:showLegendKey val="0"/>
          <c:showVal val="0"/>
          <c:showCatName val="0"/>
          <c:showSerName val="0"/>
          <c:showPercent val="0"/>
          <c:showBubbleSize val="0"/>
        </c:dLbls>
        <c:axId val="586397280"/>
        <c:axId val="586394000"/>
      </c:scatterChart>
      <c:valAx>
        <c:axId val="586397280"/>
        <c:scaling>
          <c:orientation val="minMax"/>
          <c:max val="240"/>
        </c:scaling>
        <c:delete val="0"/>
        <c:axPos val="b"/>
        <c:numFmt formatCode="General" sourceLinked="1"/>
        <c:majorTickMark val="out"/>
        <c:minorTickMark val="none"/>
        <c:tickLblPos val="nextTo"/>
        <c:spPr>
          <a:noFill/>
          <a:ln w="12700" cap="flat" cmpd="sng" algn="ctr">
            <a:solidFill>
              <a:srgbClr val="000000"/>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86394000"/>
        <c:crosses val="autoZero"/>
        <c:crossBetween val="midCat"/>
        <c:majorUnit val="24"/>
      </c:valAx>
      <c:valAx>
        <c:axId val="586394000"/>
        <c:scaling>
          <c:orientation val="minMax"/>
          <c:min val="0"/>
        </c:scaling>
        <c:delete val="0"/>
        <c:axPos val="l"/>
        <c:numFmt formatCode="General" sourceLinked="1"/>
        <c:majorTickMark val="out"/>
        <c:minorTickMark val="none"/>
        <c:tickLblPos val="nextTo"/>
        <c:spPr>
          <a:noFill/>
          <a:ln w="12700">
            <a:solidFill>
              <a:srgbClr val="000000"/>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8639728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880942523879826"/>
          <c:y val="4.5345731332768105E-2"/>
          <c:w val="0.78926851086130456"/>
          <c:h val="0.84732600561152494"/>
        </c:manualLayout>
      </c:layout>
      <c:scatterChart>
        <c:scatterStyle val="lineMarker"/>
        <c:varyColors val="0"/>
        <c:ser>
          <c:idx val="0"/>
          <c:order val="0"/>
          <c:tx>
            <c:strRef>
              <c:f>Sheet1!$B$1</c:f>
              <c:strCache>
                <c:ptCount val="1"/>
                <c:pt idx="0">
                  <c:v>Non-randomized Cohort</c:v>
                </c:pt>
              </c:strCache>
            </c:strRef>
          </c:tx>
          <c:spPr>
            <a:ln w="31750" cap="rnd">
              <a:solidFill>
                <a:srgbClr val="071D49"/>
              </a:solidFill>
              <a:round/>
            </a:ln>
            <a:effectLst/>
          </c:spPr>
          <c:marker>
            <c:symbol val="circle"/>
            <c:size val="6"/>
            <c:spPr>
              <a:solidFill>
                <a:srgbClr val="071D49"/>
              </a:solidFill>
              <a:ln w="9525">
                <a:no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0-5B24-473F-9EA5-F51129CBF90C}"/>
                </c:ext>
              </c:extLst>
            </c:dLbl>
            <c:dLbl>
              <c:idx val="1"/>
              <c:layout>
                <c:manualLayout>
                  <c:x val="-1.2122790404980934E-2"/>
                  <c:y val="3.969722729069320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B24-473F-9EA5-F51129CBF90C}"/>
                </c:ext>
              </c:extLst>
            </c:dLbl>
            <c:dLbl>
              <c:idx val="2"/>
              <c:layout>
                <c:manualLayout>
                  <c:x val="-1.6761229159453606E-2"/>
                  <c:y val="5.68738392900651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B24-473F-9EA5-F51129CBF90C}"/>
                </c:ext>
              </c:extLst>
            </c:dLbl>
            <c:dLbl>
              <c:idx val="3"/>
              <c:layout>
                <c:manualLayout>
                  <c:x val="-1.3213124451629909E-2"/>
                  <c:y val="6.08821124785454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24-473F-9EA5-F51129CBF90C}"/>
                </c:ext>
              </c:extLst>
            </c:dLbl>
            <c:dLbl>
              <c:idx val="4"/>
              <c:layout>
                <c:manualLayout>
                  <c:x val="-1.1032257718498355E-2"/>
                  <c:y val="5.172367117324425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B24-473F-9EA5-F51129CBF90C}"/>
                </c:ext>
              </c:extLst>
            </c:dLbl>
            <c:dLbl>
              <c:idx val="5"/>
              <c:layout>
                <c:manualLayout>
                  <c:x val="-1.0690398564867023E-2"/>
                  <c:y val="4.77148565457271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B24-473F-9EA5-F51129CBF90C}"/>
                </c:ext>
              </c:extLst>
            </c:dLbl>
            <c:dLbl>
              <c:idx val="6"/>
              <c:layout>
                <c:manualLayout>
                  <c:x val="-5.1208951823285234E-2"/>
                  <c:y val="0.1187603211816364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B24-473F-9EA5-F51129CBF90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Dir val="y"/>
            <c:errBarType val="both"/>
            <c:errValType val="cust"/>
            <c:noEndCap val="0"/>
            <c:plus>
              <c:numRef>
                <c:f>Sheet1!$C$2:$C$8</c:f>
                <c:numCache>
                  <c:formatCode>General</c:formatCode>
                  <c:ptCount val="7"/>
                  <c:pt idx="1">
                    <c:v>0.15</c:v>
                  </c:pt>
                  <c:pt idx="2">
                    <c:v>0.17699999999999999</c:v>
                  </c:pt>
                  <c:pt idx="3">
                    <c:v>0.182</c:v>
                  </c:pt>
                  <c:pt idx="4">
                    <c:v>0.215</c:v>
                  </c:pt>
                  <c:pt idx="5">
                    <c:v>0.2</c:v>
                  </c:pt>
                  <c:pt idx="6">
                    <c:v>0.252</c:v>
                  </c:pt>
                </c:numCache>
              </c:numRef>
            </c:plus>
            <c:minus>
              <c:numRef>
                <c:f>Sheet1!$C$2:$C$8</c:f>
                <c:numCache>
                  <c:formatCode>General</c:formatCode>
                  <c:ptCount val="7"/>
                  <c:pt idx="1">
                    <c:v>0.15</c:v>
                  </c:pt>
                  <c:pt idx="2">
                    <c:v>0.17699999999999999</c:v>
                  </c:pt>
                  <c:pt idx="3">
                    <c:v>0.182</c:v>
                  </c:pt>
                  <c:pt idx="4">
                    <c:v>0.215</c:v>
                  </c:pt>
                  <c:pt idx="5">
                    <c:v>0.2</c:v>
                  </c:pt>
                  <c:pt idx="6">
                    <c:v>0.252</c:v>
                  </c:pt>
                </c:numCache>
              </c:numRef>
            </c:minus>
            <c:spPr>
              <a:noFill/>
              <a:ln w="19050" cap="flat" cmpd="sng" algn="ctr">
                <a:solidFill>
                  <a:srgbClr val="071D49"/>
                </a:solidFill>
                <a:round/>
              </a:ln>
              <a:effectLst/>
            </c:spPr>
          </c:errBars>
          <c:xVal>
            <c:numRef>
              <c:f>Sheet1!$A$2:$A$8</c:f>
              <c:numCache>
                <c:formatCode>General</c:formatCode>
                <c:ptCount val="7"/>
                <c:pt idx="0">
                  <c:v>0</c:v>
                </c:pt>
                <c:pt idx="1">
                  <c:v>24</c:v>
                </c:pt>
                <c:pt idx="2">
                  <c:v>48</c:v>
                </c:pt>
                <c:pt idx="3">
                  <c:v>96</c:v>
                </c:pt>
                <c:pt idx="4">
                  <c:v>144</c:v>
                </c:pt>
                <c:pt idx="5">
                  <c:v>192</c:v>
                </c:pt>
                <c:pt idx="6">
                  <c:v>240</c:v>
                </c:pt>
              </c:numCache>
            </c:numRef>
          </c:xVal>
          <c:yVal>
            <c:numRef>
              <c:f>Sheet1!$B$2:$B$8</c:f>
              <c:numCache>
                <c:formatCode>General</c:formatCode>
                <c:ptCount val="7"/>
                <c:pt idx="0">
                  <c:v>0.12</c:v>
                </c:pt>
                <c:pt idx="1">
                  <c:v>0.15</c:v>
                </c:pt>
                <c:pt idx="2">
                  <c:v>0.19</c:v>
                </c:pt>
                <c:pt idx="3">
                  <c:v>0.23</c:v>
                </c:pt>
                <c:pt idx="4">
                  <c:v>0.28999999999999998</c:v>
                </c:pt>
                <c:pt idx="5">
                  <c:v>0.3</c:v>
                </c:pt>
                <c:pt idx="6">
                  <c:v>0.32</c:v>
                </c:pt>
              </c:numCache>
            </c:numRef>
          </c:yVal>
          <c:smooth val="0"/>
          <c:extLst>
            <c:ext xmlns:c16="http://schemas.microsoft.com/office/drawing/2014/chart" uri="{C3380CC4-5D6E-409C-BE32-E72D297353CC}">
              <c16:uniqueId val="{00000007-5B24-473F-9EA5-F51129CBF90C}"/>
            </c:ext>
          </c:extLst>
        </c:ser>
        <c:dLbls>
          <c:showLegendKey val="0"/>
          <c:showVal val="0"/>
          <c:showCatName val="0"/>
          <c:showSerName val="0"/>
          <c:showPercent val="0"/>
          <c:showBubbleSize val="0"/>
        </c:dLbls>
        <c:axId val="586397280"/>
        <c:axId val="586394000"/>
      </c:scatterChart>
      <c:valAx>
        <c:axId val="586397280"/>
        <c:scaling>
          <c:orientation val="minMax"/>
          <c:max val="240"/>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noFill/>
                <a:latin typeface="Arial" panose="020B0604020202020204" pitchFamily="34" charset="0"/>
                <a:ea typeface="+mn-ea"/>
                <a:cs typeface="Arial" panose="020B0604020202020204" pitchFamily="34" charset="0"/>
              </a:defRPr>
            </a:pPr>
            <a:endParaRPr lang="en-US"/>
          </a:p>
        </c:txPr>
        <c:crossAx val="586394000"/>
        <c:crosses val="autoZero"/>
        <c:crossBetween val="midCat"/>
        <c:majorUnit val="24"/>
      </c:valAx>
      <c:valAx>
        <c:axId val="586394000"/>
        <c:scaling>
          <c:orientation val="minMax"/>
          <c:max val="1.4"/>
          <c:min val="0"/>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noFill/>
                <a:latin typeface="Arial" panose="020B0604020202020204" pitchFamily="34" charset="0"/>
                <a:ea typeface="+mn-ea"/>
                <a:cs typeface="Arial" panose="020B0604020202020204" pitchFamily="34" charset="0"/>
              </a:defRPr>
            </a:pPr>
            <a:endParaRPr lang="en-US"/>
          </a:p>
        </c:txPr>
        <c:crossAx val="586397280"/>
        <c:crosses val="autoZero"/>
        <c:crossBetween val="midCat"/>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16739537689624"/>
          <c:y val="3.8421055481258098E-2"/>
          <c:w val="0.78926851086130456"/>
          <c:h val="0.84732600561152494"/>
        </c:manualLayout>
      </c:layout>
      <c:scatterChart>
        <c:scatterStyle val="lineMarker"/>
        <c:varyColors val="0"/>
        <c:ser>
          <c:idx val="0"/>
          <c:order val="0"/>
          <c:tx>
            <c:strRef>
              <c:f>Sheet1!$B$1</c:f>
              <c:strCache>
                <c:ptCount val="1"/>
                <c:pt idx="0">
                  <c:v>Randomized Cohort</c:v>
                </c:pt>
              </c:strCache>
            </c:strRef>
          </c:tx>
          <c:spPr>
            <a:ln w="31750" cap="rnd">
              <a:solidFill>
                <a:srgbClr val="E30046"/>
              </a:solidFill>
              <a:round/>
            </a:ln>
            <a:effectLst/>
          </c:spPr>
          <c:marker>
            <c:symbol val="square"/>
            <c:size val="6"/>
            <c:spPr>
              <a:solidFill>
                <a:srgbClr val="E30046"/>
              </a:solidFill>
              <a:ln w="9525">
                <a:no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0-A113-4AB4-8465-D6D88AB41B50}"/>
                </c:ext>
              </c:extLst>
            </c:dLbl>
            <c:dLbl>
              <c:idx val="1"/>
              <c:layout>
                <c:manualLayout>
                  <c:x val="-1.6064986970728119E-2"/>
                  <c:y val="-8.85274431127990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113-4AB4-8465-D6D88AB41B50}"/>
                </c:ext>
              </c:extLst>
            </c:dLbl>
            <c:dLbl>
              <c:idx val="2"/>
              <c:layout>
                <c:manualLayout>
                  <c:x val="-1.3677916098405962E-2"/>
                  <c:y val="-8.85274431127990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113-4AB4-8465-D6D88AB41B50}"/>
                </c:ext>
              </c:extLst>
            </c:dLbl>
            <c:dLbl>
              <c:idx val="3"/>
              <c:layout>
                <c:manualLayout>
                  <c:x val="-1.1290845226083805E-2"/>
                  <c:y val="-8.184612665145571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113-4AB4-8465-D6D88AB41B50}"/>
                </c:ext>
              </c:extLst>
            </c:dLbl>
            <c:dLbl>
              <c:idx val="4"/>
              <c:layout>
                <c:manualLayout>
                  <c:x val="-1.3677916098406051E-2"/>
                  <c:y val="-9.520875957414241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113-4AB4-8465-D6D88AB41B50}"/>
                </c:ext>
              </c:extLst>
            </c:dLbl>
            <c:dLbl>
              <c:idx val="5"/>
              <c:layout>
                <c:manualLayout>
                  <c:x val="-1.3677916098405962E-2"/>
                  <c:y val="-8.184612665145571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113-4AB4-8465-D6D88AB41B50}"/>
                </c:ext>
              </c:extLst>
            </c:dLbl>
            <c:dLbl>
              <c:idx val="6"/>
              <c:layout>
                <c:manualLayout>
                  <c:x val="-5.1736936501003035E-2"/>
                  <c:y val="-0.10896135749595277"/>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113-4AB4-8465-D6D88AB41B50}"/>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Dir val="y"/>
            <c:errBarType val="both"/>
            <c:errValType val="cust"/>
            <c:noEndCap val="0"/>
            <c:plus>
              <c:numRef>
                <c:f>Sheet1!$C$2:$C$8</c:f>
                <c:numCache>
                  <c:formatCode>General</c:formatCode>
                  <c:ptCount val="7"/>
                  <c:pt idx="1">
                    <c:v>0.28399999999999997</c:v>
                  </c:pt>
                  <c:pt idx="2">
                    <c:v>0.33300000000000002</c:v>
                  </c:pt>
                  <c:pt idx="3">
                    <c:v>0.28899999999999998</c:v>
                  </c:pt>
                  <c:pt idx="4">
                    <c:v>0.32500000000000001</c:v>
                  </c:pt>
                  <c:pt idx="5">
                    <c:v>0.38800000000000001</c:v>
                  </c:pt>
                  <c:pt idx="6">
                    <c:v>0.39300000000000002</c:v>
                  </c:pt>
                </c:numCache>
              </c:numRef>
            </c:plus>
            <c:minus>
              <c:numRef>
                <c:f>Sheet1!$C$2:$C$8</c:f>
                <c:numCache>
                  <c:formatCode>General</c:formatCode>
                  <c:ptCount val="7"/>
                  <c:pt idx="1">
                    <c:v>0.28399999999999997</c:v>
                  </c:pt>
                  <c:pt idx="2">
                    <c:v>0.33300000000000002</c:v>
                  </c:pt>
                  <c:pt idx="3">
                    <c:v>0.28899999999999998</c:v>
                  </c:pt>
                  <c:pt idx="4">
                    <c:v>0.32500000000000001</c:v>
                  </c:pt>
                  <c:pt idx="5">
                    <c:v>0.38800000000000001</c:v>
                  </c:pt>
                  <c:pt idx="6">
                    <c:v>0.39300000000000002</c:v>
                  </c:pt>
                </c:numCache>
              </c:numRef>
            </c:minus>
            <c:spPr>
              <a:noFill/>
              <a:ln w="19050" cap="flat" cmpd="sng" algn="ctr">
                <a:solidFill>
                  <a:srgbClr val="E30046"/>
                </a:solidFill>
                <a:round/>
              </a:ln>
              <a:effectLst/>
            </c:spPr>
          </c:errBars>
          <c:xVal>
            <c:numRef>
              <c:f>Sheet1!$A$2:$A$8</c:f>
              <c:numCache>
                <c:formatCode>General</c:formatCode>
                <c:ptCount val="7"/>
                <c:pt idx="0">
                  <c:v>0</c:v>
                </c:pt>
                <c:pt idx="1">
                  <c:v>24</c:v>
                </c:pt>
                <c:pt idx="2">
                  <c:v>48</c:v>
                </c:pt>
                <c:pt idx="3">
                  <c:v>96</c:v>
                </c:pt>
                <c:pt idx="4">
                  <c:v>144</c:v>
                </c:pt>
                <c:pt idx="5">
                  <c:v>192</c:v>
                </c:pt>
                <c:pt idx="6">
                  <c:v>240</c:v>
                </c:pt>
              </c:numCache>
            </c:numRef>
          </c:xVal>
          <c:yVal>
            <c:numRef>
              <c:f>Sheet1!$B$2:$B$8</c:f>
              <c:numCache>
                <c:formatCode>General</c:formatCode>
                <c:ptCount val="7"/>
                <c:pt idx="0">
                  <c:v>0.2</c:v>
                </c:pt>
                <c:pt idx="1">
                  <c:v>0.32</c:v>
                </c:pt>
                <c:pt idx="2">
                  <c:v>0.38</c:v>
                </c:pt>
                <c:pt idx="3">
                  <c:v>0.44</c:v>
                </c:pt>
                <c:pt idx="4">
                  <c:v>0.49</c:v>
                </c:pt>
                <c:pt idx="5">
                  <c:v>0.56000000000000005</c:v>
                </c:pt>
                <c:pt idx="6">
                  <c:v>0.6</c:v>
                </c:pt>
              </c:numCache>
            </c:numRef>
          </c:yVal>
          <c:smooth val="0"/>
          <c:extLst>
            <c:ext xmlns:c16="http://schemas.microsoft.com/office/drawing/2014/chart" uri="{C3380CC4-5D6E-409C-BE32-E72D297353CC}">
              <c16:uniqueId val="{00000007-A113-4AB4-8465-D6D88AB41B50}"/>
            </c:ext>
          </c:extLst>
        </c:ser>
        <c:dLbls>
          <c:showLegendKey val="0"/>
          <c:showVal val="0"/>
          <c:showCatName val="0"/>
          <c:showSerName val="0"/>
          <c:showPercent val="0"/>
          <c:showBubbleSize val="0"/>
        </c:dLbls>
        <c:axId val="586397280"/>
        <c:axId val="586394000"/>
      </c:scatterChart>
      <c:valAx>
        <c:axId val="586397280"/>
        <c:scaling>
          <c:orientation val="minMax"/>
          <c:max val="240"/>
        </c:scaling>
        <c:delete val="0"/>
        <c:axPos val="b"/>
        <c:numFmt formatCode="General" sourceLinked="1"/>
        <c:majorTickMark val="out"/>
        <c:minorTickMark val="none"/>
        <c:tickLblPos val="nextTo"/>
        <c:spPr>
          <a:noFill/>
          <a:ln w="6350" cap="flat" cmpd="sng" algn="ctr">
            <a:noFill/>
            <a:round/>
          </a:ln>
          <a:effectLst/>
        </c:spPr>
        <c:txPr>
          <a:bodyPr rot="-60000000" spcFirstLastPara="1" vertOverflow="ellipsis" vert="horz" wrap="square" anchor="ctr" anchorCtr="1"/>
          <a:lstStyle/>
          <a:p>
            <a:pPr>
              <a:defRPr sz="1000" b="0" i="0" u="none" strike="noStrike" kern="1200" baseline="0">
                <a:noFill/>
                <a:latin typeface="Arial" panose="020B0604020202020204" pitchFamily="34" charset="0"/>
                <a:ea typeface="+mn-ea"/>
                <a:cs typeface="Arial" panose="020B0604020202020204" pitchFamily="34" charset="0"/>
              </a:defRPr>
            </a:pPr>
            <a:endParaRPr lang="en-US"/>
          </a:p>
        </c:txPr>
        <c:crossAx val="586394000"/>
        <c:crossesAt val="0"/>
        <c:crossBetween val="midCat"/>
        <c:majorUnit val="24"/>
      </c:valAx>
      <c:valAx>
        <c:axId val="586394000"/>
        <c:scaling>
          <c:orientation val="minMax"/>
          <c:max val="1.4"/>
          <c:min val="0"/>
        </c:scaling>
        <c:delete val="0"/>
        <c:axPos val="l"/>
        <c:numFmt formatCode="General" sourceLinked="1"/>
        <c:majorTickMark val="out"/>
        <c:minorTickMark val="none"/>
        <c:tickLblPos val="nextTo"/>
        <c:spPr>
          <a:noFill/>
          <a:ln w="6350">
            <a:noFill/>
          </a:ln>
          <a:effectLst/>
        </c:spPr>
        <c:txPr>
          <a:bodyPr rot="-60000000" spcFirstLastPara="1" vertOverflow="ellipsis" vert="horz" wrap="square" anchor="ctr" anchorCtr="1"/>
          <a:lstStyle/>
          <a:p>
            <a:pPr>
              <a:defRPr sz="1000" b="0" i="0" u="none" strike="noStrike" kern="1200" baseline="0">
                <a:noFill/>
                <a:latin typeface="Arial" panose="020B0604020202020204" pitchFamily="34" charset="0"/>
                <a:ea typeface="+mn-ea"/>
                <a:cs typeface="Arial" panose="020B0604020202020204" pitchFamily="34" charset="0"/>
              </a:defRPr>
            </a:pPr>
            <a:endParaRPr lang="en-US"/>
          </a:p>
        </c:txPr>
        <c:crossAx val="58639728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CD4/CD8</c:v>
                </c:pt>
              </c:strCache>
            </c:strRef>
          </c:tx>
          <c:spPr>
            <a:ln w="38100" cap="rnd">
              <a:noFill/>
              <a:round/>
            </a:ln>
            <a:effectLst/>
          </c:spPr>
          <c:marker>
            <c:symbol val="circle"/>
            <c:size val="5"/>
            <c:spPr>
              <a:noFill/>
              <a:ln w="38100">
                <a:noFill/>
              </a:ln>
              <a:effectLst/>
            </c:spPr>
          </c:marker>
          <c:xVal>
            <c:numRef>
              <c:f>Sheet1!$A$2:$A$25</c:f>
              <c:numCache>
                <c:formatCode>General</c:formatCode>
                <c:ptCount val="24"/>
                <c:pt idx="0">
                  <c:v>1</c:v>
                </c:pt>
                <c:pt idx="1">
                  <c:v>2</c:v>
                </c:pt>
                <c:pt idx="2">
                  <c:v>4</c:v>
                </c:pt>
                <c:pt idx="3">
                  <c:v>8</c:v>
                </c:pt>
                <c:pt idx="4">
                  <c:v>12</c:v>
                </c:pt>
                <c:pt idx="5">
                  <c:v>16</c:v>
                </c:pt>
                <c:pt idx="6">
                  <c:v>24</c:v>
                </c:pt>
                <c:pt idx="7">
                  <c:v>36</c:v>
                </c:pt>
                <c:pt idx="8">
                  <c:v>48</c:v>
                </c:pt>
                <c:pt idx="9">
                  <c:v>60</c:v>
                </c:pt>
                <c:pt idx="10">
                  <c:v>72</c:v>
                </c:pt>
                <c:pt idx="11">
                  <c:v>84</c:v>
                </c:pt>
                <c:pt idx="12">
                  <c:v>96</c:v>
                </c:pt>
                <c:pt idx="13">
                  <c:v>108</c:v>
                </c:pt>
                <c:pt idx="14">
                  <c:v>120</c:v>
                </c:pt>
                <c:pt idx="15">
                  <c:v>132</c:v>
                </c:pt>
                <c:pt idx="16">
                  <c:v>144</c:v>
                </c:pt>
                <c:pt idx="17">
                  <c:v>156</c:v>
                </c:pt>
                <c:pt idx="18">
                  <c:v>156.5</c:v>
                </c:pt>
                <c:pt idx="19">
                  <c:v>168</c:v>
                </c:pt>
                <c:pt idx="20">
                  <c:v>180</c:v>
                </c:pt>
                <c:pt idx="21">
                  <c:v>192</c:v>
                </c:pt>
                <c:pt idx="22">
                  <c:v>204</c:v>
                </c:pt>
                <c:pt idx="23">
                  <c:v>228</c:v>
                </c:pt>
              </c:numCache>
            </c:numRef>
          </c:xVal>
          <c:yVal>
            <c:numRef>
              <c:f>Sheet1!$B$2:$B$25</c:f>
              <c:numCache>
                <c:formatCode>General</c:formatCode>
                <c:ptCount val="24"/>
                <c:pt idx="0">
                  <c:v>5.0000000000000001E-3</c:v>
                </c:pt>
                <c:pt idx="1">
                  <c:v>8.9999999999999993E-3</c:v>
                </c:pt>
                <c:pt idx="2">
                  <c:v>0.108</c:v>
                </c:pt>
                <c:pt idx="3">
                  <c:v>7.6999999999999999E-2</c:v>
                </c:pt>
                <c:pt idx="4">
                  <c:v>0.08</c:v>
                </c:pt>
                <c:pt idx="5">
                  <c:v>0.11799999999999999</c:v>
                </c:pt>
                <c:pt idx="6">
                  <c:v>0.14199999999999999</c:v>
                </c:pt>
                <c:pt idx="7">
                  <c:v>0.189</c:v>
                </c:pt>
                <c:pt idx="8">
                  <c:v>0.26500000000000001</c:v>
                </c:pt>
                <c:pt idx="9">
                  <c:v>0.316</c:v>
                </c:pt>
                <c:pt idx="10">
                  <c:v>0.38</c:v>
                </c:pt>
                <c:pt idx="11">
                  <c:v>0.375</c:v>
                </c:pt>
                <c:pt idx="12">
                  <c:v>0.46600000000000003</c:v>
                </c:pt>
                <c:pt idx="13">
                  <c:v>0.48399999999999999</c:v>
                </c:pt>
                <c:pt idx="14">
                  <c:v>0.50900000000000001</c:v>
                </c:pt>
                <c:pt idx="15">
                  <c:v>0.55800000000000005</c:v>
                </c:pt>
                <c:pt idx="16">
                  <c:v>0.58899999999999997</c:v>
                </c:pt>
                <c:pt idx="17">
                  <c:v>0.59399999999999997</c:v>
                </c:pt>
                <c:pt idx="18">
                  <c:v>0.70199999999999996</c:v>
                </c:pt>
                <c:pt idx="19">
                  <c:v>0.72699999999999998</c:v>
                </c:pt>
                <c:pt idx="20">
                  <c:v>0.73599999999999999</c:v>
                </c:pt>
                <c:pt idx="21">
                  <c:v>0.75700000000000001</c:v>
                </c:pt>
                <c:pt idx="22">
                  <c:v>0.73</c:v>
                </c:pt>
                <c:pt idx="23">
                  <c:v>0.82399999999999995</c:v>
                </c:pt>
              </c:numCache>
            </c:numRef>
          </c:yVal>
          <c:smooth val="0"/>
          <c:extLst>
            <c:ext xmlns:c16="http://schemas.microsoft.com/office/drawing/2014/chart" uri="{C3380CC4-5D6E-409C-BE32-E72D297353CC}">
              <c16:uniqueId val="{00000000-C146-428B-A7A2-94E3CE746EA7}"/>
            </c:ext>
          </c:extLst>
        </c:ser>
        <c:dLbls>
          <c:showLegendKey val="0"/>
          <c:showVal val="0"/>
          <c:showCatName val="0"/>
          <c:showSerName val="0"/>
          <c:showPercent val="0"/>
          <c:showBubbleSize val="0"/>
        </c:dLbls>
        <c:axId val="209874336"/>
        <c:axId val="209871008"/>
      </c:scatterChart>
      <c:valAx>
        <c:axId val="209874336"/>
        <c:scaling>
          <c:orientation val="minMax"/>
          <c:max val="235"/>
          <c:min val="0"/>
        </c:scaling>
        <c:delete val="0"/>
        <c:axPos val="b"/>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accent2"/>
                </a:solidFill>
                <a:latin typeface="+mn-lt"/>
                <a:ea typeface="+mn-ea"/>
                <a:cs typeface="+mn-cs"/>
              </a:defRPr>
            </a:pPr>
            <a:endParaRPr lang="en-US"/>
          </a:p>
        </c:txPr>
        <c:crossAx val="209871008"/>
        <c:crosses val="autoZero"/>
        <c:crossBetween val="midCat"/>
        <c:majorUnit val="12"/>
      </c:valAx>
      <c:valAx>
        <c:axId val="209871008"/>
        <c:scaling>
          <c:orientation val="minMax"/>
          <c:max val="1"/>
        </c:scaling>
        <c:delete val="0"/>
        <c:axPos val="l"/>
        <c:title>
          <c:tx>
            <c:rich>
              <a:bodyPr rot="-5400000" spcFirstLastPara="1" vertOverflow="ellipsis" vert="horz" wrap="square" anchor="ctr" anchorCtr="1"/>
              <a:lstStyle/>
              <a:p>
                <a:pPr>
                  <a:defRPr sz="1400" b="1" i="0" u="none" strike="noStrike" kern="1200" baseline="0">
                    <a:solidFill>
                      <a:schemeClr val="accent2"/>
                    </a:solidFill>
                    <a:latin typeface="+mn-lt"/>
                    <a:ea typeface="+mn-ea"/>
                    <a:cs typeface="+mn-cs"/>
                  </a:defRPr>
                </a:pPr>
                <a:r>
                  <a:rPr lang="en-US" sz="1400" b="1" dirty="0">
                    <a:solidFill>
                      <a:schemeClr val="accent2"/>
                    </a:solidFill>
                  </a:rPr>
                  <a:t>CD4:CD8 ratio</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accent2"/>
                  </a:solidFill>
                  <a:latin typeface="+mn-lt"/>
                  <a:ea typeface="+mn-ea"/>
                  <a:cs typeface="+mn-cs"/>
                </a:defRPr>
              </a:pPr>
              <a:endParaRPr lang="en-US"/>
            </a:p>
          </c:txPr>
        </c:title>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accent2"/>
                </a:solidFill>
                <a:latin typeface="+mn-lt"/>
                <a:ea typeface="+mn-ea"/>
                <a:cs typeface="+mn-cs"/>
              </a:defRPr>
            </a:pPr>
            <a:endParaRPr lang="en-US"/>
          </a:p>
        </c:txPr>
        <c:crossAx val="20987433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91727762630342"/>
          <c:y val="0.10800264874675038"/>
          <c:w val="0.7734522344982423"/>
          <c:h val="0.72100235444155591"/>
        </c:manualLayout>
      </c:layout>
      <c:lineChart>
        <c:grouping val="standard"/>
        <c:varyColors val="0"/>
        <c:ser>
          <c:idx val="0"/>
          <c:order val="0"/>
          <c:tx>
            <c:strRef>
              <c:f>Sheet1!$B$2</c:f>
              <c:strCache>
                <c:ptCount val="1"/>
                <c:pt idx="0">
                  <c:v>Randomized Cohort: ITT-E population</c:v>
                </c:pt>
              </c:strCache>
            </c:strRef>
          </c:tx>
          <c:spPr>
            <a:ln w="19050" cap="rnd">
              <a:solidFill>
                <a:srgbClr val="E30046"/>
              </a:solidFill>
              <a:prstDash val="solid"/>
              <a:round/>
            </a:ln>
            <a:effectLst/>
          </c:spPr>
          <c:marker>
            <c:symbol val="circle"/>
            <c:size val="6"/>
            <c:spPr>
              <a:solidFill>
                <a:srgbClr val="E30046"/>
              </a:solidFill>
              <a:ln w="19050">
                <a:solidFill>
                  <a:srgbClr val="E30046"/>
                </a:solidFill>
                <a:prstDash val="solid"/>
              </a:ln>
              <a:effectLst/>
            </c:spPr>
          </c:marker>
          <c:dPt>
            <c:idx val="1"/>
            <c:marker>
              <c:symbol val="circle"/>
              <c:size val="6"/>
              <c:spPr>
                <a:solidFill>
                  <a:srgbClr val="E30046"/>
                </a:solidFill>
                <a:ln w="19050">
                  <a:solidFill>
                    <a:srgbClr val="E30046"/>
                  </a:solidFill>
                  <a:prstDash val="solid"/>
                </a:ln>
                <a:effectLst/>
              </c:spPr>
            </c:marker>
            <c:bubble3D val="0"/>
            <c:spPr>
              <a:ln w="19050" cap="rnd">
                <a:solidFill>
                  <a:srgbClr val="E30046"/>
                </a:solidFill>
                <a:prstDash val="solid"/>
                <a:round/>
              </a:ln>
              <a:effectLst/>
            </c:spPr>
            <c:extLst>
              <c:ext xmlns:c16="http://schemas.microsoft.com/office/drawing/2014/chart" uri="{C3380CC4-5D6E-409C-BE32-E72D297353CC}">
                <c16:uniqueId val="{00000001-1F01-4FF7-89AD-4D5DF9E51812}"/>
              </c:ext>
            </c:extLst>
          </c:dPt>
          <c:dLbls>
            <c:dLbl>
              <c:idx val="0"/>
              <c:delete val="1"/>
              <c:extLst>
                <c:ext xmlns:c15="http://schemas.microsoft.com/office/drawing/2012/chart" uri="{CE6537A1-D6FC-4f65-9D91-7224C49458BB}"/>
                <c:ext xmlns:c16="http://schemas.microsoft.com/office/drawing/2014/chart" uri="{C3380CC4-5D6E-409C-BE32-E72D297353CC}">
                  <c16:uniqueId val="{00000002-1F01-4FF7-89AD-4D5DF9E51812}"/>
                </c:ext>
              </c:extLst>
            </c:dLbl>
            <c:dLbl>
              <c:idx val="1"/>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F01-4FF7-89AD-4D5DF9E51812}"/>
                </c:ext>
              </c:extLst>
            </c:dLbl>
            <c:dLbl>
              <c:idx val="2"/>
              <c:layout>
                <c:manualLayout>
                  <c:x val="-8.9702164597374127E-3"/>
                  <c:y val="-3.19100082527788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F01-4FF7-89AD-4D5DF9E51812}"/>
                </c:ext>
              </c:extLst>
            </c:dLbl>
            <c:dLbl>
              <c:idx val="4"/>
              <c:layout>
                <c:manualLayout>
                  <c:x val="-4.0866821634509082E-2"/>
                  <c:y val="-4.05608796188034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F01-4FF7-89AD-4D5DF9E51812}"/>
                </c:ext>
              </c:extLst>
            </c:dLbl>
            <c:dLbl>
              <c:idx val="6"/>
              <c:layout>
                <c:manualLayout>
                  <c:x val="-3.7152506840773467E-2"/>
                  <c:y val="-4.05608796188034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F01-4FF7-89AD-4D5DF9E51812}"/>
                </c:ext>
              </c:extLst>
            </c:dLbl>
            <c:dLbl>
              <c:idx val="8"/>
              <c:layout>
                <c:manualLayout>
                  <c:x val="-4.4581136428244836E-2"/>
                  <c:y val="-4.991476547709057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F01-4FF7-89AD-4D5DF9E51812}"/>
                </c:ext>
              </c:extLst>
            </c:dLbl>
            <c:spPr>
              <a:noFill/>
              <a:ln>
                <a:noFill/>
              </a:ln>
              <a:effectLst/>
            </c:spPr>
            <c:txPr>
              <a:bodyPr rot="0" spcFirstLastPara="1" vertOverflow="ellipsis" vert="horz" wrap="square" anchor="ctr" anchorCtr="1"/>
              <a:lstStyle/>
              <a:p>
                <a:pPr>
                  <a:defRPr sz="800" b="0" i="0" u="none" strike="noStrike" kern="1200" baseline="0">
                    <a:solidFill>
                      <a:srgbClr val="E30046"/>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Sheet1!$A$3:$A$13</c:f>
              <c:numCache>
                <c:formatCode>General</c:formatCode>
                <c:ptCount val="11"/>
                <c:pt idx="0">
                  <c:v>0</c:v>
                </c:pt>
                <c:pt idx="1">
                  <c:v>24</c:v>
                </c:pt>
                <c:pt idx="2">
                  <c:v>48</c:v>
                </c:pt>
                <c:pt idx="3">
                  <c:v>72</c:v>
                </c:pt>
                <c:pt idx="4">
                  <c:v>96</c:v>
                </c:pt>
                <c:pt idx="5">
                  <c:v>120</c:v>
                </c:pt>
                <c:pt idx="6">
                  <c:v>144</c:v>
                </c:pt>
                <c:pt idx="7">
                  <c:v>168</c:v>
                </c:pt>
                <c:pt idx="8">
                  <c:v>192</c:v>
                </c:pt>
                <c:pt idx="9">
                  <c:v>216</c:v>
                </c:pt>
                <c:pt idx="10">
                  <c:v>240</c:v>
                </c:pt>
              </c:numCache>
            </c:numRef>
          </c:cat>
          <c:val>
            <c:numRef>
              <c:f>Sheet1!$B$3:$B$13</c:f>
              <c:numCache>
                <c:formatCode>General</c:formatCode>
                <c:ptCount val="11"/>
                <c:pt idx="0">
                  <c:v>0</c:v>
                </c:pt>
                <c:pt idx="1">
                  <c:v>53</c:v>
                </c:pt>
                <c:pt idx="2">
                  <c:v>54</c:v>
                </c:pt>
                <c:pt idx="4">
                  <c:v>60</c:v>
                </c:pt>
                <c:pt idx="6">
                  <c:v>54</c:v>
                </c:pt>
                <c:pt idx="8">
                  <c:v>53</c:v>
                </c:pt>
                <c:pt idx="10">
                  <c:v>45</c:v>
                </c:pt>
              </c:numCache>
            </c:numRef>
          </c:val>
          <c:smooth val="0"/>
          <c:extLst>
            <c:ext xmlns:c16="http://schemas.microsoft.com/office/drawing/2014/chart" uri="{C3380CC4-5D6E-409C-BE32-E72D297353CC}">
              <c16:uniqueId val="{00000007-1F01-4FF7-89AD-4D5DF9E51812}"/>
            </c:ext>
          </c:extLst>
        </c:ser>
        <c:ser>
          <c:idx val="1"/>
          <c:order val="1"/>
          <c:tx>
            <c:strRef>
              <c:f>Sheet1!$C$2</c:f>
              <c:strCache>
                <c:ptCount val="1"/>
                <c:pt idx="0">
                  <c:v>Randomized Cohort: Observed Analysis</c:v>
                </c:pt>
              </c:strCache>
            </c:strRef>
          </c:tx>
          <c:spPr>
            <a:ln w="19050" cap="rnd">
              <a:solidFill>
                <a:srgbClr val="E30046"/>
              </a:solidFill>
              <a:prstDash val="sysDash"/>
              <a:round/>
            </a:ln>
            <a:effectLst/>
          </c:spPr>
          <c:marker>
            <c:symbol val="circle"/>
            <c:size val="6"/>
            <c:spPr>
              <a:solidFill>
                <a:srgbClr val="E30046"/>
              </a:solidFill>
              <a:ln w="19050">
                <a:solidFill>
                  <a:srgbClr val="E30046"/>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8-1F01-4FF7-89AD-4D5DF9E51812}"/>
                </c:ext>
              </c:extLst>
            </c:dLbl>
            <c:dLbl>
              <c:idx val="4"/>
              <c:layout>
                <c:manualLayout>
                  <c:x val="-2.738262682667375E-2"/>
                  <c:y val="-3.7425954304533764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3.9924813871045031E-2"/>
                      <c:h val="8.0656933214383428E-2"/>
                    </c:manualLayout>
                  </c15:layout>
                </c:ext>
                <c:ext xmlns:c16="http://schemas.microsoft.com/office/drawing/2014/chart" uri="{C3380CC4-5D6E-409C-BE32-E72D297353CC}">
                  <c16:uniqueId val="{00000009-1F01-4FF7-89AD-4D5DF9E51812}"/>
                </c:ext>
              </c:extLst>
            </c:dLbl>
            <c:spPr>
              <a:noFill/>
              <a:ln>
                <a:noFill/>
              </a:ln>
              <a:effectLst/>
            </c:spPr>
            <c:txPr>
              <a:bodyPr rot="0" spcFirstLastPara="1" vertOverflow="ellipsis" vert="horz" wrap="square" anchor="ctr" anchorCtr="1"/>
              <a:lstStyle/>
              <a:p>
                <a:pPr>
                  <a:defRPr sz="800" b="0" i="0" u="none" strike="noStrike" kern="1200" baseline="0">
                    <a:solidFill>
                      <a:srgbClr val="E30046"/>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Sheet1!$A$3:$A$13</c:f>
              <c:numCache>
                <c:formatCode>General</c:formatCode>
                <c:ptCount val="11"/>
                <c:pt idx="0">
                  <c:v>0</c:v>
                </c:pt>
                <c:pt idx="1">
                  <c:v>24</c:v>
                </c:pt>
                <c:pt idx="2">
                  <c:v>48</c:v>
                </c:pt>
                <c:pt idx="3">
                  <c:v>72</c:v>
                </c:pt>
                <c:pt idx="4">
                  <c:v>96</c:v>
                </c:pt>
                <c:pt idx="5">
                  <c:v>120</c:v>
                </c:pt>
                <c:pt idx="6">
                  <c:v>144</c:v>
                </c:pt>
                <c:pt idx="7">
                  <c:v>168</c:v>
                </c:pt>
                <c:pt idx="8">
                  <c:v>192</c:v>
                </c:pt>
                <c:pt idx="9">
                  <c:v>216</c:v>
                </c:pt>
                <c:pt idx="10">
                  <c:v>240</c:v>
                </c:pt>
              </c:numCache>
            </c:numRef>
          </c:cat>
          <c:val>
            <c:numRef>
              <c:f>Sheet1!$C$3:$C$13</c:f>
              <c:numCache>
                <c:formatCode>General</c:formatCode>
                <c:ptCount val="11"/>
                <c:pt idx="0">
                  <c:v>0</c:v>
                </c:pt>
                <c:pt idx="1">
                  <c:v>57</c:v>
                </c:pt>
                <c:pt idx="2">
                  <c:v>62</c:v>
                </c:pt>
                <c:pt idx="4">
                  <c:v>79</c:v>
                </c:pt>
                <c:pt idx="6">
                  <c:v>78</c:v>
                </c:pt>
                <c:pt idx="8">
                  <c:v>80</c:v>
                </c:pt>
                <c:pt idx="10">
                  <c:v>82</c:v>
                </c:pt>
              </c:numCache>
            </c:numRef>
          </c:val>
          <c:smooth val="0"/>
          <c:extLst>
            <c:ext xmlns:c16="http://schemas.microsoft.com/office/drawing/2014/chart" uri="{C3380CC4-5D6E-409C-BE32-E72D297353CC}">
              <c16:uniqueId val="{0000000A-1F01-4FF7-89AD-4D5DF9E51812}"/>
            </c:ext>
          </c:extLst>
        </c:ser>
        <c:dLbls>
          <c:showLegendKey val="0"/>
          <c:showVal val="0"/>
          <c:showCatName val="0"/>
          <c:showSerName val="0"/>
          <c:showPercent val="0"/>
          <c:showBubbleSize val="0"/>
        </c:dLbls>
        <c:marker val="1"/>
        <c:smooth val="0"/>
        <c:axId val="594093976"/>
        <c:axId val="594095288"/>
      </c:lineChart>
      <c:catAx>
        <c:axId val="594093976"/>
        <c:scaling>
          <c:orientation val="minMax"/>
        </c:scaling>
        <c:delete val="0"/>
        <c:axPos val="b"/>
        <c:numFmt formatCode="General" sourceLinked="1"/>
        <c:majorTickMark val="out"/>
        <c:minorTickMark val="none"/>
        <c:tickLblPos val="nextTo"/>
        <c:spPr>
          <a:noFill/>
          <a:ln w="12700" cap="flat" cmpd="sng" algn="ctr">
            <a:noFill/>
            <a:round/>
          </a:ln>
          <a:effectLst/>
        </c:spPr>
        <c:txPr>
          <a:bodyPr rot="-60000000" spcFirstLastPara="1" vertOverflow="ellipsis" vert="horz" wrap="square" anchor="ctr" anchorCtr="1"/>
          <a:lstStyle/>
          <a:p>
            <a:pPr>
              <a:defRPr sz="900" b="0" i="0" u="none" strike="noStrike" kern="1200" baseline="0">
                <a:noFill/>
                <a:latin typeface="Arial" panose="020B0604020202020204" pitchFamily="34" charset="0"/>
                <a:ea typeface="+mn-ea"/>
                <a:cs typeface="Arial" panose="020B0604020202020204" pitchFamily="34" charset="0"/>
              </a:defRPr>
            </a:pPr>
            <a:endParaRPr lang="en-US"/>
          </a:p>
        </c:txPr>
        <c:crossAx val="594095288"/>
        <c:crosses val="autoZero"/>
        <c:auto val="0"/>
        <c:lblAlgn val="ctr"/>
        <c:lblOffset val="100"/>
        <c:tickMarkSkip val="1"/>
        <c:noMultiLvlLbl val="0"/>
      </c:catAx>
      <c:valAx>
        <c:axId val="594095288"/>
        <c:scaling>
          <c:orientation val="minMax"/>
          <c:max val="100"/>
        </c:scaling>
        <c:delete val="0"/>
        <c:axPos val="l"/>
        <c:numFmt formatCode="General" sourceLinked="1"/>
        <c:majorTickMark val="out"/>
        <c:minorTickMark val="none"/>
        <c:tickLblPos val="nextTo"/>
        <c:spPr>
          <a:noFill/>
          <a:ln w="12700">
            <a:noFill/>
          </a:ln>
          <a:effectLst/>
        </c:spPr>
        <c:txPr>
          <a:bodyPr rot="-60000000" spcFirstLastPara="1" vertOverflow="ellipsis" vert="horz" wrap="square" anchor="ctr" anchorCtr="1"/>
          <a:lstStyle/>
          <a:p>
            <a:pPr>
              <a:defRPr sz="900" b="0" i="0" u="none" strike="noStrike" kern="1200" baseline="0">
                <a:noFill/>
                <a:latin typeface="Arial" panose="020B0604020202020204" pitchFamily="34" charset="0"/>
                <a:ea typeface="+mn-ea"/>
                <a:cs typeface="Arial" panose="020B0604020202020204" pitchFamily="34" charset="0"/>
              </a:defRPr>
            </a:pPr>
            <a:endParaRPr lang="en-US"/>
          </a:p>
        </c:txPr>
        <c:crossAx val="594093976"/>
        <c:crosses val="autoZero"/>
        <c:crossBetween val="midCat"/>
      </c:valAx>
      <c:spPr>
        <a:noFill/>
        <a:ln>
          <a:noFill/>
        </a:ln>
        <a:effectLst/>
      </c:spPr>
    </c:plotArea>
    <c:plotVisOnly val="1"/>
    <c:dispBlanksAs val="span"/>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tx1"/>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CD4/CD8</c:v>
                </c:pt>
              </c:strCache>
            </c:strRef>
          </c:tx>
          <c:spPr>
            <a:ln w="38100" cap="rnd">
              <a:solidFill>
                <a:schemeClr val="accent1"/>
              </a:solidFill>
              <a:round/>
            </a:ln>
            <a:effectLst/>
          </c:spPr>
          <c:marker>
            <c:symbol val="circle"/>
            <c:size val="5"/>
            <c:spPr>
              <a:solidFill>
                <a:schemeClr val="accent1"/>
              </a:solidFill>
              <a:ln w="38100">
                <a:solidFill>
                  <a:schemeClr val="accent1"/>
                </a:solidFill>
              </a:ln>
              <a:effectLst/>
            </c:spPr>
          </c:marker>
          <c:xVal>
            <c:numRef>
              <c:f>Sheet1!$A$2:$A$25</c:f>
              <c:numCache>
                <c:formatCode>General</c:formatCode>
                <c:ptCount val="24"/>
                <c:pt idx="0">
                  <c:v>1</c:v>
                </c:pt>
                <c:pt idx="1">
                  <c:v>2</c:v>
                </c:pt>
                <c:pt idx="2">
                  <c:v>4</c:v>
                </c:pt>
                <c:pt idx="3">
                  <c:v>8</c:v>
                </c:pt>
                <c:pt idx="4">
                  <c:v>12</c:v>
                </c:pt>
                <c:pt idx="5">
                  <c:v>16</c:v>
                </c:pt>
                <c:pt idx="6">
                  <c:v>24</c:v>
                </c:pt>
                <c:pt idx="7">
                  <c:v>36</c:v>
                </c:pt>
                <c:pt idx="8">
                  <c:v>48</c:v>
                </c:pt>
                <c:pt idx="9">
                  <c:v>60</c:v>
                </c:pt>
                <c:pt idx="10">
                  <c:v>72</c:v>
                </c:pt>
                <c:pt idx="11">
                  <c:v>84</c:v>
                </c:pt>
                <c:pt idx="12">
                  <c:v>96</c:v>
                </c:pt>
                <c:pt idx="13">
                  <c:v>108</c:v>
                </c:pt>
                <c:pt idx="14">
                  <c:v>120</c:v>
                </c:pt>
                <c:pt idx="15">
                  <c:v>132</c:v>
                </c:pt>
                <c:pt idx="16">
                  <c:v>144</c:v>
                </c:pt>
                <c:pt idx="17">
                  <c:v>156</c:v>
                </c:pt>
                <c:pt idx="18">
                  <c:v>156.5</c:v>
                </c:pt>
                <c:pt idx="19">
                  <c:v>168</c:v>
                </c:pt>
                <c:pt idx="20">
                  <c:v>180</c:v>
                </c:pt>
                <c:pt idx="21">
                  <c:v>192</c:v>
                </c:pt>
                <c:pt idx="22">
                  <c:v>204</c:v>
                </c:pt>
                <c:pt idx="23">
                  <c:v>228</c:v>
                </c:pt>
              </c:numCache>
            </c:numRef>
          </c:xVal>
          <c:yVal>
            <c:numRef>
              <c:f>Sheet1!$B$2:$B$25</c:f>
              <c:numCache>
                <c:formatCode>General</c:formatCode>
                <c:ptCount val="24"/>
                <c:pt idx="0">
                  <c:v>5.0000000000000001E-3</c:v>
                </c:pt>
                <c:pt idx="1">
                  <c:v>8.9999999999999993E-3</c:v>
                </c:pt>
                <c:pt idx="2">
                  <c:v>0.108</c:v>
                </c:pt>
                <c:pt idx="3">
                  <c:v>7.6999999999999999E-2</c:v>
                </c:pt>
                <c:pt idx="4">
                  <c:v>0.08</c:v>
                </c:pt>
                <c:pt idx="5">
                  <c:v>0.11799999999999999</c:v>
                </c:pt>
                <c:pt idx="6">
                  <c:v>0.14199999999999999</c:v>
                </c:pt>
                <c:pt idx="7">
                  <c:v>0.189</c:v>
                </c:pt>
                <c:pt idx="8">
                  <c:v>0.26500000000000001</c:v>
                </c:pt>
                <c:pt idx="9">
                  <c:v>0.316</c:v>
                </c:pt>
                <c:pt idx="10">
                  <c:v>0.38</c:v>
                </c:pt>
                <c:pt idx="11">
                  <c:v>0.375</c:v>
                </c:pt>
                <c:pt idx="12">
                  <c:v>0.46600000000000003</c:v>
                </c:pt>
                <c:pt idx="13">
                  <c:v>0.48399999999999999</c:v>
                </c:pt>
                <c:pt idx="14">
                  <c:v>0.50900000000000001</c:v>
                </c:pt>
                <c:pt idx="15">
                  <c:v>0.55800000000000005</c:v>
                </c:pt>
                <c:pt idx="16">
                  <c:v>0.58899999999999997</c:v>
                </c:pt>
                <c:pt idx="17">
                  <c:v>0.59399999999999997</c:v>
                </c:pt>
                <c:pt idx="18">
                  <c:v>0.70199999999999996</c:v>
                </c:pt>
                <c:pt idx="19">
                  <c:v>0.72699999999999998</c:v>
                </c:pt>
                <c:pt idx="20">
                  <c:v>0.73599999999999999</c:v>
                </c:pt>
                <c:pt idx="21">
                  <c:v>0.75700000000000001</c:v>
                </c:pt>
                <c:pt idx="22">
                  <c:v>0.73</c:v>
                </c:pt>
                <c:pt idx="23">
                  <c:v>0.82399999999999995</c:v>
                </c:pt>
              </c:numCache>
            </c:numRef>
          </c:yVal>
          <c:smooth val="0"/>
          <c:extLst>
            <c:ext xmlns:c16="http://schemas.microsoft.com/office/drawing/2014/chart" uri="{C3380CC4-5D6E-409C-BE32-E72D297353CC}">
              <c16:uniqueId val="{00000000-267C-427F-9A15-354E1F771171}"/>
            </c:ext>
          </c:extLst>
        </c:ser>
        <c:dLbls>
          <c:showLegendKey val="0"/>
          <c:showVal val="0"/>
          <c:showCatName val="0"/>
          <c:showSerName val="0"/>
          <c:showPercent val="0"/>
          <c:showBubbleSize val="0"/>
        </c:dLbls>
        <c:axId val="209874336"/>
        <c:axId val="209871008"/>
      </c:scatterChart>
      <c:valAx>
        <c:axId val="209874336"/>
        <c:scaling>
          <c:orientation val="minMax"/>
          <c:max val="235"/>
          <c:min val="0"/>
        </c:scaling>
        <c:delete val="0"/>
        <c:axPos val="b"/>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accent2"/>
                </a:solidFill>
                <a:latin typeface="+mn-lt"/>
                <a:ea typeface="+mn-ea"/>
                <a:cs typeface="+mn-cs"/>
              </a:defRPr>
            </a:pPr>
            <a:endParaRPr lang="en-US"/>
          </a:p>
        </c:txPr>
        <c:crossAx val="209871008"/>
        <c:crosses val="autoZero"/>
        <c:crossBetween val="midCat"/>
        <c:majorUnit val="12"/>
      </c:valAx>
      <c:valAx>
        <c:axId val="209871008"/>
        <c:scaling>
          <c:orientation val="minMax"/>
          <c:max val="1"/>
        </c:scaling>
        <c:delete val="0"/>
        <c:axPos val="l"/>
        <c:title>
          <c:tx>
            <c:rich>
              <a:bodyPr rot="-5400000" spcFirstLastPara="1" vertOverflow="ellipsis" vert="horz" wrap="square" anchor="ctr" anchorCtr="1"/>
              <a:lstStyle/>
              <a:p>
                <a:pPr>
                  <a:defRPr sz="1400" b="1" i="0" u="none" strike="noStrike" kern="1200" baseline="0">
                    <a:solidFill>
                      <a:schemeClr val="accent2"/>
                    </a:solidFill>
                    <a:latin typeface="+mn-lt"/>
                    <a:ea typeface="+mn-ea"/>
                    <a:cs typeface="+mn-cs"/>
                  </a:defRPr>
                </a:pPr>
                <a:r>
                  <a:rPr lang="en-US" sz="1400" b="1" dirty="0">
                    <a:solidFill>
                      <a:schemeClr val="accent2"/>
                    </a:solidFill>
                  </a:rPr>
                  <a:t>CD4:CD8 ratio</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accent2"/>
                  </a:solidFill>
                  <a:latin typeface="+mn-lt"/>
                  <a:ea typeface="+mn-ea"/>
                  <a:cs typeface="+mn-cs"/>
                </a:defRPr>
              </a:pPr>
              <a:endParaRPr lang="en-US"/>
            </a:p>
          </c:txPr>
        </c:title>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accent2"/>
                </a:solidFill>
                <a:latin typeface="+mn-lt"/>
                <a:ea typeface="+mn-ea"/>
                <a:cs typeface="+mn-cs"/>
              </a:defRPr>
            </a:pPr>
            <a:endParaRPr lang="en-US"/>
          </a:p>
        </c:txPr>
        <c:crossAx val="20987433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91727762630342"/>
          <c:y val="0.10800264874675038"/>
          <c:w val="0.7734522344982423"/>
          <c:h val="0.72100235444155591"/>
        </c:manualLayout>
      </c:layout>
      <c:lineChart>
        <c:grouping val="standard"/>
        <c:varyColors val="0"/>
        <c:ser>
          <c:idx val="0"/>
          <c:order val="0"/>
          <c:tx>
            <c:strRef>
              <c:f>Sheet1!#REF!</c:f>
              <c:strCache>
                <c:ptCount val="1"/>
                <c:pt idx="0">
                  <c:v>#REF!</c:v>
                </c:pt>
              </c:strCache>
            </c:strRef>
          </c:tx>
          <c:spPr>
            <a:ln w="28575" cap="rnd">
              <a:solidFill>
                <a:schemeClr val="accent1"/>
              </a:solidFill>
              <a:round/>
            </a:ln>
            <a:effectLst/>
          </c:spPr>
          <c:marker>
            <c:symbol val="circle"/>
            <c:size val="6"/>
            <c:spPr>
              <a:solidFill>
                <a:srgbClr val="071D49"/>
              </a:solidFill>
              <a:ln w="19050">
                <a:solidFill>
                  <a:srgbClr val="071D49"/>
                </a:solidFill>
                <a:prstDash val="solid"/>
              </a:ln>
              <a:effectLst/>
            </c:spPr>
          </c:marker>
          <c:cat>
            <c:numRef>
              <c:f>Sheet1!$A$3:$A$13</c:f>
              <c:numCache>
                <c:formatCode>General</c:formatCode>
                <c:ptCount val="11"/>
                <c:pt idx="0">
                  <c:v>0</c:v>
                </c:pt>
                <c:pt idx="1">
                  <c:v>24</c:v>
                </c:pt>
                <c:pt idx="2">
                  <c:v>48</c:v>
                </c:pt>
                <c:pt idx="3">
                  <c:v>72</c:v>
                </c:pt>
                <c:pt idx="4">
                  <c:v>96</c:v>
                </c:pt>
                <c:pt idx="5">
                  <c:v>120</c:v>
                </c:pt>
                <c:pt idx="6">
                  <c:v>144</c:v>
                </c:pt>
                <c:pt idx="7">
                  <c:v>168</c:v>
                </c:pt>
                <c:pt idx="8">
                  <c:v>192</c:v>
                </c:pt>
                <c:pt idx="9">
                  <c:v>216</c:v>
                </c:pt>
                <c:pt idx="10">
                  <c:v>240</c:v>
                </c:pt>
              </c:numCache>
            </c:numRef>
          </c:cat>
          <c:val>
            <c:numRef>
              <c:f>Sheet1!#REF!</c:f>
              <c:numCache>
                <c:formatCode>General</c:formatCode>
                <c:ptCount val="1"/>
                <c:pt idx="0">
                  <c:v>1</c:v>
                </c:pt>
              </c:numCache>
            </c:numRef>
          </c:val>
          <c:smooth val="0"/>
          <c:extLst>
            <c:ext xmlns:c16="http://schemas.microsoft.com/office/drawing/2014/chart" uri="{C3380CC4-5D6E-409C-BE32-E72D297353CC}">
              <c16:uniqueId val="{00000000-34AB-4C28-AA97-42E3A71152C2}"/>
            </c:ext>
          </c:extLst>
        </c:ser>
        <c:ser>
          <c:idx val="1"/>
          <c:order val="1"/>
          <c:tx>
            <c:strRef>
              <c:f>Sheet1!#REF!</c:f>
              <c:strCache>
                <c:ptCount val="1"/>
                <c:pt idx="0">
                  <c:v>#REF!</c:v>
                </c:pt>
              </c:strCache>
            </c:strRef>
          </c:tx>
          <c:spPr>
            <a:ln w="28575" cap="rnd">
              <a:solidFill>
                <a:srgbClr val="071D49"/>
              </a:solidFill>
              <a:round/>
            </a:ln>
            <a:effectLst/>
          </c:spPr>
          <c:marker>
            <c:symbol val="circle"/>
            <c:size val="6"/>
            <c:spPr>
              <a:solidFill>
                <a:srgbClr val="071D49"/>
              </a:solidFill>
              <a:ln w="19050">
                <a:solidFill>
                  <a:srgbClr val="071D49"/>
                </a:solidFill>
              </a:ln>
              <a:effectLst/>
            </c:spPr>
          </c:marker>
          <c:cat>
            <c:numRef>
              <c:f>Sheet1!$A$3:$A$13</c:f>
              <c:numCache>
                <c:formatCode>General</c:formatCode>
                <c:ptCount val="11"/>
                <c:pt idx="0">
                  <c:v>0</c:v>
                </c:pt>
                <c:pt idx="1">
                  <c:v>24</c:v>
                </c:pt>
                <c:pt idx="2">
                  <c:v>48</c:v>
                </c:pt>
                <c:pt idx="3">
                  <c:v>72</c:v>
                </c:pt>
                <c:pt idx="4">
                  <c:v>96</c:v>
                </c:pt>
                <c:pt idx="5">
                  <c:v>120</c:v>
                </c:pt>
                <c:pt idx="6">
                  <c:v>144</c:v>
                </c:pt>
                <c:pt idx="7">
                  <c:v>168</c:v>
                </c:pt>
                <c:pt idx="8">
                  <c:v>192</c:v>
                </c:pt>
                <c:pt idx="9">
                  <c:v>216</c:v>
                </c:pt>
                <c:pt idx="10">
                  <c:v>240</c:v>
                </c:pt>
              </c:numCache>
            </c:numRef>
          </c:cat>
          <c:val>
            <c:numRef>
              <c:f>Sheet1!#REF!</c:f>
              <c:numCache>
                <c:formatCode>General</c:formatCode>
                <c:ptCount val="1"/>
                <c:pt idx="0">
                  <c:v>1</c:v>
                </c:pt>
              </c:numCache>
            </c:numRef>
          </c:val>
          <c:smooth val="0"/>
          <c:extLst>
            <c:ext xmlns:c16="http://schemas.microsoft.com/office/drawing/2014/chart" uri="{C3380CC4-5D6E-409C-BE32-E72D297353CC}">
              <c16:uniqueId val="{00000001-34AB-4C28-AA97-42E3A71152C2}"/>
            </c:ext>
          </c:extLst>
        </c:ser>
        <c:ser>
          <c:idx val="2"/>
          <c:order val="2"/>
          <c:tx>
            <c:strRef>
              <c:f>Sheet1!$B$2</c:f>
              <c:strCache>
                <c:ptCount val="1"/>
                <c:pt idx="0">
                  <c:v>Non-randomized Cohort: ITT-E population</c:v>
                </c:pt>
              </c:strCache>
            </c:strRef>
          </c:tx>
          <c:spPr>
            <a:ln w="19050" cap="rnd">
              <a:solidFill>
                <a:srgbClr val="071D49"/>
              </a:solidFill>
              <a:round/>
            </a:ln>
            <a:effectLst/>
          </c:spPr>
          <c:marker>
            <c:symbol val="circle"/>
            <c:size val="6"/>
            <c:spPr>
              <a:solidFill>
                <a:srgbClr val="071D49"/>
              </a:solidFill>
              <a:ln w="19050">
                <a:solidFill>
                  <a:srgbClr val="071D49"/>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2-34AB-4C28-AA97-42E3A71152C2}"/>
                </c:ext>
              </c:extLst>
            </c:dLbl>
            <c:dLbl>
              <c:idx val="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4AB-4C28-AA97-42E3A71152C2}"/>
                </c:ext>
              </c:extLst>
            </c:dLbl>
            <c:dLbl>
              <c:idx val="2"/>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4AB-4C28-AA97-42E3A71152C2}"/>
                </c:ext>
              </c:extLst>
            </c:dLbl>
            <c:spPr>
              <a:noFill/>
              <a:ln>
                <a:noFill/>
              </a:ln>
              <a:effectLst/>
            </c:spPr>
            <c:txPr>
              <a:bodyPr rot="0" spcFirstLastPara="1" vertOverflow="ellipsis" vert="horz" wrap="square" anchor="ctr" anchorCtr="1"/>
              <a:lstStyle/>
              <a:p>
                <a:pPr>
                  <a:defRPr sz="800" b="0" i="0" u="none" strike="noStrike" kern="1200" baseline="0">
                    <a:solidFill>
                      <a:srgbClr val="071D49"/>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Sheet1!$A$3:$A$13</c:f>
              <c:numCache>
                <c:formatCode>General</c:formatCode>
                <c:ptCount val="11"/>
                <c:pt idx="0">
                  <c:v>0</c:v>
                </c:pt>
                <c:pt idx="1">
                  <c:v>24</c:v>
                </c:pt>
                <c:pt idx="2">
                  <c:v>48</c:v>
                </c:pt>
                <c:pt idx="3">
                  <c:v>72</c:v>
                </c:pt>
                <c:pt idx="4">
                  <c:v>96</c:v>
                </c:pt>
                <c:pt idx="5">
                  <c:v>120</c:v>
                </c:pt>
                <c:pt idx="6">
                  <c:v>144</c:v>
                </c:pt>
                <c:pt idx="7">
                  <c:v>168</c:v>
                </c:pt>
                <c:pt idx="8">
                  <c:v>192</c:v>
                </c:pt>
                <c:pt idx="9">
                  <c:v>216</c:v>
                </c:pt>
                <c:pt idx="10">
                  <c:v>240</c:v>
                </c:pt>
              </c:numCache>
            </c:numRef>
          </c:cat>
          <c:val>
            <c:numRef>
              <c:f>Sheet1!$B$3:$B$13</c:f>
              <c:numCache>
                <c:formatCode>General</c:formatCode>
                <c:ptCount val="11"/>
                <c:pt idx="0">
                  <c:v>0</c:v>
                </c:pt>
                <c:pt idx="1">
                  <c:v>37</c:v>
                </c:pt>
                <c:pt idx="2">
                  <c:v>38</c:v>
                </c:pt>
                <c:pt idx="4">
                  <c:v>37</c:v>
                </c:pt>
                <c:pt idx="6">
                  <c:v>35</c:v>
                </c:pt>
                <c:pt idx="8">
                  <c:v>32</c:v>
                </c:pt>
                <c:pt idx="10">
                  <c:v>22</c:v>
                </c:pt>
              </c:numCache>
            </c:numRef>
          </c:val>
          <c:smooth val="0"/>
          <c:extLst>
            <c:ext xmlns:c16="http://schemas.microsoft.com/office/drawing/2014/chart" uri="{C3380CC4-5D6E-409C-BE32-E72D297353CC}">
              <c16:uniqueId val="{00000005-34AB-4C28-AA97-42E3A71152C2}"/>
            </c:ext>
          </c:extLst>
        </c:ser>
        <c:ser>
          <c:idx val="3"/>
          <c:order val="3"/>
          <c:tx>
            <c:strRef>
              <c:f>Sheet1!$C$2</c:f>
              <c:strCache>
                <c:ptCount val="1"/>
                <c:pt idx="0">
                  <c:v>Non-randomized Cohort: Observed analysis</c:v>
                </c:pt>
              </c:strCache>
            </c:strRef>
          </c:tx>
          <c:spPr>
            <a:ln w="19050" cap="rnd">
              <a:solidFill>
                <a:srgbClr val="071D49"/>
              </a:solidFill>
              <a:prstDash val="sysDash"/>
              <a:round/>
            </a:ln>
            <a:effectLst/>
          </c:spPr>
          <c:marker>
            <c:symbol val="circle"/>
            <c:size val="6"/>
            <c:spPr>
              <a:solidFill>
                <a:srgbClr val="071D49"/>
              </a:solidFill>
              <a:ln w="19050">
                <a:solidFill>
                  <a:srgbClr val="071D49"/>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6-34AB-4C28-AA97-42E3A71152C2}"/>
                </c:ext>
              </c:extLst>
            </c:dLbl>
            <c:dLbl>
              <c:idx val="1"/>
              <c:layout>
                <c:manualLayout>
                  <c:x val="-1.5640457914248087E-2"/>
                  <c:y val="-3.65298003929409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4AB-4C28-AA97-42E3A71152C2}"/>
                </c:ext>
              </c:extLst>
            </c:dLbl>
            <c:dLbl>
              <c:idx val="2"/>
              <c:layout>
                <c:manualLayout>
                  <c:x val="-4.9790333478493806E-2"/>
                  <c:y val="-9.0225104531467069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4AB-4C28-AA97-42E3A71152C2}"/>
                </c:ext>
              </c:extLst>
            </c:dLbl>
            <c:dLbl>
              <c:idx val="4"/>
              <c:layout>
                <c:manualLayout>
                  <c:x val="-9.2951458877563314E-3"/>
                  <c:y val="3.120699376051621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4AB-4C28-AA97-42E3A71152C2}"/>
                </c:ext>
              </c:extLst>
            </c:dLbl>
            <c:dLbl>
              <c:idx val="6"/>
              <c:layout>
                <c:manualLayout>
                  <c:x val="-5.5808310940208498E-3"/>
                  <c:y val="-4.05608796188033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4AB-4C28-AA97-42E3A71152C2}"/>
                </c:ext>
              </c:extLst>
            </c:dLbl>
            <c:dLbl>
              <c:idx val="8"/>
              <c:layout>
                <c:manualLayout>
                  <c:x val="-3.7236736971529047E-3"/>
                  <c:y val="-2.9593264318350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4AB-4C28-AA97-42E3A71152C2}"/>
                </c:ext>
              </c:extLst>
            </c:dLbl>
            <c:spPr>
              <a:noFill/>
              <a:ln>
                <a:noFill/>
              </a:ln>
              <a:effectLst/>
            </c:spPr>
            <c:txPr>
              <a:bodyPr rot="0" spcFirstLastPara="1" vertOverflow="ellipsis" vert="horz" wrap="square" anchor="ctr" anchorCtr="1"/>
              <a:lstStyle/>
              <a:p>
                <a:pPr>
                  <a:defRPr sz="800" b="0" i="0" u="none" strike="noStrike" kern="1200" baseline="0">
                    <a:solidFill>
                      <a:srgbClr val="071D49"/>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Sheet1!$A$3:$A$13</c:f>
              <c:numCache>
                <c:formatCode>General</c:formatCode>
                <c:ptCount val="11"/>
                <c:pt idx="0">
                  <c:v>0</c:v>
                </c:pt>
                <c:pt idx="1">
                  <c:v>24</c:v>
                </c:pt>
                <c:pt idx="2">
                  <c:v>48</c:v>
                </c:pt>
                <c:pt idx="3">
                  <c:v>72</c:v>
                </c:pt>
                <c:pt idx="4">
                  <c:v>96</c:v>
                </c:pt>
                <c:pt idx="5">
                  <c:v>120</c:v>
                </c:pt>
                <c:pt idx="6">
                  <c:v>144</c:v>
                </c:pt>
                <c:pt idx="7">
                  <c:v>168</c:v>
                </c:pt>
                <c:pt idx="8">
                  <c:v>192</c:v>
                </c:pt>
                <c:pt idx="9">
                  <c:v>216</c:v>
                </c:pt>
                <c:pt idx="10">
                  <c:v>240</c:v>
                </c:pt>
              </c:numCache>
            </c:numRef>
          </c:cat>
          <c:val>
            <c:numRef>
              <c:f>Sheet1!$C$3:$C$13</c:f>
              <c:numCache>
                <c:formatCode>General</c:formatCode>
                <c:ptCount val="11"/>
                <c:pt idx="0">
                  <c:v>0</c:v>
                </c:pt>
                <c:pt idx="1">
                  <c:v>42</c:v>
                </c:pt>
                <c:pt idx="2">
                  <c:v>48</c:v>
                </c:pt>
                <c:pt idx="4">
                  <c:v>59</c:v>
                </c:pt>
                <c:pt idx="6">
                  <c:v>67</c:v>
                </c:pt>
                <c:pt idx="8">
                  <c:v>72</c:v>
                </c:pt>
                <c:pt idx="10">
                  <c:v>66</c:v>
                </c:pt>
              </c:numCache>
            </c:numRef>
          </c:val>
          <c:smooth val="0"/>
          <c:extLst>
            <c:ext xmlns:c16="http://schemas.microsoft.com/office/drawing/2014/chart" uri="{C3380CC4-5D6E-409C-BE32-E72D297353CC}">
              <c16:uniqueId val="{0000000C-34AB-4C28-AA97-42E3A71152C2}"/>
            </c:ext>
          </c:extLst>
        </c:ser>
        <c:dLbls>
          <c:showLegendKey val="0"/>
          <c:showVal val="0"/>
          <c:showCatName val="0"/>
          <c:showSerName val="0"/>
          <c:showPercent val="0"/>
          <c:showBubbleSize val="0"/>
        </c:dLbls>
        <c:marker val="1"/>
        <c:smooth val="0"/>
        <c:axId val="594093976"/>
        <c:axId val="594095288"/>
      </c:lineChart>
      <c:catAx>
        <c:axId val="594093976"/>
        <c:scaling>
          <c:orientation val="minMax"/>
        </c:scaling>
        <c:delete val="0"/>
        <c:axPos val="b"/>
        <c:numFmt formatCode="General" sourceLinked="1"/>
        <c:majorTickMark val="out"/>
        <c:minorTickMark val="none"/>
        <c:tickLblPos val="nextTo"/>
        <c:spPr>
          <a:noFill/>
          <a:ln w="12700" cap="flat" cmpd="sng" algn="ctr">
            <a:solidFill>
              <a:srgbClr val="000000"/>
            </a:solidFill>
            <a:round/>
          </a:ln>
          <a:effectLst/>
        </c:spPr>
        <c:txPr>
          <a:bodyPr rot="-60000000" spcFirstLastPara="1" vertOverflow="ellipsis" vert="horz" wrap="square" anchor="ctr" anchorCtr="1"/>
          <a:lstStyle/>
          <a:p>
            <a:pPr>
              <a:defRPr sz="900" b="0" i="0" u="none" strike="noStrike" kern="1200" baseline="0">
                <a:noFill/>
                <a:latin typeface="Arial" panose="020B0604020202020204" pitchFamily="34" charset="0"/>
                <a:ea typeface="+mn-ea"/>
                <a:cs typeface="Arial" panose="020B0604020202020204" pitchFamily="34" charset="0"/>
              </a:defRPr>
            </a:pPr>
            <a:endParaRPr lang="en-US"/>
          </a:p>
        </c:txPr>
        <c:crossAx val="594095288"/>
        <c:crosses val="autoZero"/>
        <c:auto val="0"/>
        <c:lblAlgn val="ctr"/>
        <c:lblOffset val="100"/>
        <c:tickMarkSkip val="1"/>
        <c:noMultiLvlLbl val="0"/>
      </c:catAx>
      <c:valAx>
        <c:axId val="594095288"/>
        <c:scaling>
          <c:orientation val="minMax"/>
          <c:max val="100"/>
        </c:scaling>
        <c:delete val="0"/>
        <c:axPos val="l"/>
        <c:numFmt formatCode="General" sourceLinked="1"/>
        <c:majorTickMark val="out"/>
        <c:minorTickMark val="none"/>
        <c:tickLblPos val="nextTo"/>
        <c:spPr>
          <a:noFill/>
          <a:ln w="12700">
            <a:solidFill>
              <a:srgbClr val="000000"/>
            </a:solidFill>
          </a:ln>
          <a:effectLst/>
        </c:spPr>
        <c:txPr>
          <a:bodyPr rot="-60000000" spcFirstLastPara="1" vertOverflow="ellipsis" vert="horz" wrap="square" anchor="ctr" anchorCtr="1"/>
          <a:lstStyle/>
          <a:p>
            <a:pPr>
              <a:defRPr sz="900" b="0" i="0" u="none" strike="noStrike" kern="1200" baseline="0">
                <a:noFill/>
                <a:latin typeface="Arial" panose="020B0604020202020204" pitchFamily="34" charset="0"/>
                <a:ea typeface="+mn-ea"/>
                <a:cs typeface="Arial" panose="020B0604020202020204" pitchFamily="34" charset="0"/>
              </a:defRPr>
            </a:pPr>
            <a:endParaRPr lang="en-US"/>
          </a:p>
        </c:txPr>
        <c:crossAx val="594093976"/>
        <c:crosses val="autoZero"/>
        <c:crossBetween val="midCat"/>
      </c:valAx>
      <c:spPr>
        <a:noFill/>
        <a:ln>
          <a:noFill/>
        </a:ln>
        <a:effectLst/>
      </c:spPr>
    </c:plotArea>
    <c:plotVisOnly val="1"/>
    <c:dispBlanksAs val="span"/>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tx1"/>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941401567542647"/>
          <c:y val="5.8390723270440252E-2"/>
          <c:w val="0.79714673545731252"/>
          <c:h val="0.84732600561152494"/>
        </c:manualLayout>
      </c:layout>
      <c:scatterChart>
        <c:scatterStyle val="lineMarker"/>
        <c:varyColors val="0"/>
        <c:ser>
          <c:idx val="0"/>
          <c:order val="0"/>
          <c:tx>
            <c:strRef>
              <c:f>Sheet1!$B$1</c:f>
              <c:strCache>
                <c:ptCount val="1"/>
                <c:pt idx="0">
                  <c:v>Randomised Cohort (N=272)
Baseline 153 cells/</c:v>
                </c:pt>
              </c:strCache>
            </c:strRef>
          </c:tx>
          <c:spPr>
            <a:ln w="31750" cap="rnd">
              <a:solidFill>
                <a:schemeClr val="tx1"/>
              </a:solidFill>
              <a:round/>
            </a:ln>
            <a:effectLst/>
          </c:spPr>
          <c:marker>
            <c:symbol val="square"/>
            <c:size val="7"/>
            <c:spPr>
              <a:solidFill>
                <a:schemeClr val="tx1"/>
              </a:solidFill>
              <a:ln w="9525">
                <a:solidFill>
                  <a:schemeClr val="tx1"/>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0-F740-40AF-923D-07ED91FEEAE8}"/>
                </c:ext>
              </c:extLst>
            </c:dLbl>
            <c:dLbl>
              <c:idx val="1"/>
              <c:layout>
                <c:manualLayout>
                  <c:x val="-4.7098086675887482E-2"/>
                  <c:y val="-5.29250524109014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740-40AF-923D-07ED91FEEAE8}"/>
                </c:ext>
              </c:extLst>
            </c:dLbl>
            <c:dLbl>
              <c:idx val="2"/>
              <c:layout>
                <c:manualLayout>
                  <c:x val="-4.7592093130474876E-2"/>
                  <c:y val="-5.292505241090159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740-40AF-923D-07ED91FEEAE8}"/>
                </c:ext>
              </c:extLst>
            </c:dLbl>
            <c:dLbl>
              <c:idx val="3"/>
              <c:layout>
                <c:manualLayout>
                  <c:x val="-5.7838750576302445E-2"/>
                  <c:y val="-5.95812368972746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740-40AF-923D-07ED91FEEAE8}"/>
                </c:ext>
              </c:extLst>
            </c:dLbl>
            <c:dLbl>
              <c:idx val="4"/>
              <c:layout>
                <c:manualLayout>
                  <c:x val="-5.3447325956662059E-2"/>
                  <c:y val="-5.29250524109014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740-40AF-923D-07ED91FEEAE8}"/>
                </c:ext>
              </c:extLst>
            </c:dLbl>
            <c:dLbl>
              <c:idx val="5"/>
              <c:layout>
                <c:manualLayout>
                  <c:x val="-5.3447325956662059E-2"/>
                  <c:y val="-4.95969601677148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740-40AF-923D-07ED91FEEAE8}"/>
                </c:ext>
              </c:extLst>
            </c:dLbl>
            <c:dLbl>
              <c:idx val="6"/>
              <c:layout>
                <c:manualLayout>
                  <c:x val="-2.342093130474884E-2"/>
                  <c:y val="-6.29093291404612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740-40AF-923D-07ED91FEEAE8}"/>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Dir val="y"/>
            <c:errBarType val="both"/>
            <c:errValType val="cust"/>
            <c:noEndCap val="0"/>
            <c:plus>
              <c:numRef>
                <c:f>Sheet1!$D$2:$D$8</c:f>
                <c:numCache>
                  <c:formatCode>General</c:formatCode>
                  <c:ptCount val="7"/>
                </c:numCache>
              </c:numRef>
            </c:plus>
            <c:minus>
              <c:numRef>
                <c:f>Sheet1!$D$2:$D$8</c:f>
                <c:numCache>
                  <c:formatCode>General</c:formatCode>
                  <c:ptCount val="7"/>
                </c:numCache>
              </c:numRef>
            </c:minus>
            <c:spPr>
              <a:noFill/>
              <a:ln w="19050" cap="flat" cmpd="sng" algn="ctr">
                <a:solidFill>
                  <a:srgbClr val="002060"/>
                </a:solidFill>
                <a:round/>
              </a:ln>
              <a:effectLst/>
            </c:spPr>
          </c:errBars>
          <c:xVal>
            <c:numRef>
              <c:f>Sheet1!$A$2:$A$8</c:f>
              <c:numCache>
                <c:formatCode>General</c:formatCode>
                <c:ptCount val="7"/>
                <c:pt idx="0">
                  <c:v>0</c:v>
                </c:pt>
                <c:pt idx="1">
                  <c:v>24</c:v>
                </c:pt>
                <c:pt idx="2">
                  <c:v>48</c:v>
                </c:pt>
                <c:pt idx="3">
                  <c:v>96</c:v>
                </c:pt>
                <c:pt idx="4">
                  <c:v>144</c:v>
                </c:pt>
                <c:pt idx="5">
                  <c:v>192</c:v>
                </c:pt>
                <c:pt idx="6">
                  <c:v>240</c:v>
                </c:pt>
              </c:numCache>
            </c:numRef>
          </c:xVal>
          <c:yVal>
            <c:numRef>
              <c:f>Sheet1!$B$2:$B$8</c:f>
              <c:numCache>
                <c:formatCode>General</c:formatCode>
                <c:ptCount val="7"/>
              </c:numCache>
            </c:numRef>
          </c:yVal>
          <c:smooth val="0"/>
          <c:extLst>
            <c:ext xmlns:c16="http://schemas.microsoft.com/office/drawing/2014/chart" uri="{C3380CC4-5D6E-409C-BE32-E72D297353CC}">
              <c16:uniqueId val="{00000007-F740-40AF-923D-07ED91FEEAE8}"/>
            </c:ext>
          </c:extLst>
        </c:ser>
        <c:ser>
          <c:idx val="1"/>
          <c:order val="1"/>
          <c:tx>
            <c:strRef>
              <c:f>Sheet1!$C$1</c:f>
              <c:strCache>
                <c:ptCount val="1"/>
                <c:pt idx="0">
                  <c:v>Non-randomised Cohort</c:v>
                </c:pt>
              </c:strCache>
            </c:strRef>
          </c:tx>
          <c:spPr>
            <a:ln w="15875" cap="rnd">
              <a:solidFill>
                <a:schemeClr val="accent5"/>
              </a:solidFill>
              <a:round/>
            </a:ln>
            <a:effectLst/>
          </c:spPr>
          <c:marker>
            <c:symbol val="circle"/>
            <c:size val="6"/>
            <c:spPr>
              <a:solidFill>
                <a:srgbClr val="92D050"/>
              </a:solidFill>
              <a:ln w="9525">
                <a:solidFill>
                  <a:srgbClr val="92D050"/>
                </a:solidFill>
              </a:ln>
              <a:effectLst/>
            </c:spPr>
          </c:marker>
          <c:xVal>
            <c:numRef>
              <c:f>Sheet1!$A$2:$A$8</c:f>
              <c:numCache>
                <c:formatCode>General</c:formatCode>
                <c:ptCount val="7"/>
                <c:pt idx="0">
                  <c:v>0</c:v>
                </c:pt>
                <c:pt idx="1">
                  <c:v>24</c:v>
                </c:pt>
                <c:pt idx="2">
                  <c:v>48</c:v>
                </c:pt>
                <c:pt idx="3">
                  <c:v>96</c:v>
                </c:pt>
                <c:pt idx="4">
                  <c:v>144</c:v>
                </c:pt>
                <c:pt idx="5">
                  <c:v>192</c:v>
                </c:pt>
                <c:pt idx="6">
                  <c:v>240</c:v>
                </c:pt>
              </c:numCache>
            </c:numRef>
          </c:xVal>
          <c:yVal>
            <c:numRef>
              <c:f>Sheet1!$C$2:$C$8</c:f>
              <c:numCache>
                <c:formatCode>General</c:formatCode>
                <c:ptCount val="7"/>
              </c:numCache>
            </c:numRef>
          </c:yVal>
          <c:smooth val="0"/>
          <c:extLst>
            <c:ext xmlns:c16="http://schemas.microsoft.com/office/drawing/2014/chart" uri="{C3380CC4-5D6E-409C-BE32-E72D297353CC}">
              <c16:uniqueId val="{00000008-F740-40AF-923D-07ED91FEEAE8}"/>
            </c:ext>
          </c:extLst>
        </c:ser>
        <c:dLbls>
          <c:showLegendKey val="0"/>
          <c:showVal val="0"/>
          <c:showCatName val="0"/>
          <c:showSerName val="0"/>
          <c:showPercent val="0"/>
          <c:showBubbleSize val="0"/>
        </c:dLbls>
        <c:axId val="586397280"/>
        <c:axId val="586394000"/>
      </c:scatterChart>
      <c:valAx>
        <c:axId val="586397280"/>
        <c:scaling>
          <c:orientation val="minMax"/>
          <c:max val="240"/>
        </c:scaling>
        <c:delete val="0"/>
        <c:axPos val="b"/>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86394000"/>
        <c:crosses val="autoZero"/>
        <c:crossBetween val="midCat"/>
        <c:majorUnit val="24"/>
      </c:valAx>
      <c:valAx>
        <c:axId val="586394000"/>
        <c:scaling>
          <c:orientation val="minMax"/>
          <c:max val="600"/>
          <c:min val="0"/>
        </c:scaling>
        <c:delete val="0"/>
        <c:axPos val="l"/>
        <c:numFmt formatCode="General" sourceLinked="1"/>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8639728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279006226780812"/>
          <c:y val="3.7465177731246392E-2"/>
          <c:w val="0.86136079572429503"/>
          <c:h val="0.86933295525051901"/>
        </c:manualLayout>
      </c:layout>
      <c:scatterChart>
        <c:scatterStyle val="lineMarker"/>
        <c:varyColors val="0"/>
        <c:ser>
          <c:idx val="1"/>
          <c:order val="0"/>
          <c:tx>
            <c:strRef>
              <c:f>Sheet1!$C$1</c:f>
              <c:strCache>
                <c:ptCount val="1"/>
                <c:pt idx="0">
                  <c:v>≥40</c:v>
                </c:pt>
              </c:strCache>
            </c:strRef>
          </c:tx>
          <c:spPr>
            <a:ln w="31750" cap="rnd">
              <a:solidFill>
                <a:srgbClr val="702082"/>
              </a:solidFill>
              <a:prstDash val="lgDash"/>
              <a:round/>
            </a:ln>
            <a:effectLst/>
          </c:spPr>
          <c:marker>
            <c:symbol val="diamond"/>
            <c:size val="6"/>
            <c:spPr>
              <a:solidFill>
                <a:srgbClr val="702082"/>
              </a:solidFill>
              <a:ln w="9525">
                <a:solidFill>
                  <a:srgbClr val="702082"/>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0-8D7D-4F32-A46F-9F48133AACBD}"/>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3"/>
                    </a:solidFill>
                    <a:latin typeface="Arial" panose="020B0604020202020204" pitchFamily="34" charset="0"/>
                    <a:ea typeface="+mn-ea"/>
                    <a:cs typeface="Arial" panose="020B0604020202020204" pitchFamily="34"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Sheet1!$A$2:$A$8</c:f>
              <c:numCache>
                <c:formatCode>General</c:formatCode>
                <c:ptCount val="7"/>
                <c:pt idx="0">
                  <c:v>0</c:v>
                </c:pt>
                <c:pt idx="1">
                  <c:v>24</c:v>
                </c:pt>
                <c:pt idx="2">
                  <c:v>48</c:v>
                </c:pt>
                <c:pt idx="3">
                  <c:v>96</c:v>
                </c:pt>
                <c:pt idx="4">
                  <c:v>144</c:v>
                </c:pt>
                <c:pt idx="5">
                  <c:v>192</c:v>
                </c:pt>
                <c:pt idx="6">
                  <c:v>240</c:v>
                </c:pt>
              </c:numCache>
            </c:numRef>
          </c:xVal>
          <c:yVal>
            <c:numRef>
              <c:f>Sheet1!$C$2:$C$8</c:f>
              <c:numCache>
                <c:formatCode>General</c:formatCode>
                <c:ptCount val="7"/>
                <c:pt idx="0">
                  <c:v>0</c:v>
                </c:pt>
                <c:pt idx="1">
                  <c:v>74.900000000000006</c:v>
                </c:pt>
                <c:pt idx="2">
                  <c:v>129.9</c:v>
                </c:pt>
                <c:pt idx="3">
                  <c:v>174.6</c:v>
                </c:pt>
                <c:pt idx="4">
                  <c:v>192.5</c:v>
                </c:pt>
                <c:pt idx="5">
                  <c:v>241.8</c:v>
                </c:pt>
                <c:pt idx="6">
                  <c:v>251.2</c:v>
                </c:pt>
              </c:numCache>
            </c:numRef>
          </c:yVal>
          <c:smooth val="0"/>
          <c:extLst>
            <c:ext xmlns:c16="http://schemas.microsoft.com/office/drawing/2014/chart" uri="{C3380CC4-5D6E-409C-BE32-E72D297353CC}">
              <c16:uniqueId val="{00000001-8D7D-4F32-A46F-9F48133AACBD}"/>
            </c:ext>
          </c:extLst>
        </c:ser>
        <c:dLbls>
          <c:showLegendKey val="0"/>
          <c:showVal val="0"/>
          <c:showCatName val="0"/>
          <c:showSerName val="0"/>
          <c:showPercent val="0"/>
          <c:showBubbleSize val="0"/>
        </c:dLbls>
        <c:axId val="586397280"/>
        <c:axId val="586394000"/>
      </c:scatterChart>
      <c:valAx>
        <c:axId val="586397280"/>
        <c:scaling>
          <c:orientation val="minMax"/>
          <c:max val="240"/>
        </c:scaling>
        <c:delete val="0"/>
        <c:axPos val="b"/>
        <c:numFmt formatCode="General" sourceLinked="1"/>
        <c:majorTickMark val="out"/>
        <c:minorTickMark val="none"/>
        <c:tickLblPos val="nextTo"/>
        <c:spPr>
          <a:noFill/>
          <a:ln w="12700" cap="flat" cmpd="sng" algn="ctr">
            <a:solidFill>
              <a:srgbClr val="000000"/>
            </a:solidFill>
            <a:round/>
          </a:ln>
          <a:effectLst/>
        </c:spPr>
        <c:txPr>
          <a:bodyPr rot="-60000000" spcFirstLastPara="1" vertOverflow="ellipsis" vert="horz" wrap="square" anchor="ctr" anchorCtr="1"/>
          <a:lstStyle/>
          <a:p>
            <a:pPr>
              <a:defRPr sz="1000" b="0" i="0" u="none" strike="noStrike" kern="1200" baseline="0">
                <a:noFill/>
                <a:latin typeface="Arial" panose="020B0604020202020204" pitchFamily="34" charset="0"/>
                <a:ea typeface="+mn-ea"/>
                <a:cs typeface="Arial" panose="020B0604020202020204" pitchFamily="34" charset="0"/>
              </a:defRPr>
            </a:pPr>
            <a:endParaRPr lang="en-US"/>
          </a:p>
        </c:txPr>
        <c:crossAx val="586394000"/>
        <c:crosses val="autoZero"/>
        <c:crossBetween val="midCat"/>
        <c:majorUnit val="24"/>
      </c:valAx>
      <c:valAx>
        <c:axId val="586394000"/>
        <c:scaling>
          <c:orientation val="minMax"/>
          <c:max val="500"/>
          <c:min val="0"/>
        </c:scaling>
        <c:delete val="0"/>
        <c:axPos val="l"/>
        <c:numFmt formatCode="General" sourceLinked="1"/>
        <c:majorTickMark val="out"/>
        <c:minorTickMark val="none"/>
        <c:tickLblPos val="nextTo"/>
        <c:spPr>
          <a:noFill/>
          <a:ln w="12700">
            <a:solidFill>
              <a:srgbClr val="000000"/>
            </a:solidFill>
          </a:ln>
          <a:effectLst/>
        </c:spPr>
        <c:txPr>
          <a:bodyPr rot="-60000000" spcFirstLastPara="1" vertOverflow="ellipsis" vert="horz" wrap="square" anchor="ctr" anchorCtr="1"/>
          <a:lstStyle/>
          <a:p>
            <a:pPr>
              <a:defRPr sz="1000" b="0" i="0" u="none" strike="noStrike" kern="1200" baseline="0">
                <a:noFill/>
                <a:latin typeface="Arial" panose="020B0604020202020204" pitchFamily="34" charset="0"/>
                <a:ea typeface="+mn-ea"/>
                <a:cs typeface="Arial" panose="020B0604020202020204" pitchFamily="34" charset="0"/>
              </a:defRPr>
            </a:pPr>
            <a:endParaRPr lang="en-US"/>
          </a:p>
        </c:txPr>
        <c:crossAx val="58639728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941401567542647"/>
          <c:y val="5.8390723270440252E-2"/>
          <c:w val="0.79714673545731252"/>
          <c:h val="0.84732600561152494"/>
        </c:manualLayout>
      </c:layout>
      <c:scatterChart>
        <c:scatterStyle val="lineMarker"/>
        <c:varyColors val="0"/>
        <c:ser>
          <c:idx val="0"/>
          <c:order val="0"/>
          <c:tx>
            <c:strRef>
              <c:f>Sheet1!$B$1</c:f>
              <c:strCache>
                <c:ptCount val="1"/>
                <c:pt idx="0">
                  <c:v>Randomised Cohort (N=272)
Baseline 153 cells/</c:v>
                </c:pt>
              </c:strCache>
            </c:strRef>
          </c:tx>
          <c:spPr>
            <a:ln w="31750" cap="rnd">
              <a:solidFill>
                <a:srgbClr val="E30046"/>
              </a:solidFill>
              <a:round/>
            </a:ln>
            <a:effectLst/>
          </c:spPr>
          <c:marker>
            <c:symbol val="square"/>
            <c:size val="7"/>
            <c:spPr>
              <a:solidFill>
                <a:srgbClr val="E30046"/>
              </a:solidFill>
              <a:ln w="9525">
                <a:no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0-4126-48CA-8B59-EB3D8B31E142}"/>
                </c:ext>
              </c:extLst>
            </c:dLbl>
            <c:dLbl>
              <c:idx val="1"/>
              <c:layout>
                <c:manualLayout>
                  <c:x val="-5.4029836843068571E-2"/>
                  <c:y val="-5.29250850634493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126-48CA-8B59-EB3D8B31E142}"/>
                </c:ext>
              </c:extLst>
            </c:dLbl>
            <c:dLbl>
              <c:idx val="2"/>
              <c:layout>
                <c:manualLayout>
                  <c:x val="-6.3766163685274796E-2"/>
                  <c:y val="-5.29250850634493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126-48CA-8B59-EB3D8B31E142}"/>
                </c:ext>
              </c:extLst>
            </c:dLbl>
            <c:dLbl>
              <c:idx val="3"/>
              <c:layout>
                <c:manualLayout>
                  <c:x val="-6.4770452654142899E-2"/>
                  <c:y val="-5.42198225276721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126-48CA-8B59-EB3D8B31E142}"/>
                </c:ext>
              </c:extLst>
            </c:dLbl>
            <c:dLbl>
              <c:idx val="4"/>
              <c:layout>
                <c:manualLayout>
                  <c:x val="-6.9621423084746434E-2"/>
                  <c:y val="-5.82864042012479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126-48CA-8B59-EB3D8B31E142}"/>
                </c:ext>
              </c:extLst>
            </c:dLbl>
            <c:dLbl>
              <c:idx val="5"/>
              <c:layout>
                <c:manualLayout>
                  <c:x val="-6.9621423084746434E-2"/>
                  <c:y val="-4.9596845686882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126-48CA-8B59-EB3D8B31E142}"/>
                </c:ext>
              </c:extLst>
            </c:dLbl>
            <c:dLbl>
              <c:idx val="6"/>
              <c:layout>
                <c:manualLayout>
                  <c:x val="-3.2663225157584221E-2"/>
                  <c:y val="-6.29093810420378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126-48CA-8B59-EB3D8B31E14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Dir val="y"/>
            <c:errBarType val="both"/>
            <c:errValType val="cust"/>
            <c:noEndCap val="0"/>
            <c:plus>
              <c:numRef>
                <c:f>Sheet1!$D$2:$D$8</c:f>
                <c:numCache>
                  <c:formatCode>General</c:formatCode>
                  <c:ptCount val="7"/>
                  <c:pt idx="1">
                    <c:v>111.91</c:v>
                  </c:pt>
                  <c:pt idx="2">
                    <c:v>135.06</c:v>
                  </c:pt>
                  <c:pt idx="3">
                    <c:v>191.28</c:v>
                  </c:pt>
                  <c:pt idx="4">
                    <c:v>203.64</c:v>
                  </c:pt>
                  <c:pt idx="5">
                    <c:v>225.45</c:v>
                  </c:pt>
                  <c:pt idx="6">
                    <c:v>227.52</c:v>
                  </c:pt>
                </c:numCache>
              </c:numRef>
            </c:plus>
            <c:minus>
              <c:numRef>
                <c:f>Sheet1!$D$2:$D$8</c:f>
                <c:numCache>
                  <c:formatCode>General</c:formatCode>
                  <c:ptCount val="7"/>
                  <c:pt idx="1">
                    <c:v>111.91</c:v>
                  </c:pt>
                  <c:pt idx="2">
                    <c:v>135.06</c:v>
                  </c:pt>
                  <c:pt idx="3">
                    <c:v>191.28</c:v>
                  </c:pt>
                  <c:pt idx="4">
                    <c:v>203.64</c:v>
                  </c:pt>
                  <c:pt idx="5">
                    <c:v>225.45</c:v>
                  </c:pt>
                  <c:pt idx="6">
                    <c:v>227.52</c:v>
                  </c:pt>
                </c:numCache>
              </c:numRef>
            </c:minus>
            <c:spPr>
              <a:noFill/>
              <a:ln w="19050" cap="flat" cmpd="sng" algn="ctr">
                <a:solidFill>
                  <a:srgbClr val="E30046"/>
                </a:solidFill>
                <a:round/>
              </a:ln>
              <a:effectLst/>
            </c:spPr>
          </c:errBars>
          <c:xVal>
            <c:numRef>
              <c:f>Sheet1!$A$2:$A$8</c:f>
              <c:numCache>
                <c:formatCode>General</c:formatCode>
                <c:ptCount val="7"/>
                <c:pt idx="0">
                  <c:v>0</c:v>
                </c:pt>
                <c:pt idx="1">
                  <c:v>24</c:v>
                </c:pt>
                <c:pt idx="2">
                  <c:v>48</c:v>
                </c:pt>
                <c:pt idx="3">
                  <c:v>96</c:v>
                </c:pt>
                <c:pt idx="4">
                  <c:v>144</c:v>
                </c:pt>
                <c:pt idx="5">
                  <c:v>192</c:v>
                </c:pt>
                <c:pt idx="6">
                  <c:v>240</c:v>
                </c:pt>
              </c:numCache>
            </c:numRef>
          </c:xVal>
          <c:yVal>
            <c:numRef>
              <c:f>Sheet1!$B$2:$B$8</c:f>
              <c:numCache>
                <c:formatCode>General</c:formatCode>
                <c:ptCount val="7"/>
                <c:pt idx="0">
                  <c:v>0</c:v>
                </c:pt>
                <c:pt idx="1">
                  <c:v>90.2</c:v>
                </c:pt>
                <c:pt idx="2">
                  <c:v>138.9</c:v>
                </c:pt>
                <c:pt idx="3">
                  <c:v>204.7</c:v>
                </c:pt>
                <c:pt idx="4">
                  <c:v>263.3</c:v>
                </c:pt>
                <c:pt idx="5">
                  <c:v>307.60000000000002</c:v>
                </c:pt>
                <c:pt idx="6">
                  <c:v>296.39999999999998</c:v>
                </c:pt>
              </c:numCache>
            </c:numRef>
          </c:yVal>
          <c:smooth val="0"/>
          <c:extLst>
            <c:ext xmlns:c16="http://schemas.microsoft.com/office/drawing/2014/chart" uri="{C3380CC4-5D6E-409C-BE32-E72D297353CC}">
              <c16:uniqueId val="{00000007-4126-48CA-8B59-EB3D8B31E142}"/>
            </c:ext>
          </c:extLst>
        </c:ser>
        <c:ser>
          <c:idx val="1"/>
          <c:order val="1"/>
          <c:tx>
            <c:strRef>
              <c:f>Sheet1!$C$1</c:f>
              <c:strCache>
                <c:ptCount val="1"/>
                <c:pt idx="0">
                  <c:v>Non-randomised Cohort</c:v>
                </c:pt>
              </c:strCache>
            </c:strRef>
          </c:tx>
          <c:spPr>
            <a:ln w="15875" cap="rnd">
              <a:solidFill>
                <a:schemeClr val="accent5"/>
              </a:solidFill>
              <a:round/>
            </a:ln>
            <a:effectLst/>
          </c:spPr>
          <c:marker>
            <c:symbol val="circle"/>
            <c:size val="6"/>
            <c:spPr>
              <a:solidFill>
                <a:srgbClr val="92D050"/>
              </a:solidFill>
              <a:ln w="9525">
                <a:solidFill>
                  <a:srgbClr val="92D050"/>
                </a:solidFill>
              </a:ln>
              <a:effectLst/>
            </c:spPr>
          </c:marker>
          <c:xVal>
            <c:numRef>
              <c:f>Sheet1!$A$2:$A$8</c:f>
              <c:numCache>
                <c:formatCode>General</c:formatCode>
                <c:ptCount val="7"/>
                <c:pt idx="0">
                  <c:v>0</c:v>
                </c:pt>
                <c:pt idx="1">
                  <c:v>24</c:v>
                </c:pt>
                <c:pt idx="2">
                  <c:v>48</c:v>
                </c:pt>
                <c:pt idx="3">
                  <c:v>96</c:v>
                </c:pt>
                <c:pt idx="4">
                  <c:v>144</c:v>
                </c:pt>
                <c:pt idx="5">
                  <c:v>192</c:v>
                </c:pt>
                <c:pt idx="6">
                  <c:v>240</c:v>
                </c:pt>
              </c:numCache>
            </c:numRef>
          </c:xVal>
          <c:yVal>
            <c:numRef>
              <c:f>Sheet1!$C$2:$C$8</c:f>
              <c:numCache>
                <c:formatCode>General</c:formatCode>
                <c:ptCount val="7"/>
              </c:numCache>
            </c:numRef>
          </c:yVal>
          <c:smooth val="0"/>
          <c:extLst>
            <c:ext xmlns:c16="http://schemas.microsoft.com/office/drawing/2014/chart" uri="{C3380CC4-5D6E-409C-BE32-E72D297353CC}">
              <c16:uniqueId val="{00000008-4126-48CA-8B59-EB3D8B31E142}"/>
            </c:ext>
          </c:extLst>
        </c:ser>
        <c:dLbls>
          <c:showLegendKey val="0"/>
          <c:showVal val="0"/>
          <c:showCatName val="0"/>
          <c:showSerName val="0"/>
          <c:showPercent val="0"/>
          <c:showBubbleSize val="0"/>
        </c:dLbls>
        <c:axId val="586397280"/>
        <c:axId val="586394000"/>
      </c:scatterChart>
      <c:valAx>
        <c:axId val="586397280"/>
        <c:scaling>
          <c:orientation val="minMax"/>
          <c:max val="240"/>
        </c:scaling>
        <c:delete val="0"/>
        <c:axPos val="b"/>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noFill/>
                <a:latin typeface="Arial" panose="020B0604020202020204" pitchFamily="34" charset="0"/>
                <a:ea typeface="+mn-ea"/>
                <a:cs typeface="Arial" panose="020B0604020202020204" pitchFamily="34" charset="0"/>
              </a:defRPr>
            </a:pPr>
            <a:endParaRPr lang="en-US"/>
          </a:p>
        </c:txPr>
        <c:crossAx val="586394000"/>
        <c:crosses val="autoZero"/>
        <c:crossBetween val="midCat"/>
        <c:majorUnit val="24"/>
      </c:valAx>
      <c:valAx>
        <c:axId val="586394000"/>
        <c:scaling>
          <c:orientation val="minMax"/>
          <c:min val="0"/>
        </c:scaling>
        <c:delete val="0"/>
        <c:axPos val="l"/>
        <c:numFmt formatCode="General" sourceLinked="1"/>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000" b="0" i="0" u="none" strike="noStrike" kern="1200" baseline="0">
                <a:noFill/>
                <a:latin typeface="Arial" panose="020B0604020202020204" pitchFamily="34" charset="0"/>
                <a:ea typeface="+mn-ea"/>
                <a:cs typeface="Arial" panose="020B0604020202020204" pitchFamily="34" charset="0"/>
              </a:defRPr>
            </a:pPr>
            <a:endParaRPr lang="en-US"/>
          </a:p>
        </c:txPr>
        <c:crossAx val="58639728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777844952730198"/>
          <c:y val="2.9956252498605854E-2"/>
          <c:w val="0.79714673545731252"/>
          <c:h val="0.87949406054742008"/>
        </c:manualLayout>
      </c:layout>
      <c:scatterChart>
        <c:scatterStyle val="lineMarker"/>
        <c:varyColors val="0"/>
        <c:ser>
          <c:idx val="0"/>
          <c:order val="0"/>
          <c:tx>
            <c:strRef>
              <c:f>Sheet1!$B$1</c:f>
              <c:strCache>
                <c:ptCount val="1"/>
                <c:pt idx="0">
                  <c:v>Randomized Cohort</c:v>
                </c:pt>
              </c:strCache>
            </c:strRef>
          </c:tx>
          <c:spPr>
            <a:ln w="12700" cap="rnd">
              <a:solidFill>
                <a:schemeClr val="bg2">
                  <a:lumMod val="75000"/>
                </a:schemeClr>
              </a:solidFill>
              <a:round/>
            </a:ln>
            <a:effectLst/>
          </c:spPr>
          <c:marker>
            <c:symbol val="circle"/>
            <c:size val="6"/>
            <c:spPr>
              <a:solidFill>
                <a:schemeClr val="bg2">
                  <a:lumMod val="75000"/>
                </a:schemeClr>
              </a:solidFill>
              <a:ln w="9525">
                <a:solidFill>
                  <a:schemeClr val="bg2">
                    <a:lumMod val="75000"/>
                  </a:schemeClr>
                </a:solidFill>
              </a:ln>
              <a:effectLst/>
            </c:spPr>
          </c:marker>
          <c:xVal>
            <c:numRef>
              <c:f>Sheet1!$A$2:$A$8</c:f>
              <c:numCache>
                <c:formatCode>General</c:formatCode>
                <c:ptCount val="7"/>
                <c:pt idx="0">
                  <c:v>0</c:v>
                </c:pt>
                <c:pt idx="1">
                  <c:v>24</c:v>
                </c:pt>
                <c:pt idx="2">
                  <c:v>48</c:v>
                </c:pt>
                <c:pt idx="3">
                  <c:v>96</c:v>
                </c:pt>
                <c:pt idx="4">
                  <c:v>144</c:v>
                </c:pt>
                <c:pt idx="5">
                  <c:v>192</c:v>
                </c:pt>
                <c:pt idx="6">
                  <c:v>240</c:v>
                </c:pt>
              </c:numCache>
            </c:numRef>
          </c:xVal>
          <c:yVal>
            <c:numRef>
              <c:f>Sheet1!$B$2:$B$8</c:f>
              <c:numCache>
                <c:formatCode>General</c:formatCode>
                <c:ptCount val="7"/>
              </c:numCache>
            </c:numRef>
          </c:yVal>
          <c:smooth val="0"/>
          <c:extLst>
            <c:ext xmlns:c16="http://schemas.microsoft.com/office/drawing/2014/chart" uri="{C3380CC4-5D6E-409C-BE32-E72D297353CC}">
              <c16:uniqueId val="{00000000-34BB-4346-9940-4ED66F041004}"/>
            </c:ext>
          </c:extLst>
        </c:ser>
        <c:ser>
          <c:idx val="1"/>
          <c:order val="1"/>
          <c:tx>
            <c:strRef>
              <c:f>Sheet1!$C$1</c:f>
              <c:strCache>
                <c:ptCount val="1"/>
                <c:pt idx="0">
                  <c:v>Non-randomized Cohort</c:v>
                </c:pt>
              </c:strCache>
            </c:strRef>
          </c:tx>
          <c:spPr>
            <a:ln w="31750" cap="rnd">
              <a:solidFill>
                <a:srgbClr val="071D49"/>
              </a:solidFill>
              <a:round/>
            </a:ln>
            <a:effectLst/>
          </c:spPr>
          <c:marker>
            <c:symbol val="circle"/>
            <c:size val="7"/>
            <c:spPr>
              <a:solidFill>
                <a:srgbClr val="071D49"/>
              </a:solidFill>
              <a:ln w="9525">
                <a:solidFill>
                  <a:srgbClr val="071D49"/>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1-34BB-4346-9940-4ED66F041004}"/>
                </c:ext>
              </c:extLst>
            </c:dLbl>
            <c:dLbl>
              <c:idx val="1"/>
              <c:layout>
                <c:manualLayout>
                  <c:x val="-8.2266021207929915E-3"/>
                  <c:y val="3.43626834381550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4BB-4346-9940-4ED66F041004}"/>
                </c:ext>
              </c:extLst>
            </c:dLbl>
            <c:dLbl>
              <c:idx val="2"/>
              <c:layout>
                <c:manualLayout>
                  <c:x val="-5.2989857076994008E-3"/>
                  <c:y val="3.43626834381551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4BB-4346-9940-4ED66F041004}"/>
                </c:ext>
              </c:extLst>
            </c:dLbl>
            <c:dLbl>
              <c:idx val="3"/>
              <c:layout>
                <c:manualLayout>
                  <c:x val="-9.7782388197325959E-3"/>
                  <c:y val="4.10188679245283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4BB-4346-9940-4ED66F041004}"/>
                </c:ext>
              </c:extLst>
            </c:dLbl>
            <c:dLbl>
              <c:idx val="4"/>
              <c:layout>
                <c:manualLayout>
                  <c:x val="-5.3868142000922086E-3"/>
                  <c:y val="5.10031446540880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4BB-4346-9940-4ED66F041004}"/>
                </c:ext>
              </c:extLst>
            </c:dLbl>
            <c:dLbl>
              <c:idx val="5"/>
              <c:layout>
                <c:manualLayout>
                  <c:x val="-2.4591977869987242E-3"/>
                  <c:y val="4.10188679245283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4BB-4346-9940-4ED66F041004}"/>
                </c:ext>
              </c:extLst>
            </c:dLbl>
            <c:dLbl>
              <c:idx val="6"/>
              <c:layout>
                <c:manualLayout>
                  <c:x val="-3.566316809083428E-2"/>
                  <c:y val="6.83821192061367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4BB-4346-9940-4ED66F041004}"/>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Dir val="y"/>
            <c:errBarType val="both"/>
            <c:errValType val="cust"/>
            <c:noEndCap val="0"/>
            <c:plus>
              <c:numRef>
                <c:f>Sheet1!$E$2:$E$8</c:f>
                <c:numCache>
                  <c:formatCode>General</c:formatCode>
                  <c:ptCount val="7"/>
                  <c:pt idx="1">
                    <c:v>78.56</c:v>
                  </c:pt>
                  <c:pt idx="2">
                    <c:v>112.6</c:v>
                  </c:pt>
                  <c:pt idx="3">
                    <c:v>201.76</c:v>
                  </c:pt>
                  <c:pt idx="4">
                    <c:v>187.42</c:v>
                  </c:pt>
                  <c:pt idx="5">
                    <c:v>230.36</c:v>
                  </c:pt>
                  <c:pt idx="6">
                    <c:v>318.5</c:v>
                  </c:pt>
                </c:numCache>
              </c:numRef>
            </c:plus>
            <c:minus>
              <c:numRef>
                <c:f>Sheet1!$E$2:$E$8</c:f>
                <c:numCache>
                  <c:formatCode>General</c:formatCode>
                  <c:ptCount val="7"/>
                  <c:pt idx="1">
                    <c:v>78.56</c:v>
                  </c:pt>
                  <c:pt idx="2">
                    <c:v>112.6</c:v>
                  </c:pt>
                  <c:pt idx="3">
                    <c:v>201.76</c:v>
                  </c:pt>
                  <c:pt idx="4">
                    <c:v>187.42</c:v>
                  </c:pt>
                  <c:pt idx="5">
                    <c:v>230.36</c:v>
                  </c:pt>
                  <c:pt idx="6">
                    <c:v>318.5</c:v>
                  </c:pt>
                </c:numCache>
              </c:numRef>
            </c:minus>
            <c:spPr>
              <a:noFill/>
              <a:ln w="19050" cap="flat" cmpd="sng" algn="ctr">
                <a:solidFill>
                  <a:srgbClr val="071D49"/>
                </a:solidFill>
                <a:round/>
              </a:ln>
              <a:effectLst/>
            </c:spPr>
          </c:errBars>
          <c:xVal>
            <c:numRef>
              <c:f>Sheet1!$A$2:$A$8</c:f>
              <c:numCache>
                <c:formatCode>General</c:formatCode>
                <c:ptCount val="7"/>
                <c:pt idx="0">
                  <c:v>0</c:v>
                </c:pt>
                <c:pt idx="1">
                  <c:v>24</c:v>
                </c:pt>
                <c:pt idx="2">
                  <c:v>48</c:v>
                </c:pt>
                <c:pt idx="3">
                  <c:v>96</c:v>
                </c:pt>
                <c:pt idx="4">
                  <c:v>144</c:v>
                </c:pt>
                <c:pt idx="5">
                  <c:v>192</c:v>
                </c:pt>
                <c:pt idx="6">
                  <c:v>240</c:v>
                </c:pt>
              </c:numCache>
            </c:numRef>
          </c:xVal>
          <c:yVal>
            <c:numRef>
              <c:f>Sheet1!$C$2:$C$8</c:f>
              <c:numCache>
                <c:formatCode>General</c:formatCode>
                <c:ptCount val="7"/>
                <c:pt idx="0">
                  <c:v>0</c:v>
                </c:pt>
                <c:pt idx="1">
                  <c:v>41</c:v>
                </c:pt>
                <c:pt idx="2">
                  <c:v>63.5</c:v>
                </c:pt>
                <c:pt idx="3">
                  <c:v>119.1</c:v>
                </c:pt>
                <c:pt idx="4">
                  <c:v>146.30000000000001</c:v>
                </c:pt>
                <c:pt idx="5">
                  <c:v>189</c:v>
                </c:pt>
                <c:pt idx="6">
                  <c:v>240</c:v>
                </c:pt>
              </c:numCache>
            </c:numRef>
          </c:yVal>
          <c:smooth val="0"/>
          <c:extLst>
            <c:ext xmlns:c16="http://schemas.microsoft.com/office/drawing/2014/chart" uri="{C3380CC4-5D6E-409C-BE32-E72D297353CC}">
              <c16:uniqueId val="{00000008-34BB-4346-9940-4ED66F041004}"/>
            </c:ext>
          </c:extLst>
        </c:ser>
        <c:dLbls>
          <c:showLegendKey val="0"/>
          <c:showVal val="0"/>
          <c:showCatName val="0"/>
          <c:showSerName val="0"/>
          <c:showPercent val="0"/>
          <c:showBubbleSize val="0"/>
        </c:dLbls>
        <c:axId val="586397280"/>
        <c:axId val="586394000"/>
      </c:scatterChart>
      <c:valAx>
        <c:axId val="586397280"/>
        <c:scaling>
          <c:orientation val="minMax"/>
          <c:max val="240"/>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noFill/>
                <a:latin typeface="Arial" panose="020B0604020202020204" pitchFamily="34" charset="0"/>
                <a:ea typeface="+mn-ea"/>
                <a:cs typeface="Arial" panose="020B0604020202020204" pitchFamily="34" charset="0"/>
              </a:defRPr>
            </a:pPr>
            <a:endParaRPr lang="en-US"/>
          </a:p>
        </c:txPr>
        <c:crossAx val="586394000"/>
        <c:crosses val="autoZero"/>
        <c:crossBetween val="midCat"/>
        <c:majorUnit val="24"/>
      </c:valAx>
      <c:valAx>
        <c:axId val="586394000"/>
        <c:scaling>
          <c:orientation val="minMax"/>
          <c:min val="0"/>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noFill/>
                <a:latin typeface="Arial" panose="020B0604020202020204" pitchFamily="34" charset="0"/>
                <a:ea typeface="+mn-ea"/>
                <a:cs typeface="Arial" panose="020B0604020202020204" pitchFamily="34" charset="0"/>
              </a:defRPr>
            </a:pPr>
            <a:endParaRPr lang="en-US"/>
          </a:p>
        </c:txPr>
        <c:crossAx val="586397280"/>
        <c:crosses val="autoZero"/>
        <c:crossBetween val="midCat"/>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279006226780812"/>
          <c:y val="3.7465177731246392E-2"/>
          <c:w val="0.86136079572429503"/>
          <c:h val="0.86933295525051901"/>
        </c:manualLayout>
      </c:layout>
      <c:scatterChart>
        <c:scatterStyle val="lineMarker"/>
        <c:varyColors val="0"/>
        <c:ser>
          <c:idx val="0"/>
          <c:order val="0"/>
          <c:tx>
            <c:strRef>
              <c:f>Sheet1!$B$1</c:f>
              <c:strCache>
                <c:ptCount val="1"/>
                <c:pt idx="0">
                  <c:v>&lt;40</c:v>
                </c:pt>
              </c:strCache>
            </c:strRef>
          </c:tx>
          <c:spPr>
            <a:ln w="31750" cap="rnd">
              <a:noFill/>
              <a:round/>
            </a:ln>
            <a:effectLst/>
          </c:spPr>
          <c:marker>
            <c:symbol val="circle"/>
            <c:size val="6"/>
            <c:spPr>
              <a:noFill/>
              <a:ln w="9525">
                <a:noFill/>
              </a:ln>
              <a:effectLst/>
            </c:spPr>
          </c:marker>
          <c:xVal>
            <c:numRef>
              <c:f>Sheet1!$A$2:$A$8</c:f>
              <c:numCache>
                <c:formatCode>General</c:formatCode>
                <c:ptCount val="7"/>
                <c:pt idx="0">
                  <c:v>0</c:v>
                </c:pt>
                <c:pt idx="1">
                  <c:v>24</c:v>
                </c:pt>
                <c:pt idx="2">
                  <c:v>48</c:v>
                </c:pt>
                <c:pt idx="3">
                  <c:v>96</c:v>
                </c:pt>
                <c:pt idx="4">
                  <c:v>144</c:v>
                </c:pt>
                <c:pt idx="5">
                  <c:v>192</c:v>
                </c:pt>
                <c:pt idx="6">
                  <c:v>240</c:v>
                </c:pt>
              </c:numCache>
            </c:numRef>
          </c:xVal>
          <c:yVal>
            <c:numRef>
              <c:f>Sheet1!$B$2:$B$8</c:f>
              <c:numCache>
                <c:formatCode>General</c:formatCode>
                <c:ptCount val="7"/>
                <c:pt idx="0">
                  <c:v>0</c:v>
                </c:pt>
                <c:pt idx="1">
                  <c:v>100.6</c:v>
                </c:pt>
                <c:pt idx="2">
                  <c:v>144.30000000000001</c:v>
                </c:pt>
                <c:pt idx="3">
                  <c:v>213</c:v>
                </c:pt>
                <c:pt idx="4">
                  <c:v>293.60000000000002</c:v>
                </c:pt>
                <c:pt idx="5">
                  <c:v>329.7</c:v>
                </c:pt>
                <c:pt idx="6">
                  <c:v>312.2</c:v>
                </c:pt>
              </c:numCache>
            </c:numRef>
          </c:yVal>
          <c:smooth val="0"/>
          <c:extLst>
            <c:ext xmlns:c16="http://schemas.microsoft.com/office/drawing/2014/chart" uri="{C3380CC4-5D6E-409C-BE32-E72D297353CC}">
              <c16:uniqueId val="{00000002-7E98-4A16-BF06-B3D040886335}"/>
            </c:ext>
          </c:extLst>
        </c:ser>
        <c:dLbls>
          <c:showLegendKey val="0"/>
          <c:showVal val="0"/>
          <c:showCatName val="0"/>
          <c:showSerName val="0"/>
          <c:showPercent val="0"/>
          <c:showBubbleSize val="0"/>
        </c:dLbls>
        <c:axId val="586397280"/>
        <c:axId val="586394000"/>
      </c:scatterChart>
      <c:valAx>
        <c:axId val="586397280"/>
        <c:scaling>
          <c:orientation val="minMax"/>
          <c:max val="240"/>
        </c:scaling>
        <c:delete val="0"/>
        <c:axPos val="b"/>
        <c:numFmt formatCode="General" sourceLinked="1"/>
        <c:majorTickMark val="out"/>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86394000"/>
        <c:crosses val="autoZero"/>
        <c:crossBetween val="midCat"/>
        <c:majorUnit val="24"/>
      </c:valAx>
      <c:valAx>
        <c:axId val="586394000"/>
        <c:scaling>
          <c:orientation val="minMax"/>
          <c:max val="500"/>
          <c:min val="0"/>
        </c:scaling>
        <c:delete val="0"/>
        <c:axPos val="l"/>
        <c:numFmt formatCode="General" sourceLinked="1"/>
        <c:majorTickMark val="out"/>
        <c:minorTickMark val="none"/>
        <c:tickLblPos val="nextTo"/>
        <c:spPr>
          <a:noFill/>
          <a:ln w="6350">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8639728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279006226780812"/>
          <c:y val="3.7465177731246392E-2"/>
          <c:w val="0.86136079572429503"/>
          <c:h val="0.86933295525051901"/>
        </c:manualLayout>
      </c:layout>
      <c:scatterChart>
        <c:scatterStyle val="lineMarker"/>
        <c:varyColors val="0"/>
        <c:ser>
          <c:idx val="0"/>
          <c:order val="0"/>
          <c:tx>
            <c:strRef>
              <c:f>Sheet1!$B$1</c:f>
              <c:strCache>
                <c:ptCount val="1"/>
                <c:pt idx="0">
                  <c:v>&lt;40</c:v>
                </c:pt>
              </c:strCache>
            </c:strRef>
          </c:tx>
          <c:spPr>
            <a:ln w="31750" cap="rnd">
              <a:solidFill>
                <a:srgbClr val="0070C0"/>
              </a:solidFill>
              <a:round/>
            </a:ln>
            <a:effectLst/>
          </c:spPr>
          <c:marker>
            <c:symbol val="circle"/>
            <c:size val="6"/>
            <c:spPr>
              <a:solidFill>
                <a:srgbClr val="0070C0"/>
              </a:solidFill>
              <a:ln w="9525">
                <a:solidFill>
                  <a:srgbClr val="0070C0"/>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0-B806-453E-8364-EDF3E5F8ABA2}"/>
                </c:ext>
              </c:extLst>
            </c:dLbl>
            <c:dLbl>
              <c:idx val="3"/>
              <c:tx>
                <c:rich>
                  <a:bodyPr/>
                  <a:lstStyle/>
                  <a:p>
                    <a:r>
                      <a:rPr lang="en-US" dirty="0"/>
                      <a:t>213.0</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B806-453E-8364-EDF3E5F8ABA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70C0"/>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Sheet1!$A$2:$A$8</c:f>
              <c:numCache>
                <c:formatCode>General</c:formatCode>
                <c:ptCount val="7"/>
                <c:pt idx="0">
                  <c:v>0</c:v>
                </c:pt>
                <c:pt idx="1">
                  <c:v>24</c:v>
                </c:pt>
                <c:pt idx="2">
                  <c:v>48</c:v>
                </c:pt>
                <c:pt idx="3">
                  <c:v>96</c:v>
                </c:pt>
                <c:pt idx="4">
                  <c:v>144</c:v>
                </c:pt>
                <c:pt idx="5">
                  <c:v>192</c:v>
                </c:pt>
                <c:pt idx="6">
                  <c:v>240</c:v>
                </c:pt>
              </c:numCache>
            </c:numRef>
          </c:xVal>
          <c:yVal>
            <c:numRef>
              <c:f>Sheet1!$B$2:$B$8</c:f>
              <c:numCache>
                <c:formatCode>General</c:formatCode>
                <c:ptCount val="7"/>
                <c:pt idx="0">
                  <c:v>0</c:v>
                </c:pt>
                <c:pt idx="1">
                  <c:v>100.6</c:v>
                </c:pt>
                <c:pt idx="2">
                  <c:v>144.30000000000001</c:v>
                </c:pt>
                <c:pt idx="3">
                  <c:v>213</c:v>
                </c:pt>
                <c:pt idx="4">
                  <c:v>293.60000000000002</c:v>
                </c:pt>
                <c:pt idx="5">
                  <c:v>329.7</c:v>
                </c:pt>
                <c:pt idx="6">
                  <c:v>312.2</c:v>
                </c:pt>
              </c:numCache>
            </c:numRef>
          </c:yVal>
          <c:smooth val="0"/>
          <c:extLst>
            <c:ext xmlns:c16="http://schemas.microsoft.com/office/drawing/2014/chart" uri="{C3380CC4-5D6E-409C-BE32-E72D297353CC}">
              <c16:uniqueId val="{00000002-B806-453E-8364-EDF3E5F8ABA2}"/>
            </c:ext>
          </c:extLst>
        </c:ser>
        <c:dLbls>
          <c:showLegendKey val="0"/>
          <c:showVal val="0"/>
          <c:showCatName val="0"/>
          <c:showSerName val="0"/>
          <c:showPercent val="0"/>
          <c:showBubbleSize val="0"/>
        </c:dLbls>
        <c:axId val="586397280"/>
        <c:axId val="586394000"/>
      </c:scatterChart>
      <c:valAx>
        <c:axId val="586397280"/>
        <c:scaling>
          <c:orientation val="minMax"/>
          <c:max val="240"/>
        </c:scaling>
        <c:delete val="0"/>
        <c:axPos val="b"/>
        <c:numFmt formatCode="General" sourceLinked="1"/>
        <c:majorTickMark val="out"/>
        <c:minorTickMark val="none"/>
        <c:tickLblPos val="nextTo"/>
        <c:spPr>
          <a:noFill/>
          <a:ln w="12700" cap="flat" cmpd="sng" algn="ctr">
            <a:solidFill>
              <a:srgbClr val="000000"/>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86394000"/>
        <c:crosses val="autoZero"/>
        <c:crossBetween val="midCat"/>
        <c:majorUnit val="24"/>
      </c:valAx>
      <c:valAx>
        <c:axId val="586394000"/>
        <c:scaling>
          <c:orientation val="minMax"/>
          <c:max val="500"/>
          <c:min val="0"/>
        </c:scaling>
        <c:delete val="0"/>
        <c:axPos val="l"/>
        <c:numFmt formatCode="General" sourceLinked="1"/>
        <c:majorTickMark val="out"/>
        <c:minorTickMark val="none"/>
        <c:tickLblPos val="nextTo"/>
        <c:spPr>
          <a:noFill/>
          <a:ln w="12700">
            <a:solidFill>
              <a:srgbClr val="000000"/>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8639728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44F8D003-FA56-4C1A-801A-EB6FB0512F8B}" type="datetimeFigureOut">
              <a:rPr lang="en-US" smtClean="0"/>
              <a:pPr/>
              <a:t>1/19/2023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AF53C386-5EEF-488A-93A0-FB8E8BF6C815}" type="slidenum">
              <a:rPr lang="en-US" smtClean="0"/>
              <a:pPr/>
              <a:t>‹#›</a:t>
            </a:fld>
            <a:endParaRPr lang="en-US" dirty="0"/>
          </a:p>
        </p:txBody>
      </p:sp>
    </p:spTree>
    <p:extLst>
      <p:ext uri="{BB962C8B-B14F-4D97-AF65-F5344CB8AC3E}">
        <p14:creationId xmlns:p14="http://schemas.microsoft.com/office/powerpoint/2010/main" val="202649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dirty="0"/>
          </a:p>
        </p:txBody>
      </p:sp>
      <p:sp>
        <p:nvSpPr>
          <p:cNvPr id="4" name="Slide Number Placeholder 3"/>
          <p:cNvSpPr>
            <a:spLocks noGrp="1"/>
          </p:cNvSpPr>
          <p:nvPr>
            <p:ph type="sldNum" sz="quarter" idx="5"/>
          </p:nvPr>
        </p:nvSpPr>
        <p:spPr/>
        <p:txBody>
          <a:bodyPr/>
          <a:lstStyle/>
          <a:p>
            <a:fld id="{43E8D311-A15E-D747-87D9-326963096DF2}" type="slidenum">
              <a:rPr lang="en-US" smtClean="0"/>
              <a:t>1</a:t>
            </a:fld>
            <a:endParaRPr lang="en-US"/>
          </a:p>
        </p:txBody>
      </p:sp>
    </p:spTree>
    <p:extLst>
      <p:ext uri="{BB962C8B-B14F-4D97-AF65-F5344CB8AC3E}">
        <p14:creationId xmlns:p14="http://schemas.microsoft.com/office/powerpoint/2010/main" val="1031757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E8D311-A15E-D747-87D9-326963096DF2}"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689582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E8D311-A15E-D747-87D9-326963096DF2}"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500042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07640-B3EC-4471-916A-7C17D12E1B5E}"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082093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07640-B3EC-4471-916A-7C17D12E1B5E}"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287309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0"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07640-B3EC-4471-916A-7C17D12E1B5E}"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641842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07640-B3EC-4471-916A-7C17D12E1B5E}"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9821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b="0"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39A1D-9BB2-4B89-8B5D-081E305E6585}"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9879466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D302B9E-8CAE-4EF8-99A1-D33551EC153B}"/>
              </a:ext>
            </a:extLst>
          </p:cNvPr>
          <p:cNvSpPr>
            <a:spLocks noGrp="1"/>
          </p:cNvSpPr>
          <p:nvPr>
            <p:ph type="body" idx="1"/>
          </p:nvPr>
        </p:nvSpPr>
        <p:spPr/>
        <p:txBody>
          <a:bodyPr/>
          <a:lstStyle/>
          <a:p>
            <a:endParaRPr lang="en-GB"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4D6A2DE-AAB1-45D0-840E-299D81344B90}"/>
              </a:ext>
            </a:extLst>
          </p:cNvPr>
          <p:cNvSpPr>
            <a:spLocks noGrp="1"/>
          </p:cNvSpPr>
          <p:nvPr>
            <p:ph type="body" idx="1"/>
          </p:nvPr>
        </p:nvSpPr>
        <p:spPr/>
        <p:txBody>
          <a:bodyPr/>
          <a:lstStyle/>
          <a:p>
            <a:endParaRPr lang="en-GB"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b="0"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39A1D-9BB2-4B89-8B5D-081E305E6585}"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304101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F53C386-5EEF-488A-93A0-FB8E8BF6C815}" type="slidenum">
              <a:rPr lang="en-US" smtClean="0"/>
              <a:pPr/>
              <a:t>3</a:t>
            </a:fld>
            <a:endParaRPr lang="en-US" dirty="0"/>
          </a:p>
        </p:txBody>
      </p:sp>
    </p:spTree>
    <p:extLst>
      <p:ext uri="{BB962C8B-B14F-4D97-AF65-F5344CB8AC3E}">
        <p14:creationId xmlns:p14="http://schemas.microsoft.com/office/powerpoint/2010/main" val="3265984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b="0"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39A1D-9BB2-4B89-8B5D-081E305E6585}"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465308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solidFill>
                <a:srgbClr val="7F7F7F"/>
              </a:solidFill>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39A1D-9BB2-4B89-8B5D-081E305E6585}"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7996458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53C386-5EEF-488A-93A0-FB8E8BF6C815}" type="slidenum">
              <a:rPr lang="en-US" smtClean="0"/>
              <a:pPr/>
              <a:t>23</a:t>
            </a:fld>
            <a:endParaRPr lang="en-US" dirty="0"/>
          </a:p>
        </p:txBody>
      </p:sp>
    </p:spTree>
    <p:extLst>
      <p:ext uri="{BB962C8B-B14F-4D97-AF65-F5344CB8AC3E}">
        <p14:creationId xmlns:p14="http://schemas.microsoft.com/office/powerpoint/2010/main" val="35516415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53C386-5EEF-488A-93A0-FB8E8BF6C815}" type="slidenum">
              <a:rPr lang="en-US" smtClean="0"/>
              <a:pPr/>
              <a:t>24</a:t>
            </a:fld>
            <a:endParaRPr lang="en-US" dirty="0"/>
          </a:p>
        </p:txBody>
      </p:sp>
    </p:spTree>
    <p:extLst>
      <p:ext uri="{BB962C8B-B14F-4D97-AF65-F5344CB8AC3E}">
        <p14:creationId xmlns:p14="http://schemas.microsoft.com/office/powerpoint/2010/main" val="15500966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1B6D8-6491-4720-8DE4-ED3F7C125644}"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36732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1B6D8-6491-4720-8DE4-ED3F7C125644}"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24592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F53C386-5EEF-488A-93A0-FB8E8BF6C815}" type="slidenum">
              <a:rPr lang="en-US" smtClean="0"/>
              <a:pPr/>
              <a:t>4</a:t>
            </a:fld>
            <a:endParaRPr lang="en-US" dirty="0"/>
          </a:p>
        </p:txBody>
      </p:sp>
    </p:spTree>
    <p:extLst>
      <p:ext uri="{BB962C8B-B14F-4D97-AF65-F5344CB8AC3E}">
        <p14:creationId xmlns:p14="http://schemas.microsoft.com/office/powerpoint/2010/main" val="161620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u="none"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F60B8F-7AD4-43FA-BC4F-B0E8F77DCBEC}" type="slidenum">
              <a:rPr kumimoji="0" lang="en-GB" altLang="en-US" sz="1200" b="0" i="0" u="none" strike="noStrike" kern="1200" cap="none" spc="0" normalizeH="0" baseline="0" noProof="0" smtClean="0">
                <a:ln>
                  <a:noFill/>
                </a:ln>
                <a:solidFill>
                  <a:prstClr val="black"/>
                </a:solidFill>
                <a:effectLst/>
                <a:uLnTx/>
                <a:uFillTx/>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GB" altLang="en-US" sz="1200" b="0"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Tree>
    <p:extLst>
      <p:ext uri="{BB962C8B-B14F-4D97-AF65-F5344CB8AC3E}">
        <p14:creationId xmlns:p14="http://schemas.microsoft.com/office/powerpoint/2010/main" val="3807588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u="none"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F60B8F-7AD4-43FA-BC4F-B0E8F77DCBEC}" type="slidenum">
              <a:rPr kumimoji="0" lang="en-GB" altLang="en-US" sz="1200" b="0" i="0" u="none" strike="noStrike" kern="1200" cap="none" spc="0" normalizeH="0" baseline="0" noProof="0" smtClean="0">
                <a:ln>
                  <a:noFill/>
                </a:ln>
                <a:solidFill>
                  <a:prstClr val="black"/>
                </a:solidFill>
                <a:effectLst/>
                <a:uLnTx/>
                <a:uFillTx/>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GB" altLang="en-US" sz="1200" b="0"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Tree>
    <p:extLst>
      <p:ext uri="{BB962C8B-B14F-4D97-AF65-F5344CB8AC3E}">
        <p14:creationId xmlns:p14="http://schemas.microsoft.com/office/powerpoint/2010/main" val="2291897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u="none"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F60B8F-7AD4-43FA-BC4F-B0E8F77DCBEC}" type="slidenum">
              <a:rPr kumimoji="0" lang="en-GB" altLang="en-US" sz="1200" b="0" i="0" u="none" strike="noStrike" kern="1200" cap="none" spc="0" normalizeH="0" baseline="0" noProof="0" smtClean="0">
                <a:ln>
                  <a:noFill/>
                </a:ln>
                <a:solidFill>
                  <a:prstClr val="black"/>
                </a:solidFill>
                <a:effectLst/>
                <a:uLnTx/>
                <a:uFillTx/>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GB" altLang="en-US" sz="1200" b="0"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Tree>
    <p:extLst>
      <p:ext uri="{BB962C8B-B14F-4D97-AF65-F5344CB8AC3E}">
        <p14:creationId xmlns:p14="http://schemas.microsoft.com/office/powerpoint/2010/main" val="3095745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u="none"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F60B8F-7AD4-43FA-BC4F-B0E8F77DCBEC}" type="slidenum">
              <a:rPr kumimoji="0" lang="en-GB" altLang="en-US" sz="1200" b="0" i="0" u="none" strike="noStrike" kern="1200" cap="none" spc="0" normalizeH="0" baseline="0" noProof="0" smtClean="0">
                <a:ln>
                  <a:noFill/>
                </a:ln>
                <a:solidFill>
                  <a:prstClr val="black"/>
                </a:solidFill>
                <a:effectLst/>
                <a:uLnTx/>
                <a:uFillTx/>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GB" altLang="en-US" sz="1200" b="0"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Tree>
    <p:extLst>
      <p:ext uri="{BB962C8B-B14F-4D97-AF65-F5344CB8AC3E}">
        <p14:creationId xmlns:p14="http://schemas.microsoft.com/office/powerpoint/2010/main" val="2482976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u="none"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F60B8F-7AD4-43FA-BC4F-B0E8F77DCBEC}" type="slidenum">
              <a:rPr kumimoji="0" lang="en-GB" altLang="en-US" sz="1200" b="0" i="0" u="none" strike="noStrike" kern="1200" cap="none" spc="0" normalizeH="0" baseline="0" noProof="0" smtClean="0">
                <a:ln>
                  <a:noFill/>
                </a:ln>
                <a:solidFill>
                  <a:prstClr val="black"/>
                </a:solidFill>
                <a:effectLst/>
                <a:uLnTx/>
                <a:uFillTx/>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GB" altLang="en-US" sz="1200" b="0"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Tree>
    <p:extLst>
      <p:ext uri="{BB962C8B-B14F-4D97-AF65-F5344CB8AC3E}">
        <p14:creationId xmlns:p14="http://schemas.microsoft.com/office/powerpoint/2010/main" val="1508617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E8D311-A15E-D747-87D9-326963096DF2}"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7706534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71D49">
            <a:alpha val="0"/>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8198AC-B182-444C-B9E0-31ADF858349F}"/>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
            <a:extLst>
              <a:ext uri="{FF2B5EF4-FFF2-40B4-BE49-F238E27FC236}">
                <a16:creationId xmlns:a16="http://schemas.microsoft.com/office/drawing/2014/main" id="{993043AE-BFD2-417D-BD26-0E69EEE7F438}"/>
              </a:ext>
            </a:extLst>
          </p:cNvPr>
          <p:cNvSpPr>
            <a:spLocks noGrp="1"/>
          </p:cNvSpPr>
          <p:nvPr>
            <p:ph type="body" sz="quarter" idx="11" hasCustomPrompt="1"/>
          </p:nvPr>
        </p:nvSpPr>
        <p:spPr>
          <a:xfrm>
            <a:off x="1847848" y="4041913"/>
            <a:ext cx="9888539" cy="1286370"/>
          </a:xfrm>
          <a:prstGeom prst="rect">
            <a:avLst/>
          </a:prstGeom>
        </p:spPr>
        <p:txBody>
          <a:bodyPr lIns="54000" tIns="0" rIns="0" bIns="0">
            <a:normAutofit/>
          </a:bodyPr>
          <a:lstStyle>
            <a:lvl1pPr marL="0" indent="0">
              <a:buNone/>
              <a:defRPr sz="1800" b="1" spc="-40" baseline="0">
                <a:solidFill>
                  <a:srgbClr val="E40046"/>
                </a:solidFill>
                <a:latin typeface="+mn-lt"/>
              </a:defRPr>
            </a:lvl1pPr>
            <a:lvl2pPr marL="0" indent="0">
              <a:spcBef>
                <a:spcPts val="0"/>
              </a:spcBef>
              <a:buNone/>
              <a:defRPr>
                <a:solidFill>
                  <a:schemeClr val="accent1"/>
                </a:solidFill>
                <a:latin typeface="+mn-lt"/>
              </a:defRPr>
            </a:lvl2pPr>
          </a:lstStyle>
          <a:p>
            <a:pPr lvl="0"/>
            <a:r>
              <a:rPr lang="en-US" dirty="0"/>
              <a:t>Name of presenter</a:t>
            </a:r>
          </a:p>
          <a:p>
            <a:pPr lvl="1"/>
            <a:r>
              <a:rPr lang="en-US" dirty="0"/>
              <a:t>Affiliation/job position – use indent one level</a:t>
            </a:r>
          </a:p>
        </p:txBody>
      </p:sp>
      <p:pic>
        <p:nvPicPr>
          <p:cNvPr id="7" name="Picture 6"/>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0"/>
            <a:ext cx="1114424" cy="3259853"/>
          </a:xfrm>
          <a:prstGeom prst="rect">
            <a:avLst/>
          </a:prstGeom>
        </p:spPr>
      </p:pic>
      <p:sp>
        <p:nvSpPr>
          <p:cNvPr id="3" name="Title 2">
            <a:extLst>
              <a:ext uri="{FF2B5EF4-FFF2-40B4-BE49-F238E27FC236}">
                <a16:creationId xmlns:a16="http://schemas.microsoft.com/office/drawing/2014/main" id="{D1177E2D-1600-4F80-BCA2-A1567083DA7B}"/>
              </a:ext>
            </a:extLst>
          </p:cNvPr>
          <p:cNvSpPr>
            <a:spLocks noGrp="1"/>
          </p:cNvSpPr>
          <p:nvPr>
            <p:ph type="title"/>
          </p:nvPr>
        </p:nvSpPr>
        <p:spPr>
          <a:xfrm>
            <a:off x="1847850" y="365124"/>
            <a:ext cx="9888538" cy="3467736"/>
          </a:xfrm>
        </p:spPr>
        <p:txBody>
          <a:bodyPr anchor="b"/>
          <a:lstStyle>
            <a:lvl1pP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1371168696"/>
      </p:ext>
    </p:extLst>
  </p:cSld>
  <p:clrMapOvr>
    <a:masterClrMapping/>
  </p:clrMapOvr>
  <p:extLst>
    <p:ext uri="{DCECCB84-F9BA-43D5-87BE-67443E8EF086}">
      <p15:sldGuideLst xmlns:p15="http://schemas.microsoft.com/office/powerpoint/2012/main">
        <p15:guide id="1" pos="116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p:bg>
      <p:bgPr>
        <a:solidFill>
          <a:srgbClr val="071D49">
            <a:alpha val="0"/>
          </a:srgb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5C4F5B-553B-4699-BBE7-9C4AE5B439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5F8DE68D-BD20-4E35-AD1E-045B3ACD5689}"/>
              </a:ext>
            </a:extLst>
          </p:cNvPr>
          <p:cNvSpPr/>
          <p:nvPr userDrawn="1"/>
        </p:nvSpPr>
        <p:spPr>
          <a:xfrm>
            <a:off x="0" y="0"/>
            <a:ext cx="12192000" cy="685800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2">
            <a:extLst>
              <a:ext uri="{FF2B5EF4-FFF2-40B4-BE49-F238E27FC236}">
                <a16:creationId xmlns:a16="http://schemas.microsoft.com/office/drawing/2014/main" id="{993043AE-BFD2-417D-BD26-0E69EEE7F438}"/>
              </a:ext>
            </a:extLst>
          </p:cNvPr>
          <p:cNvSpPr>
            <a:spLocks noGrp="1"/>
          </p:cNvSpPr>
          <p:nvPr>
            <p:ph type="body" sz="quarter" idx="11" hasCustomPrompt="1"/>
          </p:nvPr>
        </p:nvSpPr>
        <p:spPr>
          <a:xfrm>
            <a:off x="1847848" y="4041913"/>
            <a:ext cx="9888539" cy="1286370"/>
          </a:xfrm>
          <a:prstGeom prst="rect">
            <a:avLst/>
          </a:prstGeom>
        </p:spPr>
        <p:txBody>
          <a:bodyPr lIns="54000" tIns="0" rIns="0" bIns="0">
            <a:normAutofit/>
          </a:bodyPr>
          <a:lstStyle>
            <a:lvl1pPr marL="0" indent="0">
              <a:buNone/>
              <a:defRPr sz="1800" b="1" spc="-40" baseline="0">
                <a:solidFill>
                  <a:srgbClr val="E40046"/>
                </a:solidFill>
                <a:latin typeface="+mn-lt"/>
              </a:defRPr>
            </a:lvl1pPr>
            <a:lvl2pPr marL="0" indent="0">
              <a:spcBef>
                <a:spcPts val="0"/>
              </a:spcBef>
              <a:buNone/>
              <a:defRPr>
                <a:solidFill>
                  <a:schemeClr val="accent1"/>
                </a:solidFill>
                <a:latin typeface="+mn-lt"/>
              </a:defRPr>
            </a:lvl2pPr>
          </a:lstStyle>
          <a:p>
            <a:pPr lvl="0"/>
            <a:r>
              <a:rPr lang="en-US" dirty="0"/>
              <a:t>Name of presenter</a:t>
            </a:r>
          </a:p>
          <a:p>
            <a:pPr lvl="1"/>
            <a:r>
              <a:rPr lang="en-US" dirty="0"/>
              <a:t>Affiliation/job position – use indent one level</a:t>
            </a:r>
          </a:p>
        </p:txBody>
      </p:sp>
      <p:pic>
        <p:nvPicPr>
          <p:cNvPr id="7" name="Picture 6"/>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0" y="0"/>
            <a:ext cx="1114424" cy="3259853"/>
          </a:xfrm>
          <a:prstGeom prst="rect">
            <a:avLst/>
          </a:prstGeom>
        </p:spPr>
      </p:pic>
      <p:sp>
        <p:nvSpPr>
          <p:cNvPr id="3" name="Title 2">
            <a:extLst>
              <a:ext uri="{FF2B5EF4-FFF2-40B4-BE49-F238E27FC236}">
                <a16:creationId xmlns:a16="http://schemas.microsoft.com/office/drawing/2014/main" id="{D1177E2D-1600-4F80-BCA2-A1567083DA7B}"/>
              </a:ext>
            </a:extLst>
          </p:cNvPr>
          <p:cNvSpPr>
            <a:spLocks noGrp="1"/>
          </p:cNvSpPr>
          <p:nvPr>
            <p:ph type="title"/>
          </p:nvPr>
        </p:nvSpPr>
        <p:spPr>
          <a:xfrm>
            <a:off x="1847850" y="365124"/>
            <a:ext cx="9888538" cy="3467736"/>
          </a:xfrm>
        </p:spPr>
        <p:txBody>
          <a:bodyPr anchor="b"/>
          <a:lstStyle>
            <a:lvl1pPr>
              <a:defRPr sz="4000">
                <a:solidFill>
                  <a:schemeClr val="accent2"/>
                </a:solidFill>
              </a:defRPr>
            </a:lvl1pPr>
          </a:lstStyle>
          <a:p>
            <a:r>
              <a:rPr lang="en-US" dirty="0"/>
              <a:t>Click to edit Master title style</a:t>
            </a:r>
          </a:p>
        </p:txBody>
      </p:sp>
    </p:spTree>
    <p:extLst>
      <p:ext uri="{BB962C8B-B14F-4D97-AF65-F5344CB8AC3E}">
        <p14:creationId xmlns:p14="http://schemas.microsoft.com/office/powerpoint/2010/main" val="1968815"/>
      </p:ext>
    </p:extLst>
  </p:cSld>
  <p:clrMapOvr>
    <a:masterClrMapping/>
  </p:clrMapOvr>
  <p:extLst>
    <p:ext uri="{DCECCB84-F9BA-43D5-87BE-67443E8EF086}">
      <p15:sldGuideLst xmlns:p15="http://schemas.microsoft.com/office/powerpoint/2012/main">
        <p15:guide id="1" pos="116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4636142" y="0"/>
            <a:ext cx="7555858" cy="6868961"/>
          </a:xfrm>
          <a:prstGeom prst="rect">
            <a:avLst/>
          </a:prstGeom>
        </p:spPr>
      </p:pic>
      <p:sp>
        <p:nvSpPr>
          <p:cNvPr id="7" name="Rectangle 5"/>
          <p:cNvSpPr/>
          <p:nvPr userDrawn="1"/>
        </p:nvSpPr>
        <p:spPr>
          <a:xfrm>
            <a:off x="-22683" y="-1873"/>
            <a:ext cx="7396665" cy="6870834"/>
          </a:xfrm>
          <a:custGeom>
            <a:avLst/>
            <a:gdLst>
              <a:gd name="connsiteX0" fmla="*/ 0 w 5725397"/>
              <a:gd name="connsiteY0" fmla="*/ 0 h 6856126"/>
              <a:gd name="connsiteX1" fmla="*/ 5725397 w 5725397"/>
              <a:gd name="connsiteY1" fmla="*/ 0 h 6856126"/>
              <a:gd name="connsiteX2" fmla="*/ 5725397 w 5725397"/>
              <a:gd name="connsiteY2" fmla="*/ 6856126 h 6856126"/>
              <a:gd name="connsiteX3" fmla="*/ 0 w 5725397"/>
              <a:gd name="connsiteY3" fmla="*/ 6856126 h 6856126"/>
              <a:gd name="connsiteX4" fmla="*/ 0 w 5725397"/>
              <a:gd name="connsiteY4" fmla="*/ 0 h 6856126"/>
              <a:gd name="connsiteX0" fmla="*/ 0 w 5725397"/>
              <a:gd name="connsiteY0" fmla="*/ 0 h 6856126"/>
              <a:gd name="connsiteX1" fmla="*/ 5725397 w 5725397"/>
              <a:gd name="connsiteY1" fmla="*/ 0 h 6856126"/>
              <a:gd name="connsiteX2" fmla="*/ 2629500 w 5725397"/>
              <a:gd name="connsiteY2" fmla="*/ 6856126 h 6856126"/>
              <a:gd name="connsiteX3" fmla="*/ 0 w 5725397"/>
              <a:gd name="connsiteY3" fmla="*/ 6856126 h 6856126"/>
              <a:gd name="connsiteX4" fmla="*/ 0 w 5725397"/>
              <a:gd name="connsiteY4" fmla="*/ 0 h 6856126"/>
              <a:gd name="connsiteX0" fmla="*/ 0 w 5725397"/>
              <a:gd name="connsiteY0" fmla="*/ 0 h 6856126"/>
              <a:gd name="connsiteX1" fmla="*/ 5725397 w 5725397"/>
              <a:gd name="connsiteY1" fmla="*/ 0 h 6856126"/>
              <a:gd name="connsiteX2" fmla="*/ 3636075 w 5725397"/>
              <a:gd name="connsiteY2" fmla="*/ 6856126 h 6856126"/>
              <a:gd name="connsiteX3" fmla="*/ 0 w 5725397"/>
              <a:gd name="connsiteY3" fmla="*/ 6856126 h 6856126"/>
              <a:gd name="connsiteX4" fmla="*/ 0 w 5725397"/>
              <a:gd name="connsiteY4" fmla="*/ 0 h 6856126"/>
              <a:gd name="connsiteX0" fmla="*/ 1985485 w 7710882"/>
              <a:gd name="connsiteY0" fmla="*/ 0 h 6863214"/>
              <a:gd name="connsiteX1" fmla="*/ 7710882 w 7710882"/>
              <a:gd name="connsiteY1" fmla="*/ 0 h 6863214"/>
              <a:gd name="connsiteX2" fmla="*/ 5621560 w 7710882"/>
              <a:gd name="connsiteY2" fmla="*/ 6856126 h 6863214"/>
              <a:gd name="connsiteX3" fmla="*/ 0 w 7710882"/>
              <a:gd name="connsiteY3" fmla="*/ 6863214 h 6863214"/>
              <a:gd name="connsiteX4" fmla="*/ 1985485 w 7710882"/>
              <a:gd name="connsiteY4" fmla="*/ 0 h 6863214"/>
              <a:gd name="connsiteX0" fmla="*/ 1985485 w 7710882"/>
              <a:gd name="connsiteY0" fmla="*/ 0 h 6863214"/>
              <a:gd name="connsiteX1" fmla="*/ 7710882 w 7710882"/>
              <a:gd name="connsiteY1" fmla="*/ 0 h 6863214"/>
              <a:gd name="connsiteX2" fmla="*/ 5775456 w 7710882"/>
              <a:gd name="connsiteY2" fmla="*/ 6863214 h 6863214"/>
              <a:gd name="connsiteX3" fmla="*/ 0 w 7710882"/>
              <a:gd name="connsiteY3" fmla="*/ 6863214 h 6863214"/>
              <a:gd name="connsiteX4" fmla="*/ 1985485 w 7710882"/>
              <a:gd name="connsiteY4" fmla="*/ 0 h 6863214"/>
              <a:gd name="connsiteX0" fmla="*/ 1985485 w 7710882"/>
              <a:gd name="connsiteY0" fmla="*/ 0 h 6863214"/>
              <a:gd name="connsiteX1" fmla="*/ 7710882 w 7710882"/>
              <a:gd name="connsiteY1" fmla="*/ 0 h 6863214"/>
              <a:gd name="connsiteX2" fmla="*/ 5496518 w 7710882"/>
              <a:gd name="connsiteY2" fmla="*/ 6863214 h 6863214"/>
              <a:gd name="connsiteX3" fmla="*/ 0 w 7710882"/>
              <a:gd name="connsiteY3" fmla="*/ 6863214 h 6863214"/>
              <a:gd name="connsiteX4" fmla="*/ 1985485 w 7710882"/>
              <a:gd name="connsiteY4" fmla="*/ 0 h 6863214"/>
              <a:gd name="connsiteX0" fmla="*/ 1985485 w 7710882"/>
              <a:gd name="connsiteY0" fmla="*/ 0 h 6869745"/>
              <a:gd name="connsiteX1" fmla="*/ 7710882 w 7710882"/>
              <a:gd name="connsiteY1" fmla="*/ 0 h 6869745"/>
              <a:gd name="connsiteX2" fmla="*/ 5652080 w 7710882"/>
              <a:gd name="connsiteY2" fmla="*/ 6869745 h 6869745"/>
              <a:gd name="connsiteX3" fmla="*/ 0 w 7710882"/>
              <a:gd name="connsiteY3" fmla="*/ 6863214 h 6869745"/>
              <a:gd name="connsiteX4" fmla="*/ 1985485 w 7710882"/>
              <a:gd name="connsiteY4" fmla="*/ 0 h 6869745"/>
              <a:gd name="connsiteX0" fmla="*/ 1673225 w 7710882"/>
              <a:gd name="connsiteY0" fmla="*/ 0 h 6869745"/>
              <a:gd name="connsiteX1" fmla="*/ 7710882 w 7710882"/>
              <a:gd name="connsiteY1" fmla="*/ 0 h 6869745"/>
              <a:gd name="connsiteX2" fmla="*/ 5652080 w 7710882"/>
              <a:gd name="connsiteY2" fmla="*/ 6869745 h 6869745"/>
              <a:gd name="connsiteX3" fmla="*/ 0 w 7710882"/>
              <a:gd name="connsiteY3" fmla="*/ 6863214 h 6869745"/>
              <a:gd name="connsiteX4" fmla="*/ 1673225 w 7710882"/>
              <a:gd name="connsiteY4" fmla="*/ 0 h 6869745"/>
              <a:gd name="connsiteX0" fmla="*/ 24494 w 6062151"/>
              <a:gd name="connsiteY0" fmla="*/ 0 h 6870834"/>
              <a:gd name="connsiteX1" fmla="*/ 6062151 w 6062151"/>
              <a:gd name="connsiteY1" fmla="*/ 0 h 6870834"/>
              <a:gd name="connsiteX2" fmla="*/ 4003349 w 6062151"/>
              <a:gd name="connsiteY2" fmla="*/ 6869745 h 6870834"/>
              <a:gd name="connsiteX3" fmla="*/ 0 w 6062151"/>
              <a:gd name="connsiteY3" fmla="*/ 6870834 h 6870834"/>
              <a:gd name="connsiteX4" fmla="*/ 24494 w 6062151"/>
              <a:gd name="connsiteY4" fmla="*/ 0 h 6870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2151" h="6870834">
                <a:moveTo>
                  <a:pt x="24494" y="0"/>
                </a:moveTo>
                <a:lnTo>
                  <a:pt x="6062151" y="0"/>
                </a:lnTo>
                <a:lnTo>
                  <a:pt x="4003349" y="6869745"/>
                </a:lnTo>
                <a:lnTo>
                  <a:pt x="0" y="6870834"/>
                </a:lnTo>
                <a:cubicBezTo>
                  <a:pt x="8165" y="4580556"/>
                  <a:pt x="16329" y="2290278"/>
                  <a:pt x="24494"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Text Placeholder 16">
            <a:extLst>
              <a:ext uri="{FF2B5EF4-FFF2-40B4-BE49-F238E27FC236}">
                <a16:creationId xmlns:a16="http://schemas.microsoft.com/office/drawing/2014/main" id="{4A5BB045-01BE-4F77-8C62-B342614274BC}"/>
              </a:ext>
            </a:extLst>
          </p:cNvPr>
          <p:cNvSpPr>
            <a:spLocks noGrp="1"/>
          </p:cNvSpPr>
          <p:nvPr>
            <p:ph type="body" sz="quarter" idx="10" hasCustomPrompt="1"/>
          </p:nvPr>
        </p:nvSpPr>
        <p:spPr>
          <a:xfrm>
            <a:off x="1067289" y="1675817"/>
            <a:ext cx="5380814" cy="1948859"/>
          </a:xfrm>
          <a:prstGeom prst="rect">
            <a:avLst/>
          </a:prstGeom>
        </p:spPr>
        <p:txBody>
          <a:bodyPr lIns="0" tIns="0" rIns="0" bIns="0">
            <a:noAutofit/>
          </a:bodyPr>
          <a:lstStyle>
            <a:lvl1pPr marL="0" indent="0">
              <a:lnSpc>
                <a:spcPts val="4800"/>
              </a:lnSpc>
              <a:spcBef>
                <a:spcPts val="0"/>
              </a:spcBef>
              <a:buNone/>
              <a:defRPr sz="6000" b="0" spc="-80" baseline="0">
                <a:solidFill>
                  <a:schemeClr val="accent2"/>
                </a:solidFill>
                <a:latin typeface="Arial" panose="020B0604020202020204" pitchFamily="34" charset="0"/>
                <a:ea typeface="Arial" panose="020B0604020202020204" pitchFamily="34" charset="0"/>
                <a:cs typeface="Arial" panose="020B0604020202020204" pitchFamily="34" charset="0"/>
              </a:defRPr>
            </a:lvl1pPr>
          </a:lstStyle>
          <a:p>
            <a:pPr lvl="0"/>
            <a:r>
              <a:rPr lang="en-GB" dirty="0" err="1"/>
              <a:t>PRESENTATiON</a:t>
            </a:r>
            <a:endParaRPr lang="en-GB" dirty="0"/>
          </a:p>
          <a:p>
            <a:pPr lvl="0"/>
            <a:r>
              <a:rPr lang="en-GB" dirty="0" err="1"/>
              <a:t>HEADiNG</a:t>
            </a:r>
            <a:r>
              <a:rPr lang="en-GB" dirty="0"/>
              <a:t> </a:t>
            </a:r>
            <a:br>
              <a:rPr lang="en-GB" dirty="0"/>
            </a:br>
            <a:r>
              <a:rPr lang="en-GB" dirty="0"/>
              <a:t>GOES HERE</a:t>
            </a:r>
          </a:p>
        </p:txBody>
      </p:sp>
      <p:sp>
        <p:nvSpPr>
          <p:cNvPr id="9" name="Text Placeholder 2">
            <a:extLst>
              <a:ext uri="{FF2B5EF4-FFF2-40B4-BE49-F238E27FC236}">
                <a16:creationId xmlns:a16="http://schemas.microsoft.com/office/drawing/2014/main" id="{993043AE-BFD2-417D-BD26-0E69EEE7F438}"/>
              </a:ext>
            </a:extLst>
          </p:cNvPr>
          <p:cNvSpPr>
            <a:spLocks noGrp="1"/>
          </p:cNvSpPr>
          <p:nvPr>
            <p:ph type="body" sz="quarter" idx="11" hasCustomPrompt="1"/>
          </p:nvPr>
        </p:nvSpPr>
        <p:spPr>
          <a:xfrm>
            <a:off x="1067290" y="3692537"/>
            <a:ext cx="4894972" cy="1430338"/>
          </a:xfrm>
          <a:prstGeom prst="rect">
            <a:avLst/>
          </a:prstGeom>
        </p:spPr>
        <p:txBody>
          <a:bodyPr lIns="54000" tIns="0" rIns="0" bIns="0">
            <a:normAutofit/>
          </a:bodyPr>
          <a:lstStyle>
            <a:lvl1pPr marL="0" indent="0">
              <a:buNone/>
              <a:defRPr sz="1800" b="1" spc="-40" baseline="0">
                <a:solidFill>
                  <a:srgbClr val="E40046"/>
                </a:solidFill>
                <a:latin typeface="Arial" panose="020B0604020202020204" pitchFamily="34" charset="0"/>
              </a:defRPr>
            </a:lvl1pPr>
          </a:lstStyle>
          <a:p>
            <a:pPr lvl="0"/>
            <a:r>
              <a:rPr lang="en-US" dirty="0"/>
              <a:t>Sub heading goes here.</a:t>
            </a:r>
          </a:p>
        </p:txBody>
      </p:sp>
      <p:sp>
        <p:nvSpPr>
          <p:cNvPr id="10" name="Text Placeholder 4">
            <a:extLst>
              <a:ext uri="{FF2B5EF4-FFF2-40B4-BE49-F238E27FC236}">
                <a16:creationId xmlns:a16="http://schemas.microsoft.com/office/drawing/2014/main" id="{CDBBF325-7F58-4C6F-91EF-ED675B02FBAC}"/>
              </a:ext>
            </a:extLst>
          </p:cNvPr>
          <p:cNvSpPr>
            <a:spLocks noGrp="1"/>
          </p:cNvSpPr>
          <p:nvPr>
            <p:ph type="body" sz="quarter" idx="12" hasCustomPrompt="1"/>
          </p:nvPr>
        </p:nvSpPr>
        <p:spPr>
          <a:xfrm>
            <a:off x="8374424" y="6599238"/>
            <a:ext cx="3169876" cy="96950"/>
          </a:xfrm>
          <a:prstGeom prst="rect">
            <a:avLst/>
          </a:prstGeom>
        </p:spPr>
        <p:txBody>
          <a:bodyPr lIns="0" tIns="0" rIns="0" bIns="0">
            <a:noAutofit/>
          </a:bodyPr>
          <a:lstStyle>
            <a:lvl1pPr marL="0" indent="0" algn="r">
              <a:buNone/>
              <a:defRPr sz="700">
                <a:solidFill>
                  <a:srgbClr val="071D49"/>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The person depicted in this photo is a model, for illustrative purposes only.</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114424" cy="3259853"/>
          </a:xfrm>
          <a:prstGeom prst="rect">
            <a:avLst/>
          </a:prstGeom>
        </p:spPr>
      </p:pic>
    </p:spTree>
    <p:extLst>
      <p:ext uri="{BB962C8B-B14F-4D97-AF65-F5344CB8AC3E}">
        <p14:creationId xmlns:p14="http://schemas.microsoft.com/office/powerpoint/2010/main" val="2365017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urple">
    <p:spTree>
      <p:nvGrpSpPr>
        <p:cNvPr id="1" name=""/>
        <p:cNvGrpSpPr/>
        <p:nvPr/>
      </p:nvGrpSpPr>
      <p:grpSpPr>
        <a:xfrm>
          <a:off x="0" y="0"/>
          <a:ext cx="0" cy="0"/>
          <a:chOff x="0" y="0"/>
          <a:chExt cx="0" cy="0"/>
        </a:xfrm>
      </p:grpSpPr>
      <p:sp>
        <p:nvSpPr>
          <p:cNvPr id="6" name="Rectangle 5"/>
          <p:cNvSpPr/>
          <p:nvPr userDrawn="1"/>
        </p:nvSpPr>
        <p:spPr>
          <a:xfrm>
            <a:off x="0" y="0"/>
            <a:ext cx="12192000" cy="6857999"/>
          </a:xfrm>
          <a:prstGeom prst="rect">
            <a:avLst/>
          </a:prstGeom>
          <a:solidFill>
            <a:srgbClr val="702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5A4A0D9-3D7F-4161-89D9-84DBABE6261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0"/>
            <a:ext cx="705200" cy="2025551"/>
          </a:xfrm>
          <a:prstGeom prst="rect">
            <a:avLst/>
          </a:prstGeom>
        </p:spPr>
      </p:pic>
      <p:sp>
        <p:nvSpPr>
          <p:cNvPr id="2" name="Title 1">
            <a:extLst>
              <a:ext uri="{FF2B5EF4-FFF2-40B4-BE49-F238E27FC236}">
                <a16:creationId xmlns:a16="http://schemas.microsoft.com/office/drawing/2014/main" id="{2F3E6BB9-3111-4DC0-A200-9E80219C8DDF}"/>
              </a:ext>
            </a:extLst>
          </p:cNvPr>
          <p:cNvSpPr>
            <a:spLocks noGrp="1"/>
          </p:cNvSpPr>
          <p:nvPr>
            <p:ph type="title"/>
          </p:nvPr>
        </p:nvSpPr>
        <p:spPr>
          <a:xfrm>
            <a:off x="1847850" y="365124"/>
            <a:ext cx="9888538" cy="4846956"/>
          </a:xfrm>
        </p:spPr>
        <p:txBody>
          <a:bodyPr anchor="b"/>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487935340"/>
      </p:ext>
    </p:extLst>
  </p:cSld>
  <p:clrMapOvr>
    <a:masterClrMapping/>
  </p:clrMapOvr>
  <p:extLst>
    <p:ext uri="{DCECCB84-F9BA-43D5-87BE-67443E8EF086}">
      <p15:sldGuideLst xmlns:p15="http://schemas.microsoft.com/office/powerpoint/2012/main">
        <p15:guide id="1" pos="116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Blue">
    <p:spTree>
      <p:nvGrpSpPr>
        <p:cNvPr id="1" name=""/>
        <p:cNvGrpSpPr/>
        <p:nvPr/>
      </p:nvGrpSpPr>
      <p:grpSpPr>
        <a:xfrm>
          <a:off x="0" y="0"/>
          <a:ext cx="0" cy="0"/>
          <a:chOff x="0" y="0"/>
          <a:chExt cx="0" cy="0"/>
        </a:xfrm>
      </p:grpSpPr>
      <p:sp>
        <p:nvSpPr>
          <p:cNvPr id="6" name="Rectangle 5"/>
          <p:cNvSpPr/>
          <p:nvPr userDrawn="1"/>
        </p:nvSpPr>
        <p:spPr>
          <a:xfrm>
            <a:off x="0" y="0"/>
            <a:ext cx="12192000" cy="6857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5A4A0D9-3D7F-4161-89D9-84DBABE6261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0"/>
            <a:ext cx="705200" cy="2025551"/>
          </a:xfrm>
          <a:prstGeom prst="rect">
            <a:avLst/>
          </a:prstGeom>
        </p:spPr>
      </p:pic>
      <p:sp>
        <p:nvSpPr>
          <p:cNvPr id="2" name="Title 1">
            <a:extLst>
              <a:ext uri="{FF2B5EF4-FFF2-40B4-BE49-F238E27FC236}">
                <a16:creationId xmlns:a16="http://schemas.microsoft.com/office/drawing/2014/main" id="{2F3E6BB9-3111-4DC0-A200-9E80219C8DDF}"/>
              </a:ext>
            </a:extLst>
          </p:cNvPr>
          <p:cNvSpPr>
            <a:spLocks noGrp="1"/>
          </p:cNvSpPr>
          <p:nvPr>
            <p:ph type="title"/>
          </p:nvPr>
        </p:nvSpPr>
        <p:spPr>
          <a:xfrm>
            <a:off x="1847850" y="365124"/>
            <a:ext cx="9888538" cy="4846956"/>
          </a:xfrm>
        </p:spPr>
        <p:txBody>
          <a:bodyPr anchor="b"/>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949740989"/>
      </p:ext>
    </p:extLst>
  </p:cSld>
  <p:clrMapOvr>
    <a:masterClrMapping/>
  </p:clrMapOvr>
  <p:extLst>
    <p:ext uri="{DCECCB84-F9BA-43D5-87BE-67443E8EF086}">
      <p15:sldGuideLst xmlns:p15="http://schemas.microsoft.com/office/powerpoint/2012/main">
        <p15:guide id="1" pos="116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607E76-D109-4B4F-A9D7-34EF7DECE682}"/>
              </a:ext>
            </a:extLst>
          </p:cNvPr>
          <p:cNvSpPr>
            <a:spLocks noGrp="1"/>
          </p:cNvSpPr>
          <p:nvPr>
            <p:ph type="sldNum" sz="quarter" idx="11"/>
          </p:nvPr>
        </p:nvSpPr>
        <p:spPr/>
        <p:txBody>
          <a:bodyPr/>
          <a:lstStyle/>
          <a:p>
            <a:fld id="{DA52DCD9-8769-4ED5-B8CC-B00FC588BA8C}" type="slidenum">
              <a:rPr lang="en-US" smtClean="0"/>
              <a:pPr/>
              <a:t>‹#›</a:t>
            </a:fld>
            <a:endParaRPr lang="en-US" dirty="0"/>
          </a:p>
        </p:txBody>
      </p:sp>
      <p:sp>
        <p:nvSpPr>
          <p:cNvPr id="7" name="Title Placeholder 1">
            <a:extLst>
              <a:ext uri="{FF2B5EF4-FFF2-40B4-BE49-F238E27FC236}">
                <a16:creationId xmlns:a16="http://schemas.microsoft.com/office/drawing/2014/main" id="{293ED92E-3D94-4A33-A25F-DCDC7FA5B9B8}"/>
              </a:ext>
            </a:extLst>
          </p:cNvPr>
          <p:cNvSpPr>
            <a:spLocks noGrp="1"/>
          </p:cNvSpPr>
          <p:nvPr>
            <p:ph type="title"/>
          </p:nvPr>
        </p:nvSpPr>
        <p:spPr>
          <a:xfrm>
            <a:off x="803275" y="184935"/>
            <a:ext cx="10933113" cy="883578"/>
          </a:xfrm>
          <a:prstGeom prst="rect">
            <a:avLst/>
          </a:prstGeom>
        </p:spPr>
        <p:txBody>
          <a:bodyPr vert="horz" lIns="0" tIns="0" rIns="0" bIns="0" rtlCol="0" anchor="b" anchorCtr="0">
            <a:noAutofit/>
          </a:bodyPr>
          <a:lstStyle/>
          <a:p>
            <a:r>
              <a:rPr lang="en-US" dirty="0"/>
              <a:t>Click to edit Master title style</a:t>
            </a:r>
          </a:p>
        </p:txBody>
      </p:sp>
      <p:sp>
        <p:nvSpPr>
          <p:cNvPr id="8" name="Text Placeholder 7">
            <a:extLst>
              <a:ext uri="{FF2B5EF4-FFF2-40B4-BE49-F238E27FC236}">
                <a16:creationId xmlns:a16="http://schemas.microsoft.com/office/drawing/2014/main" id="{30CB4685-B433-48FF-AE43-428CB330063C}"/>
              </a:ext>
            </a:extLst>
          </p:cNvPr>
          <p:cNvSpPr>
            <a:spLocks noGrp="1"/>
          </p:cNvSpPr>
          <p:nvPr>
            <p:ph type="body" sz="quarter" idx="12" hasCustomPrompt="1"/>
          </p:nvPr>
        </p:nvSpPr>
        <p:spPr>
          <a:xfrm>
            <a:off x="803275" y="6597878"/>
            <a:ext cx="5202687" cy="107722"/>
          </a:xfrm>
        </p:spPr>
        <p:txBody>
          <a:bodyPr wrap="square" anchor="b">
            <a:spAutoFit/>
          </a:bodyPr>
          <a:lstStyle>
            <a:lvl1pPr marL="0" indent="0">
              <a:spcBef>
                <a:spcPts val="300"/>
              </a:spcBef>
              <a:buNone/>
              <a:defRPr sz="700"/>
            </a:lvl1pPr>
          </a:lstStyle>
          <a:p>
            <a:pPr lvl="0"/>
            <a:r>
              <a:rPr lang="en-US" dirty="0"/>
              <a:t>Click to add footnotes</a:t>
            </a:r>
          </a:p>
        </p:txBody>
      </p:sp>
      <p:sp>
        <p:nvSpPr>
          <p:cNvPr id="9" name="Text Placeholder 11">
            <a:extLst>
              <a:ext uri="{FF2B5EF4-FFF2-40B4-BE49-F238E27FC236}">
                <a16:creationId xmlns:a16="http://schemas.microsoft.com/office/drawing/2014/main" id="{B9660AC6-B11A-4D39-B0FE-D05D7C4EFBA6}"/>
              </a:ext>
            </a:extLst>
          </p:cNvPr>
          <p:cNvSpPr>
            <a:spLocks noGrp="1"/>
          </p:cNvSpPr>
          <p:nvPr>
            <p:ph type="body" sz="quarter" idx="13" hasCustomPrompt="1"/>
          </p:nvPr>
        </p:nvSpPr>
        <p:spPr>
          <a:xfrm>
            <a:off x="6212541" y="6597878"/>
            <a:ext cx="5523847" cy="107722"/>
          </a:xfrm>
        </p:spPr>
        <p:txBody>
          <a:bodyPr wrap="square" anchor="b">
            <a:spAutoFit/>
          </a:bodyPr>
          <a:lstStyle>
            <a:lvl1pPr marL="0" indent="0" algn="r">
              <a:spcBef>
                <a:spcPts val="0"/>
              </a:spcBef>
              <a:buNone/>
              <a:defRPr sz="700"/>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dirty="0"/>
              <a:t>Click to add references</a:t>
            </a:r>
          </a:p>
        </p:txBody>
      </p:sp>
    </p:spTree>
    <p:extLst>
      <p:ext uri="{BB962C8B-B14F-4D97-AF65-F5344CB8AC3E}">
        <p14:creationId xmlns:p14="http://schemas.microsoft.com/office/powerpoint/2010/main" val="2353285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607E76-D109-4B4F-A9D7-34EF7DECE682}"/>
              </a:ext>
            </a:extLst>
          </p:cNvPr>
          <p:cNvSpPr>
            <a:spLocks noGrp="1"/>
          </p:cNvSpPr>
          <p:nvPr>
            <p:ph type="sldNum" sz="quarter" idx="11"/>
          </p:nvPr>
        </p:nvSpPr>
        <p:spPr/>
        <p:txBody>
          <a:bodyPr/>
          <a:lstStyle/>
          <a:p>
            <a:fld id="{DA52DCD9-8769-4ED5-B8CC-B00FC588BA8C}" type="slidenum">
              <a:rPr lang="en-US" smtClean="0"/>
              <a:pPr/>
              <a:t>‹#›</a:t>
            </a:fld>
            <a:endParaRPr lang="en-US" dirty="0"/>
          </a:p>
        </p:txBody>
      </p:sp>
      <p:sp>
        <p:nvSpPr>
          <p:cNvPr id="6" name="Text Placeholder 5">
            <a:extLst>
              <a:ext uri="{FF2B5EF4-FFF2-40B4-BE49-F238E27FC236}">
                <a16:creationId xmlns:a16="http://schemas.microsoft.com/office/drawing/2014/main" id="{E565D52E-38D8-4762-B9F9-9EA6D135B769}"/>
              </a:ext>
            </a:extLst>
          </p:cNvPr>
          <p:cNvSpPr>
            <a:spLocks noGrp="1"/>
          </p:cNvSpPr>
          <p:nvPr>
            <p:ph type="body" sz="quarter" idx="12"/>
          </p:nvPr>
        </p:nvSpPr>
        <p:spPr>
          <a:xfrm>
            <a:off x="803275" y="1592263"/>
            <a:ext cx="10933113" cy="4622800"/>
          </a:xfrm>
        </p:spPr>
        <p:txBody>
          <a:bodyPr>
            <a:noAutofit/>
          </a:bodyPr>
          <a:lstStyle>
            <a:lvl1pPr>
              <a:defRPr sz="1800"/>
            </a:lvl1pPr>
            <a:lvl2pPr>
              <a:defRPr sz="1600"/>
            </a:lvl2pPr>
            <a:lvl3pPr>
              <a:defRPr sz="1400"/>
            </a:lvl3pPr>
            <a:lvl4pPr>
              <a:defRPr sz="12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a:extLst>
              <a:ext uri="{FF2B5EF4-FFF2-40B4-BE49-F238E27FC236}">
                <a16:creationId xmlns:a16="http://schemas.microsoft.com/office/drawing/2014/main" id="{293ED92E-3D94-4A33-A25F-DCDC7FA5B9B8}"/>
              </a:ext>
            </a:extLst>
          </p:cNvPr>
          <p:cNvSpPr>
            <a:spLocks noGrp="1"/>
          </p:cNvSpPr>
          <p:nvPr>
            <p:ph type="title"/>
          </p:nvPr>
        </p:nvSpPr>
        <p:spPr>
          <a:xfrm>
            <a:off x="803275" y="184935"/>
            <a:ext cx="10933113" cy="883578"/>
          </a:xfrm>
          <a:prstGeom prst="rect">
            <a:avLst/>
          </a:prstGeom>
        </p:spPr>
        <p:txBody>
          <a:bodyPr vert="horz" lIns="0" tIns="0" rIns="0" bIns="0" rtlCol="0" anchor="b" anchorCtr="0">
            <a:noAutofit/>
          </a:bodyPr>
          <a:lstStyle/>
          <a:p>
            <a:r>
              <a:rPr lang="en-US" dirty="0"/>
              <a:t>Click to edit Master title style</a:t>
            </a:r>
          </a:p>
        </p:txBody>
      </p:sp>
      <p:sp>
        <p:nvSpPr>
          <p:cNvPr id="9" name="Text Placeholder 7">
            <a:extLst>
              <a:ext uri="{FF2B5EF4-FFF2-40B4-BE49-F238E27FC236}">
                <a16:creationId xmlns:a16="http://schemas.microsoft.com/office/drawing/2014/main" id="{30CB4685-B433-48FF-AE43-428CB330063C}"/>
              </a:ext>
            </a:extLst>
          </p:cNvPr>
          <p:cNvSpPr>
            <a:spLocks noGrp="1"/>
          </p:cNvSpPr>
          <p:nvPr>
            <p:ph type="body" sz="quarter" idx="13" hasCustomPrompt="1"/>
          </p:nvPr>
        </p:nvSpPr>
        <p:spPr>
          <a:xfrm>
            <a:off x="803275" y="6597878"/>
            <a:ext cx="5202687" cy="107722"/>
          </a:xfrm>
        </p:spPr>
        <p:txBody>
          <a:bodyPr wrap="square" anchor="b">
            <a:spAutoFit/>
          </a:bodyPr>
          <a:lstStyle>
            <a:lvl1pPr marL="0" indent="0">
              <a:spcBef>
                <a:spcPts val="300"/>
              </a:spcBef>
              <a:buNone/>
              <a:defRPr sz="700"/>
            </a:lvl1pPr>
          </a:lstStyle>
          <a:p>
            <a:pPr lvl="0"/>
            <a:r>
              <a:rPr lang="en-US" dirty="0"/>
              <a:t>Click to add footnotes</a:t>
            </a:r>
          </a:p>
        </p:txBody>
      </p:sp>
      <p:sp>
        <p:nvSpPr>
          <p:cNvPr id="10" name="Text Placeholder 11">
            <a:extLst>
              <a:ext uri="{FF2B5EF4-FFF2-40B4-BE49-F238E27FC236}">
                <a16:creationId xmlns:a16="http://schemas.microsoft.com/office/drawing/2014/main" id="{B9660AC6-B11A-4D39-B0FE-D05D7C4EFBA6}"/>
              </a:ext>
            </a:extLst>
          </p:cNvPr>
          <p:cNvSpPr>
            <a:spLocks noGrp="1"/>
          </p:cNvSpPr>
          <p:nvPr>
            <p:ph type="body" sz="quarter" idx="14" hasCustomPrompt="1"/>
          </p:nvPr>
        </p:nvSpPr>
        <p:spPr>
          <a:xfrm>
            <a:off x="6212541" y="6597878"/>
            <a:ext cx="5523847" cy="107722"/>
          </a:xfrm>
        </p:spPr>
        <p:txBody>
          <a:bodyPr wrap="square" anchor="b">
            <a:spAutoFit/>
          </a:bodyPr>
          <a:lstStyle>
            <a:lvl1pPr marL="0" indent="0" algn="r">
              <a:spcBef>
                <a:spcPts val="0"/>
              </a:spcBef>
              <a:buNone/>
              <a:defRPr sz="700"/>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dirty="0"/>
              <a:t>Click to add references</a:t>
            </a:r>
          </a:p>
        </p:txBody>
      </p:sp>
    </p:spTree>
    <p:extLst>
      <p:ext uri="{BB962C8B-B14F-4D97-AF65-F5344CB8AC3E}">
        <p14:creationId xmlns:p14="http://schemas.microsoft.com/office/powerpoint/2010/main" val="1452730010"/>
      </p:ext>
    </p:extLst>
  </p:cSld>
  <p:clrMapOvr>
    <a:masterClrMapping/>
  </p:clrMapOvr>
  <p:extLst>
    <p:ext uri="{DCECCB84-F9BA-43D5-87BE-67443E8EF086}">
      <p15:sldGuideLst xmlns:p15="http://schemas.microsoft.com/office/powerpoint/2012/main">
        <p15:guide id="1" orient="horz" pos="61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C930-9E52-40D9-B746-8AA483055CE6}"/>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B9607E76-D109-4B4F-A9D7-34EF7DECE682}"/>
              </a:ext>
            </a:extLst>
          </p:cNvPr>
          <p:cNvSpPr>
            <a:spLocks noGrp="1"/>
          </p:cNvSpPr>
          <p:nvPr>
            <p:ph type="sldNum" sz="quarter" idx="11"/>
          </p:nvPr>
        </p:nvSpPr>
        <p:spPr/>
        <p:txBody>
          <a:bodyPr/>
          <a:lstStyle/>
          <a:p>
            <a:fld id="{DA52DCD9-8769-4ED5-B8CC-B00FC588BA8C}" type="slidenum">
              <a:rPr lang="en-US" smtClean="0"/>
              <a:pPr/>
              <a:t>‹#›</a:t>
            </a:fld>
            <a:endParaRPr lang="en-US" dirty="0"/>
          </a:p>
        </p:txBody>
      </p:sp>
      <p:sp>
        <p:nvSpPr>
          <p:cNvPr id="6" name="Text Placeholder 5">
            <a:extLst>
              <a:ext uri="{FF2B5EF4-FFF2-40B4-BE49-F238E27FC236}">
                <a16:creationId xmlns:a16="http://schemas.microsoft.com/office/drawing/2014/main" id="{E565D52E-38D8-4762-B9F9-9EA6D135B769}"/>
              </a:ext>
            </a:extLst>
          </p:cNvPr>
          <p:cNvSpPr>
            <a:spLocks noGrp="1"/>
          </p:cNvSpPr>
          <p:nvPr>
            <p:ph type="body" sz="quarter" idx="12"/>
          </p:nvPr>
        </p:nvSpPr>
        <p:spPr>
          <a:xfrm>
            <a:off x="803276" y="1592263"/>
            <a:ext cx="5148000" cy="4622800"/>
          </a:xfrm>
        </p:spPr>
        <p:txBody>
          <a:bodyPr>
            <a:noAutofit/>
          </a:bodyPr>
          <a:lstStyle>
            <a:lvl1pPr>
              <a:defRPr sz="1800"/>
            </a:lvl1pPr>
            <a:lvl2pPr>
              <a:defRPr sz="1600"/>
            </a:lvl2pPr>
            <a:lvl3pPr>
              <a:defRPr sz="1400"/>
            </a:lvl3pPr>
            <a:lvl4pPr>
              <a:defRPr sz="12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a:extLst>
              <a:ext uri="{FF2B5EF4-FFF2-40B4-BE49-F238E27FC236}">
                <a16:creationId xmlns:a16="http://schemas.microsoft.com/office/drawing/2014/main" id="{C6C32327-31B3-4425-A977-201C9FADA909}"/>
              </a:ext>
            </a:extLst>
          </p:cNvPr>
          <p:cNvSpPr>
            <a:spLocks noGrp="1"/>
          </p:cNvSpPr>
          <p:nvPr>
            <p:ph type="body" sz="quarter" idx="13"/>
          </p:nvPr>
        </p:nvSpPr>
        <p:spPr>
          <a:xfrm>
            <a:off x="6588388" y="1592263"/>
            <a:ext cx="5148000" cy="4573587"/>
          </a:xfrm>
        </p:spPr>
        <p:txBody>
          <a:bodyPr/>
          <a:lstStyle>
            <a:lvl1pPr>
              <a:defRPr sz="1800"/>
            </a:lvl1pPr>
            <a:lvl2pPr>
              <a:defRPr sz="1600"/>
            </a:lvl2pPr>
            <a:lvl3pPr>
              <a:defRPr sz="1400"/>
            </a:lvl3pPr>
            <a:lvl4pPr>
              <a:defRPr sz="12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7">
            <a:extLst>
              <a:ext uri="{FF2B5EF4-FFF2-40B4-BE49-F238E27FC236}">
                <a16:creationId xmlns:a16="http://schemas.microsoft.com/office/drawing/2014/main" id="{30CB4685-B433-48FF-AE43-428CB330063C}"/>
              </a:ext>
            </a:extLst>
          </p:cNvPr>
          <p:cNvSpPr>
            <a:spLocks noGrp="1"/>
          </p:cNvSpPr>
          <p:nvPr>
            <p:ph type="body" sz="quarter" idx="14" hasCustomPrompt="1"/>
          </p:nvPr>
        </p:nvSpPr>
        <p:spPr>
          <a:xfrm>
            <a:off x="803275" y="6597878"/>
            <a:ext cx="5202687" cy="107722"/>
          </a:xfrm>
        </p:spPr>
        <p:txBody>
          <a:bodyPr wrap="square" anchor="b">
            <a:spAutoFit/>
          </a:bodyPr>
          <a:lstStyle>
            <a:lvl1pPr marL="0" indent="0">
              <a:spcBef>
                <a:spcPts val="300"/>
              </a:spcBef>
              <a:buNone/>
              <a:defRPr sz="700"/>
            </a:lvl1pPr>
          </a:lstStyle>
          <a:p>
            <a:pPr lvl="0"/>
            <a:r>
              <a:rPr lang="en-US" dirty="0"/>
              <a:t>Click to add footnotes</a:t>
            </a:r>
          </a:p>
        </p:txBody>
      </p:sp>
      <p:sp>
        <p:nvSpPr>
          <p:cNvPr id="11" name="Text Placeholder 11">
            <a:extLst>
              <a:ext uri="{FF2B5EF4-FFF2-40B4-BE49-F238E27FC236}">
                <a16:creationId xmlns:a16="http://schemas.microsoft.com/office/drawing/2014/main" id="{B9660AC6-B11A-4D39-B0FE-D05D7C4EFBA6}"/>
              </a:ext>
            </a:extLst>
          </p:cNvPr>
          <p:cNvSpPr>
            <a:spLocks noGrp="1"/>
          </p:cNvSpPr>
          <p:nvPr>
            <p:ph type="body" sz="quarter" idx="15" hasCustomPrompt="1"/>
          </p:nvPr>
        </p:nvSpPr>
        <p:spPr>
          <a:xfrm>
            <a:off x="6212541" y="6597878"/>
            <a:ext cx="5523847" cy="107722"/>
          </a:xfrm>
        </p:spPr>
        <p:txBody>
          <a:bodyPr wrap="square" anchor="b">
            <a:spAutoFit/>
          </a:bodyPr>
          <a:lstStyle>
            <a:lvl1pPr marL="0" indent="0" algn="r">
              <a:spcBef>
                <a:spcPts val="0"/>
              </a:spcBef>
              <a:buNone/>
              <a:defRPr sz="700"/>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dirty="0"/>
              <a:t>Click to add references</a:t>
            </a:r>
          </a:p>
        </p:txBody>
      </p:sp>
    </p:spTree>
    <p:extLst>
      <p:ext uri="{BB962C8B-B14F-4D97-AF65-F5344CB8AC3E}">
        <p14:creationId xmlns:p14="http://schemas.microsoft.com/office/powerpoint/2010/main" val="1080561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C930-9E52-40D9-B746-8AA483055CE6}"/>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B9607E76-D109-4B4F-A9D7-34EF7DECE682}"/>
              </a:ext>
            </a:extLst>
          </p:cNvPr>
          <p:cNvSpPr>
            <a:spLocks noGrp="1"/>
          </p:cNvSpPr>
          <p:nvPr>
            <p:ph type="sldNum" sz="quarter" idx="11"/>
          </p:nvPr>
        </p:nvSpPr>
        <p:spPr/>
        <p:txBody>
          <a:bodyPr/>
          <a:lstStyle/>
          <a:p>
            <a:fld id="{DA52DCD9-8769-4ED5-B8CC-B00FC588BA8C}" type="slidenum">
              <a:rPr lang="en-US" smtClean="0"/>
              <a:pPr/>
              <a:t>‹#›</a:t>
            </a:fld>
            <a:endParaRPr lang="en-US" dirty="0"/>
          </a:p>
        </p:txBody>
      </p:sp>
      <p:sp>
        <p:nvSpPr>
          <p:cNvPr id="9" name="Chart Placeholder 8">
            <a:extLst>
              <a:ext uri="{FF2B5EF4-FFF2-40B4-BE49-F238E27FC236}">
                <a16:creationId xmlns:a16="http://schemas.microsoft.com/office/drawing/2014/main" id="{A461A907-F581-4AFD-A269-23BE91D06D41}"/>
              </a:ext>
            </a:extLst>
          </p:cNvPr>
          <p:cNvSpPr>
            <a:spLocks noGrp="1"/>
          </p:cNvSpPr>
          <p:nvPr>
            <p:ph type="chart" sz="quarter" idx="12" hasCustomPrompt="1"/>
          </p:nvPr>
        </p:nvSpPr>
        <p:spPr>
          <a:xfrm>
            <a:off x="803275" y="1592263"/>
            <a:ext cx="10933113" cy="4573587"/>
          </a:xfrm>
        </p:spPr>
        <p:txBody>
          <a:bodyPr/>
          <a:lstStyle>
            <a:lvl1pPr>
              <a:defRPr sz="1800"/>
            </a:lvl1pPr>
          </a:lstStyle>
          <a:p>
            <a:r>
              <a:rPr lang="en-US" dirty="0"/>
              <a:t>Click to add chart</a:t>
            </a:r>
          </a:p>
        </p:txBody>
      </p:sp>
      <p:sp>
        <p:nvSpPr>
          <p:cNvPr id="8" name="Text Placeholder 7">
            <a:extLst>
              <a:ext uri="{FF2B5EF4-FFF2-40B4-BE49-F238E27FC236}">
                <a16:creationId xmlns:a16="http://schemas.microsoft.com/office/drawing/2014/main" id="{30CB4685-B433-48FF-AE43-428CB330063C}"/>
              </a:ext>
            </a:extLst>
          </p:cNvPr>
          <p:cNvSpPr>
            <a:spLocks noGrp="1"/>
          </p:cNvSpPr>
          <p:nvPr>
            <p:ph type="body" sz="quarter" idx="13" hasCustomPrompt="1"/>
          </p:nvPr>
        </p:nvSpPr>
        <p:spPr>
          <a:xfrm>
            <a:off x="803275" y="6597878"/>
            <a:ext cx="5202687" cy="107722"/>
          </a:xfrm>
        </p:spPr>
        <p:txBody>
          <a:bodyPr wrap="square" anchor="b">
            <a:spAutoFit/>
          </a:bodyPr>
          <a:lstStyle>
            <a:lvl1pPr marL="0" indent="0">
              <a:spcBef>
                <a:spcPts val="300"/>
              </a:spcBef>
              <a:buNone/>
              <a:defRPr sz="700"/>
            </a:lvl1pPr>
          </a:lstStyle>
          <a:p>
            <a:pPr lvl="0"/>
            <a:r>
              <a:rPr lang="en-US" dirty="0"/>
              <a:t>Click to add footnotes</a:t>
            </a:r>
          </a:p>
        </p:txBody>
      </p:sp>
      <p:sp>
        <p:nvSpPr>
          <p:cNvPr id="10" name="Text Placeholder 11">
            <a:extLst>
              <a:ext uri="{FF2B5EF4-FFF2-40B4-BE49-F238E27FC236}">
                <a16:creationId xmlns:a16="http://schemas.microsoft.com/office/drawing/2014/main" id="{B9660AC6-B11A-4D39-B0FE-D05D7C4EFBA6}"/>
              </a:ext>
            </a:extLst>
          </p:cNvPr>
          <p:cNvSpPr>
            <a:spLocks noGrp="1"/>
          </p:cNvSpPr>
          <p:nvPr>
            <p:ph type="body" sz="quarter" idx="14" hasCustomPrompt="1"/>
          </p:nvPr>
        </p:nvSpPr>
        <p:spPr>
          <a:xfrm>
            <a:off x="6212541" y="6597878"/>
            <a:ext cx="5523847" cy="107722"/>
          </a:xfrm>
        </p:spPr>
        <p:txBody>
          <a:bodyPr wrap="square" anchor="b">
            <a:spAutoFit/>
          </a:bodyPr>
          <a:lstStyle>
            <a:lvl1pPr marL="0" indent="0" algn="r">
              <a:spcBef>
                <a:spcPts val="0"/>
              </a:spcBef>
              <a:buNone/>
              <a:defRPr sz="700"/>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dirty="0"/>
              <a:t>Click to add references</a:t>
            </a:r>
          </a:p>
        </p:txBody>
      </p:sp>
    </p:spTree>
    <p:extLst>
      <p:ext uri="{BB962C8B-B14F-4D97-AF65-F5344CB8AC3E}">
        <p14:creationId xmlns:p14="http://schemas.microsoft.com/office/powerpoint/2010/main" val="1684249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_Content - Referen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C930-9E52-40D9-B746-8AA483055CE6}"/>
              </a:ext>
            </a:extLst>
          </p:cNvPr>
          <p:cNvSpPr>
            <a:spLocks noGrp="1"/>
          </p:cNvSpPr>
          <p:nvPr>
            <p:ph type="title"/>
          </p:nvPr>
        </p:nvSpPr>
        <p:spPr/>
        <p:txBody>
          <a:bodyPr/>
          <a:lstStyle/>
          <a:p>
            <a:r>
              <a:rPr lang="en-US" dirty="0"/>
              <a:t>Click to edit Master title style</a:t>
            </a:r>
          </a:p>
        </p:txBody>
      </p:sp>
      <p:sp>
        <p:nvSpPr>
          <p:cNvPr id="4" name="Slide Number Placeholder 3">
            <a:extLst>
              <a:ext uri="{FF2B5EF4-FFF2-40B4-BE49-F238E27FC236}">
                <a16:creationId xmlns:a16="http://schemas.microsoft.com/office/drawing/2014/main" id="{B9607E76-D109-4B4F-A9D7-34EF7DECE682}"/>
              </a:ext>
            </a:extLst>
          </p:cNvPr>
          <p:cNvSpPr>
            <a:spLocks noGrp="1"/>
          </p:cNvSpPr>
          <p:nvPr>
            <p:ph type="sldNum" sz="quarter" idx="11"/>
          </p:nvPr>
        </p:nvSpPr>
        <p:spPr/>
        <p:txBody>
          <a:bodyPr/>
          <a:lstStyle/>
          <a:p>
            <a:fld id="{DA52DCD9-8769-4ED5-B8CC-B00FC588BA8C}" type="slidenum">
              <a:rPr lang="en-US" smtClean="0"/>
              <a:pPr/>
              <a:t>‹#›</a:t>
            </a:fld>
            <a:endParaRPr lang="en-US" dirty="0"/>
          </a:p>
        </p:txBody>
      </p:sp>
      <p:sp>
        <p:nvSpPr>
          <p:cNvPr id="6" name="Text Placeholder 5">
            <a:extLst>
              <a:ext uri="{FF2B5EF4-FFF2-40B4-BE49-F238E27FC236}">
                <a16:creationId xmlns:a16="http://schemas.microsoft.com/office/drawing/2014/main" id="{E565D52E-38D8-4762-B9F9-9EA6D135B769}"/>
              </a:ext>
            </a:extLst>
          </p:cNvPr>
          <p:cNvSpPr>
            <a:spLocks noGrp="1"/>
          </p:cNvSpPr>
          <p:nvPr>
            <p:ph type="body" sz="quarter" idx="12"/>
          </p:nvPr>
        </p:nvSpPr>
        <p:spPr>
          <a:xfrm>
            <a:off x="803275" y="1592263"/>
            <a:ext cx="10933113" cy="4622800"/>
          </a:xfrm>
        </p:spPr>
        <p:txBody>
          <a:bodyPr>
            <a:noAutofit/>
          </a:bodyPr>
          <a:lstStyle>
            <a:lvl1pPr marL="0" indent="0">
              <a:lnSpc>
                <a:spcPct val="90000"/>
              </a:lnSpc>
              <a:spcBef>
                <a:spcPts val="900"/>
              </a:spcBef>
              <a:buNone/>
              <a:defRPr sz="900"/>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Click to edit Master text styles</a:t>
            </a:r>
          </a:p>
        </p:txBody>
      </p:sp>
      <p:sp>
        <p:nvSpPr>
          <p:cNvPr id="5" name="Text Placeholder 7">
            <a:extLst>
              <a:ext uri="{FF2B5EF4-FFF2-40B4-BE49-F238E27FC236}">
                <a16:creationId xmlns:a16="http://schemas.microsoft.com/office/drawing/2014/main" id="{30CB4685-B433-48FF-AE43-428CB330063C}"/>
              </a:ext>
            </a:extLst>
          </p:cNvPr>
          <p:cNvSpPr>
            <a:spLocks noGrp="1"/>
          </p:cNvSpPr>
          <p:nvPr>
            <p:ph type="body" sz="quarter" idx="13" hasCustomPrompt="1"/>
          </p:nvPr>
        </p:nvSpPr>
        <p:spPr>
          <a:xfrm>
            <a:off x="803275" y="6597878"/>
            <a:ext cx="5202687" cy="107722"/>
          </a:xfrm>
        </p:spPr>
        <p:txBody>
          <a:bodyPr wrap="square" anchor="b">
            <a:spAutoFit/>
          </a:bodyPr>
          <a:lstStyle>
            <a:lvl1pPr marL="0" indent="0">
              <a:spcBef>
                <a:spcPts val="300"/>
              </a:spcBef>
              <a:buNone/>
              <a:defRPr sz="700"/>
            </a:lvl1pPr>
          </a:lstStyle>
          <a:p>
            <a:pPr lvl="0"/>
            <a:r>
              <a:rPr lang="en-US" dirty="0"/>
              <a:t>Click to add footnotes</a:t>
            </a:r>
          </a:p>
        </p:txBody>
      </p:sp>
      <p:sp>
        <p:nvSpPr>
          <p:cNvPr id="7" name="Text Placeholder 11">
            <a:extLst>
              <a:ext uri="{FF2B5EF4-FFF2-40B4-BE49-F238E27FC236}">
                <a16:creationId xmlns:a16="http://schemas.microsoft.com/office/drawing/2014/main" id="{B9660AC6-B11A-4D39-B0FE-D05D7C4EFBA6}"/>
              </a:ext>
            </a:extLst>
          </p:cNvPr>
          <p:cNvSpPr>
            <a:spLocks noGrp="1"/>
          </p:cNvSpPr>
          <p:nvPr>
            <p:ph type="body" sz="quarter" idx="14" hasCustomPrompt="1"/>
          </p:nvPr>
        </p:nvSpPr>
        <p:spPr>
          <a:xfrm>
            <a:off x="6212541" y="6597878"/>
            <a:ext cx="5523847" cy="107722"/>
          </a:xfrm>
        </p:spPr>
        <p:txBody>
          <a:bodyPr wrap="square" anchor="b">
            <a:spAutoFit/>
          </a:bodyPr>
          <a:lstStyle>
            <a:lvl1pPr marL="0" indent="0" algn="r">
              <a:spcBef>
                <a:spcPts val="0"/>
              </a:spcBef>
              <a:buNone/>
              <a:defRPr sz="700"/>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dirty="0"/>
              <a:t>Click to add references</a:t>
            </a:r>
          </a:p>
        </p:txBody>
      </p:sp>
    </p:spTree>
    <p:extLst>
      <p:ext uri="{BB962C8B-B14F-4D97-AF65-F5344CB8AC3E}">
        <p14:creationId xmlns:p14="http://schemas.microsoft.com/office/powerpoint/2010/main" val="645281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607E76-D109-4B4F-A9D7-34EF7DECE682}"/>
              </a:ext>
            </a:extLst>
          </p:cNvPr>
          <p:cNvSpPr>
            <a:spLocks noGrp="1"/>
          </p:cNvSpPr>
          <p:nvPr>
            <p:ph type="sldNum" sz="quarter" idx="11"/>
          </p:nvPr>
        </p:nvSpPr>
        <p:spPr/>
        <p:txBody>
          <a:bodyPr/>
          <a:lstStyle/>
          <a:p>
            <a:fld id="{DA52DCD9-8769-4ED5-B8CC-B00FC588BA8C}" type="slidenum">
              <a:rPr lang="en-US" smtClean="0"/>
              <a:pPr/>
              <a:t>‹#›</a:t>
            </a:fld>
            <a:endParaRPr lang="en-US" dirty="0"/>
          </a:p>
        </p:txBody>
      </p:sp>
      <p:sp>
        <p:nvSpPr>
          <p:cNvPr id="7" name="Text Placeholder 7">
            <a:extLst>
              <a:ext uri="{FF2B5EF4-FFF2-40B4-BE49-F238E27FC236}">
                <a16:creationId xmlns:a16="http://schemas.microsoft.com/office/drawing/2014/main" id="{30CB4685-B433-48FF-AE43-428CB330063C}"/>
              </a:ext>
            </a:extLst>
          </p:cNvPr>
          <p:cNvSpPr>
            <a:spLocks noGrp="1"/>
          </p:cNvSpPr>
          <p:nvPr>
            <p:ph type="body" sz="quarter" idx="12" hasCustomPrompt="1"/>
          </p:nvPr>
        </p:nvSpPr>
        <p:spPr>
          <a:xfrm>
            <a:off x="803275" y="6597878"/>
            <a:ext cx="5202687" cy="107722"/>
          </a:xfrm>
        </p:spPr>
        <p:txBody>
          <a:bodyPr wrap="square" anchor="b">
            <a:spAutoFit/>
          </a:bodyPr>
          <a:lstStyle>
            <a:lvl1pPr marL="0" indent="0">
              <a:spcBef>
                <a:spcPts val="300"/>
              </a:spcBef>
              <a:buNone/>
              <a:defRPr sz="700"/>
            </a:lvl1pPr>
          </a:lstStyle>
          <a:p>
            <a:pPr lvl="0"/>
            <a:r>
              <a:rPr lang="en-US" dirty="0"/>
              <a:t>Click to add footnotes</a:t>
            </a:r>
          </a:p>
        </p:txBody>
      </p:sp>
      <p:sp>
        <p:nvSpPr>
          <p:cNvPr id="8" name="Text Placeholder 11">
            <a:extLst>
              <a:ext uri="{FF2B5EF4-FFF2-40B4-BE49-F238E27FC236}">
                <a16:creationId xmlns:a16="http://schemas.microsoft.com/office/drawing/2014/main" id="{B9660AC6-B11A-4D39-B0FE-D05D7C4EFBA6}"/>
              </a:ext>
            </a:extLst>
          </p:cNvPr>
          <p:cNvSpPr>
            <a:spLocks noGrp="1"/>
          </p:cNvSpPr>
          <p:nvPr>
            <p:ph type="body" sz="quarter" idx="13" hasCustomPrompt="1"/>
          </p:nvPr>
        </p:nvSpPr>
        <p:spPr>
          <a:xfrm>
            <a:off x="6212541" y="6597878"/>
            <a:ext cx="5523847" cy="107722"/>
          </a:xfrm>
        </p:spPr>
        <p:txBody>
          <a:bodyPr wrap="square" anchor="b">
            <a:spAutoFit/>
          </a:bodyPr>
          <a:lstStyle>
            <a:lvl1pPr marL="0" indent="0" algn="r">
              <a:spcBef>
                <a:spcPts val="0"/>
              </a:spcBef>
              <a:buNone/>
              <a:defRPr sz="700"/>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dirty="0"/>
              <a:t>Click to add references</a:t>
            </a:r>
          </a:p>
        </p:txBody>
      </p:sp>
    </p:spTree>
    <p:extLst>
      <p:ext uri="{BB962C8B-B14F-4D97-AF65-F5344CB8AC3E}">
        <p14:creationId xmlns:p14="http://schemas.microsoft.com/office/powerpoint/2010/main" val="762899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1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21411D-D77C-4590-A923-56FC00EED334}"/>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l="95663" t="79880"/>
          <a:stretch/>
        </p:blipFill>
        <p:spPr>
          <a:xfrm>
            <a:off x="11663264" y="5477068"/>
            <a:ext cx="528735" cy="1379057"/>
          </a:xfrm>
          <a:prstGeom prst="rect">
            <a:avLst/>
          </a:prstGeom>
        </p:spPr>
      </p:pic>
      <p:pic>
        <p:nvPicPr>
          <p:cNvPr id="4" name="Picture 3">
            <a:extLst>
              <a:ext uri="{FF2B5EF4-FFF2-40B4-BE49-F238E27FC236}">
                <a16:creationId xmlns:a16="http://schemas.microsoft.com/office/drawing/2014/main" id="{CE36DC3B-6A88-4A52-B7EF-E322BC1260D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0" y="0"/>
            <a:ext cx="705200" cy="2025551"/>
          </a:xfrm>
          <a:prstGeom prst="rect">
            <a:avLst/>
          </a:prstGeom>
        </p:spPr>
      </p:pic>
      <p:sp>
        <p:nvSpPr>
          <p:cNvPr id="2" name="Title Placeholder 1">
            <a:extLst>
              <a:ext uri="{FF2B5EF4-FFF2-40B4-BE49-F238E27FC236}">
                <a16:creationId xmlns:a16="http://schemas.microsoft.com/office/drawing/2014/main" id="{293ED92E-3D94-4A33-A25F-DCDC7FA5B9B8}"/>
              </a:ext>
            </a:extLst>
          </p:cNvPr>
          <p:cNvSpPr>
            <a:spLocks noGrp="1"/>
          </p:cNvSpPr>
          <p:nvPr>
            <p:ph type="title"/>
          </p:nvPr>
        </p:nvSpPr>
        <p:spPr>
          <a:xfrm>
            <a:off x="803275" y="184935"/>
            <a:ext cx="10933113" cy="883578"/>
          </a:xfrm>
          <a:prstGeom prst="rect">
            <a:avLst/>
          </a:prstGeom>
        </p:spPr>
        <p:txBody>
          <a:bodyPr vert="horz" lIns="0" tIns="0" rIns="0" bIns="0" rtlCol="0" anchor="b" anchorCtr="0">
            <a:noAutofit/>
          </a:bodyPr>
          <a:lstStyle/>
          <a:p>
            <a:r>
              <a:rPr lang="en-US" dirty="0"/>
              <a:t>Click to edit Master title style</a:t>
            </a:r>
          </a:p>
        </p:txBody>
      </p:sp>
      <p:sp>
        <p:nvSpPr>
          <p:cNvPr id="5" name="Slide Number Placeholder 4">
            <a:extLst>
              <a:ext uri="{FF2B5EF4-FFF2-40B4-BE49-F238E27FC236}">
                <a16:creationId xmlns:a16="http://schemas.microsoft.com/office/drawing/2014/main" id="{6C3DF903-5928-4C6E-A7E9-B32E4ECA8AEA}"/>
              </a:ext>
            </a:extLst>
          </p:cNvPr>
          <p:cNvSpPr>
            <a:spLocks noGrp="1"/>
          </p:cNvSpPr>
          <p:nvPr>
            <p:ph type="sldNum" sz="quarter" idx="4"/>
          </p:nvPr>
        </p:nvSpPr>
        <p:spPr>
          <a:xfrm>
            <a:off x="11942967" y="6510704"/>
            <a:ext cx="249033" cy="246221"/>
          </a:xfrm>
          <a:prstGeom prst="rect">
            <a:avLst/>
          </a:prstGeom>
        </p:spPr>
        <p:txBody>
          <a:bodyPr vert="horz" wrap="none" lIns="0" tIns="45720" rIns="72000" bIns="45720" rtlCol="0" anchor="b">
            <a:spAutoFit/>
          </a:bodyPr>
          <a:lstStyle>
            <a:lvl1pPr algn="r">
              <a:defRPr sz="1000">
                <a:solidFill>
                  <a:schemeClr val="bg1"/>
                </a:solidFill>
              </a:defRPr>
            </a:lvl1pPr>
          </a:lstStyle>
          <a:p>
            <a:fld id="{DA52DCD9-8769-4ED5-B8CC-B00FC588BA8C}" type="slidenum">
              <a:rPr lang="en-US" smtClean="0"/>
              <a:pPr/>
              <a:t>‹#›</a:t>
            </a:fld>
            <a:endParaRPr lang="en-US" dirty="0"/>
          </a:p>
        </p:txBody>
      </p:sp>
      <p:sp>
        <p:nvSpPr>
          <p:cNvPr id="6" name="Text Placeholder 5">
            <a:extLst>
              <a:ext uri="{FF2B5EF4-FFF2-40B4-BE49-F238E27FC236}">
                <a16:creationId xmlns:a16="http://schemas.microsoft.com/office/drawing/2014/main" id="{8444F051-844F-499C-86A5-D8356D0D9920}"/>
              </a:ext>
            </a:extLst>
          </p:cNvPr>
          <p:cNvSpPr>
            <a:spLocks noGrp="1"/>
          </p:cNvSpPr>
          <p:nvPr>
            <p:ph type="body" idx="1"/>
          </p:nvPr>
        </p:nvSpPr>
        <p:spPr>
          <a:xfrm>
            <a:off x="803275" y="1590261"/>
            <a:ext cx="10933113" cy="4575589"/>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83136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Lst>
  <p:hf hdr="0" dt="0"/>
  <p:txStyles>
    <p:title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1200"/>
        </a:spcBef>
        <a:buClr>
          <a:schemeClr val="accent1"/>
        </a:buClr>
        <a:buFont typeface="Arial" panose="020B0604020202020204" pitchFamily="34" charset="0"/>
        <a:buChar char="/"/>
        <a:defRPr sz="2000" kern="1200">
          <a:solidFill>
            <a:schemeClr val="accent2"/>
          </a:solidFill>
          <a:latin typeface="+mn-lt"/>
          <a:ea typeface="+mn-ea"/>
          <a:cs typeface="+mn-cs"/>
        </a:defRPr>
      </a:lvl1pPr>
      <a:lvl2pPr marL="685800" indent="-228600"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accent2"/>
          </a:solidFill>
          <a:latin typeface="+mn-lt"/>
          <a:ea typeface="+mn-ea"/>
          <a:cs typeface="+mn-cs"/>
        </a:defRPr>
      </a:lvl2pPr>
      <a:lvl3pPr marL="1143000" indent="-228600" algn="l" defTabSz="914400" rtl="0" eaLnBrk="1" latinLnBrk="0" hangingPunct="1">
        <a:lnSpc>
          <a:spcPct val="100000"/>
        </a:lnSpc>
        <a:spcBef>
          <a:spcPts val="300"/>
        </a:spcBef>
        <a:buClr>
          <a:schemeClr val="accent1"/>
        </a:buClr>
        <a:buFont typeface="Arial" panose="020B0604020202020204" pitchFamily="34" charset="0"/>
        <a:buChar char="/"/>
        <a:defRPr sz="1600" kern="1200">
          <a:solidFill>
            <a:schemeClr val="accent2"/>
          </a:solidFill>
          <a:latin typeface="+mn-lt"/>
          <a:ea typeface="+mn-ea"/>
          <a:cs typeface="+mn-cs"/>
        </a:defRPr>
      </a:lvl3pPr>
      <a:lvl4pPr marL="1600200" indent="-228600" algn="l" defTabSz="914400" rtl="0" eaLnBrk="1" latinLnBrk="0" hangingPunct="1">
        <a:lnSpc>
          <a:spcPct val="100000"/>
        </a:lnSpc>
        <a:spcBef>
          <a:spcPts val="300"/>
        </a:spcBef>
        <a:buClr>
          <a:schemeClr val="accent1"/>
        </a:buClr>
        <a:buFont typeface="Arial" panose="020B0604020202020204" pitchFamily="34" charset="0"/>
        <a:buChar char="/"/>
        <a:defRPr sz="1400" kern="1200">
          <a:solidFill>
            <a:schemeClr val="accent2"/>
          </a:solidFill>
          <a:latin typeface="+mn-lt"/>
          <a:ea typeface="+mn-ea"/>
          <a:cs typeface="+mn-cs"/>
        </a:defRPr>
      </a:lvl4pPr>
      <a:lvl5pPr marL="2057400" indent="-228600" algn="l" defTabSz="914400" rtl="0" eaLnBrk="1" latinLnBrk="0" hangingPunct="1">
        <a:lnSpc>
          <a:spcPct val="100000"/>
        </a:lnSpc>
        <a:spcBef>
          <a:spcPts val="300"/>
        </a:spcBef>
        <a:buClr>
          <a:schemeClr val="accent1"/>
        </a:buClr>
        <a:buFont typeface="Arial" panose="020B0604020202020204" pitchFamily="34" charset="0"/>
        <a:buChar char="/"/>
        <a:defRPr sz="14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393">
          <p15:clr>
            <a:srgbClr val="F26B43"/>
          </p15:clr>
        </p15:guide>
        <p15:guide id="2" pos="424">
          <p15:clr>
            <a:srgbClr val="F26B43"/>
          </p15:clr>
        </p15:guide>
        <p15:guide id="3" pos="506">
          <p15:clr>
            <a:srgbClr val="F26B43"/>
          </p15:clr>
        </p15:guide>
        <p15:guide id="4" orient="horz" pos="1003">
          <p15:clr>
            <a:srgbClr val="F26B43"/>
          </p15:clr>
        </p15:guide>
        <p15:guide id="5" orient="horz" pos="3884">
          <p15:clr>
            <a:srgbClr val="F26B43"/>
          </p15:clr>
        </p15:guide>
        <p15:guide id="6" orient="horz" pos="4224">
          <p15:clr>
            <a:srgbClr val="F26B43"/>
          </p15:clr>
        </p15:guide>
        <p15:guide id="7" orient="horz" pos="61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21411D-D77C-4590-A923-56FC00EED334}"/>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1663264" y="5477068"/>
            <a:ext cx="528735" cy="1379057"/>
          </a:xfrm>
          <a:prstGeom prst="rect">
            <a:avLst/>
          </a:prstGeom>
        </p:spPr>
      </p:pic>
      <p:pic>
        <p:nvPicPr>
          <p:cNvPr id="4" name="Picture 3">
            <a:extLst>
              <a:ext uri="{FF2B5EF4-FFF2-40B4-BE49-F238E27FC236}">
                <a16:creationId xmlns:a16="http://schemas.microsoft.com/office/drawing/2014/main" id="{CE36DC3B-6A88-4A52-B7EF-E322BC1260D3}"/>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0" y="0"/>
            <a:ext cx="705200" cy="2025551"/>
          </a:xfrm>
          <a:prstGeom prst="rect">
            <a:avLst/>
          </a:prstGeom>
        </p:spPr>
      </p:pic>
      <p:sp>
        <p:nvSpPr>
          <p:cNvPr id="2" name="Title Placeholder 1">
            <a:extLst>
              <a:ext uri="{FF2B5EF4-FFF2-40B4-BE49-F238E27FC236}">
                <a16:creationId xmlns:a16="http://schemas.microsoft.com/office/drawing/2014/main" id="{293ED92E-3D94-4A33-A25F-DCDC7FA5B9B8}"/>
              </a:ext>
            </a:extLst>
          </p:cNvPr>
          <p:cNvSpPr>
            <a:spLocks noGrp="1"/>
          </p:cNvSpPr>
          <p:nvPr>
            <p:ph type="title"/>
          </p:nvPr>
        </p:nvSpPr>
        <p:spPr>
          <a:xfrm>
            <a:off x="803275" y="184935"/>
            <a:ext cx="10933113" cy="883578"/>
          </a:xfrm>
          <a:prstGeom prst="rect">
            <a:avLst/>
          </a:prstGeom>
        </p:spPr>
        <p:txBody>
          <a:bodyPr vert="horz" lIns="0" tIns="0" rIns="0" bIns="0" rtlCol="0" anchor="b" anchorCtr="0">
            <a:noAutofit/>
          </a:bodyPr>
          <a:lstStyle/>
          <a:p>
            <a:r>
              <a:rPr lang="en-US" dirty="0"/>
              <a:t>Click to edit Master title style</a:t>
            </a:r>
          </a:p>
        </p:txBody>
      </p:sp>
      <p:sp>
        <p:nvSpPr>
          <p:cNvPr id="5" name="Slide Number Placeholder 4">
            <a:extLst>
              <a:ext uri="{FF2B5EF4-FFF2-40B4-BE49-F238E27FC236}">
                <a16:creationId xmlns:a16="http://schemas.microsoft.com/office/drawing/2014/main" id="{6C3DF903-5928-4C6E-A7E9-B32E4ECA8AEA}"/>
              </a:ext>
            </a:extLst>
          </p:cNvPr>
          <p:cNvSpPr>
            <a:spLocks noGrp="1"/>
          </p:cNvSpPr>
          <p:nvPr>
            <p:ph type="sldNum" sz="quarter" idx="4"/>
          </p:nvPr>
        </p:nvSpPr>
        <p:spPr>
          <a:xfrm>
            <a:off x="11962203" y="6510704"/>
            <a:ext cx="229797" cy="246221"/>
          </a:xfrm>
          <a:prstGeom prst="rect">
            <a:avLst/>
          </a:prstGeom>
        </p:spPr>
        <p:txBody>
          <a:bodyPr vert="horz" wrap="none" lIns="0" tIns="45720" rIns="72000" bIns="45720" rtlCol="0" anchor="b">
            <a:spAutoFit/>
          </a:bodyPr>
          <a:lstStyle>
            <a:lvl1pPr algn="r">
              <a:defRPr sz="1000">
                <a:solidFill>
                  <a:schemeClr val="bg1"/>
                </a:solidFill>
                <a:latin typeface="Arial" panose="020B0604020202020204" pitchFamily="34" charset="0"/>
              </a:defRPr>
            </a:lvl1pPr>
          </a:lstStyle>
          <a:p>
            <a:fld id="{DA52DCD9-8769-4ED5-B8CC-B00FC588BA8C}" type="slidenum">
              <a:rPr lang="en-US" smtClean="0"/>
              <a:pPr/>
              <a:t>‹#›</a:t>
            </a:fld>
            <a:endParaRPr lang="en-US" dirty="0"/>
          </a:p>
        </p:txBody>
      </p:sp>
      <p:sp>
        <p:nvSpPr>
          <p:cNvPr id="6" name="Text Placeholder 5">
            <a:extLst>
              <a:ext uri="{FF2B5EF4-FFF2-40B4-BE49-F238E27FC236}">
                <a16:creationId xmlns:a16="http://schemas.microsoft.com/office/drawing/2014/main" id="{8444F051-844F-499C-86A5-D8356D0D9920}"/>
              </a:ext>
            </a:extLst>
          </p:cNvPr>
          <p:cNvSpPr>
            <a:spLocks noGrp="1"/>
          </p:cNvSpPr>
          <p:nvPr>
            <p:ph type="body" idx="1"/>
          </p:nvPr>
        </p:nvSpPr>
        <p:spPr>
          <a:xfrm>
            <a:off x="803275" y="1590261"/>
            <a:ext cx="10933113" cy="4575589"/>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451788" y="11411"/>
            <a:ext cx="353713" cy="353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8" name="Rectangle 7"/>
          <p:cNvSpPr/>
          <p:nvPr userDrawn="1"/>
        </p:nvSpPr>
        <p:spPr>
          <a:xfrm>
            <a:off x="-451788" y="449561"/>
            <a:ext cx="353713" cy="353713"/>
          </a:xfrm>
          <a:prstGeom prst="rect">
            <a:avLst/>
          </a:prstGeom>
          <a:solidFill>
            <a:srgbClr val="071D49"/>
          </a:solidFill>
          <a:ln>
            <a:solidFill>
              <a:srgbClr val="071D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9" name="Rectangle 8"/>
          <p:cNvSpPr/>
          <p:nvPr userDrawn="1"/>
        </p:nvSpPr>
        <p:spPr>
          <a:xfrm>
            <a:off x="-451788" y="884926"/>
            <a:ext cx="353713" cy="353713"/>
          </a:xfrm>
          <a:prstGeom prst="rect">
            <a:avLst/>
          </a:prstGeom>
          <a:solidFill>
            <a:srgbClr val="5BC2E7"/>
          </a:solidFill>
          <a:ln>
            <a:solidFill>
              <a:srgbClr val="5BC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0" name="Rectangle 9"/>
          <p:cNvSpPr/>
          <p:nvPr userDrawn="1"/>
        </p:nvSpPr>
        <p:spPr>
          <a:xfrm>
            <a:off x="-451788" y="1323416"/>
            <a:ext cx="353713" cy="353713"/>
          </a:xfrm>
          <a:prstGeom prst="rect">
            <a:avLst/>
          </a:prstGeom>
          <a:solidFill>
            <a:srgbClr val="002D72"/>
          </a:solidFill>
          <a:ln>
            <a:solidFill>
              <a:srgbClr val="002D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1" name="Rectangle 10"/>
          <p:cNvSpPr/>
          <p:nvPr userDrawn="1"/>
        </p:nvSpPr>
        <p:spPr>
          <a:xfrm>
            <a:off x="-451788" y="1761906"/>
            <a:ext cx="353713" cy="353713"/>
          </a:xfrm>
          <a:prstGeom prst="rect">
            <a:avLst/>
          </a:prstGeom>
          <a:solidFill>
            <a:srgbClr val="702082"/>
          </a:solidFill>
          <a:ln>
            <a:solidFill>
              <a:srgbClr val="702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2" name="Rectangle 11"/>
          <p:cNvSpPr/>
          <p:nvPr userDrawn="1"/>
        </p:nvSpPr>
        <p:spPr>
          <a:xfrm>
            <a:off x="-451788" y="2200396"/>
            <a:ext cx="353713" cy="353713"/>
          </a:xfrm>
          <a:prstGeom prst="rect">
            <a:avLst/>
          </a:prstGeom>
          <a:solidFill>
            <a:srgbClr val="E5E7E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Tree>
    <p:extLst>
      <p:ext uri="{BB962C8B-B14F-4D97-AF65-F5344CB8AC3E}">
        <p14:creationId xmlns:p14="http://schemas.microsoft.com/office/powerpoint/2010/main" val="156144344"/>
      </p:ext>
    </p:extLst>
  </p:cSld>
  <p:clrMap bg1="lt1" tx1="dk1" bg2="lt2" tx2="dk2" accent1="accent1" accent2="accent2" accent3="accent3" accent4="accent4" accent5="accent5" accent6="accent6" hlink="hlink" folHlink="folHlink"/>
  <p:sldLayoutIdLst>
    <p:sldLayoutId id="2147483725" r:id="rId1"/>
  </p:sldLayoutIdLst>
  <p:hf hdr="0" dt="0"/>
  <p:txStyles>
    <p:titleStyle>
      <a:lvl1pPr algn="l" defTabSz="914400" rtl="0" eaLnBrk="1" latinLnBrk="0" hangingPunct="1">
        <a:lnSpc>
          <a:spcPct val="90000"/>
        </a:lnSpc>
        <a:spcBef>
          <a:spcPct val="0"/>
        </a:spcBef>
        <a:buNone/>
        <a:defRPr sz="2800" b="1" kern="1200">
          <a:solidFill>
            <a:schemeClr val="accent1"/>
          </a:solidFill>
          <a:latin typeface="Arial" panose="020B0604020202020204" pitchFamily="34" charset="0"/>
          <a:ea typeface="+mj-ea"/>
          <a:cs typeface="+mj-cs"/>
        </a:defRPr>
      </a:lvl1pPr>
    </p:titleStyle>
    <p:bodyStyle>
      <a:lvl1pPr marL="228600" indent="-228600" algn="l" defTabSz="914400" rtl="0" eaLnBrk="1" latinLnBrk="0" hangingPunct="1">
        <a:lnSpc>
          <a:spcPct val="100000"/>
        </a:lnSpc>
        <a:spcBef>
          <a:spcPts val="1200"/>
        </a:spcBef>
        <a:buClr>
          <a:schemeClr val="accent1"/>
        </a:buClr>
        <a:buFont typeface="Arial" panose="020B0604020202020204" pitchFamily="34" charset="0"/>
        <a:buChar char="/"/>
        <a:defRPr sz="2000" kern="1200">
          <a:solidFill>
            <a:schemeClr val="accent2"/>
          </a:solidFill>
          <a:latin typeface="Arial" panose="020B0604020202020204" pitchFamily="34" charset="0"/>
          <a:ea typeface="+mn-ea"/>
          <a:cs typeface="+mn-cs"/>
        </a:defRPr>
      </a:lvl1pPr>
      <a:lvl2pPr marL="685800" indent="-228600"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accent2"/>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buClr>
          <a:schemeClr val="accent1"/>
        </a:buClr>
        <a:buFont typeface="Arial" panose="020B0604020202020204" pitchFamily="34" charset="0"/>
        <a:buChar char="/"/>
        <a:defRPr sz="1600" kern="1200">
          <a:solidFill>
            <a:schemeClr val="accent2"/>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buClr>
          <a:schemeClr val="accent1"/>
        </a:buClr>
        <a:buFont typeface="Arial" panose="020B0604020202020204" pitchFamily="34" charset="0"/>
        <a:buChar char="/"/>
        <a:defRPr sz="1400" kern="1200">
          <a:solidFill>
            <a:schemeClr val="accent2"/>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buClr>
          <a:schemeClr val="accent1"/>
        </a:buClr>
        <a:buFont typeface="Arial" panose="020B0604020202020204" pitchFamily="34" charset="0"/>
        <a:buChar char="/"/>
        <a:defRPr sz="1400" kern="1200">
          <a:solidFill>
            <a:schemeClr val="accent2"/>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393">
          <p15:clr>
            <a:srgbClr val="F26B43"/>
          </p15:clr>
        </p15:guide>
        <p15:guide id="2" pos="424">
          <p15:clr>
            <a:srgbClr val="F26B43"/>
          </p15:clr>
        </p15:guide>
        <p15:guide id="3" pos="506">
          <p15:clr>
            <a:srgbClr val="F26B43"/>
          </p15:clr>
        </p15:guide>
        <p15:guide id="4" orient="horz" pos="1003">
          <p15:clr>
            <a:srgbClr val="F26B43"/>
          </p15:clr>
        </p15:guide>
        <p15:guide id="5" orient="horz" pos="3884">
          <p15:clr>
            <a:srgbClr val="F26B43"/>
          </p15:clr>
        </p15:guide>
        <p15:guide id="6" orient="horz" pos="4224">
          <p15:clr>
            <a:srgbClr val="F26B43"/>
          </p15:clr>
        </p15:guide>
        <p15:guide id="7" orient="horz" pos="61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9.png"/><Relationship Id="rId11" Type="http://schemas.openxmlformats.org/officeDocument/2006/relationships/image" Target="../media/image25.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chart" Target="../charts/chart1.xml"/><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33.png"/><Relationship Id="rId4" Type="http://schemas.openxmlformats.org/officeDocument/2006/relationships/image" Target="../media/image38.png"/><Relationship Id="rId9" Type="http://schemas.openxmlformats.org/officeDocument/2006/relationships/chart" Target="../charts/chart3.xml"/></Relationships>
</file>

<file path=ppt/slides/_rels/slide19.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chart" Target="../charts/chart4.xml"/><Relationship Id="rId7" Type="http://schemas.openxmlformats.org/officeDocument/2006/relationships/chart" Target="../charts/chart8.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chart" Target="../charts/chart15.xml"/><Relationship Id="rId3" Type="http://schemas.openxmlformats.org/officeDocument/2006/relationships/chart" Target="../charts/chart10.xml"/><Relationship Id="rId7" Type="http://schemas.openxmlformats.org/officeDocument/2006/relationships/chart" Target="../charts/chart14.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 Id="rId9"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chart" Target="../charts/chart18.xml"/><Relationship Id="rId4" Type="http://schemas.openxmlformats.org/officeDocument/2006/relationships/chart" Target="../charts/chart1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chart" Target="../charts/chart20.xml"/></Relationships>
</file>

<file path=ppt/slides/_rels/slide25.xml.rels><?xml version="1.0" encoding="UTF-8" standalone="yes"?>
<Relationships xmlns="http://schemas.openxmlformats.org/package/2006/relationships"><Relationship Id="rId3" Type="http://schemas.openxmlformats.org/officeDocument/2006/relationships/hyperlink" Target="https://www.ema.europa.eu/en/medicines/human/EPAR/rukobia"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hyperlink" Target="https://viivhealthcare.com/en-us/our-medicines/"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ema.europa.eu/en/medicines/human/EPAR/dovato"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hyperlink" Target="https://viivhealthcare.com/en-us/our-medicines/"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8.jpeg"/><Relationship Id="rId5" Type="http://schemas.openxmlformats.org/officeDocument/2006/relationships/image" Target="../media/image3.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11.gif"/><Relationship Id="rId4" Type="http://schemas.openxmlformats.org/officeDocument/2006/relationships/image" Target="../media/image10.gif"/></Relationships>
</file>

<file path=ppt/slides/_rels/slide6.xml.rels><?xml version="1.0" encoding="UTF-8" standalone="yes"?>
<Relationships xmlns="http://schemas.openxmlformats.org/package/2006/relationships"><Relationship Id="rId8" Type="http://schemas.openxmlformats.org/officeDocument/2006/relationships/image" Target="../media/image14.gif"/><Relationship Id="rId13" Type="http://schemas.openxmlformats.org/officeDocument/2006/relationships/image" Target="../media/image2.png"/><Relationship Id="rId3" Type="http://schemas.openxmlformats.org/officeDocument/2006/relationships/image" Target="../media/image12.png"/><Relationship Id="rId7" Type="http://schemas.microsoft.com/office/2007/relationships/hdphoto" Target="../media/hdphoto2.wdp"/><Relationship Id="rId12"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3.png"/><Relationship Id="rId11" Type="http://schemas.openxmlformats.org/officeDocument/2006/relationships/image" Target="../media/image11.gif"/><Relationship Id="rId5" Type="http://schemas.openxmlformats.org/officeDocument/2006/relationships/image" Target="../media/image10.gif"/><Relationship Id="rId10" Type="http://schemas.openxmlformats.org/officeDocument/2006/relationships/image" Target="../media/image16.gif"/><Relationship Id="rId4" Type="http://schemas.openxmlformats.org/officeDocument/2006/relationships/image" Target="../media/image9.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png"/><Relationship Id="rId3" Type="http://schemas.openxmlformats.org/officeDocument/2006/relationships/image" Target="../media/image9.png"/><Relationship Id="rId7" Type="http://schemas.openxmlformats.org/officeDocument/2006/relationships/image" Target="../media/image19.gif"/><Relationship Id="rId12"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8.gif"/><Relationship Id="rId11" Type="http://schemas.openxmlformats.org/officeDocument/2006/relationships/image" Target="../media/image12.png"/><Relationship Id="rId5" Type="http://schemas.openxmlformats.org/officeDocument/2006/relationships/image" Target="../media/image17.gif"/><Relationship Id="rId10" Type="http://schemas.openxmlformats.org/officeDocument/2006/relationships/image" Target="../media/image15.png"/><Relationship Id="rId4" Type="http://schemas.openxmlformats.org/officeDocument/2006/relationships/image" Target="../media/image10.gif"/><Relationship Id="rId9" Type="http://schemas.microsoft.com/office/2007/relationships/hdphoto" Target="../media/hdphoto2.wdp"/><Relationship Id="rId14" Type="http://schemas.openxmlformats.org/officeDocument/2006/relationships/image" Target="../media/image20.gif"/></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1.gif"/><Relationship Id="rId3" Type="http://schemas.openxmlformats.org/officeDocument/2006/relationships/image" Target="../media/image12.png"/><Relationship Id="rId7" Type="http://schemas.microsoft.com/office/2007/relationships/hdphoto" Target="../media/hdphoto2.wdp"/><Relationship Id="rId12"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3.png"/><Relationship Id="rId11" Type="http://schemas.openxmlformats.org/officeDocument/2006/relationships/image" Target="../media/image5.png"/><Relationship Id="rId5" Type="http://schemas.openxmlformats.org/officeDocument/2006/relationships/image" Target="../media/image10.gif"/><Relationship Id="rId10" Type="http://schemas.openxmlformats.org/officeDocument/2006/relationships/image" Target="../media/image20.gif"/><Relationship Id="rId4" Type="http://schemas.openxmlformats.org/officeDocument/2006/relationships/image" Target="../media/image9.png"/><Relationship Id="rId9" Type="http://schemas.openxmlformats.org/officeDocument/2006/relationships/image" Target="../media/image16.gif"/></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png"/><Relationship Id="rId3" Type="http://schemas.openxmlformats.org/officeDocument/2006/relationships/image" Target="../media/image9.png"/><Relationship Id="rId7" Type="http://schemas.openxmlformats.org/officeDocument/2006/relationships/image" Target="../media/image22.png"/><Relationship Id="rId12"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microsoft.com/office/2007/relationships/hdphoto" Target="../media/hdphoto2.wdp"/><Relationship Id="rId11" Type="http://schemas.openxmlformats.org/officeDocument/2006/relationships/image" Target="../media/image15.png"/><Relationship Id="rId5" Type="http://schemas.openxmlformats.org/officeDocument/2006/relationships/image" Target="../media/image13.png"/><Relationship Id="rId10" Type="http://schemas.openxmlformats.org/officeDocument/2006/relationships/image" Target="../media/image24.png"/><Relationship Id="rId4" Type="http://schemas.openxmlformats.org/officeDocument/2006/relationships/image" Target="../media/image10.gif"/><Relationship Id="rId9" Type="http://schemas.openxmlformats.org/officeDocument/2006/relationships/image" Target="../media/image2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BBCA906-89B8-4C37-8CDE-890291E54BD8}"/>
              </a:ext>
            </a:extLst>
          </p:cNvPr>
          <p:cNvSpPr>
            <a:spLocks noGrp="1"/>
          </p:cNvSpPr>
          <p:nvPr>
            <p:ph type="title"/>
          </p:nvPr>
        </p:nvSpPr>
        <p:spPr>
          <a:xfrm>
            <a:off x="1853379" y="2419349"/>
            <a:ext cx="9675602" cy="1213485"/>
          </a:xfrm>
        </p:spPr>
        <p:txBody>
          <a:bodyPr/>
          <a:lstStyle/>
          <a:p>
            <a:r>
              <a:rPr lang="en-GB" sz="3600" dirty="0"/>
              <a:t>RUKOBIA  Fostemsavir Educational Series</a:t>
            </a:r>
          </a:p>
        </p:txBody>
      </p:sp>
      <p:sp>
        <p:nvSpPr>
          <p:cNvPr id="2" name="Isosceles Triangle 1">
            <a:extLst>
              <a:ext uri="{FF2B5EF4-FFF2-40B4-BE49-F238E27FC236}">
                <a16:creationId xmlns:a16="http://schemas.microsoft.com/office/drawing/2014/main" id="{C6F52C3E-156B-40DB-AB88-F6DA6A555164}"/>
              </a:ext>
            </a:extLst>
          </p:cNvPr>
          <p:cNvSpPr/>
          <p:nvPr/>
        </p:nvSpPr>
        <p:spPr>
          <a:xfrm rot="10800000">
            <a:off x="3940994" y="3198682"/>
            <a:ext cx="133350" cy="10477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BB6587E8-9519-47AB-B562-1DB1854ABEFA}"/>
              </a:ext>
            </a:extLst>
          </p:cNvPr>
          <p:cNvSpPr>
            <a:spLocks noGrp="1"/>
          </p:cNvSpPr>
          <p:nvPr>
            <p:ph type="body" sz="quarter" idx="11"/>
          </p:nvPr>
        </p:nvSpPr>
        <p:spPr>
          <a:xfrm>
            <a:off x="1853378" y="4041913"/>
            <a:ext cx="9383384" cy="1286370"/>
          </a:xfrm>
        </p:spPr>
        <p:txBody>
          <a:bodyPr>
            <a:normAutofit/>
          </a:bodyPr>
          <a:lstStyle/>
          <a:p>
            <a:r>
              <a:rPr lang="en-GB" sz="3200" dirty="0"/>
              <a:t>For healthcare professionals only</a:t>
            </a:r>
            <a:endParaRPr lang="en-US" sz="3200" dirty="0"/>
          </a:p>
        </p:txBody>
      </p:sp>
    </p:spTree>
    <p:extLst>
      <p:ext uri="{BB962C8B-B14F-4D97-AF65-F5344CB8AC3E}">
        <p14:creationId xmlns:p14="http://schemas.microsoft.com/office/powerpoint/2010/main" val="221650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 name="Group 112">
            <a:extLst>
              <a:ext uri="{FF2B5EF4-FFF2-40B4-BE49-F238E27FC236}">
                <a16:creationId xmlns:a16="http://schemas.microsoft.com/office/drawing/2014/main" id="{6791F8AD-6F48-4B1E-BE2F-44BC5CF9C00E}"/>
              </a:ext>
            </a:extLst>
          </p:cNvPr>
          <p:cNvGrpSpPr/>
          <p:nvPr/>
        </p:nvGrpSpPr>
        <p:grpSpPr>
          <a:xfrm>
            <a:off x="815109" y="1436993"/>
            <a:ext cx="2679700" cy="849165"/>
            <a:chOff x="815109" y="1436993"/>
            <a:chExt cx="2679700" cy="849165"/>
          </a:xfrm>
        </p:grpSpPr>
        <p:sp>
          <p:nvSpPr>
            <p:cNvPr id="118" name="Rectangle: Rounded Corners 117">
              <a:extLst>
                <a:ext uri="{FF2B5EF4-FFF2-40B4-BE49-F238E27FC236}">
                  <a16:creationId xmlns:a16="http://schemas.microsoft.com/office/drawing/2014/main" id="{98048E9E-D5A0-4BAB-8E6E-A42EA9DCF392}"/>
                </a:ext>
              </a:extLst>
            </p:cNvPr>
            <p:cNvSpPr/>
            <p:nvPr/>
          </p:nvSpPr>
          <p:spPr>
            <a:xfrm>
              <a:off x="815109" y="1436993"/>
              <a:ext cx="2679700" cy="849165"/>
            </a:xfrm>
            <a:prstGeom prst="roundRect">
              <a:avLst>
                <a:gd name="adj" fmla="val 1577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0" name="Rectangle 119">
              <a:extLst>
                <a:ext uri="{FF2B5EF4-FFF2-40B4-BE49-F238E27FC236}">
                  <a16:creationId xmlns:a16="http://schemas.microsoft.com/office/drawing/2014/main" id="{9270FC3E-F7DA-4BD9-B64F-6E274802A125}"/>
                </a:ext>
              </a:extLst>
            </p:cNvPr>
            <p:cNvSpPr/>
            <p:nvPr/>
          </p:nvSpPr>
          <p:spPr>
            <a:xfrm>
              <a:off x="1204217" y="1461780"/>
              <a:ext cx="2074441" cy="656090"/>
            </a:xfrm>
            <a:prstGeom prst="rect">
              <a:avLst/>
            </a:prstGeom>
          </p:spPr>
          <p:txBody>
            <a:bodyPr wrap="square">
              <a:noAutofit/>
            </a:bodyPr>
            <a:lstStyle/>
            <a:p>
              <a:pPr lvl="0" algn="ctr">
                <a:defRPr/>
              </a:pPr>
              <a:r>
                <a:rPr lang="en-GB" b="1" dirty="0">
                  <a:solidFill>
                    <a:schemeClr val="bg1"/>
                  </a:solidFill>
                  <a:latin typeface="Arial" panose="020B0604020202020204" pitchFamily="34" charset="0"/>
                </a:rPr>
                <a:t>People living with MDR HIV-1</a:t>
              </a:r>
              <a:r>
                <a:rPr lang="en-GB" baseline="30000" dirty="0">
                  <a:solidFill>
                    <a:schemeClr val="bg1"/>
                  </a:solidFill>
                  <a:latin typeface="Arial" panose="020B0604020202020204" pitchFamily="34" charset="0"/>
                </a:rPr>
                <a:t>1,2</a:t>
              </a:r>
              <a:endParaRPr lang="en-GB" dirty="0">
                <a:solidFill>
                  <a:schemeClr val="bg1"/>
                </a:solidFill>
                <a:latin typeface="Arial" panose="020B0604020202020204" pitchFamily="34" charset="0"/>
              </a:endParaRPr>
            </a:p>
          </p:txBody>
        </p:sp>
      </p:grpSp>
      <p:grpSp>
        <p:nvGrpSpPr>
          <p:cNvPr id="121" name="Group 120">
            <a:extLst>
              <a:ext uri="{FF2B5EF4-FFF2-40B4-BE49-F238E27FC236}">
                <a16:creationId xmlns:a16="http://schemas.microsoft.com/office/drawing/2014/main" id="{CBB7B5CE-2F4F-4DBE-AC62-D2F691D088A6}"/>
              </a:ext>
            </a:extLst>
          </p:cNvPr>
          <p:cNvGrpSpPr/>
          <p:nvPr/>
        </p:nvGrpSpPr>
        <p:grpSpPr>
          <a:xfrm>
            <a:off x="8556336" y="1436993"/>
            <a:ext cx="2679700" cy="849165"/>
            <a:chOff x="8556336" y="1436993"/>
            <a:chExt cx="2679700" cy="849165"/>
          </a:xfrm>
        </p:grpSpPr>
        <p:sp>
          <p:nvSpPr>
            <p:cNvPr id="122" name="Rectangle: Rounded Corners 121">
              <a:extLst>
                <a:ext uri="{FF2B5EF4-FFF2-40B4-BE49-F238E27FC236}">
                  <a16:creationId xmlns:a16="http://schemas.microsoft.com/office/drawing/2014/main" id="{045E9ECB-B38E-418F-8395-D02F1D06103B}"/>
                </a:ext>
              </a:extLst>
            </p:cNvPr>
            <p:cNvSpPr/>
            <p:nvPr/>
          </p:nvSpPr>
          <p:spPr>
            <a:xfrm>
              <a:off x="8556336" y="1436993"/>
              <a:ext cx="2679700" cy="849165"/>
            </a:xfrm>
            <a:prstGeom prst="roundRect">
              <a:avLst>
                <a:gd name="adj" fmla="val 15779"/>
              </a:avLst>
            </a:prstGeom>
            <a:solidFill>
              <a:srgbClr val="B4B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3" name="Rectangle 122">
              <a:extLst>
                <a:ext uri="{FF2B5EF4-FFF2-40B4-BE49-F238E27FC236}">
                  <a16:creationId xmlns:a16="http://schemas.microsoft.com/office/drawing/2014/main" id="{4EC65BB4-7C15-4DB9-8824-E697F332B240}"/>
                </a:ext>
              </a:extLst>
            </p:cNvPr>
            <p:cNvSpPr/>
            <p:nvPr/>
          </p:nvSpPr>
          <p:spPr>
            <a:xfrm>
              <a:off x="8616373" y="1461780"/>
              <a:ext cx="2559628" cy="646331"/>
            </a:xfrm>
            <a:prstGeom prst="rect">
              <a:avLst/>
            </a:prstGeom>
          </p:spPr>
          <p:txBody>
            <a:bodyPr wrap="square">
              <a:noAutofit/>
            </a:bodyPr>
            <a:lstStyle/>
            <a:p>
              <a:pPr lvl="0" algn="ctr">
                <a:defRPr/>
              </a:pPr>
              <a:r>
                <a:rPr lang="en-GB" b="1" dirty="0">
                  <a:solidFill>
                    <a:schemeClr val="bg1"/>
                  </a:solidFill>
                  <a:latin typeface="Arial" panose="020B0604020202020204" pitchFamily="34" charset="0"/>
                </a:rPr>
                <a:t>Required</a:t>
              </a:r>
              <a:br>
                <a:rPr lang="en-GB" b="1" dirty="0">
                  <a:solidFill>
                    <a:schemeClr val="bg1"/>
                  </a:solidFill>
                  <a:latin typeface="Arial" panose="020B0604020202020204" pitchFamily="34" charset="0"/>
                </a:rPr>
              </a:br>
              <a:r>
                <a:rPr lang="en-GB" b="1" dirty="0">
                  <a:solidFill>
                    <a:schemeClr val="bg1"/>
                  </a:solidFill>
                  <a:latin typeface="Arial" panose="020B0604020202020204" pitchFamily="34" charset="0"/>
                </a:rPr>
                <a:t>drug attributes </a:t>
              </a:r>
            </a:p>
          </p:txBody>
        </p:sp>
      </p:grpSp>
      <p:grpSp>
        <p:nvGrpSpPr>
          <p:cNvPr id="124" name="Group 123">
            <a:extLst>
              <a:ext uri="{FF2B5EF4-FFF2-40B4-BE49-F238E27FC236}">
                <a16:creationId xmlns:a16="http://schemas.microsoft.com/office/drawing/2014/main" id="{2707CD89-6978-41C7-9CC6-471DDDE2A640}"/>
              </a:ext>
            </a:extLst>
          </p:cNvPr>
          <p:cNvGrpSpPr/>
          <p:nvPr/>
        </p:nvGrpSpPr>
        <p:grpSpPr>
          <a:xfrm>
            <a:off x="4763652" y="1436993"/>
            <a:ext cx="2679700" cy="849165"/>
            <a:chOff x="4763652" y="1436993"/>
            <a:chExt cx="2679700" cy="849165"/>
          </a:xfrm>
        </p:grpSpPr>
        <p:sp>
          <p:nvSpPr>
            <p:cNvPr id="125" name="Rectangle: Rounded Corners 124">
              <a:extLst>
                <a:ext uri="{FF2B5EF4-FFF2-40B4-BE49-F238E27FC236}">
                  <a16:creationId xmlns:a16="http://schemas.microsoft.com/office/drawing/2014/main" id="{EC33FDC9-6F66-422D-8691-7B4CF05C93C4}"/>
                </a:ext>
              </a:extLst>
            </p:cNvPr>
            <p:cNvSpPr/>
            <p:nvPr/>
          </p:nvSpPr>
          <p:spPr>
            <a:xfrm>
              <a:off x="4763652" y="1436993"/>
              <a:ext cx="2679700" cy="849165"/>
            </a:xfrm>
            <a:prstGeom prst="roundRect">
              <a:avLst>
                <a:gd name="adj" fmla="val 15779"/>
              </a:avLst>
            </a:prstGeom>
            <a:solidFill>
              <a:srgbClr val="B4B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6" name="Rectangle 125">
              <a:extLst>
                <a:ext uri="{FF2B5EF4-FFF2-40B4-BE49-F238E27FC236}">
                  <a16:creationId xmlns:a16="http://schemas.microsoft.com/office/drawing/2014/main" id="{1D3DD6EF-E665-4D57-920E-4B4A75F02FD3}"/>
                </a:ext>
              </a:extLst>
            </p:cNvPr>
            <p:cNvSpPr/>
            <p:nvPr/>
          </p:nvSpPr>
          <p:spPr>
            <a:xfrm>
              <a:off x="5266575" y="1461780"/>
              <a:ext cx="1673855" cy="369332"/>
            </a:xfrm>
            <a:prstGeom prst="rect">
              <a:avLst/>
            </a:prstGeom>
          </p:spPr>
          <p:txBody>
            <a:bodyPr wrap="none">
              <a:noAutofit/>
            </a:bodyPr>
            <a:lstStyle/>
            <a:p>
              <a:pPr lvl="0" algn="ctr">
                <a:defRPr/>
              </a:pPr>
              <a:r>
                <a:rPr lang="en-GB" b="1" dirty="0">
                  <a:solidFill>
                    <a:schemeClr val="bg1"/>
                  </a:solidFill>
                  <a:latin typeface="Arial" panose="020B0604020202020204" pitchFamily="34" charset="0"/>
                </a:rPr>
                <a:t>Unmet</a:t>
              </a:r>
              <a:br>
                <a:rPr lang="en-GB" b="1" dirty="0">
                  <a:solidFill>
                    <a:schemeClr val="bg1"/>
                  </a:solidFill>
                  <a:latin typeface="Arial" panose="020B0604020202020204" pitchFamily="34" charset="0"/>
                </a:rPr>
              </a:br>
              <a:r>
                <a:rPr lang="en-GB" b="1" dirty="0">
                  <a:solidFill>
                    <a:schemeClr val="bg1"/>
                  </a:solidFill>
                  <a:latin typeface="Arial" panose="020B0604020202020204" pitchFamily="34" charset="0"/>
                </a:rPr>
                <a:t>needs</a:t>
              </a:r>
              <a:r>
                <a:rPr lang="en-GB" b="1" baseline="30000" dirty="0">
                  <a:solidFill>
                    <a:schemeClr val="bg1"/>
                  </a:solidFill>
                  <a:latin typeface="Arial" panose="020B0604020202020204" pitchFamily="34" charset="0"/>
                </a:rPr>
                <a:t> </a:t>
              </a:r>
              <a:endParaRPr lang="en-GB" b="1" dirty="0">
                <a:solidFill>
                  <a:schemeClr val="bg1"/>
                </a:solidFill>
                <a:latin typeface="Arial" panose="020B0604020202020204" pitchFamily="34" charset="0"/>
              </a:endParaRPr>
            </a:p>
          </p:txBody>
        </p:sp>
      </p:grpSp>
      <p:sp>
        <p:nvSpPr>
          <p:cNvPr id="48" name="!! Rectangle 73">
            <a:extLst>
              <a:ext uri="{FF2B5EF4-FFF2-40B4-BE49-F238E27FC236}">
                <a16:creationId xmlns:a16="http://schemas.microsoft.com/office/drawing/2014/main" id="{F4CDAE86-397C-4B4A-8F7B-4C74FF8BD92E}"/>
              </a:ext>
            </a:extLst>
          </p:cNvPr>
          <p:cNvSpPr/>
          <p:nvPr/>
        </p:nvSpPr>
        <p:spPr>
          <a:xfrm>
            <a:off x="0" y="2130966"/>
            <a:ext cx="12192000" cy="38376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50" name="TextBox 49">
            <a:extLst>
              <a:ext uri="{FF2B5EF4-FFF2-40B4-BE49-F238E27FC236}">
                <a16:creationId xmlns:a16="http://schemas.microsoft.com/office/drawing/2014/main" id="{4929426A-90FC-448A-BA21-1A05FE194A30}"/>
              </a:ext>
            </a:extLst>
          </p:cNvPr>
          <p:cNvSpPr txBox="1"/>
          <p:nvPr/>
        </p:nvSpPr>
        <p:spPr>
          <a:xfrm>
            <a:off x="976465" y="4899829"/>
            <a:ext cx="1800000"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Long-term survivors</a:t>
            </a:r>
          </a:p>
        </p:txBody>
      </p:sp>
      <p:sp>
        <p:nvSpPr>
          <p:cNvPr id="51" name="TextBox 50">
            <a:extLst>
              <a:ext uri="{FF2B5EF4-FFF2-40B4-BE49-F238E27FC236}">
                <a16:creationId xmlns:a16="http://schemas.microsoft.com/office/drawing/2014/main" id="{1569BE8B-E021-4C27-930B-FE88349DF7DB}"/>
              </a:ext>
            </a:extLst>
          </p:cNvPr>
          <p:cNvSpPr txBox="1"/>
          <p:nvPr/>
        </p:nvSpPr>
        <p:spPr>
          <a:xfrm>
            <a:off x="6548251" y="3280521"/>
            <a:ext cx="1800000"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Poor</a:t>
            </a:r>
            <a:br>
              <a:rPr kumimoji="0" lang="en-GB" i="0" u="none" strike="noStrike" kern="1200" cap="none" spc="0" normalizeH="0" baseline="0" noProof="0" dirty="0">
                <a:ln>
                  <a:noFill/>
                </a:ln>
                <a:solidFill>
                  <a:schemeClr val="bg1"/>
                </a:solidFill>
                <a:effectLst/>
                <a:uLnTx/>
                <a:uFillTx/>
                <a:latin typeface="Arial" panose="020B0604020202020204" pitchFamily="34" charset="0"/>
                <a:ea typeface="+mn-ea"/>
                <a:cs typeface="+mn-cs"/>
              </a:rPr>
            </a:br>
            <a:r>
              <a:rPr kumimoji="0" lang="en-GB"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adherence</a:t>
            </a:r>
          </a:p>
        </p:txBody>
      </p:sp>
      <p:sp>
        <p:nvSpPr>
          <p:cNvPr id="52" name="TextBox 51">
            <a:extLst>
              <a:ext uri="{FF2B5EF4-FFF2-40B4-BE49-F238E27FC236}">
                <a16:creationId xmlns:a16="http://schemas.microsoft.com/office/drawing/2014/main" id="{18902467-1BC3-4949-9212-48BE68276926}"/>
              </a:ext>
            </a:extLst>
          </p:cNvPr>
          <p:cNvSpPr txBox="1"/>
          <p:nvPr/>
        </p:nvSpPr>
        <p:spPr>
          <a:xfrm>
            <a:off x="6548251" y="4899829"/>
            <a:ext cx="1800000"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Drug–drug interactions</a:t>
            </a:r>
          </a:p>
        </p:txBody>
      </p:sp>
      <p:sp>
        <p:nvSpPr>
          <p:cNvPr id="53" name="TextBox 52">
            <a:extLst>
              <a:ext uri="{FF2B5EF4-FFF2-40B4-BE49-F238E27FC236}">
                <a16:creationId xmlns:a16="http://schemas.microsoft.com/office/drawing/2014/main" id="{BD9D3226-B517-4E17-86B7-D4F22583176A}"/>
              </a:ext>
            </a:extLst>
          </p:cNvPr>
          <p:cNvSpPr txBox="1"/>
          <p:nvPr/>
        </p:nvSpPr>
        <p:spPr>
          <a:xfrm>
            <a:off x="9334145" y="4899829"/>
            <a:ext cx="1800000"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Complex regimens</a:t>
            </a:r>
          </a:p>
        </p:txBody>
      </p:sp>
      <p:sp>
        <p:nvSpPr>
          <p:cNvPr id="54" name="TextBox 53">
            <a:extLst>
              <a:ext uri="{FF2B5EF4-FFF2-40B4-BE49-F238E27FC236}">
                <a16:creationId xmlns:a16="http://schemas.microsoft.com/office/drawing/2014/main" id="{0A083E3A-8C69-4B7D-A067-A3502FEBBA86}"/>
              </a:ext>
            </a:extLst>
          </p:cNvPr>
          <p:cNvSpPr txBox="1"/>
          <p:nvPr/>
        </p:nvSpPr>
        <p:spPr>
          <a:xfrm>
            <a:off x="3762358" y="3280521"/>
            <a:ext cx="1800000"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latin typeface="Arial" panose="020B0604020202020204" pitchFamily="34" charset="0"/>
              </a:rPr>
              <a:t>MDR </a:t>
            </a:r>
            <a:br>
              <a:rPr lang="en-GB" dirty="0">
                <a:solidFill>
                  <a:schemeClr val="bg1"/>
                </a:solidFill>
                <a:latin typeface="Arial" panose="020B0604020202020204" pitchFamily="34" charset="0"/>
              </a:rPr>
            </a:br>
            <a:r>
              <a:rPr lang="en-GB" dirty="0">
                <a:solidFill>
                  <a:schemeClr val="bg1"/>
                </a:solidFill>
                <a:latin typeface="Arial" panose="020B0604020202020204" pitchFamily="34" charset="0"/>
              </a:rPr>
              <a:t>HIV-1</a:t>
            </a:r>
            <a:endParaRPr kumimoji="0" lang="en-GB"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sp>
        <p:nvSpPr>
          <p:cNvPr id="55" name="TextBox 54">
            <a:extLst>
              <a:ext uri="{FF2B5EF4-FFF2-40B4-BE49-F238E27FC236}">
                <a16:creationId xmlns:a16="http://schemas.microsoft.com/office/drawing/2014/main" id="{0316FE05-20A2-410E-A076-5A97223EB9E2}"/>
              </a:ext>
            </a:extLst>
          </p:cNvPr>
          <p:cNvSpPr txBox="1"/>
          <p:nvPr/>
        </p:nvSpPr>
        <p:spPr>
          <a:xfrm>
            <a:off x="976465" y="3280521"/>
            <a:ext cx="1800000"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ART</a:t>
            </a:r>
            <a:br>
              <a:rPr kumimoji="0" lang="en-GB" i="0" u="none" strike="noStrike" kern="1200" cap="none" spc="0" normalizeH="0" baseline="0" noProof="0" dirty="0">
                <a:ln>
                  <a:noFill/>
                </a:ln>
                <a:solidFill>
                  <a:schemeClr val="bg1"/>
                </a:solidFill>
                <a:effectLst/>
                <a:uLnTx/>
                <a:uFillTx/>
                <a:latin typeface="Arial" panose="020B0604020202020204" pitchFamily="34" charset="0"/>
                <a:ea typeface="+mn-ea"/>
                <a:cs typeface="+mn-cs"/>
              </a:rPr>
            </a:br>
            <a:r>
              <a:rPr kumimoji="0" lang="en-GB"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toxicity</a:t>
            </a:r>
          </a:p>
        </p:txBody>
      </p:sp>
      <p:sp>
        <p:nvSpPr>
          <p:cNvPr id="56" name="TextBox 55">
            <a:extLst>
              <a:ext uri="{FF2B5EF4-FFF2-40B4-BE49-F238E27FC236}">
                <a16:creationId xmlns:a16="http://schemas.microsoft.com/office/drawing/2014/main" id="{E4E88C4C-E92B-4A98-93FE-F55BFA59DA34}"/>
              </a:ext>
            </a:extLst>
          </p:cNvPr>
          <p:cNvSpPr txBox="1"/>
          <p:nvPr/>
        </p:nvSpPr>
        <p:spPr>
          <a:xfrm>
            <a:off x="9334145" y="3280521"/>
            <a:ext cx="1800000"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Suboptimal</a:t>
            </a:r>
            <a:br>
              <a:rPr kumimoji="0" lang="en-GB" i="0" u="none" strike="noStrike" kern="1200" cap="none" spc="0" normalizeH="0" baseline="0" noProof="0" dirty="0">
                <a:ln>
                  <a:noFill/>
                </a:ln>
                <a:solidFill>
                  <a:schemeClr val="bg1"/>
                </a:solidFill>
                <a:effectLst/>
                <a:uLnTx/>
                <a:uFillTx/>
                <a:latin typeface="Arial" panose="020B0604020202020204" pitchFamily="34" charset="0"/>
                <a:ea typeface="+mn-ea"/>
                <a:cs typeface="+mn-cs"/>
              </a:rPr>
            </a:br>
            <a:r>
              <a:rPr kumimoji="0" lang="en-GB"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ART</a:t>
            </a:r>
          </a:p>
        </p:txBody>
      </p:sp>
      <p:sp>
        <p:nvSpPr>
          <p:cNvPr id="57" name="TextBox 56">
            <a:extLst>
              <a:ext uri="{FF2B5EF4-FFF2-40B4-BE49-F238E27FC236}">
                <a16:creationId xmlns:a16="http://schemas.microsoft.com/office/drawing/2014/main" id="{A4ADCEF1-04C1-4BCE-A22D-EBEDEBE4D045}"/>
              </a:ext>
            </a:extLst>
          </p:cNvPr>
          <p:cNvSpPr txBox="1"/>
          <p:nvPr/>
        </p:nvSpPr>
        <p:spPr>
          <a:xfrm>
            <a:off x="3762358" y="4899829"/>
            <a:ext cx="1800000"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Multiple</a:t>
            </a:r>
            <a:br>
              <a:rPr kumimoji="0" lang="en-GB" i="0" u="none" strike="noStrike" kern="1200" cap="none" spc="0" normalizeH="0" baseline="0" noProof="0" dirty="0">
                <a:ln>
                  <a:noFill/>
                </a:ln>
                <a:solidFill>
                  <a:schemeClr val="bg1"/>
                </a:solidFill>
                <a:effectLst/>
                <a:uLnTx/>
                <a:uFillTx/>
                <a:latin typeface="Arial" panose="020B0604020202020204" pitchFamily="34" charset="0"/>
                <a:ea typeface="+mn-ea"/>
                <a:cs typeface="+mn-cs"/>
              </a:rPr>
            </a:br>
            <a:r>
              <a:rPr kumimoji="0" lang="en-GB"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co-morbidities</a:t>
            </a:r>
          </a:p>
        </p:txBody>
      </p:sp>
      <p:grpSp>
        <p:nvGrpSpPr>
          <p:cNvPr id="58" name="Group 57">
            <a:extLst>
              <a:ext uri="{FF2B5EF4-FFF2-40B4-BE49-F238E27FC236}">
                <a16:creationId xmlns:a16="http://schemas.microsoft.com/office/drawing/2014/main" id="{DDF2341A-C051-4B4D-85BB-B81BC6DE3D02}"/>
              </a:ext>
            </a:extLst>
          </p:cNvPr>
          <p:cNvGrpSpPr/>
          <p:nvPr/>
        </p:nvGrpSpPr>
        <p:grpSpPr>
          <a:xfrm>
            <a:off x="4569228" y="2692592"/>
            <a:ext cx="221398" cy="409548"/>
            <a:chOff x="5729287" y="2681287"/>
            <a:chExt cx="729614" cy="1491615"/>
          </a:xfrm>
        </p:grpSpPr>
        <p:grpSp>
          <p:nvGrpSpPr>
            <p:cNvPr id="59" name="Graphic 26">
              <a:extLst>
                <a:ext uri="{FF2B5EF4-FFF2-40B4-BE49-F238E27FC236}">
                  <a16:creationId xmlns:a16="http://schemas.microsoft.com/office/drawing/2014/main" id="{1EF85729-562C-4AC8-B060-B8F6BD2B0C42}"/>
                </a:ext>
              </a:extLst>
            </p:cNvPr>
            <p:cNvGrpSpPr/>
            <p:nvPr/>
          </p:nvGrpSpPr>
          <p:grpSpPr>
            <a:xfrm>
              <a:off x="5729287" y="2681287"/>
              <a:ext cx="729614" cy="1491615"/>
              <a:chOff x="5729287" y="2681287"/>
              <a:chExt cx="729614" cy="1491615"/>
            </a:xfrm>
            <a:noFill/>
          </p:grpSpPr>
          <p:sp>
            <p:nvSpPr>
              <p:cNvPr id="64" name="Freeform: Shape 63">
                <a:extLst>
                  <a:ext uri="{FF2B5EF4-FFF2-40B4-BE49-F238E27FC236}">
                    <a16:creationId xmlns:a16="http://schemas.microsoft.com/office/drawing/2014/main" id="{3148E487-FC70-4FCD-810A-2BF90D775F6E}"/>
                  </a:ext>
                </a:extLst>
              </p:cNvPr>
              <p:cNvSpPr/>
              <p:nvPr/>
            </p:nvSpPr>
            <p:spPr>
              <a:xfrm>
                <a:off x="5729287" y="2681287"/>
                <a:ext cx="729614" cy="1491519"/>
              </a:xfrm>
              <a:custGeom>
                <a:avLst/>
                <a:gdLst>
                  <a:gd name="connsiteX0" fmla="*/ 0 w 729614"/>
                  <a:gd name="connsiteY0" fmla="*/ 0 h 1491519"/>
                  <a:gd name="connsiteX1" fmla="*/ 0 w 729614"/>
                  <a:gd name="connsiteY1" fmla="*/ 159639 h 1491519"/>
                  <a:gd name="connsiteX2" fmla="*/ 258699 w 729614"/>
                  <a:gd name="connsiteY2" fmla="*/ 675799 h 1491519"/>
                  <a:gd name="connsiteX3" fmla="*/ 470916 w 729614"/>
                  <a:gd name="connsiteY3" fmla="*/ 834390 h 1491519"/>
                  <a:gd name="connsiteX4" fmla="*/ 729615 w 729614"/>
                  <a:gd name="connsiteY4" fmla="*/ 1350550 h 1491519"/>
                  <a:gd name="connsiteX5" fmla="*/ 729615 w 729614"/>
                  <a:gd name="connsiteY5" fmla="*/ 1491520 h 149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9614" h="1491519">
                    <a:moveTo>
                      <a:pt x="0" y="0"/>
                    </a:moveTo>
                    <a:lnTo>
                      <a:pt x="0" y="159639"/>
                    </a:lnTo>
                    <a:cubicBezTo>
                      <a:pt x="0" y="362903"/>
                      <a:pt x="95917" y="554165"/>
                      <a:pt x="258699" y="675799"/>
                    </a:cubicBezTo>
                    <a:lnTo>
                      <a:pt x="470916" y="834390"/>
                    </a:lnTo>
                    <a:cubicBezTo>
                      <a:pt x="633698" y="956024"/>
                      <a:pt x="729615" y="1147382"/>
                      <a:pt x="729615" y="1350550"/>
                    </a:cubicBezTo>
                    <a:lnTo>
                      <a:pt x="729615" y="1491520"/>
                    </a:lnTo>
                  </a:path>
                </a:pathLst>
              </a:custGeom>
              <a:ln w="1905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000" dirty="0">
                  <a:solidFill>
                    <a:schemeClr val="bg1"/>
                  </a:solidFill>
                </a:endParaRPr>
              </a:p>
            </p:txBody>
          </p:sp>
          <p:sp>
            <p:nvSpPr>
              <p:cNvPr id="65" name="Freeform: Shape 64">
                <a:extLst>
                  <a:ext uri="{FF2B5EF4-FFF2-40B4-BE49-F238E27FC236}">
                    <a16:creationId xmlns:a16="http://schemas.microsoft.com/office/drawing/2014/main" id="{6C6117DF-288E-4BF1-9A70-C76580F2A254}"/>
                  </a:ext>
                </a:extLst>
              </p:cNvPr>
              <p:cNvSpPr/>
              <p:nvPr/>
            </p:nvSpPr>
            <p:spPr>
              <a:xfrm>
                <a:off x="5729287" y="3515676"/>
                <a:ext cx="258698" cy="657225"/>
              </a:xfrm>
              <a:custGeom>
                <a:avLst/>
                <a:gdLst>
                  <a:gd name="connsiteX0" fmla="*/ 258699 w 258698"/>
                  <a:gd name="connsiteY0" fmla="*/ 0 h 657225"/>
                  <a:gd name="connsiteX1" fmla="*/ 0 w 258698"/>
                  <a:gd name="connsiteY1" fmla="*/ 516255 h 657225"/>
                  <a:gd name="connsiteX2" fmla="*/ 0 w 258698"/>
                  <a:gd name="connsiteY2" fmla="*/ 657225 h 657225"/>
                </a:gdLst>
                <a:ahLst/>
                <a:cxnLst>
                  <a:cxn ang="0">
                    <a:pos x="connsiteX0" y="connsiteY0"/>
                  </a:cxn>
                  <a:cxn ang="0">
                    <a:pos x="connsiteX1" y="connsiteY1"/>
                  </a:cxn>
                  <a:cxn ang="0">
                    <a:pos x="connsiteX2" y="connsiteY2"/>
                  </a:cxn>
                </a:cxnLst>
                <a:rect l="l" t="t" r="r" b="b"/>
                <a:pathLst>
                  <a:path w="258698" h="657225">
                    <a:moveTo>
                      <a:pt x="258699" y="0"/>
                    </a:moveTo>
                    <a:cubicBezTo>
                      <a:pt x="95917" y="121634"/>
                      <a:pt x="0" y="312992"/>
                      <a:pt x="0" y="516255"/>
                    </a:cubicBezTo>
                    <a:lnTo>
                      <a:pt x="0" y="657225"/>
                    </a:lnTo>
                  </a:path>
                </a:pathLst>
              </a:custGeom>
              <a:ln w="1905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000" dirty="0">
                  <a:solidFill>
                    <a:schemeClr val="bg1"/>
                  </a:solidFill>
                </a:endParaRPr>
              </a:p>
            </p:txBody>
          </p:sp>
          <p:sp>
            <p:nvSpPr>
              <p:cNvPr id="66" name="Freeform: Shape 65">
                <a:extLst>
                  <a:ext uri="{FF2B5EF4-FFF2-40B4-BE49-F238E27FC236}">
                    <a16:creationId xmlns:a16="http://schemas.microsoft.com/office/drawing/2014/main" id="{8EF74964-57E3-4E25-99A8-BC48E0E86EF5}"/>
                  </a:ext>
                </a:extLst>
              </p:cNvPr>
              <p:cNvSpPr/>
              <p:nvPr/>
            </p:nvSpPr>
            <p:spPr>
              <a:xfrm>
                <a:off x="6200203" y="2681287"/>
                <a:ext cx="258698" cy="675798"/>
              </a:xfrm>
              <a:custGeom>
                <a:avLst/>
                <a:gdLst>
                  <a:gd name="connsiteX0" fmla="*/ 258699 w 258698"/>
                  <a:gd name="connsiteY0" fmla="*/ 0 h 675798"/>
                  <a:gd name="connsiteX1" fmla="*/ 258699 w 258698"/>
                  <a:gd name="connsiteY1" fmla="*/ 159639 h 675798"/>
                  <a:gd name="connsiteX2" fmla="*/ 0 w 258698"/>
                  <a:gd name="connsiteY2" fmla="*/ 675799 h 675798"/>
                </a:gdLst>
                <a:ahLst/>
                <a:cxnLst>
                  <a:cxn ang="0">
                    <a:pos x="connsiteX0" y="connsiteY0"/>
                  </a:cxn>
                  <a:cxn ang="0">
                    <a:pos x="connsiteX1" y="connsiteY1"/>
                  </a:cxn>
                  <a:cxn ang="0">
                    <a:pos x="connsiteX2" y="connsiteY2"/>
                  </a:cxn>
                </a:cxnLst>
                <a:rect l="l" t="t" r="r" b="b"/>
                <a:pathLst>
                  <a:path w="258698" h="675798">
                    <a:moveTo>
                      <a:pt x="258699" y="0"/>
                    </a:moveTo>
                    <a:lnTo>
                      <a:pt x="258699" y="159639"/>
                    </a:lnTo>
                    <a:cubicBezTo>
                      <a:pt x="258699" y="362903"/>
                      <a:pt x="162782" y="554165"/>
                      <a:pt x="0" y="675799"/>
                    </a:cubicBezTo>
                  </a:path>
                </a:pathLst>
              </a:custGeom>
              <a:ln w="1905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000" dirty="0">
                  <a:solidFill>
                    <a:schemeClr val="bg1"/>
                  </a:solidFill>
                </a:endParaRPr>
              </a:p>
            </p:txBody>
          </p:sp>
        </p:grpSp>
        <p:sp>
          <p:nvSpPr>
            <p:cNvPr id="60" name="Graphic 26">
              <a:extLst>
                <a:ext uri="{FF2B5EF4-FFF2-40B4-BE49-F238E27FC236}">
                  <a16:creationId xmlns:a16="http://schemas.microsoft.com/office/drawing/2014/main" id="{CFCEB321-8113-4425-899B-EF1918FCE481}"/>
                </a:ext>
              </a:extLst>
            </p:cNvPr>
            <p:cNvSpPr/>
            <p:nvPr/>
          </p:nvSpPr>
          <p:spPr>
            <a:xfrm>
              <a:off x="5879496" y="2796444"/>
              <a:ext cx="429196" cy="9525"/>
            </a:xfrm>
            <a:custGeom>
              <a:avLst/>
              <a:gdLst>
                <a:gd name="connsiteX0" fmla="*/ 0 w 429196"/>
                <a:gd name="connsiteY0" fmla="*/ 0 h 9525"/>
                <a:gd name="connsiteX1" fmla="*/ 429197 w 429196"/>
                <a:gd name="connsiteY1" fmla="*/ 0 h 9525"/>
              </a:gdLst>
              <a:ahLst/>
              <a:cxnLst>
                <a:cxn ang="0">
                  <a:pos x="connsiteX0" y="connsiteY0"/>
                </a:cxn>
                <a:cxn ang="0">
                  <a:pos x="connsiteX1" y="connsiteY1"/>
                </a:cxn>
              </a:cxnLst>
              <a:rect l="l" t="t" r="r" b="b"/>
              <a:pathLst>
                <a:path w="429196" h="9525">
                  <a:moveTo>
                    <a:pt x="0" y="0"/>
                  </a:moveTo>
                  <a:lnTo>
                    <a:pt x="429197" y="0"/>
                  </a:lnTo>
                </a:path>
              </a:pathLst>
            </a:custGeom>
            <a:ln w="1905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000" dirty="0">
                <a:solidFill>
                  <a:schemeClr val="bg1"/>
                </a:solidFill>
              </a:endParaRPr>
            </a:p>
          </p:txBody>
        </p:sp>
        <p:sp>
          <p:nvSpPr>
            <p:cNvPr id="61" name="Graphic 26">
              <a:extLst>
                <a:ext uri="{FF2B5EF4-FFF2-40B4-BE49-F238E27FC236}">
                  <a16:creationId xmlns:a16="http://schemas.microsoft.com/office/drawing/2014/main" id="{029D5D36-C8AB-4F56-A693-E95897967207}"/>
                </a:ext>
              </a:extLst>
            </p:cNvPr>
            <p:cNvSpPr/>
            <p:nvPr/>
          </p:nvSpPr>
          <p:spPr>
            <a:xfrm>
              <a:off x="5879496" y="4034218"/>
              <a:ext cx="429196" cy="9525"/>
            </a:xfrm>
            <a:custGeom>
              <a:avLst/>
              <a:gdLst>
                <a:gd name="connsiteX0" fmla="*/ 0 w 429196"/>
                <a:gd name="connsiteY0" fmla="*/ 0 h 9525"/>
                <a:gd name="connsiteX1" fmla="*/ 429197 w 429196"/>
                <a:gd name="connsiteY1" fmla="*/ 0 h 9525"/>
              </a:gdLst>
              <a:ahLst/>
              <a:cxnLst>
                <a:cxn ang="0">
                  <a:pos x="connsiteX0" y="connsiteY0"/>
                </a:cxn>
                <a:cxn ang="0">
                  <a:pos x="connsiteX1" y="connsiteY1"/>
                </a:cxn>
              </a:cxnLst>
              <a:rect l="l" t="t" r="r" b="b"/>
              <a:pathLst>
                <a:path w="429196" h="9525">
                  <a:moveTo>
                    <a:pt x="0" y="0"/>
                  </a:moveTo>
                  <a:lnTo>
                    <a:pt x="429197" y="0"/>
                  </a:lnTo>
                </a:path>
              </a:pathLst>
            </a:custGeom>
            <a:ln w="1905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000" dirty="0">
                <a:solidFill>
                  <a:schemeClr val="bg1"/>
                </a:solidFill>
              </a:endParaRPr>
            </a:p>
          </p:txBody>
        </p:sp>
        <p:sp>
          <p:nvSpPr>
            <p:cNvPr id="62" name="Graphic 26">
              <a:extLst>
                <a:ext uri="{FF2B5EF4-FFF2-40B4-BE49-F238E27FC236}">
                  <a16:creationId xmlns:a16="http://schemas.microsoft.com/office/drawing/2014/main" id="{C1793E00-4A62-4394-8AF4-5046B6993A83}"/>
                </a:ext>
              </a:extLst>
            </p:cNvPr>
            <p:cNvSpPr/>
            <p:nvPr/>
          </p:nvSpPr>
          <p:spPr>
            <a:xfrm>
              <a:off x="5927121" y="3793521"/>
              <a:ext cx="333946" cy="9525"/>
            </a:xfrm>
            <a:custGeom>
              <a:avLst/>
              <a:gdLst>
                <a:gd name="connsiteX0" fmla="*/ 0 w 333946"/>
                <a:gd name="connsiteY0" fmla="*/ 0 h 9525"/>
                <a:gd name="connsiteX1" fmla="*/ 333947 w 333946"/>
                <a:gd name="connsiteY1" fmla="*/ 0 h 9525"/>
              </a:gdLst>
              <a:ahLst/>
              <a:cxnLst>
                <a:cxn ang="0">
                  <a:pos x="connsiteX0" y="connsiteY0"/>
                </a:cxn>
                <a:cxn ang="0">
                  <a:pos x="connsiteX1" y="connsiteY1"/>
                </a:cxn>
              </a:cxnLst>
              <a:rect l="l" t="t" r="r" b="b"/>
              <a:pathLst>
                <a:path w="333946" h="9525">
                  <a:moveTo>
                    <a:pt x="0" y="0"/>
                  </a:moveTo>
                  <a:lnTo>
                    <a:pt x="333947" y="0"/>
                  </a:lnTo>
                </a:path>
              </a:pathLst>
            </a:custGeom>
            <a:ln w="1905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000" dirty="0">
                <a:solidFill>
                  <a:schemeClr val="bg1"/>
                </a:solidFill>
              </a:endParaRPr>
            </a:p>
          </p:txBody>
        </p:sp>
        <p:sp>
          <p:nvSpPr>
            <p:cNvPr id="63" name="Graphic 26">
              <a:extLst>
                <a:ext uri="{FF2B5EF4-FFF2-40B4-BE49-F238E27FC236}">
                  <a16:creationId xmlns:a16="http://schemas.microsoft.com/office/drawing/2014/main" id="{858C6749-8B61-4A3E-BD62-BA3743FF6B19}"/>
                </a:ext>
              </a:extLst>
            </p:cNvPr>
            <p:cNvSpPr/>
            <p:nvPr/>
          </p:nvSpPr>
          <p:spPr>
            <a:xfrm>
              <a:off x="5927121" y="3030934"/>
              <a:ext cx="333947" cy="9524"/>
            </a:xfrm>
            <a:custGeom>
              <a:avLst/>
              <a:gdLst>
                <a:gd name="connsiteX0" fmla="*/ 0 w 333946"/>
                <a:gd name="connsiteY0" fmla="*/ 0 h 9525"/>
                <a:gd name="connsiteX1" fmla="*/ 333947 w 333946"/>
                <a:gd name="connsiteY1" fmla="*/ 0 h 9525"/>
              </a:gdLst>
              <a:ahLst/>
              <a:cxnLst>
                <a:cxn ang="0">
                  <a:pos x="connsiteX0" y="connsiteY0"/>
                </a:cxn>
                <a:cxn ang="0">
                  <a:pos x="connsiteX1" y="connsiteY1"/>
                </a:cxn>
              </a:cxnLst>
              <a:rect l="l" t="t" r="r" b="b"/>
              <a:pathLst>
                <a:path w="333946" h="9525">
                  <a:moveTo>
                    <a:pt x="0" y="0"/>
                  </a:moveTo>
                  <a:lnTo>
                    <a:pt x="333947" y="0"/>
                  </a:lnTo>
                </a:path>
              </a:pathLst>
            </a:custGeom>
            <a:ln w="1905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000" dirty="0">
                <a:solidFill>
                  <a:schemeClr val="bg1"/>
                </a:solidFill>
              </a:endParaRPr>
            </a:p>
          </p:txBody>
        </p:sp>
      </p:grpSp>
      <p:grpSp>
        <p:nvGrpSpPr>
          <p:cNvPr id="67" name="Group 66">
            <a:extLst>
              <a:ext uri="{FF2B5EF4-FFF2-40B4-BE49-F238E27FC236}">
                <a16:creationId xmlns:a16="http://schemas.microsoft.com/office/drawing/2014/main" id="{3DD40380-73AE-4716-A6AD-237DA66BB2BB}"/>
              </a:ext>
            </a:extLst>
          </p:cNvPr>
          <p:cNvGrpSpPr/>
          <p:nvPr/>
        </p:nvGrpSpPr>
        <p:grpSpPr>
          <a:xfrm>
            <a:off x="1628587" y="4179106"/>
            <a:ext cx="472606" cy="700403"/>
            <a:chOff x="905177" y="2004350"/>
            <a:chExt cx="472606" cy="700403"/>
          </a:xfrm>
        </p:grpSpPr>
        <p:grpSp>
          <p:nvGrpSpPr>
            <p:cNvPr id="68" name="!! Group 126">
              <a:extLst>
                <a:ext uri="{FF2B5EF4-FFF2-40B4-BE49-F238E27FC236}">
                  <a16:creationId xmlns:a16="http://schemas.microsoft.com/office/drawing/2014/main" id="{926F95CF-8BDD-4970-BA0C-DE57941443C1}"/>
                </a:ext>
              </a:extLst>
            </p:cNvPr>
            <p:cNvGrpSpPr/>
            <p:nvPr/>
          </p:nvGrpSpPr>
          <p:grpSpPr>
            <a:xfrm>
              <a:off x="905177" y="2275862"/>
              <a:ext cx="373348" cy="428891"/>
              <a:chOff x="2746147" y="4894381"/>
              <a:chExt cx="243294" cy="295403"/>
            </a:xfrm>
          </p:grpSpPr>
          <p:sp>
            <p:nvSpPr>
              <p:cNvPr id="87" name="Oval 86">
                <a:extLst>
                  <a:ext uri="{FF2B5EF4-FFF2-40B4-BE49-F238E27FC236}">
                    <a16:creationId xmlns:a16="http://schemas.microsoft.com/office/drawing/2014/main" id="{323636FC-FD00-449F-9588-0C424FF8835E}"/>
                  </a:ext>
                </a:extLst>
              </p:cNvPr>
              <p:cNvSpPr/>
              <p:nvPr/>
            </p:nvSpPr>
            <p:spPr>
              <a:xfrm>
                <a:off x="2787717" y="4940639"/>
                <a:ext cx="159883" cy="159883"/>
              </a:xfrm>
              <a:prstGeom prst="ellipse">
                <a:avLst/>
              </a:prstGeom>
              <a:grpFill/>
              <a:ln w="1905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bg1"/>
                  </a:solidFill>
                  <a:effectLst/>
                  <a:uLnTx/>
                  <a:uFillTx/>
                  <a:latin typeface="Arial"/>
                  <a:ea typeface="+mn-ea"/>
                  <a:cs typeface="+mn-cs"/>
                </a:endParaRPr>
              </a:p>
            </p:txBody>
          </p:sp>
          <p:grpSp>
            <p:nvGrpSpPr>
              <p:cNvPr id="91" name="Group 90">
                <a:extLst>
                  <a:ext uri="{FF2B5EF4-FFF2-40B4-BE49-F238E27FC236}">
                    <a16:creationId xmlns:a16="http://schemas.microsoft.com/office/drawing/2014/main" id="{CCA77763-CB14-49F0-A711-354785E399DB}"/>
                  </a:ext>
                </a:extLst>
              </p:cNvPr>
              <p:cNvGrpSpPr/>
              <p:nvPr/>
            </p:nvGrpSpPr>
            <p:grpSpPr>
              <a:xfrm>
                <a:off x="2746147" y="4945163"/>
                <a:ext cx="144594" cy="244621"/>
                <a:chOff x="2746147" y="4618447"/>
                <a:chExt cx="144594" cy="244621"/>
              </a:xfrm>
            </p:grpSpPr>
            <p:grpSp>
              <p:nvGrpSpPr>
                <p:cNvPr id="98" name="Group 97">
                  <a:extLst>
                    <a:ext uri="{FF2B5EF4-FFF2-40B4-BE49-F238E27FC236}">
                      <a16:creationId xmlns:a16="http://schemas.microsoft.com/office/drawing/2014/main" id="{2AEE1C45-5F02-4BAB-9D67-4436465C747A}"/>
                    </a:ext>
                  </a:extLst>
                </p:cNvPr>
                <p:cNvGrpSpPr/>
                <p:nvPr/>
              </p:nvGrpSpPr>
              <p:grpSpPr>
                <a:xfrm>
                  <a:off x="2746147" y="4694214"/>
                  <a:ext cx="121511" cy="130755"/>
                  <a:chOff x="2716530" y="2111572"/>
                  <a:chExt cx="144780" cy="155794"/>
                </a:xfrm>
              </p:grpSpPr>
              <p:cxnSp>
                <p:nvCxnSpPr>
                  <p:cNvPr id="104" name="Straight Connector 103">
                    <a:extLst>
                      <a:ext uri="{FF2B5EF4-FFF2-40B4-BE49-F238E27FC236}">
                        <a16:creationId xmlns:a16="http://schemas.microsoft.com/office/drawing/2014/main" id="{5F3482B2-2F85-45CF-AED1-9AABE1620CD5}"/>
                      </a:ext>
                    </a:extLst>
                  </p:cNvPr>
                  <p:cNvCxnSpPr/>
                  <p:nvPr/>
                </p:nvCxnSpPr>
                <p:spPr>
                  <a:xfrm flipV="1">
                    <a:off x="2861310" y="2209800"/>
                    <a:ext cx="0" cy="57566"/>
                  </a:xfrm>
                  <a:prstGeom prst="line">
                    <a:avLst/>
                  </a:prstGeom>
                  <a:grpFill/>
                  <a:ln w="19050" cap="flat">
                    <a:solidFill>
                      <a:schemeClr val="accent1"/>
                    </a:solidFill>
                    <a:prstDash val="solid"/>
                    <a:miter/>
                  </a:ln>
                </p:spPr>
              </p:cxnSp>
              <p:cxnSp>
                <p:nvCxnSpPr>
                  <p:cNvPr id="105" name="Straight Connector 104">
                    <a:extLst>
                      <a:ext uri="{FF2B5EF4-FFF2-40B4-BE49-F238E27FC236}">
                        <a16:creationId xmlns:a16="http://schemas.microsoft.com/office/drawing/2014/main" id="{088C6DEC-2577-4C21-B6F3-1A6E830C0673}"/>
                      </a:ext>
                    </a:extLst>
                  </p:cNvPr>
                  <p:cNvCxnSpPr>
                    <a:cxnSpLocks/>
                  </p:cNvCxnSpPr>
                  <p:nvPr/>
                </p:nvCxnSpPr>
                <p:spPr>
                  <a:xfrm>
                    <a:off x="2716530" y="2111572"/>
                    <a:ext cx="49530" cy="0"/>
                  </a:xfrm>
                  <a:prstGeom prst="line">
                    <a:avLst/>
                  </a:prstGeom>
                  <a:grpFill/>
                  <a:ln w="19050" cap="flat">
                    <a:solidFill>
                      <a:schemeClr val="accent1"/>
                    </a:solidFill>
                    <a:prstDash val="solid"/>
                    <a:miter/>
                  </a:ln>
                </p:spPr>
              </p:cxnSp>
            </p:grpSp>
            <p:grpSp>
              <p:nvGrpSpPr>
                <p:cNvPr id="99" name="Group 98">
                  <a:extLst>
                    <a:ext uri="{FF2B5EF4-FFF2-40B4-BE49-F238E27FC236}">
                      <a16:creationId xmlns:a16="http://schemas.microsoft.com/office/drawing/2014/main" id="{FB085850-2409-4DEA-AD7B-29C455658798}"/>
                    </a:ext>
                  </a:extLst>
                </p:cNvPr>
                <p:cNvGrpSpPr/>
                <p:nvPr/>
              </p:nvGrpSpPr>
              <p:grpSpPr>
                <a:xfrm rot="2700000">
                  <a:off x="2703053" y="4675380"/>
                  <a:ext cx="244621" cy="130755"/>
                  <a:chOff x="2716530" y="2111572"/>
                  <a:chExt cx="291465" cy="155794"/>
                </a:xfrm>
              </p:grpSpPr>
              <p:cxnSp>
                <p:nvCxnSpPr>
                  <p:cNvPr id="101" name="Straight Connector 100">
                    <a:extLst>
                      <a:ext uri="{FF2B5EF4-FFF2-40B4-BE49-F238E27FC236}">
                        <a16:creationId xmlns:a16="http://schemas.microsoft.com/office/drawing/2014/main" id="{39F8462F-441D-44D8-BFE9-3AAB67A6F168}"/>
                      </a:ext>
                    </a:extLst>
                  </p:cNvPr>
                  <p:cNvCxnSpPr/>
                  <p:nvPr/>
                </p:nvCxnSpPr>
                <p:spPr>
                  <a:xfrm flipV="1">
                    <a:off x="2861310" y="2209800"/>
                    <a:ext cx="0" cy="57566"/>
                  </a:xfrm>
                  <a:prstGeom prst="line">
                    <a:avLst/>
                  </a:prstGeom>
                  <a:grpFill/>
                  <a:ln w="19050" cap="flat">
                    <a:solidFill>
                      <a:schemeClr val="accent1"/>
                    </a:solidFill>
                    <a:prstDash val="solid"/>
                    <a:miter/>
                  </a:ln>
                </p:spPr>
              </p:cxnSp>
              <p:cxnSp>
                <p:nvCxnSpPr>
                  <p:cNvPr id="102" name="Straight Connector 101">
                    <a:extLst>
                      <a:ext uri="{FF2B5EF4-FFF2-40B4-BE49-F238E27FC236}">
                        <a16:creationId xmlns:a16="http://schemas.microsoft.com/office/drawing/2014/main" id="{B3228C84-005F-4421-8898-A77D4FE83D62}"/>
                      </a:ext>
                    </a:extLst>
                  </p:cNvPr>
                  <p:cNvCxnSpPr>
                    <a:cxnSpLocks/>
                  </p:cNvCxnSpPr>
                  <p:nvPr/>
                </p:nvCxnSpPr>
                <p:spPr>
                  <a:xfrm>
                    <a:off x="2716530" y="2111572"/>
                    <a:ext cx="49530" cy="0"/>
                  </a:xfrm>
                  <a:prstGeom prst="line">
                    <a:avLst/>
                  </a:prstGeom>
                  <a:grpFill/>
                  <a:ln w="19050" cap="flat">
                    <a:solidFill>
                      <a:schemeClr val="accent1"/>
                    </a:solidFill>
                    <a:prstDash val="solid"/>
                    <a:miter/>
                  </a:ln>
                </p:spPr>
              </p:cxnSp>
              <p:cxnSp>
                <p:nvCxnSpPr>
                  <p:cNvPr id="103" name="Straight Connector 102">
                    <a:extLst>
                      <a:ext uri="{FF2B5EF4-FFF2-40B4-BE49-F238E27FC236}">
                        <a16:creationId xmlns:a16="http://schemas.microsoft.com/office/drawing/2014/main" id="{4B63C315-D673-430B-914A-1BC5E11215CA}"/>
                      </a:ext>
                    </a:extLst>
                  </p:cNvPr>
                  <p:cNvCxnSpPr>
                    <a:cxnSpLocks/>
                  </p:cNvCxnSpPr>
                  <p:nvPr/>
                </p:nvCxnSpPr>
                <p:spPr>
                  <a:xfrm>
                    <a:off x="2958465" y="2111572"/>
                    <a:ext cx="49530" cy="0"/>
                  </a:xfrm>
                  <a:prstGeom prst="line">
                    <a:avLst/>
                  </a:prstGeom>
                  <a:grpFill/>
                  <a:ln w="19050" cap="flat">
                    <a:solidFill>
                      <a:schemeClr val="accent1"/>
                    </a:solidFill>
                    <a:prstDash val="solid"/>
                    <a:miter/>
                  </a:ln>
                </p:spPr>
              </p:cxnSp>
            </p:grpSp>
          </p:grpSp>
          <p:cxnSp>
            <p:nvCxnSpPr>
              <p:cNvPr id="92" name="Straight Connector 91">
                <a:extLst>
                  <a:ext uri="{FF2B5EF4-FFF2-40B4-BE49-F238E27FC236}">
                    <a16:creationId xmlns:a16="http://schemas.microsoft.com/office/drawing/2014/main" id="{B9351BDB-24A1-4249-8135-DC327FC8B683}"/>
                  </a:ext>
                </a:extLst>
              </p:cNvPr>
              <p:cNvCxnSpPr/>
              <p:nvPr/>
            </p:nvCxnSpPr>
            <p:spPr>
              <a:xfrm rot="10800000" flipV="1">
                <a:off x="2867930" y="4894381"/>
                <a:ext cx="0" cy="48314"/>
              </a:xfrm>
              <a:prstGeom prst="line">
                <a:avLst/>
              </a:prstGeom>
              <a:grpFill/>
              <a:ln w="19050" cap="flat">
                <a:solidFill>
                  <a:schemeClr val="accent1"/>
                </a:solidFill>
                <a:prstDash val="solid"/>
                <a:miter/>
              </a:ln>
            </p:spPr>
          </p:cxnSp>
          <p:cxnSp>
            <p:nvCxnSpPr>
              <p:cNvPr id="95" name="Straight Connector 94">
                <a:extLst>
                  <a:ext uri="{FF2B5EF4-FFF2-40B4-BE49-F238E27FC236}">
                    <a16:creationId xmlns:a16="http://schemas.microsoft.com/office/drawing/2014/main" id="{FA16AC73-DFAA-456B-9755-A1AFE3314CBD}"/>
                  </a:ext>
                </a:extLst>
              </p:cNvPr>
              <p:cNvCxnSpPr>
                <a:cxnSpLocks/>
              </p:cNvCxnSpPr>
              <p:nvPr/>
            </p:nvCxnSpPr>
            <p:spPr>
              <a:xfrm rot="10800000">
                <a:off x="2947871" y="5025136"/>
                <a:ext cx="41570" cy="0"/>
              </a:xfrm>
              <a:prstGeom prst="line">
                <a:avLst/>
              </a:prstGeom>
              <a:grpFill/>
              <a:ln w="19050" cap="flat">
                <a:solidFill>
                  <a:schemeClr val="accent1"/>
                </a:solidFill>
                <a:prstDash val="solid"/>
                <a:miter/>
              </a:ln>
            </p:spPr>
          </p:cxnSp>
          <p:cxnSp>
            <p:nvCxnSpPr>
              <p:cNvPr id="97" name="Straight Connector 96">
                <a:extLst>
                  <a:ext uri="{FF2B5EF4-FFF2-40B4-BE49-F238E27FC236}">
                    <a16:creationId xmlns:a16="http://schemas.microsoft.com/office/drawing/2014/main" id="{BEE1AE6B-4898-4ECC-ADCC-BB23C584713D}"/>
                  </a:ext>
                </a:extLst>
              </p:cNvPr>
              <p:cNvCxnSpPr/>
              <p:nvPr/>
            </p:nvCxnSpPr>
            <p:spPr>
              <a:xfrm rot="13500000" flipV="1">
                <a:off x="2939934" y="4925852"/>
                <a:ext cx="0" cy="48314"/>
              </a:xfrm>
              <a:prstGeom prst="line">
                <a:avLst/>
              </a:prstGeom>
              <a:grpFill/>
              <a:ln w="19050" cap="flat">
                <a:solidFill>
                  <a:schemeClr val="accent1"/>
                </a:solidFill>
                <a:prstDash val="solid"/>
                <a:miter/>
              </a:ln>
            </p:spPr>
          </p:cxnSp>
        </p:grpSp>
        <p:grpSp>
          <p:nvGrpSpPr>
            <p:cNvPr id="69" name="!! Group 126">
              <a:extLst>
                <a:ext uri="{FF2B5EF4-FFF2-40B4-BE49-F238E27FC236}">
                  <a16:creationId xmlns:a16="http://schemas.microsoft.com/office/drawing/2014/main" id="{9C5388A6-039F-4BEA-8A10-4A9363AC1DE1}"/>
                </a:ext>
              </a:extLst>
            </p:cNvPr>
            <p:cNvGrpSpPr/>
            <p:nvPr/>
          </p:nvGrpSpPr>
          <p:grpSpPr>
            <a:xfrm>
              <a:off x="1116443" y="2004350"/>
              <a:ext cx="261340" cy="317854"/>
              <a:chOff x="2746147" y="4894381"/>
              <a:chExt cx="243294" cy="295403"/>
            </a:xfrm>
          </p:grpSpPr>
          <p:sp>
            <p:nvSpPr>
              <p:cNvPr id="75" name="Oval 74">
                <a:extLst>
                  <a:ext uri="{FF2B5EF4-FFF2-40B4-BE49-F238E27FC236}">
                    <a16:creationId xmlns:a16="http://schemas.microsoft.com/office/drawing/2014/main" id="{59C30056-2A6F-4890-872D-C02BEA759386}"/>
                  </a:ext>
                </a:extLst>
              </p:cNvPr>
              <p:cNvSpPr/>
              <p:nvPr/>
            </p:nvSpPr>
            <p:spPr>
              <a:xfrm>
                <a:off x="2797036" y="4949960"/>
                <a:ext cx="141243" cy="141241"/>
              </a:xfrm>
              <a:prstGeom prst="ellipse">
                <a:avLst/>
              </a:prstGeom>
              <a:grpFill/>
              <a:ln w="1905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bg1"/>
                  </a:solidFill>
                  <a:effectLst/>
                  <a:uLnTx/>
                  <a:uFillTx/>
                  <a:latin typeface="Arial"/>
                  <a:ea typeface="+mn-ea"/>
                  <a:cs typeface="+mn-cs"/>
                </a:endParaRPr>
              </a:p>
            </p:txBody>
          </p:sp>
          <p:grpSp>
            <p:nvGrpSpPr>
              <p:cNvPr id="76" name="Group 75">
                <a:extLst>
                  <a:ext uri="{FF2B5EF4-FFF2-40B4-BE49-F238E27FC236}">
                    <a16:creationId xmlns:a16="http://schemas.microsoft.com/office/drawing/2014/main" id="{ED694A0D-7271-414C-B184-A95E1EC6CF8A}"/>
                  </a:ext>
                </a:extLst>
              </p:cNvPr>
              <p:cNvGrpSpPr/>
              <p:nvPr/>
            </p:nvGrpSpPr>
            <p:grpSpPr>
              <a:xfrm>
                <a:off x="2746147" y="4945163"/>
                <a:ext cx="144594" cy="244621"/>
                <a:chOff x="2746147" y="4618447"/>
                <a:chExt cx="144594" cy="244621"/>
              </a:xfrm>
            </p:grpSpPr>
            <p:grpSp>
              <p:nvGrpSpPr>
                <p:cNvPr id="80" name="Group 79">
                  <a:extLst>
                    <a:ext uri="{FF2B5EF4-FFF2-40B4-BE49-F238E27FC236}">
                      <a16:creationId xmlns:a16="http://schemas.microsoft.com/office/drawing/2014/main" id="{DE119BD7-4808-44A0-BE75-EF01E457C942}"/>
                    </a:ext>
                  </a:extLst>
                </p:cNvPr>
                <p:cNvGrpSpPr/>
                <p:nvPr/>
              </p:nvGrpSpPr>
              <p:grpSpPr>
                <a:xfrm>
                  <a:off x="2746147" y="4694214"/>
                  <a:ext cx="121511" cy="130755"/>
                  <a:chOff x="2716530" y="2111572"/>
                  <a:chExt cx="144780" cy="155794"/>
                </a:xfrm>
              </p:grpSpPr>
              <p:cxnSp>
                <p:nvCxnSpPr>
                  <p:cNvPr id="85" name="Straight Connector 84">
                    <a:extLst>
                      <a:ext uri="{FF2B5EF4-FFF2-40B4-BE49-F238E27FC236}">
                        <a16:creationId xmlns:a16="http://schemas.microsoft.com/office/drawing/2014/main" id="{7165736F-40CB-426C-8A54-2EE6E4E34E15}"/>
                      </a:ext>
                    </a:extLst>
                  </p:cNvPr>
                  <p:cNvCxnSpPr/>
                  <p:nvPr/>
                </p:nvCxnSpPr>
                <p:spPr>
                  <a:xfrm flipV="1">
                    <a:off x="2861310" y="2209800"/>
                    <a:ext cx="0" cy="57566"/>
                  </a:xfrm>
                  <a:prstGeom prst="line">
                    <a:avLst/>
                  </a:prstGeom>
                  <a:grpFill/>
                  <a:ln w="19050" cap="flat">
                    <a:solidFill>
                      <a:schemeClr val="accent1"/>
                    </a:solidFill>
                    <a:prstDash val="solid"/>
                    <a:miter/>
                  </a:ln>
                </p:spPr>
              </p:cxnSp>
              <p:cxnSp>
                <p:nvCxnSpPr>
                  <p:cNvPr id="86" name="Straight Connector 85">
                    <a:extLst>
                      <a:ext uri="{FF2B5EF4-FFF2-40B4-BE49-F238E27FC236}">
                        <a16:creationId xmlns:a16="http://schemas.microsoft.com/office/drawing/2014/main" id="{46D9588E-45FA-46EF-AD7D-8EDFE28886D2}"/>
                      </a:ext>
                    </a:extLst>
                  </p:cNvPr>
                  <p:cNvCxnSpPr>
                    <a:cxnSpLocks/>
                  </p:cNvCxnSpPr>
                  <p:nvPr/>
                </p:nvCxnSpPr>
                <p:spPr>
                  <a:xfrm>
                    <a:off x="2716530" y="2111572"/>
                    <a:ext cx="49530" cy="0"/>
                  </a:xfrm>
                  <a:prstGeom prst="line">
                    <a:avLst/>
                  </a:prstGeom>
                  <a:grpFill/>
                  <a:ln w="19050" cap="flat">
                    <a:solidFill>
                      <a:schemeClr val="accent1"/>
                    </a:solidFill>
                    <a:prstDash val="solid"/>
                    <a:miter/>
                  </a:ln>
                </p:spPr>
              </p:cxnSp>
            </p:grpSp>
            <p:grpSp>
              <p:nvGrpSpPr>
                <p:cNvPr id="81" name="Group 80">
                  <a:extLst>
                    <a:ext uri="{FF2B5EF4-FFF2-40B4-BE49-F238E27FC236}">
                      <a16:creationId xmlns:a16="http://schemas.microsoft.com/office/drawing/2014/main" id="{CFE8CAAA-6EB7-4F6D-9D13-242B8B3E4742}"/>
                    </a:ext>
                  </a:extLst>
                </p:cNvPr>
                <p:cNvGrpSpPr/>
                <p:nvPr/>
              </p:nvGrpSpPr>
              <p:grpSpPr>
                <a:xfrm rot="2700000">
                  <a:off x="2703053" y="4675380"/>
                  <a:ext cx="244621" cy="130755"/>
                  <a:chOff x="2716530" y="2111572"/>
                  <a:chExt cx="291465" cy="155794"/>
                </a:xfrm>
              </p:grpSpPr>
              <p:cxnSp>
                <p:nvCxnSpPr>
                  <p:cNvPr id="82" name="Straight Connector 81">
                    <a:extLst>
                      <a:ext uri="{FF2B5EF4-FFF2-40B4-BE49-F238E27FC236}">
                        <a16:creationId xmlns:a16="http://schemas.microsoft.com/office/drawing/2014/main" id="{BACCFAB8-710D-4A71-8BF5-506A9B3EF687}"/>
                      </a:ext>
                    </a:extLst>
                  </p:cNvPr>
                  <p:cNvCxnSpPr/>
                  <p:nvPr/>
                </p:nvCxnSpPr>
                <p:spPr>
                  <a:xfrm flipV="1">
                    <a:off x="2861310" y="2209800"/>
                    <a:ext cx="0" cy="57566"/>
                  </a:xfrm>
                  <a:prstGeom prst="line">
                    <a:avLst/>
                  </a:prstGeom>
                  <a:grpFill/>
                  <a:ln w="19050" cap="flat">
                    <a:solidFill>
                      <a:schemeClr val="accent1"/>
                    </a:solidFill>
                    <a:prstDash val="solid"/>
                    <a:miter/>
                  </a:ln>
                </p:spPr>
              </p:cxnSp>
              <p:cxnSp>
                <p:nvCxnSpPr>
                  <p:cNvPr id="83" name="Straight Connector 82">
                    <a:extLst>
                      <a:ext uri="{FF2B5EF4-FFF2-40B4-BE49-F238E27FC236}">
                        <a16:creationId xmlns:a16="http://schemas.microsoft.com/office/drawing/2014/main" id="{7120D56F-D251-44B0-AFE6-E0B74CA19C60}"/>
                      </a:ext>
                    </a:extLst>
                  </p:cNvPr>
                  <p:cNvCxnSpPr>
                    <a:cxnSpLocks/>
                  </p:cNvCxnSpPr>
                  <p:nvPr/>
                </p:nvCxnSpPr>
                <p:spPr>
                  <a:xfrm>
                    <a:off x="2716530" y="2111572"/>
                    <a:ext cx="49530" cy="0"/>
                  </a:xfrm>
                  <a:prstGeom prst="line">
                    <a:avLst/>
                  </a:prstGeom>
                  <a:grpFill/>
                  <a:ln w="19050" cap="flat">
                    <a:solidFill>
                      <a:schemeClr val="accent1"/>
                    </a:solidFill>
                    <a:prstDash val="solid"/>
                    <a:miter/>
                  </a:ln>
                </p:spPr>
              </p:cxnSp>
              <p:cxnSp>
                <p:nvCxnSpPr>
                  <p:cNvPr id="84" name="Straight Connector 83">
                    <a:extLst>
                      <a:ext uri="{FF2B5EF4-FFF2-40B4-BE49-F238E27FC236}">
                        <a16:creationId xmlns:a16="http://schemas.microsoft.com/office/drawing/2014/main" id="{4919A48C-6DC5-4B4A-B4F2-00188536AFC3}"/>
                      </a:ext>
                    </a:extLst>
                  </p:cNvPr>
                  <p:cNvCxnSpPr>
                    <a:cxnSpLocks/>
                  </p:cNvCxnSpPr>
                  <p:nvPr/>
                </p:nvCxnSpPr>
                <p:spPr>
                  <a:xfrm>
                    <a:off x="2958465" y="2111572"/>
                    <a:ext cx="49530" cy="0"/>
                  </a:xfrm>
                  <a:prstGeom prst="line">
                    <a:avLst/>
                  </a:prstGeom>
                  <a:grpFill/>
                  <a:ln w="19050" cap="flat">
                    <a:solidFill>
                      <a:schemeClr val="accent1"/>
                    </a:solidFill>
                    <a:prstDash val="solid"/>
                    <a:miter/>
                  </a:ln>
                </p:spPr>
              </p:cxnSp>
            </p:grpSp>
          </p:grpSp>
          <p:cxnSp>
            <p:nvCxnSpPr>
              <p:cNvPr id="77" name="Straight Connector 76">
                <a:extLst>
                  <a:ext uri="{FF2B5EF4-FFF2-40B4-BE49-F238E27FC236}">
                    <a16:creationId xmlns:a16="http://schemas.microsoft.com/office/drawing/2014/main" id="{846B008A-E74F-4E60-A6D6-2563C607C414}"/>
                  </a:ext>
                </a:extLst>
              </p:cNvPr>
              <p:cNvCxnSpPr/>
              <p:nvPr/>
            </p:nvCxnSpPr>
            <p:spPr>
              <a:xfrm rot="10800000" flipV="1">
                <a:off x="2867930" y="4894381"/>
                <a:ext cx="0" cy="48314"/>
              </a:xfrm>
              <a:prstGeom prst="line">
                <a:avLst/>
              </a:prstGeom>
              <a:grpFill/>
              <a:ln w="19050" cap="flat">
                <a:solidFill>
                  <a:schemeClr val="accent1"/>
                </a:solidFill>
                <a:prstDash val="solid"/>
                <a:miter/>
              </a:ln>
            </p:spPr>
          </p:cxnSp>
          <p:cxnSp>
            <p:nvCxnSpPr>
              <p:cNvPr id="78" name="Straight Connector 77">
                <a:extLst>
                  <a:ext uri="{FF2B5EF4-FFF2-40B4-BE49-F238E27FC236}">
                    <a16:creationId xmlns:a16="http://schemas.microsoft.com/office/drawing/2014/main" id="{C0904B74-88A6-43F4-9923-7DFB1D546585}"/>
                  </a:ext>
                </a:extLst>
              </p:cNvPr>
              <p:cNvCxnSpPr>
                <a:cxnSpLocks/>
              </p:cNvCxnSpPr>
              <p:nvPr/>
            </p:nvCxnSpPr>
            <p:spPr>
              <a:xfrm rot="10800000">
                <a:off x="2947871" y="5025136"/>
                <a:ext cx="41570" cy="0"/>
              </a:xfrm>
              <a:prstGeom prst="line">
                <a:avLst/>
              </a:prstGeom>
              <a:grpFill/>
              <a:ln w="19050" cap="flat">
                <a:solidFill>
                  <a:schemeClr val="accent1"/>
                </a:solidFill>
                <a:prstDash val="solid"/>
                <a:miter/>
              </a:ln>
            </p:spPr>
          </p:cxnSp>
          <p:cxnSp>
            <p:nvCxnSpPr>
              <p:cNvPr id="79" name="Straight Connector 78">
                <a:extLst>
                  <a:ext uri="{FF2B5EF4-FFF2-40B4-BE49-F238E27FC236}">
                    <a16:creationId xmlns:a16="http://schemas.microsoft.com/office/drawing/2014/main" id="{F4895A1B-8D5E-48E5-9F60-3645FCC64265}"/>
                  </a:ext>
                </a:extLst>
              </p:cNvPr>
              <p:cNvCxnSpPr/>
              <p:nvPr/>
            </p:nvCxnSpPr>
            <p:spPr>
              <a:xfrm rot="13500000" flipV="1">
                <a:off x="2939934" y="4925852"/>
                <a:ext cx="0" cy="48314"/>
              </a:xfrm>
              <a:prstGeom prst="line">
                <a:avLst/>
              </a:prstGeom>
              <a:grpFill/>
              <a:ln w="19050" cap="flat">
                <a:solidFill>
                  <a:schemeClr val="accent1"/>
                </a:solidFill>
                <a:prstDash val="solid"/>
                <a:miter/>
              </a:ln>
            </p:spPr>
          </p:cxnSp>
        </p:grpSp>
        <p:sp>
          <p:nvSpPr>
            <p:cNvPr id="70" name="Oval 69">
              <a:extLst>
                <a:ext uri="{FF2B5EF4-FFF2-40B4-BE49-F238E27FC236}">
                  <a16:creationId xmlns:a16="http://schemas.microsoft.com/office/drawing/2014/main" id="{61904171-7AF9-4DB9-96E9-E72238E53D3A}"/>
                </a:ext>
              </a:extLst>
            </p:cNvPr>
            <p:cNvSpPr/>
            <p:nvPr/>
          </p:nvSpPr>
          <p:spPr>
            <a:xfrm>
              <a:off x="1038950" y="2489072"/>
              <a:ext cx="18000" cy="18000"/>
            </a:xfrm>
            <a:prstGeom prst="ellipse">
              <a:avLst/>
            </a:prstGeom>
            <a:solidFill>
              <a:schemeClr val="tx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71" name="Oval 70">
              <a:extLst>
                <a:ext uri="{FF2B5EF4-FFF2-40B4-BE49-F238E27FC236}">
                  <a16:creationId xmlns:a16="http://schemas.microsoft.com/office/drawing/2014/main" id="{FF94B834-0D0E-4C1C-B649-27780D881D29}"/>
                </a:ext>
              </a:extLst>
            </p:cNvPr>
            <p:cNvSpPr/>
            <p:nvPr/>
          </p:nvSpPr>
          <p:spPr>
            <a:xfrm>
              <a:off x="1084670" y="2401442"/>
              <a:ext cx="18000" cy="18000"/>
            </a:xfrm>
            <a:prstGeom prst="ellipse">
              <a:avLst/>
            </a:prstGeom>
            <a:solidFill>
              <a:schemeClr val="tx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72" name="Oval 71">
              <a:extLst>
                <a:ext uri="{FF2B5EF4-FFF2-40B4-BE49-F238E27FC236}">
                  <a16:creationId xmlns:a16="http://schemas.microsoft.com/office/drawing/2014/main" id="{A2DA8AB8-AB9B-4E70-BB28-C392DB46B688}"/>
                </a:ext>
              </a:extLst>
            </p:cNvPr>
            <p:cNvSpPr/>
            <p:nvPr/>
          </p:nvSpPr>
          <p:spPr>
            <a:xfrm>
              <a:off x="1136105" y="2475737"/>
              <a:ext cx="18000" cy="18000"/>
            </a:xfrm>
            <a:prstGeom prst="ellipse">
              <a:avLst/>
            </a:prstGeom>
            <a:solidFill>
              <a:schemeClr val="tx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73" name="Oval 72">
              <a:extLst>
                <a:ext uri="{FF2B5EF4-FFF2-40B4-BE49-F238E27FC236}">
                  <a16:creationId xmlns:a16="http://schemas.microsoft.com/office/drawing/2014/main" id="{5E4B4AE3-55DF-46D3-8165-94A25B121221}"/>
                </a:ext>
              </a:extLst>
            </p:cNvPr>
            <p:cNvSpPr/>
            <p:nvPr/>
          </p:nvSpPr>
          <p:spPr>
            <a:xfrm>
              <a:off x="1258025" y="2102357"/>
              <a:ext cx="18000" cy="18000"/>
            </a:xfrm>
            <a:prstGeom prst="ellipse">
              <a:avLst/>
            </a:prstGeom>
            <a:solidFill>
              <a:schemeClr val="accent3"/>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74" name="Oval 73">
              <a:extLst>
                <a:ext uri="{FF2B5EF4-FFF2-40B4-BE49-F238E27FC236}">
                  <a16:creationId xmlns:a16="http://schemas.microsoft.com/office/drawing/2014/main" id="{DB1E5DB4-BB60-4FD3-B1F4-30ECBFC3FFD9}"/>
                </a:ext>
              </a:extLst>
            </p:cNvPr>
            <p:cNvSpPr/>
            <p:nvPr/>
          </p:nvSpPr>
          <p:spPr>
            <a:xfrm>
              <a:off x="1218020" y="2144267"/>
              <a:ext cx="18000" cy="18000"/>
            </a:xfrm>
            <a:prstGeom prst="ellipse">
              <a:avLst/>
            </a:prstGeom>
            <a:solidFill>
              <a:schemeClr val="accent3"/>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grpSp>
      <p:grpSp>
        <p:nvGrpSpPr>
          <p:cNvPr id="2" name="Group 1">
            <a:extLst>
              <a:ext uri="{FF2B5EF4-FFF2-40B4-BE49-F238E27FC236}">
                <a16:creationId xmlns:a16="http://schemas.microsoft.com/office/drawing/2014/main" id="{6EECBD1D-C052-4AA3-B1AC-0ABBB94652F1}"/>
              </a:ext>
            </a:extLst>
          </p:cNvPr>
          <p:cNvGrpSpPr/>
          <p:nvPr/>
        </p:nvGrpSpPr>
        <p:grpSpPr>
          <a:xfrm>
            <a:off x="7266203" y="2703890"/>
            <a:ext cx="364096" cy="399550"/>
            <a:chOff x="7266203" y="2744530"/>
            <a:chExt cx="364096" cy="399550"/>
          </a:xfrm>
        </p:grpSpPr>
        <p:grpSp>
          <p:nvGrpSpPr>
            <p:cNvPr id="106" name="Group 105">
              <a:extLst>
                <a:ext uri="{FF2B5EF4-FFF2-40B4-BE49-F238E27FC236}">
                  <a16:creationId xmlns:a16="http://schemas.microsoft.com/office/drawing/2014/main" id="{357D6266-DD88-4F37-A20D-BF6F19A2D8E7}"/>
                </a:ext>
              </a:extLst>
            </p:cNvPr>
            <p:cNvGrpSpPr/>
            <p:nvPr/>
          </p:nvGrpSpPr>
          <p:grpSpPr>
            <a:xfrm>
              <a:off x="7266203" y="2744530"/>
              <a:ext cx="364096" cy="399550"/>
              <a:chOff x="6623128" y="3619501"/>
              <a:chExt cx="473149" cy="519222"/>
            </a:xfrm>
          </p:grpSpPr>
          <p:sp>
            <p:nvSpPr>
              <p:cNvPr id="107" name="Rectangle: Rounded Corners 106">
                <a:extLst>
                  <a:ext uri="{FF2B5EF4-FFF2-40B4-BE49-F238E27FC236}">
                    <a16:creationId xmlns:a16="http://schemas.microsoft.com/office/drawing/2014/main" id="{4345B655-F6D3-4459-B437-B8E2EB81C473}"/>
                  </a:ext>
                </a:extLst>
              </p:cNvPr>
              <p:cNvSpPr/>
              <p:nvPr/>
            </p:nvSpPr>
            <p:spPr>
              <a:xfrm>
                <a:off x="6623128" y="3665574"/>
                <a:ext cx="473149" cy="473149"/>
              </a:xfrm>
              <a:prstGeom prst="roundRect">
                <a:avLst>
                  <a:gd name="adj" fmla="val 8373"/>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cxnSp>
            <p:nvCxnSpPr>
              <p:cNvPr id="108" name="Straight Connector 107">
                <a:extLst>
                  <a:ext uri="{FF2B5EF4-FFF2-40B4-BE49-F238E27FC236}">
                    <a16:creationId xmlns:a16="http://schemas.microsoft.com/office/drawing/2014/main" id="{80CF28B8-FAFB-4B5D-A9A1-C462EB5E1EEB}"/>
                  </a:ext>
                </a:extLst>
              </p:cNvPr>
              <p:cNvCxnSpPr>
                <a:cxnSpLocks/>
              </p:cNvCxnSpPr>
              <p:nvPr/>
            </p:nvCxnSpPr>
            <p:spPr>
              <a:xfrm flipH="1">
                <a:off x="6623128" y="3804613"/>
                <a:ext cx="473149"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09" name="Group 108">
                <a:extLst>
                  <a:ext uri="{FF2B5EF4-FFF2-40B4-BE49-F238E27FC236}">
                    <a16:creationId xmlns:a16="http://schemas.microsoft.com/office/drawing/2014/main" id="{10BDE6CE-0A04-4618-9ED2-A29E34F66B82}"/>
                  </a:ext>
                </a:extLst>
              </p:cNvPr>
              <p:cNvGrpSpPr/>
              <p:nvPr/>
            </p:nvGrpSpPr>
            <p:grpSpPr>
              <a:xfrm>
                <a:off x="6743878" y="3619501"/>
                <a:ext cx="231649" cy="84526"/>
                <a:chOff x="6738952" y="3597933"/>
                <a:chExt cx="231649" cy="135281"/>
              </a:xfrm>
            </p:grpSpPr>
            <p:cxnSp>
              <p:nvCxnSpPr>
                <p:cNvPr id="110" name="Straight Connector 109">
                  <a:extLst>
                    <a:ext uri="{FF2B5EF4-FFF2-40B4-BE49-F238E27FC236}">
                      <a16:creationId xmlns:a16="http://schemas.microsoft.com/office/drawing/2014/main" id="{F3101015-60E9-4B76-BCC2-870C7603DEC3}"/>
                    </a:ext>
                  </a:extLst>
                </p:cNvPr>
                <p:cNvCxnSpPr>
                  <a:cxnSpLocks/>
                </p:cNvCxnSpPr>
                <p:nvPr/>
              </p:nvCxnSpPr>
              <p:spPr>
                <a:xfrm flipV="1">
                  <a:off x="6970600" y="3597933"/>
                  <a:ext cx="1" cy="13528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A19B8D9-079C-4882-BCA2-E7BD44F251FD}"/>
                    </a:ext>
                  </a:extLst>
                </p:cNvPr>
                <p:cNvCxnSpPr>
                  <a:cxnSpLocks/>
                </p:cNvCxnSpPr>
                <p:nvPr/>
              </p:nvCxnSpPr>
              <p:spPr>
                <a:xfrm flipV="1">
                  <a:off x="6738952" y="3597933"/>
                  <a:ext cx="1" cy="13528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15" name="Group 114">
              <a:extLst>
                <a:ext uri="{FF2B5EF4-FFF2-40B4-BE49-F238E27FC236}">
                  <a16:creationId xmlns:a16="http://schemas.microsoft.com/office/drawing/2014/main" id="{2A4C7449-72E2-48A1-B9F5-A7FFCBEDF07A}"/>
                </a:ext>
              </a:extLst>
            </p:cNvPr>
            <p:cNvGrpSpPr/>
            <p:nvPr/>
          </p:nvGrpSpPr>
          <p:grpSpPr>
            <a:xfrm>
              <a:off x="7324344" y="2937067"/>
              <a:ext cx="67056" cy="67056"/>
              <a:chOff x="6190488" y="2508504"/>
              <a:chExt cx="67056" cy="67056"/>
            </a:xfrm>
          </p:grpSpPr>
          <p:cxnSp>
            <p:nvCxnSpPr>
              <p:cNvPr id="116" name="Straight Connector 115">
                <a:extLst>
                  <a:ext uri="{FF2B5EF4-FFF2-40B4-BE49-F238E27FC236}">
                    <a16:creationId xmlns:a16="http://schemas.microsoft.com/office/drawing/2014/main" id="{E7279B61-1FCE-489F-9FEB-F61CA3200257}"/>
                  </a:ext>
                </a:extLst>
              </p:cNvPr>
              <p:cNvCxnSpPr>
                <a:cxnSpLocks/>
              </p:cNvCxnSpPr>
              <p:nvPr/>
            </p:nvCxnSpPr>
            <p:spPr>
              <a:xfrm flipH="1">
                <a:off x="6190488" y="2508504"/>
                <a:ext cx="67056" cy="670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66295CBD-7099-4225-B315-38F24D18FDB5}"/>
                  </a:ext>
                </a:extLst>
              </p:cNvPr>
              <p:cNvCxnSpPr>
                <a:cxnSpLocks/>
              </p:cNvCxnSpPr>
              <p:nvPr/>
            </p:nvCxnSpPr>
            <p:spPr>
              <a:xfrm>
                <a:off x="6190488" y="2508504"/>
                <a:ext cx="67056" cy="67056"/>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0FF23DEC-4004-4803-8252-DB64FA72D519}"/>
                </a:ext>
              </a:extLst>
            </p:cNvPr>
            <p:cNvGrpSpPr/>
            <p:nvPr/>
          </p:nvGrpSpPr>
          <p:grpSpPr>
            <a:xfrm>
              <a:off x="7488936" y="3016315"/>
              <a:ext cx="67056" cy="67056"/>
              <a:chOff x="6190488" y="2508504"/>
              <a:chExt cx="67056" cy="67056"/>
            </a:xfrm>
          </p:grpSpPr>
          <p:cxnSp>
            <p:nvCxnSpPr>
              <p:cNvPr id="128" name="Straight Connector 127">
                <a:extLst>
                  <a:ext uri="{FF2B5EF4-FFF2-40B4-BE49-F238E27FC236}">
                    <a16:creationId xmlns:a16="http://schemas.microsoft.com/office/drawing/2014/main" id="{C06E7FBC-3D61-4FBE-94A1-67120CAF6D81}"/>
                  </a:ext>
                </a:extLst>
              </p:cNvPr>
              <p:cNvCxnSpPr>
                <a:cxnSpLocks/>
              </p:cNvCxnSpPr>
              <p:nvPr/>
            </p:nvCxnSpPr>
            <p:spPr>
              <a:xfrm flipH="1">
                <a:off x="6190488" y="2508504"/>
                <a:ext cx="67056" cy="670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8AA12AB-7800-4D54-B83B-4E44CD322B77}"/>
                  </a:ext>
                </a:extLst>
              </p:cNvPr>
              <p:cNvCxnSpPr>
                <a:cxnSpLocks/>
              </p:cNvCxnSpPr>
              <p:nvPr/>
            </p:nvCxnSpPr>
            <p:spPr>
              <a:xfrm>
                <a:off x="6190488" y="2508504"/>
                <a:ext cx="67056" cy="67056"/>
              </a:xfrm>
              <a:prstGeom prst="line">
                <a:avLst/>
              </a:prstGeom>
              <a:ln w="19050"/>
            </p:spPr>
            <p:style>
              <a:lnRef idx="1">
                <a:schemeClr val="accent1"/>
              </a:lnRef>
              <a:fillRef idx="0">
                <a:schemeClr val="accent1"/>
              </a:fillRef>
              <a:effectRef idx="0">
                <a:schemeClr val="accent1"/>
              </a:effectRef>
              <a:fontRef idx="minor">
                <a:schemeClr val="tx1"/>
              </a:fontRef>
            </p:style>
          </p:cxnSp>
        </p:grpSp>
      </p:grpSp>
      <p:grpSp>
        <p:nvGrpSpPr>
          <p:cNvPr id="134" name="Group 133">
            <a:extLst>
              <a:ext uri="{FF2B5EF4-FFF2-40B4-BE49-F238E27FC236}">
                <a16:creationId xmlns:a16="http://schemas.microsoft.com/office/drawing/2014/main" id="{A180DBBF-9C90-42E0-AAD7-8D7D82C38780}"/>
              </a:ext>
            </a:extLst>
          </p:cNvPr>
          <p:cNvGrpSpPr/>
          <p:nvPr/>
        </p:nvGrpSpPr>
        <p:grpSpPr>
          <a:xfrm>
            <a:off x="1630002" y="2678005"/>
            <a:ext cx="480989" cy="422159"/>
            <a:chOff x="5834084" y="3200423"/>
            <a:chExt cx="519258" cy="455747"/>
          </a:xfrm>
        </p:grpSpPr>
        <p:sp>
          <p:nvSpPr>
            <p:cNvPr id="136" name="Freeform: Shape 135">
              <a:extLst>
                <a:ext uri="{FF2B5EF4-FFF2-40B4-BE49-F238E27FC236}">
                  <a16:creationId xmlns:a16="http://schemas.microsoft.com/office/drawing/2014/main" id="{E473ED29-82D3-4A05-AD7D-844AC0B9503F}"/>
                </a:ext>
              </a:extLst>
            </p:cNvPr>
            <p:cNvSpPr/>
            <p:nvPr/>
          </p:nvSpPr>
          <p:spPr>
            <a:xfrm>
              <a:off x="5834084" y="3200423"/>
              <a:ext cx="519258" cy="455747"/>
            </a:xfrm>
            <a:custGeom>
              <a:avLst/>
              <a:gdLst>
                <a:gd name="connsiteX0" fmla="*/ 239627 w 519258"/>
                <a:gd name="connsiteY0" fmla="*/ 11501 h 455747"/>
                <a:gd name="connsiteX1" fmla="*/ 3121 w 519258"/>
                <a:gd name="connsiteY1" fmla="*/ 421267 h 455747"/>
                <a:gd name="connsiteX2" fmla="*/ 23028 w 519258"/>
                <a:gd name="connsiteY2" fmla="*/ 455747 h 455747"/>
                <a:gd name="connsiteX3" fmla="*/ 496230 w 519258"/>
                <a:gd name="connsiteY3" fmla="*/ 455747 h 455747"/>
                <a:gd name="connsiteX4" fmla="*/ 516138 w 519258"/>
                <a:gd name="connsiteY4" fmla="*/ 421267 h 455747"/>
                <a:gd name="connsiteX5" fmla="*/ 279441 w 519258"/>
                <a:gd name="connsiteY5" fmla="*/ 11501 h 455747"/>
                <a:gd name="connsiteX6" fmla="*/ 239627 w 519258"/>
                <a:gd name="connsiteY6" fmla="*/ 11501 h 45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9258" h="455747">
                  <a:moveTo>
                    <a:pt x="239627" y="11501"/>
                  </a:moveTo>
                  <a:lnTo>
                    <a:pt x="3121" y="421267"/>
                  </a:lnTo>
                  <a:cubicBezTo>
                    <a:pt x="-5737" y="436602"/>
                    <a:pt x="5312" y="455747"/>
                    <a:pt x="23028" y="455747"/>
                  </a:cubicBezTo>
                  <a:lnTo>
                    <a:pt x="496230" y="455747"/>
                  </a:lnTo>
                  <a:cubicBezTo>
                    <a:pt x="513947" y="455747"/>
                    <a:pt x="524996" y="436602"/>
                    <a:pt x="516138" y="421267"/>
                  </a:cubicBezTo>
                  <a:lnTo>
                    <a:pt x="279441" y="11501"/>
                  </a:lnTo>
                  <a:cubicBezTo>
                    <a:pt x="270583" y="-3834"/>
                    <a:pt x="248485" y="-3834"/>
                    <a:pt x="239627" y="11501"/>
                  </a:cubicBezTo>
                  <a:close/>
                </a:path>
              </a:pathLst>
            </a:custGeom>
            <a:ln w="1905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000" dirty="0">
                <a:solidFill>
                  <a:schemeClr val="bg1"/>
                </a:solidFill>
              </a:endParaRPr>
            </a:p>
          </p:txBody>
        </p:sp>
        <p:sp>
          <p:nvSpPr>
            <p:cNvPr id="137" name="Freeform: Shape 136">
              <a:extLst>
                <a:ext uri="{FF2B5EF4-FFF2-40B4-BE49-F238E27FC236}">
                  <a16:creationId xmlns:a16="http://schemas.microsoft.com/office/drawing/2014/main" id="{2227AA23-9950-4B09-989F-6572EACCA57E}"/>
                </a:ext>
              </a:extLst>
            </p:cNvPr>
            <p:cNvSpPr/>
            <p:nvPr/>
          </p:nvSpPr>
          <p:spPr>
            <a:xfrm>
              <a:off x="6093618" y="3312508"/>
              <a:ext cx="9525" cy="189737"/>
            </a:xfrm>
            <a:custGeom>
              <a:avLst/>
              <a:gdLst>
                <a:gd name="connsiteX0" fmla="*/ 0 w 9525"/>
                <a:gd name="connsiteY0" fmla="*/ 0 h 189737"/>
                <a:gd name="connsiteX1" fmla="*/ 0 w 9525"/>
                <a:gd name="connsiteY1" fmla="*/ 189738 h 189737"/>
              </a:gdLst>
              <a:ahLst/>
              <a:cxnLst>
                <a:cxn ang="0">
                  <a:pos x="connsiteX0" y="connsiteY0"/>
                </a:cxn>
                <a:cxn ang="0">
                  <a:pos x="connsiteX1" y="connsiteY1"/>
                </a:cxn>
              </a:cxnLst>
              <a:rect l="l" t="t" r="r" b="b"/>
              <a:pathLst>
                <a:path w="9525" h="189737">
                  <a:moveTo>
                    <a:pt x="0" y="0"/>
                  </a:moveTo>
                  <a:lnTo>
                    <a:pt x="0" y="189738"/>
                  </a:lnTo>
                </a:path>
              </a:pathLst>
            </a:custGeom>
            <a:ln w="1905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000" dirty="0">
                <a:solidFill>
                  <a:schemeClr val="bg1"/>
                </a:solidFill>
              </a:endParaRPr>
            </a:p>
          </p:txBody>
        </p:sp>
        <p:sp>
          <p:nvSpPr>
            <p:cNvPr id="138" name="Freeform: Shape 137">
              <a:extLst>
                <a:ext uri="{FF2B5EF4-FFF2-40B4-BE49-F238E27FC236}">
                  <a16:creationId xmlns:a16="http://schemas.microsoft.com/office/drawing/2014/main" id="{552C3293-0207-4BC5-BF0A-A0A7EF4DF193}"/>
                </a:ext>
              </a:extLst>
            </p:cNvPr>
            <p:cNvSpPr/>
            <p:nvPr/>
          </p:nvSpPr>
          <p:spPr>
            <a:xfrm>
              <a:off x="6062281" y="3536346"/>
              <a:ext cx="62674" cy="62674"/>
            </a:xfrm>
            <a:custGeom>
              <a:avLst/>
              <a:gdLst>
                <a:gd name="connsiteX0" fmla="*/ 62675 w 62674"/>
                <a:gd name="connsiteY0" fmla="*/ 31337 h 62674"/>
                <a:gd name="connsiteX1" fmla="*/ 31337 w 62674"/>
                <a:gd name="connsiteY1" fmla="*/ 62675 h 62674"/>
                <a:gd name="connsiteX2" fmla="*/ 0 w 62674"/>
                <a:gd name="connsiteY2" fmla="*/ 31337 h 62674"/>
                <a:gd name="connsiteX3" fmla="*/ 31337 w 62674"/>
                <a:gd name="connsiteY3" fmla="*/ 0 h 62674"/>
                <a:gd name="connsiteX4" fmla="*/ 62675 w 62674"/>
                <a:gd name="connsiteY4" fmla="*/ 31337 h 62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74" h="62674">
                  <a:moveTo>
                    <a:pt x="62675" y="31337"/>
                  </a:moveTo>
                  <a:cubicBezTo>
                    <a:pt x="62675" y="48644"/>
                    <a:pt x="48644" y="62675"/>
                    <a:pt x="31337" y="62675"/>
                  </a:cubicBezTo>
                  <a:cubicBezTo>
                    <a:pt x="14030" y="62675"/>
                    <a:pt x="0" y="48644"/>
                    <a:pt x="0" y="31337"/>
                  </a:cubicBezTo>
                  <a:cubicBezTo>
                    <a:pt x="0" y="14030"/>
                    <a:pt x="14030" y="0"/>
                    <a:pt x="31337" y="0"/>
                  </a:cubicBezTo>
                  <a:cubicBezTo>
                    <a:pt x="48644" y="0"/>
                    <a:pt x="62675" y="14030"/>
                    <a:pt x="62675" y="31337"/>
                  </a:cubicBezTo>
                  <a:close/>
                </a:path>
              </a:pathLst>
            </a:custGeom>
            <a:ln w="1905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000" dirty="0">
                <a:solidFill>
                  <a:schemeClr val="bg1"/>
                </a:solidFill>
              </a:endParaRPr>
            </a:p>
          </p:txBody>
        </p:sp>
      </p:grpSp>
      <p:grpSp>
        <p:nvGrpSpPr>
          <p:cNvPr id="139" name="Group 138">
            <a:extLst>
              <a:ext uri="{FF2B5EF4-FFF2-40B4-BE49-F238E27FC236}">
                <a16:creationId xmlns:a16="http://schemas.microsoft.com/office/drawing/2014/main" id="{84BF7006-2772-427E-8E66-267933B20CBE}"/>
              </a:ext>
            </a:extLst>
          </p:cNvPr>
          <p:cNvGrpSpPr/>
          <p:nvPr/>
        </p:nvGrpSpPr>
        <p:grpSpPr>
          <a:xfrm>
            <a:off x="10162669" y="2692592"/>
            <a:ext cx="172207" cy="414599"/>
            <a:chOff x="1451358" y="2016197"/>
            <a:chExt cx="172207" cy="414599"/>
          </a:xfrm>
        </p:grpSpPr>
        <p:sp>
          <p:nvSpPr>
            <p:cNvPr id="140" name="Freeform: Shape 139">
              <a:extLst>
                <a:ext uri="{FF2B5EF4-FFF2-40B4-BE49-F238E27FC236}">
                  <a16:creationId xmlns:a16="http://schemas.microsoft.com/office/drawing/2014/main" id="{35EA5F5F-25B7-4C6F-BB58-984D0A2A3E1B}"/>
                </a:ext>
              </a:extLst>
            </p:cNvPr>
            <p:cNvSpPr/>
            <p:nvPr/>
          </p:nvSpPr>
          <p:spPr>
            <a:xfrm>
              <a:off x="1451358" y="2016197"/>
              <a:ext cx="172207" cy="414599"/>
            </a:xfrm>
            <a:custGeom>
              <a:avLst/>
              <a:gdLst>
                <a:gd name="connsiteX0" fmla="*/ 326708 w 441007"/>
                <a:gd name="connsiteY0" fmla="*/ 1061752 h 1061751"/>
                <a:gd name="connsiteX1" fmla="*/ 114300 w 441007"/>
                <a:gd name="connsiteY1" fmla="*/ 1061752 h 1061751"/>
                <a:gd name="connsiteX2" fmla="*/ 0 w 441007"/>
                <a:gd name="connsiteY2" fmla="*/ 947452 h 1061751"/>
                <a:gd name="connsiteX3" fmla="*/ 0 w 441007"/>
                <a:gd name="connsiteY3" fmla="*/ 114300 h 1061751"/>
                <a:gd name="connsiteX4" fmla="*/ 114300 w 441007"/>
                <a:gd name="connsiteY4" fmla="*/ 0 h 1061751"/>
                <a:gd name="connsiteX5" fmla="*/ 326708 w 441007"/>
                <a:gd name="connsiteY5" fmla="*/ 0 h 1061751"/>
                <a:gd name="connsiteX6" fmla="*/ 441008 w 441007"/>
                <a:gd name="connsiteY6" fmla="*/ 114300 h 1061751"/>
                <a:gd name="connsiteX7" fmla="*/ 441008 w 441007"/>
                <a:gd name="connsiteY7" fmla="*/ 947356 h 1061751"/>
                <a:gd name="connsiteX8" fmla="*/ 326708 w 441007"/>
                <a:gd name="connsiteY8" fmla="*/ 1061752 h 1061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07" h="1061751">
                  <a:moveTo>
                    <a:pt x="326708" y="1061752"/>
                  </a:moveTo>
                  <a:lnTo>
                    <a:pt x="114300" y="1061752"/>
                  </a:lnTo>
                  <a:cubicBezTo>
                    <a:pt x="51435" y="1061752"/>
                    <a:pt x="0" y="1010317"/>
                    <a:pt x="0" y="947452"/>
                  </a:cubicBezTo>
                  <a:lnTo>
                    <a:pt x="0" y="114300"/>
                  </a:lnTo>
                  <a:cubicBezTo>
                    <a:pt x="0" y="51435"/>
                    <a:pt x="51435" y="0"/>
                    <a:pt x="114300" y="0"/>
                  </a:cubicBezTo>
                  <a:lnTo>
                    <a:pt x="326708" y="0"/>
                  </a:lnTo>
                  <a:cubicBezTo>
                    <a:pt x="389572" y="0"/>
                    <a:pt x="441008" y="51435"/>
                    <a:pt x="441008" y="114300"/>
                  </a:cubicBezTo>
                  <a:lnTo>
                    <a:pt x="441008" y="947356"/>
                  </a:lnTo>
                  <a:cubicBezTo>
                    <a:pt x="441008" y="1010317"/>
                    <a:pt x="389572" y="1061752"/>
                    <a:pt x="326708" y="1061752"/>
                  </a:cubicBezTo>
                  <a:close/>
                </a:path>
              </a:pathLst>
            </a:custGeom>
            <a:noFill/>
            <a:ln w="19050" cap="flat">
              <a:solidFill>
                <a:schemeClr val="accent1"/>
              </a:solidFill>
              <a:prstDash val="sysDash"/>
              <a:miter/>
            </a:ln>
          </p:spPr>
          <p:txBody>
            <a:bodyPr rtlCol="0" anchor="ctr"/>
            <a:lstStyle/>
            <a:p>
              <a:endParaRPr lang="en-GB" dirty="0"/>
            </a:p>
          </p:txBody>
        </p:sp>
        <p:sp>
          <p:nvSpPr>
            <p:cNvPr id="141" name="Freeform: Shape 140">
              <a:extLst>
                <a:ext uri="{FF2B5EF4-FFF2-40B4-BE49-F238E27FC236}">
                  <a16:creationId xmlns:a16="http://schemas.microsoft.com/office/drawing/2014/main" id="{67CACDC1-5F01-466B-8FFC-58F4B9BF03C3}"/>
                </a:ext>
              </a:extLst>
            </p:cNvPr>
            <p:cNvSpPr/>
            <p:nvPr/>
          </p:nvSpPr>
          <p:spPr>
            <a:xfrm>
              <a:off x="1496363" y="2223478"/>
              <a:ext cx="108000" cy="3719"/>
            </a:xfrm>
            <a:custGeom>
              <a:avLst/>
              <a:gdLst>
                <a:gd name="connsiteX0" fmla="*/ 325755 w 325755"/>
                <a:gd name="connsiteY0" fmla="*/ 0 h 9525"/>
                <a:gd name="connsiteX1" fmla="*/ 0 w 325755"/>
                <a:gd name="connsiteY1" fmla="*/ 0 h 9525"/>
              </a:gdLst>
              <a:ahLst/>
              <a:cxnLst>
                <a:cxn ang="0">
                  <a:pos x="connsiteX0" y="connsiteY0"/>
                </a:cxn>
                <a:cxn ang="0">
                  <a:pos x="connsiteX1" y="connsiteY1"/>
                </a:cxn>
              </a:cxnLst>
              <a:rect l="l" t="t" r="r" b="b"/>
              <a:pathLst>
                <a:path w="325755" h="9525">
                  <a:moveTo>
                    <a:pt x="325755" y="0"/>
                  </a:moveTo>
                  <a:lnTo>
                    <a:pt x="0" y="0"/>
                  </a:lnTo>
                </a:path>
              </a:pathLst>
            </a:custGeom>
            <a:ln w="19050" cap="flat">
              <a:solidFill>
                <a:schemeClr val="accent1"/>
              </a:solidFill>
              <a:prstDash val="sysDash"/>
              <a:miter/>
            </a:ln>
          </p:spPr>
          <p:txBody>
            <a:bodyPr rtlCol="0" anchor="ctr"/>
            <a:lstStyle/>
            <a:p>
              <a:endParaRPr lang="en-GB" dirty="0"/>
            </a:p>
          </p:txBody>
        </p:sp>
      </p:grpSp>
      <p:grpSp>
        <p:nvGrpSpPr>
          <p:cNvPr id="142" name="Group 141">
            <a:extLst>
              <a:ext uri="{FF2B5EF4-FFF2-40B4-BE49-F238E27FC236}">
                <a16:creationId xmlns:a16="http://schemas.microsoft.com/office/drawing/2014/main" id="{13D17AA2-9314-43AF-8085-C7F48E8A99EA}"/>
              </a:ext>
            </a:extLst>
          </p:cNvPr>
          <p:cNvGrpSpPr/>
          <p:nvPr/>
        </p:nvGrpSpPr>
        <p:grpSpPr>
          <a:xfrm>
            <a:off x="7204422" y="4491011"/>
            <a:ext cx="503894" cy="333122"/>
            <a:chOff x="7194616" y="4538882"/>
            <a:chExt cx="627138" cy="414599"/>
          </a:xfrm>
        </p:grpSpPr>
        <p:grpSp>
          <p:nvGrpSpPr>
            <p:cNvPr id="143" name="Group 142">
              <a:extLst>
                <a:ext uri="{FF2B5EF4-FFF2-40B4-BE49-F238E27FC236}">
                  <a16:creationId xmlns:a16="http://schemas.microsoft.com/office/drawing/2014/main" id="{F70272DE-EB3E-4BCC-9DB6-BA80528402AE}"/>
                </a:ext>
              </a:extLst>
            </p:cNvPr>
            <p:cNvGrpSpPr/>
            <p:nvPr/>
          </p:nvGrpSpPr>
          <p:grpSpPr>
            <a:xfrm>
              <a:off x="7194616" y="4538882"/>
              <a:ext cx="173325" cy="414599"/>
              <a:chOff x="1451358" y="2016197"/>
              <a:chExt cx="173325" cy="414599"/>
            </a:xfrm>
          </p:grpSpPr>
          <p:sp>
            <p:nvSpPr>
              <p:cNvPr id="150" name="Freeform: Shape 149">
                <a:extLst>
                  <a:ext uri="{FF2B5EF4-FFF2-40B4-BE49-F238E27FC236}">
                    <a16:creationId xmlns:a16="http://schemas.microsoft.com/office/drawing/2014/main" id="{F2170723-0FA4-424A-8B94-5E3BCFCB8568}"/>
                  </a:ext>
                </a:extLst>
              </p:cNvPr>
              <p:cNvSpPr/>
              <p:nvPr/>
            </p:nvSpPr>
            <p:spPr>
              <a:xfrm>
                <a:off x="1451358" y="2016197"/>
                <a:ext cx="172207" cy="414599"/>
              </a:xfrm>
              <a:custGeom>
                <a:avLst/>
                <a:gdLst>
                  <a:gd name="connsiteX0" fmla="*/ 326708 w 441007"/>
                  <a:gd name="connsiteY0" fmla="*/ 1061752 h 1061751"/>
                  <a:gd name="connsiteX1" fmla="*/ 114300 w 441007"/>
                  <a:gd name="connsiteY1" fmla="*/ 1061752 h 1061751"/>
                  <a:gd name="connsiteX2" fmla="*/ 0 w 441007"/>
                  <a:gd name="connsiteY2" fmla="*/ 947452 h 1061751"/>
                  <a:gd name="connsiteX3" fmla="*/ 0 w 441007"/>
                  <a:gd name="connsiteY3" fmla="*/ 114300 h 1061751"/>
                  <a:gd name="connsiteX4" fmla="*/ 114300 w 441007"/>
                  <a:gd name="connsiteY4" fmla="*/ 0 h 1061751"/>
                  <a:gd name="connsiteX5" fmla="*/ 326708 w 441007"/>
                  <a:gd name="connsiteY5" fmla="*/ 0 h 1061751"/>
                  <a:gd name="connsiteX6" fmla="*/ 441008 w 441007"/>
                  <a:gd name="connsiteY6" fmla="*/ 114300 h 1061751"/>
                  <a:gd name="connsiteX7" fmla="*/ 441008 w 441007"/>
                  <a:gd name="connsiteY7" fmla="*/ 947356 h 1061751"/>
                  <a:gd name="connsiteX8" fmla="*/ 326708 w 441007"/>
                  <a:gd name="connsiteY8" fmla="*/ 1061752 h 1061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07" h="1061751">
                    <a:moveTo>
                      <a:pt x="326708" y="1061752"/>
                    </a:moveTo>
                    <a:lnTo>
                      <a:pt x="114300" y="1061752"/>
                    </a:lnTo>
                    <a:cubicBezTo>
                      <a:pt x="51435" y="1061752"/>
                      <a:pt x="0" y="1010317"/>
                      <a:pt x="0" y="947452"/>
                    </a:cubicBezTo>
                    <a:lnTo>
                      <a:pt x="0" y="114300"/>
                    </a:lnTo>
                    <a:cubicBezTo>
                      <a:pt x="0" y="51435"/>
                      <a:pt x="51435" y="0"/>
                      <a:pt x="114300" y="0"/>
                    </a:cubicBezTo>
                    <a:lnTo>
                      <a:pt x="326708" y="0"/>
                    </a:lnTo>
                    <a:cubicBezTo>
                      <a:pt x="389572" y="0"/>
                      <a:pt x="441008" y="51435"/>
                      <a:pt x="441008" y="114300"/>
                    </a:cubicBezTo>
                    <a:lnTo>
                      <a:pt x="441008" y="947356"/>
                    </a:lnTo>
                    <a:cubicBezTo>
                      <a:pt x="441008" y="1010317"/>
                      <a:pt x="389572" y="1061752"/>
                      <a:pt x="326708" y="1061752"/>
                    </a:cubicBezTo>
                    <a:close/>
                  </a:path>
                </a:pathLst>
              </a:custGeom>
              <a:noFill/>
              <a:ln w="19050" cap="flat">
                <a:solidFill>
                  <a:schemeClr val="accent1"/>
                </a:solidFill>
                <a:prstDash val="solid"/>
                <a:miter/>
              </a:ln>
            </p:spPr>
            <p:txBody>
              <a:bodyPr rtlCol="0" anchor="ctr"/>
              <a:lstStyle/>
              <a:p>
                <a:endParaRPr lang="en-GB" dirty="0"/>
              </a:p>
            </p:txBody>
          </p:sp>
          <p:sp>
            <p:nvSpPr>
              <p:cNvPr id="151" name="Freeform: Shape 150">
                <a:extLst>
                  <a:ext uri="{FF2B5EF4-FFF2-40B4-BE49-F238E27FC236}">
                    <a16:creationId xmlns:a16="http://schemas.microsoft.com/office/drawing/2014/main" id="{5F36A1D4-ECAB-418C-A96D-B83C7C3AE244}"/>
                  </a:ext>
                </a:extLst>
              </p:cNvPr>
              <p:cNvSpPr/>
              <p:nvPr/>
            </p:nvSpPr>
            <p:spPr>
              <a:xfrm>
                <a:off x="1516683" y="2223478"/>
                <a:ext cx="108000" cy="3719"/>
              </a:xfrm>
              <a:custGeom>
                <a:avLst/>
                <a:gdLst>
                  <a:gd name="connsiteX0" fmla="*/ 325755 w 325755"/>
                  <a:gd name="connsiteY0" fmla="*/ 0 h 9525"/>
                  <a:gd name="connsiteX1" fmla="*/ 0 w 325755"/>
                  <a:gd name="connsiteY1" fmla="*/ 0 h 9525"/>
                </a:gdLst>
                <a:ahLst/>
                <a:cxnLst>
                  <a:cxn ang="0">
                    <a:pos x="connsiteX0" y="connsiteY0"/>
                  </a:cxn>
                  <a:cxn ang="0">
                    <a:pos x="connsiteX1" y="connsiteY1"/>
                  </a:cxn>
                </a:cxnLst>
                <a:rect l="l" t="t" r="r" b="b"/>
                <a:pathLst>
                  <a:path w="325755" h="9525">
                    <a:moveTo>
                      <a:pt x="325755" y="0"/>
                    </a:moveTo>
                    <a:lnTo>
                      <a:pt x="0" y="0"/>
                    </a:lnTo>
                  </a:path>
                </a:pathLst>
              </a:custGeom>
              <a:ln w="19050" cap="flat">
                <a:solidFill>
                  <a:schemeClr val="accent1"/>
                </a:solidFill>
                <a:prstDash val="solid"/>
                <a:miter/>
              </a:ln>
            </p:spPr>
            <p:txBody>
              <a:bodyPr rtlCol="0" anchor="ctr"/>
              <a:lstStyle/>
              <a:p>
                <a:endParaRPr lang="en-GB" dirty="0"/>
              </a:p>
            </p:txBody>
          </p:sp>
        </p:grpSp>
        <p:grpSp>
          <p:nvGrpSpPr>
            <p:cNvPr id="144" name="Group 143">
              <a:extLst>
                <a:ext uri="{FF2B5EF4-FFF2-40B4-BE49-F238E27FC236}">
                  <a16:creationId xmlns:a16="http://schemas.microsoft.com/office/drawing/2014/main" id="{D301D869-974E-40D3-B17A-87A8CDC25896}"/>
                </a:ext>
              </a:extLst>
            </p:cNvPr>
            <p:cNvGrpSpPr/>
            <p:nvPr/>
          </p:nvGrpSpPr>
          <p:grpSpPr>
            <a:xfrm>
              <a:off x="7574153" y="4619975"/>
              <a:ext cx="247601" cy="247601"/>
              <a:chOff x="7590837" y="4645123"/>
              <a:chExt cx="309880" cy="309880"/>
            </a:xfrm>
          </p:grpSpPr>
          <p:sp>
            <p:nvSpPr>
              <p:cNvPr id="148" name="Oval 147">
                <a:extLst>
                  <a:ext uri="{FF2B5EF4-FFF2-40B4-BE49-F238E27FC236}">
                    <a16:creationId xmlns:a16="http://schemas.microsoft.com/office/drawing/2014/main" id="{9ECA1799-9B39-4EC3-B479-445266EAA48A}"/>
                  </a:ext>
                </a:extLst>
              </p:cNvPr>
              <p:cNvSpPr/>
              <p:nvPr/>
            </p:nvSpPr>
            <p:spPr>
              <a:xfrm>
                <a:off x="7590837" y="4645123"/>
                <a:ext cx="309880" cy="309880"/>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9" name="Oval 139">
                <a:extLst>
                  <a:ext uri="{FF2B5EF4-FFF2-40B4-BE49-F238E27FC236}">
                    <a16:creationId xmlns:a16="http://schemas.microsoft.com/office/drawing/2014/main" id="{C80E623F-7DC1-463B-9E5E-684F34C6BB18}"/>
                  </a:ext>
                </a:extLst>
              </p:cNvPr>
              <p:cNvSpPr/>
              <p:nvPr/>
            </p:nvSpPr>
            <p:spPr>
              <a:xfrm>
                <a:off x="7738561" y="4698148"/>
                <a:ext cx="102913" cy="102912"/>
              </a:xfrm>
              <a:custGeom>
                <a:avLst/>
                <a:gdLst>
                  <a:gd name="connsiteX0" fmla="*/ 0 w 309880"/>
                  <a:gd name="connsiteY0" fmla="*/ 154940 h 309880"/>
                  <a:gd name="connsiteX1" fmla="*/ 154940 w 309880"/>
                  <a:gd name="connsiteY1" fmla="*/ 0 h 309880"/>
                  <a:gd name="connsiteX2" fmla="*/ 309880 w 309880"/>
                  <a:gd name="connsiteY2" fmla="*/ 154940 h 309880"/>
                  <a:gd name="connsiteX3" fmla="*/ 154940 w 309880"/>
                  <a:gd name="connsiteY3" fmla="*/ 309880 h 309880"/>
                  <a:gd name="connsiteX4" fmla="*/ 0 w 309880"/>
                  <a:gd name="connsiteY4" fmla="*/ 154940 h 309880"/>
                  <a:gd name="connsiteX0" fmla="*/ 154940 w 309880"/>
                  <a:gd name="connsiteY0" fmla="*/ 0 h 309880"/>
                  <a:gd name="connsiteX1" fmla="*/ 309880 w 309880"/>
                  <a:gd name="connsiteY1" fmla="*/ 154940 h 309880"/>
                  <a:gd name="connsiteX2" fmla="*/ 154940 w 309880"/>
                  <a:gd name="connsiteY2" fmla="*/ 309880 h 309880"/>
                  <a:gd name="connsiteX3" fmla="*/ 0 w 309880"/>
                  <a:gd name="connsiteY3" fmla="*/ 154940 h 309880"/>
                  <a:gd name="connsiteX4" fmla="*/ 246380 w 309880"/>
                  <a:gd name="connsiteY4" fmla="*/ 91440 h 309880"/>
                  <a:gd name="connsiteX0" fmla="*/ 154940 w 309880"/>
                  <a:gd name="connsiteY0" fmla="*/ 0 h 309880"/>
                  <a:gd name="connsiteX1" fmla="*/ 309880 w 309880"/>
                  <a:gd name="connsiteY1" fmla="*/ 154940 h 309880"/>
                  <a:gd name="connsiteX2" fmla="*/ 154940 w 309880"/>
                  <a:gd name="connsiteY2" fmla="*/ 309880 h 309880"/>
                  <a:gd name="connsiteX3" fmla="*/ 0 w 309880"/>
                  <a:gd name="connsiteY3" fmla="*/ 154940 h 309880"/>
                  <a:gd name="connsiteX0" fmla="*/ 0 w 154940"/>
                  <a:gd name="connsiteY0" fmla="*/ 0 h 309880"/>
                  <a:gd name="connsiteX1" fmla="*/ 154940 w 154940"/>
                  <a:gd name="connsiteY1" fmla="*/ 154940 h 309880"/>
                  <a:gd name="connsiteX2" fmla="*/ 0 w 154940"/>
                  <a:gd name="connsiteY2" fmla="*/ 309880 h 309880"/>
                  <a:gd name="connsiteX0" fmla="*/ 0 w 154940"/>
                  <a:gd name="connsiteY0" fmla="*/ 0 h 154940"/>
                  <a:gd name="connsiteX1" fmla="*/ 154940 w 154940"/>
                  <a:gd name="connsiteY1" fmla="*/ 154940 h 154940"/>
                </a:gdLst>
                <a:ahLst/>
                <a:cxnLst>
                  <a:cxn ang="0">
                    <a:pos x="connsiteX0" y="connsiteY0"/>
                  </a:cxn>
                  <a:cxn ang="0">
                    <a:pos x="connsiteX1" y="connsiteY1"/>
                  </a:cxn>
                </a:cxnLst>
                <a:rect l="l" t="t" r="r" b="b"/>
                <a:pathLst>
                  <a:path w="154940" h="154940">
                    <a:moveTo>
                      <a:pt x="0" y="0"/>
                    </a:moveTo>
                    <a:cubicBezTo>
                      <a:pt x="85571" y="0"/>
                      <a:pt x="154940" y="69369"/>
                      <a:pt x="154940" y="15494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45" name="Group 144">
              <a:extLst>
                <a:ext uri="{FF2B5EF4-FFF2-40B4-BE49-F238E27FC236}">
                  <a16:creationId xmlns:a16="http://schemas.microsoft.com/office/drawing/2014/main" id="{EB9FE929-B306-4B6D-A1AB-B1D53A5FADF4}"/>
                </a:ext>
              </a:extLst>
            </p:cNvPr>
            <p:cNvGrpSpPr/>
            <p:nvPr/>
          </p:nvGrpSpPr>
          <p:grpSpPr>
            <a:xfrm>
              <a:off x="7431913" y="4697667"/>
              <a:ext cx="96520" cy="96520"/>
              <a:chOff x="7653020" y="4119880"/>
              <a:chExt cx="96520" cy="96520"/>
            </a:xfrm>
          </p:grpSpPr>
          <p:cxnSp>
            <p:nvCxnSpPr>
              <p:cNvPr id="146" name="Straight Connector 145">
                <a:extLst>
                  <a:ext uri="{FF2B5EF4-FFF2-40B4-BE49-F238E27FC236}">
                    <a16:creationId xmlns:a16="http://schemas.microsoft.com/office/drawing/2014/main" id="{742A78CC-31B1-4788-877E-F82AACCCF6E8}"/>
                  </a:ext>
                </a:extLst>
              </p:cNvPr>
              <p:cNvCxnSpPr>
                <a:cxnSpLocks/>
              </p:cNvCxnSpPr>
              <p:nvPr/>
            </p:nvCxnSpPr>
            <p:spPr>
              <a:xfrm>
                <a:off x="7701280" y="4119880"/>
                <a:ext cx="0" cy="96520"/>
              </a:xfrm>
              <a:prstGeom prst="lin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cxnSp>
            <p:nvCxnSpPr>
              <p:cNvPr id="147" name="Straight Connector 146">
                <a:extLst>
                  <a:ext uri="{FF2B5EF4-FFF2-40B4-BE49-F238E27FC236}">
                    <a16:creationId xmlns:a16="http://schemas.microsoft.com/office/drawing/2014/main" id="{9B8DA95D-2073-458C-ABE2-2063947691CD}"/>
                  </a:ext>
                </a:extLst>
              </p:cNvPr>
              <p:cNvCxnSpPr>
                <a:cxnSpLocks/>
              </p:cNvCxnSpPr>
              <p:nvPr/>
            </p:nvCxnSpPr>
            <p:spPr>
              <a:xfrm rot="5400000">
                <a:off x="7701280" y="4119880"/>
                <a:ext cx="0" cy="96520"/>
              </a:xfrm>
              <a:prstGeom prst="lin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52" name="Graphic 34">
            <a:extLst>
              <a:ext uri="{FF2B5EF4-FFF2-40B4-BE49-F238E27FC236}">
                <a16:creationId xmlns:a16="http://schemas.microsoft.com/office/drawing/2014/main" id="{A45EA396-E7E6-4DB5-B761-E081CEE35334}"/>
              </a:ext>
            </a:extLst>
          </p:cNvPr>
          <p:cNvSpPr/>
          <p:nvPr/>
        </p:nvSpPr>
        <p:spPr>
          <a:xfrm>
            <a:off x="10021250" y="4514293"/>
            <a:ext cx="408390" cy="311772"/>
          </a:xfrm>
          <a:custGeom>
            <a:avLst/>
            <a:gdLst>
              <a:gd name="connsiteX0" fmla="*/ 57855 w 136046"/>
              <a:gd name="connsiteY0" fmla="*/ 71166 h 103860"/>
              <a:gd name="connsiteX1" fmla="*/ 36234 w 136046"/>
              <a:gd name="connsiteY1" fmla="*/ 65927 h 103860"/>
              <a:gd name="connsiteX2" fmla="*/ 22613 w 136046"/>
              <a:gd name="connsiteY2" fmla="*/ 49163 h 103860"/>
              <a:gd name="connsiteX3" fmla="*/ 33662 w 136046"/>
              <a:gd name="connsiteY3" fmla="*/ 26494 h 103860"/>
              <a:gd name="connsiteX4" fmla="*/ 82811 w 136046"/>
              <a:gd name="connsiteY4" fmla="*/ 31447 h 103860"/>
              <a:gd name="connsiteX5" fmla="*/ 88050 w 136046"/>
              <a:gd name="connsiteY5" fmla="*/ 81453 h 103860"/>
              <a:gd name="connsiteX6" fmla="*/ 42044 w 136046"/>
              <a:gd name="connsiteY6" fmla="*/ 103551 h 103860"/>
              <a:gd name="connsiteX7" fmla="*/ 5658 w 136046"/>
              <a:gd name="connsiteY7" fmla="*/ 79358 h 103860"/>
              <a:gd name="connsiteX8" fmla="*/ 5277 w 136046"/>
              <a:gd name="connsiteY8" fmla="*/ 35924 h 103860"/>
              <a:gd name="connsiteX9" fmla="*/ 37567 w 136046"/>
              <a:gd name="connsiteY9" fmla="*/ 9349 h 103860"/>
              <a:gd name="connsiteX10" fmla="*/ 100432 w 136046"/>
              <a:gd name="connsiteY10" fmla="*/ 3634 h 103860"/>
              <a:gd name="connsiteX11" fmla="*/ 135960 w 136046"/>
              <a:gd name="connsiteY11" fmla="*/ 52211 h 103860"/>
              <a:gd name="connsiteX12" fmla="*/ 97003 w 136046"/>
              <a:gd name="connsiteY12" fmla="*/ 95264 h 103860"/>
              <a:gd name="connsiteX13" fmla="*/ 36900 w 136046"/>
              <a:gd name="connsiteY13" fmla="*/ 86978 h 103860"/>
              <a:gd name="connsiteX14" fmla="*/ 12135 w 136046"/>
              <a:gd name="connsiteY14" fmla="*/ 69547 h 103860"/>
              <a:gd name="connsiteX15" fmla="*/ 2420 w 136046"/>
              <a:gd name="connsiteY15" fmla="*/ 41543 h 103860"/>
              <a:gd name="connsiteX16" fmla="*/ 29852 w 136046"/>
              <a:gd name="connsiteY16" fmla="*/ 10587 h 103860"/>
              <a:gd name="connsiteX17" fmla="*/ 72905 w 136046"/>
              <a:gd name="connsiteY17" fmla="*/ 5825 h 103860"/>
              <a:gd name="connsiteX18" fmla="*/ 107100 w 136046"/>
              <a:gd name="connsiteY18" fmla="*/ 14969 h 103860"/>
              <a:gd name="connsiteX19" fmla="*/ 98718 w 136046"/>
              <a:gd name="connsiteY19" fmla="*/ 64118 h 103860"/>
              <a:gd name="connsiteX20" fmla="*/ 61665 w 136046"/>
              <a:gd name="connsiteY20" fmla="*/ 55164 h 103860"/>
              <a:gd name="connsiteX21" fmla="*/ 69666 w 136046"/>
              <a:gd name="connsiteY21" fmla="*/ 40972 h 103860"/>
              <a:gd name="connsiteX22" fmla="*/ 57855 w 136046"/>
              <a:gd name="connsiteY22" fmla="*/ 71166 h 10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046" h="103860">
                <a:moveTo>
                  <a:pt x="57855" y="71166"/>
                </a:moveTo>
                <a:cubicBezTo>
                  <a:pt x="50426" y="70309"/>
                  <a:pt x="42901" y="69261"/>
                  <a:pt x="36234" y="65927"/>
                </a:cubicBezTo>
                <a:cubicBezTo>
                  <a:pt x="29566" y="62594"/>
                  <a:pt x="23851" y="56498"/>
                  <a:pt x="22613" y="49163"/>
                </a:cubicBezTo>
                <a:cubicBezTo>
                  <a:pt x="21184" y="40400"/>
                  <a:pt x="26518" y="31637"/>
                  <a:pt x="33662" y="26494"/>
                </a:cubicBezTo>
                <a:cubicBezTo>
                  <a:pt x="48140" y="15921"/>
                  <a:pt x="70333" y="18493"/>
                  <a:pt x="82811" y="31447"/>
                </a:cubicBezTo>
                <a:cubicBezTo>
                  <a:pt x="95289" y="44401"/>
                  <a:pt x="97194" y="65927"/>
                  <a:pt x="88050" y="81453"/>
                </a:cubicBezTo>
                <a:cubicBezTo>
                  <a:pt x="78906" y="96979"/>
                  <a:pt x="59951" y="105647"/>
                  <a:pt x="42044" y="103551"/>
                </a:cubicBezTo>
                <a:cubicBezTo>
                  <a:pt x="26994" y="101741"/>
                  <a:pt x="12993" y="92597"/>
                  <a:pt x="5658" y="79358"/>
                </a:cubicBezTo>
                <a:cubicBezTo>
                  <a:pt x="-1676" y="66118"/>
                  <a:pt x="-1962" y="49163"/>
                  <a:pt x="5277" y="35924"/>
                </a:cubicBezTo>
                <a:cubicBezTo>
                  <a:pt x="12135" y="23446"/>
                  <a:pt x="24613" y="15159"/>
                  <a:pt x="37567" y="9349"/>
                </a:cubicBezTo>
                <a:cubicBezTo>
                  <a:pt x="57284" y="491"/>
                  <a:pt x="80049" y="-3415"/>
                  <a:pt x="100432" y="3634"/>
                </a:cubicBezTo>
                <a:cubicBezTo>
                  <a:pt x="120816" y="10682"/>
                  <a:pt x="137389" y="30685"/>
                  <a:pt x="135960" y="52211"/>
                </a:cubicBezTo>
                <a:cubicBezTo>
                  <a:pt x="134532" y="72785"/>
                  <a:pt x="116910" y="89930"/>
                  <a:pt x="97003" y="95264"/>
                </a:cubicBezTo>
                <a:cubicBezTo>
                  <a:pt x="77096" y="100598"/>
                  <a:pt x="55569" y="95836"/>
                  <a:pt x="36900" y="86978"/>
                </a:cubicBezTo>
                <a:cubicBezTo>
                  <a:pt x="27661" y="82691"/>
                  <a:pt x="18803" y="77167"/>
                  <a:pt x="12135" y="69547"/>
                </a:cubicBezTo>
                <a:cubicBezTo>
                  <a:pt x="5468" y="61927"/>
                  <a:pt x="1277" y="51640"/>
                  <a:pt x="2420" y="41543"/>
                </a:cubicBezTo>
                <a:cubicBezTo>
                  <a:pt x="4039" y="27161"/>
                  <a:pt x="16231" y="15635"/>
                  <a:pt x="29852" y="10587"/>
                </a:cubicBezTo>
                <a:cubicBezTo>
                  <a:pt x="43473" y="5539"/>
                  <a:pt x="58427" y="5634"/>
                  <a:pt x="72905" y="5825"/>
                </a:cubicBezTo>
                <a:cubicBezTo>
                  <a:pt x="85002" y="6015"/>
                  <a:pt x="98432" y="6587"/>
                  <a:pt x="107100" y="14969"/>
                </a:cubicBezTo>
                <a:cubicBezTo>
                  <a:pt x="120435" y="27732"/>
                  <a:pt x="115863" y="56402"/>
                  <a:pt x="98718" y="64118"/>
                </a:cubicBezTo>
                <a:cubicBezTo>
                  <a:pt x="87478" y="69356"/>
                  <a:pt x="70524" y="62784"/>
                  <a:pt x="61665" y="55164"/>
                </a:cubicBezTo>
                <a:cubicBezTo>
                  <a:pt x="51188" y="46211"/>
                  <a:pt x="52712" y="36114"/>
                  <a:pt x="69666" y="40972"/>
                </a:cubicBezTo>
                <a:cubicBezTo>
                  <a:pt x="98051" y="49163"/>
                  <a:pt x="80334" y="73452"/>
                  <a:pt x="57855" y="71166"/>
                </a:cubicBezTo>
                <a:close/>
              </a:path>
            </a:pathLst>
          </a:custGeom>
          <a:noFill/>
          <a:ln w="19050" cap="flat">
            <a:solidFill>
              <a:schemeClr val="accent1"/>
            </a:solidFill>
            <a:prstDash val="solid"/>
            <a:miter/>
          </a:ln>
        </p:spPr>
        <p:txBody>
          <a:bodyPr rtlCol="0" anchor="ctr"/>
          <a:lstStyle/>
          <a:p>
            <a:endParaRPr lang="en-GB" dirty="0"/>
          </a:p>
        </p:txBody>
      </p:sp>
      <p:grpSp>
        <p:nvGrpSpPr>
          <p:cNvPr id="153" name="Group 152">
            <a:extLst>
              <a:ext uri="{FF2B5EF4-FFF2-40B4-BE49-F238E27FC236}">
                <a16:creationId xmlns:a16="http://schemas.microsoft.com/office/drawing/2014/main" id="{9B8F301E-F347-4D89-B850-8FFFE64AADDC}"/>
              </a:ext>
            </a:extLst>
          </p:cNvPr>
          <p:cNvGrpSpPr/>
          <p:nvPr/>
        </p:nvGrpSpPr>
        <p:grpSpPr>
          <a:xfrm>
            <a:off x="4466523" y="4456318"/>
            <a:ext cx="533942" cy="353655"/>
            <a:chOff x="4307722" y="4562998"/>
            <a:chExt cx="590034" cy="353655"/>
          </a:xfrm>
        </p:grpSpPr>
        <p:sp>
          <p:nvSpPr>
            <p:cNvPr id="154" name="Heart 153">
              <a:extLst>
                <a:ext uri="{FF2B5EF4-FFF2-40B4-BE49-F238E27FC236}">
                  <a16:creationId xmlns:a16="http://schemas.microsoft.com/office/drawing/2014/main" id="{8821C9B1-6E04-462F-9B49-6DF117766723}"/>
                </a:ext>
              </a:extLst>
            </p:cNvPr>
            <p:cNvSpPr/>
            <p:nvPr/>
          </p:nvSpPr>
          <p:spPr>
            <a:xfrm>
              <a:off x="4307722" y="4562998"/>
              <a:ext cx="423406" cy="353655"/>
            </a:xfrm>
            <a:prstGeom prst="heart">
              <a:avLst/>
            </a:prstGeom>
            <a:noFill/>
            <a:ln w="1905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dirty="0">
                <a:solidFill>
                  <a:schemeClr val="tx1"/>
                </a:solidFill>
              </a:endParaRPr>
            </a:p>
          </p:txBody>
        </p:sp>
        <p:sp>
          <p:nvSpPr>
            <p:cNvPr id="155" name="Rectangle 154">
              <a:extLst>
                <a:ext uri="{FF2B5EF4-FFF2-40B4-BE49-F238E27FC236}">
                  <a16:creationId xmlns:a16="http://schemas.microsoft.com/office/drawing/2014/main" id="{82D52A07-AA11-49E3-AE27-612E84403D94}"/>
                </a:ext>
              </a:extLst>
            </p:cNvPr>
            <p:cNvSpPr/>
            <p:nvPr/>
          </p:nvSpPr>
          <p:spPr>
            <a:xfrm>
              <a:off x="4541772" y="4723917"/>
              <a:ext cx="348902" cy="1227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6" name="Freeform: Shape 155">
              <a:extLst>
                <a:ext uri="{FF2B5EF4-FFF2-40B4-BE49-F238E27FC236}">
                  <a16:creationId xmlns:a16="http://schemas.microsoft.com/office/drawing/2014/main" id="{282E01A2-E67F-4886-A9AE-A0D4ED294BBF}"/>
                </a:ext>
              </a:extLst>
            </p:cNvPr>
            <p:cNvSpPr/>
            <p:nvPr/>
          </p:nvSpPr>
          <p:spPr>
            <a:xfrm>
              <a:off x="4580718" y="4696032"/>
              <a:ext cx="317038" cy="173302"/>
            </a:xfrm>
            <a:custGeom>
              <a:avLst/>
              <a:gdLst>
                <a:gd name="connsiteX0" fmla="*/ 0 w 492760"/>
                <a:gd name="connsiteY0" fmla="*/ 203200 h 335280"/>
                <a:gd name="connsiteX1" fmla="*/ 86360 w 492760"/>
                <a:gd name="connsiteY1" fmla="*/ 203200 h 335280"/>
                <a:gd name="connsiteX2" fmla="*/ 147320 w 492760"/>
                <a:gd name="connsiteY2" fmla="*/ 101600 h 335280"/>
                <a:gd name="connsiteX3" fmla="*/ 228600 w 492760"/>
                <a:gd name="connsiteY3" fmla="*/ 335280 h 335280"/>
                <a:gd name="connsiteX4" fmla="*/ 304800 w 492760"/>
                <a:gd name="connsiteY4" fmla="*/ 0 h 335280"/>
                <a:gd name="connsiteX5" fmla="*/ 370840 w 492760"/>
                <a:gd name="connsiteY5" fmla="*/ 187960 h 335280"/>
                <a:gd name="connsiteX6" fmla="*/ 492760 w 492760"/>
                <a:gd name="connsiteY6" fmla="*/ 187960 h 33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2760" h="335280">
                  <a:moveTo>
                    <a:pt x="0" y="203200"/>
                  </a:moveTo>
                  <a:lnTo>
                    <a:pt x="86360" y="203200"/>
                  </a:lnTo>
                  <a:lnTo>
                    <a:pt x="147320" y="101600"/>
                  </a:lnTo>
                  <a:lnTo>
                    <a:pt x="228600" y="335280"/>
                  </a:lnTo>
                  <a:lnTo>
                    <a:pt x="304800" y="0"/>
                  </a:lnTo>
                  <a:lnTo>
                    <a:pt x="370840" y="187960"/>
                  </a:lnTo>
                  <a:lnTo>
                    <a:pt x="492760" y="187960"/>
                  </a:lnTo>
                </a:path>
              </a:pathLst>
            </a:custGeom>
            <a:noFill/>
            <a:ln w="19050">
              <a:solidFill>
                <a:schemeClr val="accent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57" name="Picture 156">
            <a:extLst>
              <a:ext uri="{FF2B5EF4-FFF2-40B4-BE49-F238E27FC236}">
                <a16:creationId xmlns:a16="http://schemas.microsoft.com/office/drawing/2014/main" id="{D153E3A1-AF82-4C79-8814-CB7345AC105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1663264" y="5477068"/>
            <a:ext cx="528735" cy="1379057"/>
          </a:xfrm>
          <a:prstGeom prst="rect">
            <a:avLst/>
          </a:prstGeom>
        </p:spPr>
      </p:pic>
      <p:sp>
        <p:nvSpPr>
          <p:cNvPr id="112" name="Slide Number Placeholder 5">
            <a:extLst>
              <a:ext uri="{FF2B5EF4-FFF2-40B4-BE49-F238E27FC236}">
                <a16:creationId xmlns:a16="http://schemas.microsoft.com/office/drawing/2014/main" id="{7CE12086-2AFE-4A1E-BC37-E33B27DA27C9}"/>
              </a:ext>
            </a:extLst>
          </p:cNvPr>
          <p:cNvSpPr>
            <a:spLocks noGrp="1"/>
          </p:cNvSpPr>
          <p:nvPr>
            <p:ph type="sldNum" sz="quarter" idx="11"/>
          </p:nvPr>
        </p:nvSpPr>
        <p:spPr/>
        <p:txBody>
          <a:bodyPr/>
          <a:lstStyle/>
          <a:p>
            <a:fld id="{DA52DCD9-8769-4ED5-B8CC-B00FC588BA8C}" type="slidenum">
              <a:rPr lang="en-US" dirty="0" smtClean="0"/>
              <a:pPr/>
              <a:t>10</a:t>
            </a:fld>
            <a:endParaRPr lang="en-US" dirty="0"/>
          </a:p>
        </p:txBody>
      </p:sp>
      <p:sp>
        <p:nvSpPr>
          <p:cNvPr id="9" name="Title 8">
            <a:extLst>
              <a:ext uri="{FF2B5EF4-FFF2-40B4-BE49-F238E27FC236}">
                <a16:creationId xmlns:a16="http://schemas.microsoft.com/office/drawing/2014/main" id="{B0EAF0D5-A82C-4AD7-9228-B037222F2B7F}"/>
              </a:ext>
            </a:extLst>
          </p:cNvPr>
          <p:cNvSpPr>
            <a:spLocks noGrp="1"/>
          </p:cNvSpPr>
          <p:nvPr>
            <p:ph type="title"/>
          </p:nvPr>
        </p:nvSpPr>
        <p:spPr/>
        <p:txBody>
          <a:bodyPr/>
          <a:lstStyle/>
          <a:p>
            <a:r>
              <a:rPr lang="en-GB" dirty="0"/>
              <a:t>Adults living with MDR HIV-1 have significant unmet needs </a:t>
            </a:r>
            <a:br>
              <a:rPr lang="en-GB" dirty="0"/>
            </a:br>
            <a:r>
              <a:rPr lang="en-GB" dirty="0"/>
              <a:t>and may pose major clinical challenges</a:t>
            </a:r>
          </a:p>
        </p:txBody>
      </p:sp>
      <p:sp>
        <p:nvSpPr>
          <p:cNvPr id="5" name="Text Placeholder 4">
            <a:extLst>
              <a:ext uri="{FF2B5EF4-FFF2-40B4-BE49-F238E27FC236}">
                <a16:creationId xmlns:a16="http://schemas.microsoft.com/office/drawing/2014/main" id="{A469B7C7-B980-4072-BA69-36CEF4C26E30}"/>
              </a:ext>
            </a:extLst>
          </p:cNvPr>
          <p:cNvSpPr>
            <a:spLocks noGrp="1"/>
          </p:cNvSpPr>
          <p:nvPr>
            <p:ph type="body" sz="quarter" idx="12"/>
          </p:nvPr>
        </p:nvSpPr>
        <p:spPr/>
        <p:txBody>
          <a:bodyPr/>
          <a:lstStyle/>
          <a:p>
            <a:endParaRPr lang="en-US" dirty="0"/>
          </a:p>
        </p:txBody>
      </p:sp>
      <p:sp>
        <p:nvSpPr>
          <p:cNvPr id="6" name="Text Placeholder 5">
            <a:extLst>
              <a:ext uri="{FF2B5EF4-FFF2-40B4-BE49-F238E27FC236}">
                <a16:creationId xmlns:a16="http://schemas.microsoft.com/office/drawing/2014/main" id="{27AE8E70-C4C2-419D-91A7-81938459072C}"/>
              </a:ext>
            </a:extLst>
          </p:cNvPr>
          <p:cNvSpPr>
            <a:spLocks noGrp="1"/>
          </p:cNvSpPr>
          <p:nvPr>
            <p:ph type="body" sz="quarter" idx="13"/>
          </p:nvPr>
        </p:nvSpPr>
        <p:spPr>
          <a:xfrm>
            <a:off x="6212541" y="6490156"/>
            <a:ext cx="5523847" cy="215444"/>
          </a:xfrm>
        </p:spPr>
        <p:txBody>
          <a:bodyPr/>
          <a:lstStyle/>
          <a:p>
            <a:r>
              <a:rPr lang="en-US" b="1" dirty="0"/>
              <a:t>1</a:t>
            </a:r>
            <a:r>
              <a:rPr lang="en-US" dirty="0"/>
              <a:t>. Priest J, et al. Open Forum Infect Dis 2021;8:ofab562</a:t>
            </a:r>
          </a:p>
          <a:p>
            <a:r>
              <a:rPr lang="en-US" b="1" dirty="0"/>
              <a:t>2</a:t>
            </a:r>
            <a:r>
              <a:rPr lang="en-US" dirty="0"/>
              <a:t>. Cutrell J, Jodlowski T, </a:t>
            </a:r>
            <a:r>
              <a:rPr lang="en-US" dirty="0" err="1"/>
              <a:t>Bedimo</a:t>
            </a:r>
            <a:r>
              <a:rPr lang="en-US" dirty="0"/>
              <a:t> R. Ther Adv Infectious Dis 2020;7:1–15</a:t>
            </a:r>
          </a:p>
        </p:txBody>
      </p:sp>
    </p:spTree>
    <p:extLst>
      <p:ext uri="{BB962C8B-B14F-4D97-AF65-F5344CB8AC3E}">
        <p14:creationId xmlns:p14="http://schemas.microsoft.com/office/powerpoint/2010/main" val="4139408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2" name="Group 131">
            <a:extLst>
              <a:ext uri="{FF2B5EF4-FFF2-40B4-BE49-F238E27FC236}">
                <a16:creationId xmlns:a16="http://schemas.microsoft.com/office/drawing/2014/main" id="{071806FF-65A5-4994-BB7A-EB0CD57752DF}"/>
              </a:ext>
            </a:extLst>
          </p:cNvPr>
          <p:cNvGrpSpPr/>
          <p:nvPr/>
        </p:nvGrpSpPr>
        <p:grpSpPr>
          <a:xfrm>
            <a:off x="815109" y="1436993"/>
            <a:ext cx="2679700" cy="849165"/>
            <a:chOff x="815109" y="1436993"/>
            <a:chExt cx="2679700" cy="849165"/>
          </a:xfrm>
        </p:grpSpPr>
        <p:sp>
          <p:nvSpPr>
            <p:cNvPr id="133" name="Rectangle: Rounded Corners 132">
              <a:extLst>
                <a:ext uri="{FF2B5EF4-FFF2-40B4-BE49-F238E27FC236}">
                  <a16:creationId xmlns:a16="http://schemas.microsoft.com/office/drawing/2014/main" id="{750F0BB0-0673-4DE2-A8A7-6ED3EDB94089}"/>
                </a:ext>
              </a:extLst>
            </p:cNvPr>
            <p:cNvSpPr/>
            <p:nvPr/>
          </p:nvSpPr>
          <p:spPr>
            <a:xfrm>
              <a:off x="815109" y="1436993"/>
              <a:ext cx="2679700" cy="849165"/>
            </a:xfrm>
            <a:prstGeom prst="roundRect">
              <a:avLst>
                <a:gd name="adj" fmla="val 15779"/>
              </a:avLst>
            </a:prstGeom>
            <a:solidFill>
              <a:srgbClr val="B4B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4" name="Rectangle 133">
              <a:extLst>
                <a:ext uri="{FF2B5EF4-FFF2-40B4-BE49-F238E27FC236}">
                  <a16:creationId xmlns:a16="http://schemas.microsoft.com/office/drawing/2014/main" id="{7547D919-B56C-493D-8CE0-B118DA27198D}"/>
                </a:ext>
              </a:extLst>
            </p:cNvPr>
            <p:cNvSpPr/>
            <p:nvPr/>
          </p:nvSpPr>
          <p:spPr>
            <a:xfrm>
              <a:off x="1204218" y="1461780"/>
              <a:ext cx="2025014" cy="646331"/>
            </a:xfrm>
            <a:prstGeom prst="rect">
              <a:avLst/>
            </a:prstGeom>
          </p:spPr>
          <p:txBody>
            <a:bodyPr wrap="square">
              <a:noAutofit/>
            </a:bodyPr>
            <a:lstStyle/>
            <a:p>
              <a:pPr lvl="0" algn="ctr">
                <a:defRPr/>
              </a:pPr>
              <a:r>
                <a:rPr lang="en-GB" b="1" dirty="0">
                  <a:solidFill>
                    <a:schemeClr val="bg1"/>
                  </a:solidFill>
                  <a:latin typeface="Arial" panose="020B0604020202020204" pitchFamily="34" charset="0"/>
                </a:rPr>
                <a:t>People living with MDR HIV-1</a:t>
              </a:r>
              <a:endParaRPr lang="en-GB" dirty="0">
                <a:solidFill>
                  <a:schemeClr val="bg1"/>
                </a:solidFill>
                <a:latin typeface="Arial" panose="020B0604020202020204" pitchFamily="34" charset="0"/>
              </a:endParaRPr>
            </a:p>
          </p:txBody>
        </p:sp>
      </p:grpSp>
      <p:grpSp>
        <p:nvGrpSpPr>
          <p:cNvPr id="135" name="Group 134">
            <a:extLst>
              <a:ext uri="{FF2B5EF4-FFF2-40B4-BE49-F238E27FC236}">
                <a16:creationId xmlns:a16="http://schemas.microsoft.com/office/drawing/2014/main" id="{F7B02EDA-E3FC-464E-BC5A-847943F9B60D}"/>
              </a:ext>
            </a:extLst>
          </p:cNvPr>
          <p:cNvGrpSpPr/>
          <p:nvPr/>
        </p:nvGrpSpPr>
        <p:grpSpPr>
          <a:xfrm>
            <a:off x="8556336" y="1436993"/>
            <a:ext cx="2679700" cy="849165"/>
            <a:chOff x="8556336" y="1436993"/>
            <a:chExt cx="2679700" cy="849165"/>
          </a:xfrm>
        </p:grpSpPr>
        <p:sp>
          <p:nvSpPr>
            <p:cNvPr id="136" name="Rectangle: Rounded Corners 135">
              <a:extLst>
                <a:ext uri="{FF2B5EF4-FFF2-40B4-BE49-F238E27FC236}">
                  <a16:creationId xmlns:a16="http://schemas.microsoft.com/office/drawing/2014/main" id="{3D9038E3-54D0-4A0E-AC33-990B10AD24EE}"/>
                </a:ext>
              </a:extLst>
            </p:cNvPr>
            <p:cNvSpPr/>
            <p:nvPr/>
          </p:nvSpPr>
          <p:spPr>
            <a:xfrm>
              <a:off x="8556336" y="1436993"/>
              <a:ext cx="2679700" cy="849165"/>
            </a:xfrm>
            <a:prstGeom prst="roundRect">
              <a:avLst>
                <a:gd name="adj" fmla="val 15779"/>
              </a:avLst>
            </a:prstGeom>
            <a:solidFill>
              <a:srgbClr val="B4B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7" name="Rectangle 136">
              <a:extLst>
                <a:ext uri="{FF2B5EF4-FFF2-40B4-BE49-F238E27FC236}">
                  <a16:creationId xmlns:a16="http://schemas.microsoft.com/office/drawing/2014/main" id="{751393B2-AF20-44C9-9C46-A64EA8A64EB0}"/>
                </a:ext>
              </a:extLst>
            </p:cNvPr>
            <p:cNvSpPr/>
            <p:nvPr/>
          </p:nvSpPr>
          <p:spPr>
            <a:xfrm>
              <a:off x="8616373" y="1461780"/>
              <a:ext cx="2559628" cy="646331"/>
            </a:xfrm>
            <a:prstGeom prst="rect">
              <a:avLst/>
            </a:prstGeom>
          </p:spPr>
          <p:txBody>
            <a:bodyPr wrap="square">
              <a:noAutofit/>
            </a:bodyPr>
            <a:lstStyle/>
            <a:p>
              <a:pPr lvl="0" algn="ctr">
                <a:defRPr/>
              </a:pPr>
              <a:r>
                <a:rPr lang="en-GB" b="1" dirty="0">
                  <a:solidFill>
                    <a:schemeClr val="bg1"/>
                  </a:solidFill>
                  <a:latin typeface="Arial" panose="020B0604020202020204" pitchFamily="34" charset="0"/>
                </a:rPr>
                <a:t>Required</a:t>
              </a:r>
              <a:br>
                <a:rPr lang="en-GB" b="1" dirty="0">
                  <a:solidFill>
                    <a:schemeClr val="bg1"/>
                  </a:solidFill>
                  <a:latin typeface="Arial" panose="020B0604020202020204" pitchFamily="34" charset="0"/>
                </a:rPr>
              </a:br>
              <a:r>
                <a:rPr lang="en-GB" b="1" dirty="0">
                  <a:solidFill>
                    <a:schemeClr val="bg1"/>
                  </a:solidFill>
                  <a:latin typeface="Arial" panose="020B0604020202020204" pitchFamily="34" charset="0"/>
                </a:rPr>
                <a:t>drug attributes </a:t>
              </a:r>
            </a:p>
          </p:txBody>
        </p:sp>
      </p:grpSp>
      <p:grpSp>
        <p:nvGrpSpPr>
          <p:cNvPr id="138" name="Group 137">
            <a:extLst>
              <a:ext uri="{FF2B5EF4-FFF2-40B4-BE49-F238E27FC236}">
                <a16:creationId xmlns:a16="http://schemas.microsoft.com/office/drawing/2014/main" id="{8B66DC8B-3C9E-45B7-8A6F-7B70106D9F6F}"/>
              </a:ext>
            </a:extLst>
          </p:cNvPr>
          <p:cNvGrpSpPr/>
          <p:nvPr/>
        </p:nvGrpSpPr>
        <p:grpSpPr>
          <a:xfrm>
            <a:off x="4763652" y="1436993"/>
            <a:ext cx="2679700" cy="849165"/>
            <a:chOff x="4763652" y="1436993"/>
            <a:chExt cx="2679700" cy="849165"/>
          </a:xfrm>
        </p:grpSpPr>
        <p:sp>
          <p:nvSpPr>
            <p:cNvPr id="139" name="Rectangle: Rounded Corners 138">
              <a:extLst>
                <a:ext uri="{FF2B5EF4-FFF2-40B4-BE49-F238E27FC236}">
                  <a16:creationId xmlns:a16="http://schemas.microsoft.com/office/drawing/2014/main" id="{79020733-CCA9-4F67-B957-9BCB9511F7C3}"/>
                </a:ext>
              </a:extLst>
            </p:cNvPr>
            <p:cNvSpPr/>
            <p:nvPr/>
          </p:nvSpPr>
          <p:spPr>
            <a:xfrm>
              <a:off x="4763652" y="1436993"/>
              <a:ext cx="2679700" cy="849165"/>
            </a:xfrm>
            <a:prstGeom prst="roundRect">
              <a:avLst>
                <a:gd name="adj" fmla="val 1577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0" name="Rectangle 139">
              <a:extLst>
                <a:ext uri="{FF2B5EF4-FFF2-40B4-BE49-F238E27FC236}">
                  <a16:creationId xmlns:a16="http://schemas.microsoft.com/office/drawing/2014/main" id="{D91BD4BA-9E09-40DB-B12B-25FD8E5A9968}"/>
                </a:ext>
              </a:extLst>
            </p:cNvPr>
            <p:cNvSpPr/>
            <p:nvPr/>
          </p:nvSpPr>
          <p:spPr>
            <a:xfrm>
              <a:off x="5266575" y="1461780"/>
              <a:ext cx="1673855" cy="369332"/>
            </a:xfrm>
            <a:prstGeom prst="rect">
              <a:avLst/>
            </a:prstGeom>
          </p:spPr>
          <p:txBody>
            <a:bodyPr wrap="none">
              <a:noAutofit/>
            </a:bodyPr>
            <a:lstStyle/>
            <a:p>
              <a:pPr lvl="0" algn="ctr">
                <a:defRPr/>
              </a:pPr>
              <a:r>
                <a:rPr lang="en-GB" b="1" dirty="0">
                  <a:solidFill>
                    <a:schemeClr val="bg1"/>
                  </a:solidFill>
                  <a:latin typeface="Arial" panose="020B0604020202020204" pitchFamily="34" charset="0"/>
                </a:rPr>
                <a:t>Unmet</a:t>
              </a:r>
              <a:br>
                <a:rPr lang="en-GB" b="1" dirty="0">
                  <a:solidFill>
                    <a:schemeClr val="bg1"/>
                  </a:solidFill>
                  <a:latin typeface="Arial" panose="020B0604020202020204" pitchFamily="34" charset="0"/>
                </a:rPr>
              </a:br>
              <a:r>
                <a:rPr lang="en-GB" b="1" dirty="0">
                  <a:solidFill>
                    <a:schemeClr val="bg1"/>
                  </a:solidFill>
                  <a:latin typeface="Arial" panose="020B0604020202020204" pitchFamily="34" charset="0"/>
                </a:rPr>
                <a:t>needs</a:t>
              </a:r>
              <a:r>
                <a:rPr lang="en-GB" baseline="30000" dirty="0">
                  <a:solidFill>
                    <a:schemeClr val="bg1"/>
                  </a:solidFill>
                  <a:latin typeface="Arial" panose="020B0604020202020204" pitchFamily="34" charset="0"/>
                </a:rPr>
                <a:t>1–4</a:t>
              </a:r>
              <a:endParaRPr lang="en-GB" b="1" dirty="0">
                <a:solidFill>
                  <a:schemeClr val="bg1"/>
                </a:solidFill>
                <a:latin typeface="Arial" panose="020B0604020202020204" pitchFamily="34" charset="0"/>
              </a:endParaRPr>
            </a:p>
          </p:txBody>
        </p:sp>
      </p:grpSp>
      <p:sp>
        <p:nvSpPr>
          <p:cNvPr id="293" name="!! Rectangle 73">
            <a:extLst>
              <a:ext uri="{FF2B5EF4-FFF2-40B4-BE49-F238E27FC236}">
                <a16:creationId xmlns:a16="http://schemas.microsoft.com/office/drawing/2014/main" id="{02E0CE05-45A1-42A2-8DD0-6165A63A113A}"/>
              </a:ext>
            </a:extLst>
          </p:cNvPr>
          <p:cNvSpPr/>
          <p:nvPr/>
        </p:nvSpPr>
        <p:spPr>
          <a:xfrm>
            <a:off x="0" y="2130966"/>
            <a:ext cx="12192000" cy="38376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70" name="TextBox 269">
            <a:extLst>
              <a:ext uri="{FF2B5EF4-FFF2-40B4-BE49-F238E27FC236}">
                <a16:creationId xmlns:a16="http://schemas.microsoft.com/office/drawing/2014/main" id="{0CDABF14-24CB-473E-A5E9-1B4AAF91B920}"/>
              </a:ext>
            </a:extLst>
          </p:cNvPr>
          <p:cNvSpPr txBox="1"/>
          <p:nvPr/>
        </p:nvSpPr>
        <p:spPr>
          <a:xfrm>
            <a:off x="518175" y="2583648"/>
            <a:ext cx="1800000" cy="553998"/>
          </a:xfrm>
          <a:prstGeom prst="rect">
            <a:avLst/>
          </a:prstGeom>
          <a:noFill/>
        </p:spPr>
        <p:txBody>
          <a:bodyPr wrap="square" lIns="0" tIns="0" rIns="0" bIns="0" rtlCol="0">
            <a:spAutoFit/>
          </a:bodyPr>
          <a:lstStyle/>
          <a:p>
            <a:pPr lvl="0" algn="ctr">
              <a:defRPr/>
            </a:pPr>
            <a:r>
              <a:rPr lang="en-GB" dirty="0">
                <a:solidFill>
                  <a:schemeClr val="bg1"/>
                </a:solidFill>
                <a:latin typeface="Arial" panose="020B0604020202020204" pitchFamily="34" charset="0"/>
              </a:rPr>
              <a:t>Exhausted ART options </a:t>
            </a:r>
          </a:p>
        </p:txBody>
      </p:sp>
      <p:sp>
        <p:nvSpPr>
          <p:cNvPr id="271" name="TextBox 270">
            <a:extLst>
              <a:ext uri="{FF2B5EF4-FFF2-40B4-BE49-F238E27FC236}">
                <a16:creationId xmlns:a16="http://schemas.microsoft.com/office/drawing/2014/main" id="{575551D7-8E02-436B-8500-F27A1CFF7F48}"/>
              </a:ext>
            </a:extLst>
          </p:cNvPr>
          <p:cNvSpPr txBox="1"/>
          <p:nvPr/>
        </p:nvSpPr>
        <p:spPr>
          <a:xfrm>
            <a:off x="7365082" y="2583648"/>
            <a:ext cx="1800000" cy="553998"/>
          </a:xfrm>
          <a:prstGeom prst="rect">
            <a:avLst/>
          </a:prstGeom>
          <a:noFill/>
        </p:spPr>
        <p:txBody>
          <a:bodyPr wrap="square" lIns="0" tIns="0" rIns="0" bIns="0" rtlCol="0">
            <a:spAutoFit/>
          </a:bodyPr>
          <a:lstStyle/>
          <a:p>
            <a:pPr lvl="0" algn="ctr">
              <a:defRPr/>
            </a:pPr>
            <a:r>
              <a:rPr lang="en-GB" dirty="0">
                <a:solidFill>
                  <a:schemeClr val="bg1"/>
                </a:solidFill>
                <a:latin typeface="Arial" panose="020B0604020202020204" pitchFamily="34" charset="0"/>
              </a:rPr>
              <a:t>High</a:t>
            </a:r>
            <a:br>
              <a:rPr lang="en-GB" dirty="0">
                <a:solidFill>
                  <a:schemeClr val="bg1"/>
                </a:solidFill>
                <a:latin typeface="Arial" panose="020B0604020202020204" pitchFamily="34" charset="0"/>
              </a:rPr>
            </a:br>
            <a:r>
              <a:rPr lang="en-GB" dirty="0">
                <a:solidFill>
                  <a:schemeClr val="bg1"/>
                </a:solidFill>
                <a:latin typeface="Arial" panose="020B0604020202020204" pitchFamily="34" charset="0"/>
              </a:rPr>
              <a:t>mortality </a:t>
            </a:r>
          </a:p>
        </p:txBody>
      </p:sp>
      <p:sp>
        <p:nvSpPr>
          <p:cNvPr id="272" name="TextBox 271">
            <a:extLst>
              <a:ext uri="{FF2B5EF4-FFF2-40B4-BE49-F238E27FC236}">
                <a16:creationId xmlns:a16="http://schemas.microsoft.com/office/drawing/2014/main" id="{B085D1BF-3A76-46A5-B572-B39A1460DF16}"/>
              </a:ext>
            </a:extLst>
          </p:cNvPr>
          <p:cNvSpPr txBox="1"/>
          <p:nvPr/>
        </p:nvSpPr>
        <p:spPr>
          <a:xfrm>
            <a:off x="2806285" y="2583648"/>
            <a:ext cx="1800000" cy="553998"/>
          </a:xfrm>
          <a:prstGeom prst="rect">
            <a:avLst/>
          </a:prstGeom>
          <a:noFill/>
        </p:spPr>
        <p:txBody>
          <a:bodyPr wrap="square" lIns="0" tIns="0" rIns="0" bIns="0" rtlCol="0">
            <a:spAutoFit/>
          </a:bodyPr>
          <a:lstStyle/>
          <a:p>
            <a:pPr lvl="0" algn="ctr">
              <a:defRPr/>
            </a:pPr>
            <a:r>
              <a:rPr lang="en-GB" dirty="0">
                <a:solidFill>
                  <a:schemeClr val="bg1"/>
                </a:solidFill>
                <a:latin typeface="Arial" panose="020B0604020202020204" pitchFamily="34" charset="0"/>
              </a:rPr>
              <a:t>High resource utilisation </a:t>
            </a:r>
          </a:p>
        </p:txBody>
      </p:sp>
      <p:sp>
        <p:nvSpPr>
          <p:cNvPr id="273" name="TextBox 272">
            <a:extLst>
              <a:ext uri="{FF2B5EF4-FFF2-40B4-BE49-F238E27FC236}">
                <a16:creationId xmlns:a16="http://schemas.microsoft.com/office/drawing/2014/main" id="{65B11EF6-5E5A-44E4-8F71-AE070A264B4D}"/>
              </a:ext>
            </a:extLst>
          </p:cNvPr>
          <p:cNvSpPr txBox="1"/>
          <p:nvPr/>
        </p:nvSpPr>
        <p:spPr>
          <a:xfrm>
            <a:off x="5103207" y="2583648"/>
            <a:ext cx="1800000" cy="553998"/>
          </a:xfrm>
          <a:prstGeom prst="rect">
            <a:avLst/>
          </a:prstGeom>
          <a:noFill/>
        </p:spPr>
        <p:txBody>
          <a:bodyPr wrap="square" lIns="0" tIns="0" rIns="0" bIns="0" rtlCol="0">
            <a:spAutoFit/>
          </a:bodyPr>
          <a:lstStyle/>
          <a:p>
            <a:pPr lvl="0" algn="ctr">
              <a:defRPr/>
            </a:pPr>
            <a:r>
              <a:rPr lang="en-GB" dirty="0">
                <a:solidFill>
                  <a:schemeClr val="bg1"/>
                </a:solidFill>
                <a:latin typeface="Arial" panose="020B0604020202020204" pitchFamily="34" charset="0"/>
              </a:rPr>
              <a:t>High burden</a:t>
            </a:r>
            <a:br>
              <a:rPr lang="en-GB" dirty="0">
                <a:solidFill>
                  <a:schemeClr val="bg1"/>
                </a:solidFill>
                <a:latin typeface="Arial" panose="020B0604020202020204" pitchFamily="34" charset="0"/>
              </a:rPr>
            </a:br>
            <a:r>
              <a:rPr lang="en-GB" dirty="0">
                <a:solidFill>
                  <a:schemeClr val="bg1"/>
                </a:solidFill>
                <a:latin typeface="Arial" panose="020B0604020202020204" pitchFamily="34" charset="0"/>
              </a:rPr>
              <a:t>of disease</a:t>
            </a:r>
          </a:p>
        </p:txBody>
      </p:sp>
      <p:sp>
        <p:nvSpPr>
          <p:cNvPr id="274" name="TextBox 273">
            <a:extLst>
              <a:ext uri="{FF2B5EF4-FFF2-40B4-BE49-F238E27FC236}">
                <a16:creationId xmlns:a16="http://schemas.microsoft.com/office/drawing/2014/main" id="{FB3BFBAA-90C7-406A-918B-CEF59D247EF1}"/>
              </a:ext>
            </a:extLst>
          </p:cNvPr>
          <p:cNvSpPr txBox="1"/>
          <p:nvPr/>
        </p:nvSpPr>
        <p:spPr>
          <a:xfrm>
            <a:off x="9142111" y="2306649"/>
            <a:ext cx="2891313" cy="830997"/>
          </a:xfrm>
          <a:prstGeom prst="rect">
            <a:avLst/>
          </a:prstGeom>
          <a:noFill/>
        </p:spPr>
        <p:txBody>
          <a:bodyPr wrap="square" lIns="0" tIns="0" rIns="0" bIns="0" rtlCol="0">
            <a:spAutoFit/>
          </a:bodyPr>
          <a:lstStyle/>
          <a:p>
            <a:pPr lvl="0" algn="ctr">
              <a:defRPr/>
            </a:pPr>
            <a:r>
              <a:rPr lang="en-GB" dirty="0">
                <a:solidFill>
                  <a:schemeClr val="bg1"/>
                </a:solidFill>
                <a:latin typeface="Arial" panose="020B0604020202020204" pitchFamily="34" charset="0"/>
              </a:rPr>
              <a:t>MDR HIV-1 with risk </a:t>
            </a:r>
            <a:br>
              <a:rPr lang="en-GB" dirty="0">
                <a:solidFill>
                  <a:schemeClr val="bg1"/>
                </a:solidFill>
                <a:latin typeface="Arial" panose="020B0604020202020204" pitchFamily="34" charset="0"/>
              </a:rPr>
            </a:br>
            <a:r>
              <a:rPr lang="en-GB" dirty="0">
                <a:solidFill>
                  <a:schemeClr val="bg1"/>
                </a:solidFill>
                <a:latin typeface="Arial" panose="020B0604020202020204" pitchFamily="34" charset="0"/>
              </a:rPr>
              <a:t>of transmission and </a:t>
            </a:r>
            <a:br>
              <a:rPr lang="en-GB" dirty="0">
                <a:solidFill>
                  <a:schemeClr val="bg1"/>
                </a:solidFill>
                <a:latin typeface="Arial" panose="020B0604020202020204" pitchFamily="34" charset="0"/>
              </a:rPr>
            </a:br>
            <a:r>
              <a:rPr lang="en-GB" dirty="0">
                <a:solidFill>
                  <a:schemeClr val="bg1"/>
                </a:solidFill>
                <a:latin typeface="Arial" panose="020B0604020202020204" pitchFamily="34" charset="0"/>
              </a:rPr>
              <a:t>disease progression</a:t>
            </a:r>
          </a:p>
        </p:txBody>
      </p:sp>
      <p:cxnSp>
        <p:nvCxnSpPr>
          <p:cNvPr id="275" name="Straight Connector 274">
            <a:extLst>
              <a:ext uri="{FF2B5EF4-FFF2-40B4-BE49-F238E27FC236}">
                <a16:creationId xmlns:a16="http://schemas.microsoft.com/office/drawing/2014/main" id="{3857E9D0-484B-41F8-A73B-5DBFE304C496}"/>
              </a:ext>
            </a:extLst>
          </p:cNvPr>
          <p:cNvCxnSpPr/>
          <p:nvPr/>
        </p:nvCxnSpPr>
        <p:spPr>
          <a:xfrm>
            <a:off x="1423686" y="3400760"/>
            <a:ext cx="921344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76" name="Group 275">
            <a:extLst>
              <a:ext uri="{FF2B5EF4-FFF2-40B4-BE49-F238E27FC236}">
                <a16:creationId xmlns:a16="http://schemas.microsoft.com/office/drawing/2014/main" id="{1C8E0C6C-7514-4F5E-8625-84017A5A5AB0}"/>
              </a:ext>
            </a:extLst>
          </p:cNvPr>
          <p:cNvGrpSpPr/>
          <p:nvPr/>
        </p:nvGrpSpPr>
        <p:grpSpPr>
          <a:xfrm>
            <a:off x="1293064" y="3276927"/>
            <a:ext cx="9416816" cy="261240"/>
            <a:chOff x="1293064" y="4201615"/>
            <a:chExt cx="9416816" cy="261240"/>
          </a:xfrm>
          <a:solidFill>
            <a:schemeClr val="accent2"/>
          </a:solidFill>
        </p:grpSpPr>
        <p:sp>
          <p:nvSpPr>
            <p:cNvPr id="277" name="Oval 276">
              <a:extLst>
                <a:ext uri="{FF2B5EF4-FFF2-40B4-BE49-F238E27FC236}">
                  <a16:creationId xmlns:a16="http://schemas.microsoft.com/office/drawing/2014/main" id="{44DA28A4-B87F-4E07-A7C8-23DFBDC52E97}"/>
                </a:ext>
              </a:extLst>
            </p:cNvPr>
            <p:cNvSpPr/>
            <p:nvPr/>
          </p:nvSpPr>
          <p:spPr>
            <a:xfrm>
              <a:off x="1293064" y="4201615"/>
              <a:ext cx="261240" cy="26124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8" name="Oval 277">
              <a:extLst>
                <a:ext uri="{FF2B5EF4-FFF2-40B4-BE49-F238E27FC236}">
                  <a16:creationId xmlns:a16="http://schemas.microsoft.com/office/drawing/2014/main" id="{046016ED-F8C6-4EA3-B943-76426289EEA3}"/>
                </a:ext>
              </a:extLst>
            </p:cNvPr>
            <p:cNvSpPr/>
            <p:nvPr/>
          </p:nvSpPr>
          <p:spPr>
            <a:xfrm>
              <a:off x="3581958" y="4201615"/>
              <a:ext cx="261240" cy="26124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9" name="Oval 278">
              <a:extLst>
                <a:ext uri="{FF2B5EF4-FFF2-40B4-BE49-F238E27FC236}">
                  <a16:creationId xmlns:a16="http://schemas.microsoft.com/office/drawing/2014/main" id="{F9408DC4-9B5F-472B-A9BD-A3E97ED1DBD8}"/>
                </a:ext>
              </a:extLst>
            </p:cNvPr>
            <p:cNvSpPr/>
            <p:nvPr/>
          </p:nvSpPr>
          <p:spPr>
            <a:xfrm>
              <a:off x="5870852" y="4201615"/>
              <a:ext cx="261240" cy="26124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0" name="Oval 279">
              <a:extLst>
                <a:ext uri="{FF2B5EF4-FFF2-40B4-BE49-F238E27FC236}">
                  <a16:creationId xmlns:a16="http://schemas.microsoft.com/office/drawing/2014/main" id="{41B6AC10-DE84-475A-809C-637C1733DCF9}"/>
                </a:ext>
              </a:extLst>
            </p:cNvPr>
            <p:cNvSpPr/>
            <p:nvPr/>
          </p:nvSpPr>
          <p:spPr>
            <a:xfrm>
              <a:off x="10448640" y="4201615"/>
              <a:ext cx="261240" cy="26124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1" name="Oval 280">
              <a:extLst>
                <a:ext uri="{FF2B5EF4-FFF2-40B4-BE49-F238E27FC236}">
                  <a16:creationId xmlns:a16="http://schemas.microsoft.com/office/drawing/2014/main" id="{D575DDE4-F569-47C7-A345-0C989FDC191F}"/>
                </a:ext>
              </a:extLst>
            </p:cNvPr>
            <p:cNvSpPr/>
            <p:nvPr/>
          </p:nvSpPr>
          <p:spPr>
            <a:xfrm>
              <a:off x="8159746" y="4201615"/>
              <a:ext cx="261240" cy="26124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83" name="Oval 282">
            <a:extLst>
              <a:ext uri="{FF2B5EF4-FFF2-40B4-BE49-F238E27FC236}">
                <a16:creationId xmlns:a16="http://schemas.microsoft.com/office/drawing/2014/main" id="{FB9483E2-348D-4FE2-A24E-3547C20DAEEB}"/>
              </a:ext>
            </a:extLst>
          </p:cNvPr>
          <p:cNvSpPr/>
          <p:nvPr/>
        </p:nvSpPr>
        <p:spPr>
          <a:xfrm>
            <a:off x="5870857" y="3279257"/>
            <a:ext cx="261240" cy="261240"/>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82" name="Picture 281">
            <a:extLst>
              <a:ext uri="{FF2B5EF4-FFF2-40B4-BE49-F238E27FC236}">
                <a16:creationId xmlns:a16="http://schemas.microsoft.com/office/drawing/2014/main" id="{5B0078EA-0B6F-45F3-A085-E34D1DDABD0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1663264" y="5477068"/>
            <a:ext cx="528735" cy="1379057"/>
          </a:xfrm>
          <a:prstGeom prst="rect">
            <a:avLst/>
          </a:prstGeom>
        </p:spPr>
      </p:pic>
      <p:sp>
        <p:nvSpPr>
          <p:cNvPr id="288" name="Slide Number Placeholder 5">
            <a:extLst>
              <a:ext uri="{FF2B5EF4-FFF2-40B4-BE49-F238E27FC236}">
                <a16:creationId xmlns:a16="http://schemas.microsoft.com/office/drawing/2014/main" id="{0F1CFF4D-BC29-4A0C-B46C-E51E9B717B80}"/>
              </a:ext>
            </a:extLst>
          </p:cNvPr>
          <p:cNvSpPr>
            <a:spLocks noGrp="1"/>
          </p:cNvSpPr>
          <p:nvPr>
            <p:ph type="sldNum" sz="quarter" idx="11"/>
          </p:nvPr>
        </p:nvSpPr>
        <p:spPr/>
        <p:txBody>
          <a:bodyPr/>
          <a:lstStyle/>
          <a:p>
            <a:fld id="{DA52DCD9-8769-4ED5-B8CC-B00FC588BA8C}" type="slidenum">
              <a:rPr lang="en-US" dirty="0" smtClean="0"/>
              <a:pPr/>
              <a:t>11</a:t>
            </a:fld>
            <a:endParaRPr lang="en-US" dirty="0"/>
          </a:p>
        </p:txBody>
      </p:sp>
      <p:sp>
        <p:nvSpPr>
          <p:cNvPr id="7" name="Title 6">
            <a:extLst>
              <a:ext uri="{FF2B5EF4-FFF2-40B4-BE49-F238E27FC236}">
                <a16:creationId xmlns:a16="http://schemas.microsoft.com/office/drawing/2014/main" id="{E01DA500-DB9B-4F0F-A5F7-B3527DD4A2A1}"/>
              </a:ext>
            </a:extLst>
          </p:cNvPr>
          <p:cNvSpPr>
            <a:spLocks noGrp="1"/>
          </p:cNvSpPr>
          <p:nvPr>
            <p:ph type="title"/>
          </p:nvPr>
        </p:nvSpPr>
        <p:spPr/>
        <p:txBody>
          <a:bodyPr/>
          <a:lstStyle/>
          <a:p>
            <a:r>
              <a:rPr lang="en-GB" dirty="0"/>
              <a:t>Adults living with MDR HIV-1 have significant unmet needs </a:t>
            </a:r>
            <a:br>
              <a:rPr lang="en-GB" dirty="0"/>
            </a:br>
            <a:r>
              <a:rPr lang="en-GB" dirty="0"/>
              <a:t>and may pose major clinical challenges</a:t>
            </a:r>
          </a:p>
        </p:txBody>
      </p:sp>
      <p:sp>
        <p:nvSpPr>
          <p:cNvPr id="2" name="Text Placeholder 1">
            <a:extLst>
              <a:ext uri="{FF2B5EF4-FFF2-40B4-BE49-F238E27FC236}">
                <a16:creationId xmlns:a16="http://schemas.microsoft.com/office/drawing/2014/main" id="{CED7A50B-CF7A-45E6-98B7-75E97EA75FEB}"/>
              </a:ext>
            </a:extLst>
          </p:cNvPr>
          <p:cNvSpPr>
            <a:spLocks noGrp="1"/>
          </p:cNvSpPr>
          <p:nvPr>
            <p:ph type="body" sz="quarter" idx="12"/>
          </p:nvPr>
        </p:nvSpPr>
        <p:spPr>
          <a:xfrm>
            <a:off x="803275" y="6490156"/>
            <a:ext cx="5292725" cy="215444"/>
          </a:xfrm>
        </p:spPr>
        <p:txBody>
          <a:bodyPr/>
          <a:lstStyle/>
          <a:p>
            <a:r>
              <a:rPr lang="en-US" b="1" dirty="0"/>
              <a:t>ART-CC</a:t>
            </a:r>
            <a:r>
              <a:rPr lang="en-US" dirty="0"/>
              <a:t>, Antiretroviral Therapy Cohort Collaboration; </a:t>
            </a:r>
            <a:r>
              <a:rPr lang="en-US" b="1" dirty="0"/>
              <a:t>COHERE</a:t>
            </a:r>
            <a:r>
              <a:rPr lang="en-US" dirty="0"/>
              <a:t>, Collaboration of Observational HIV Epidemiological Research Group</a:t>
            </a:r>
          </a:p>
        </p:txBody>
      </p:sp>
      <p:sp>
        <p:nvSpPr>
          <p:cNvPr id="3" name="Text Placeholder 2">
            <a:extLst>
              <a:ext uri="{FF2B5EF4-FFF2-40B4-BE49-F238E27FC236}">
                <a16:creationId xmlns:a16="http://schemas.microsoft.com/office/drawing/2014/main" id="{22DC0B75-9FFA-493F-A3EE-EFDDDFA730F8}"/>
              </a:ext>
            </a:extLst>
          </p:cNvPr>
          <p:cNvSpPr>
            <a:spLocks noGrp="1"/>
          </p:cNvSpPr>
          <p:nvPr>
            <p:ph type="body" sz="quarter" idx="13"/>
          </p:nvPr>
        </p:nvSpPr>
        <p:spPr>
          <a:xfrm>
            <a:off x="6212541" y="6594931"/>
            <a:ext cx="5523847" cy="215444"/>
          </a:xfrm>
        </p:spPr>
        <p:txBody>
          <a:bodyPr/>
          <a:lstStyle/>
          <a:p>
            <a:r>
              <a:rPr lang="en-US" b="1" dirty="0"/>
              <a:t>1</a:t>
            </a:r>
            <a:r>
              <a:rPr lang="en-US" dirty="0"/>
              <a:t>. </a:t>
            </a:r>
            <a:r>
              <a:rPr lang="en-US" dirty="0" err="1"/>
              <a:t>Cutrell</a:t>
            </a:r>
            <a:r>
              <a:rPr lang="en-US" dirty="0"/>
              <a:t> J, Jodlowski T, </a:t>
            </a:r>
            <a:r>
              <a:rPr lang="en-US" dirty="0" err="1"/>
              <a:t>Bedimo</a:t>
            </a:r>
            <a:r>
              <a:rPr lang="en-US" dirty="0"/>
              <a:t> R. Ther Adv Infectious Dis 2020;7:1–15. </a:t>
            </a:r>
            <a:r>
              <a:rPr lang="en-US" b="1" dirty="0"/>
              <a:t>2</a:t>
            </a:r>
            <a:r>
              <a:rPr lang="en-US" dirty="0"/>
              <a:t>. Engsig FN, et al. Clin Infect Dis 2014;58:1312–21</a:t>
            </a:r>
          </a:p>
          <a:p>
            <a:r>
              <a:rPr lang="en-US" b="1" dirty="0"/>
              <a:t>3</a:t>
            </a:r>
            <a:r>
              <a:rPr lang="en-US" dirty="0"/>
              <a:t>. Althoff KN, et al. Lancet HIV 2019;6:e93–104. </a:t>
            </a:r>
            <a:r>
              <a:rPr lang="en-US" b="1" dirty="0"/>
              <a:t>4</a:t>
            </a:r>
            <a:r>
              <a:rPr lang="en-US" dirty="0"/>
              <a:t>. Samji H, et al. </a:t>
            </a:r>
            <a:r>
              <a:rPr lang="en-US" dirty="0" err="1"/>
              <a:t>PLoS</a:t>
            </a:r>
            <a:r>
              <a:rPr lang="en-US" dirty="0"/>
              <a:t> One 2013;8:e81355 </a:t>
            </a:r>
          </a:p>
        </p:txBody>
      </p:sp>
      <p:grpSp>
        <p:nvGrpSpPr>
          <p:cNvPr id="165" name="Group 164">
            <a:extLst>
              <a:ext uri="{FF2B5EF4-FFF2-40B4-BE49-F238E27FC236}">
                <a16:creationId xmlns:a16="http://schemas.microsoft.com/office/drawing/2014/main" id="{F1842ADE-31AE-4F9C-89F9-6B650F6A94CD}"/>
              </a:ext>
            </a:extLst>
          </p:cNvPr>
          <p:cNvGrpSpPr/>
          <p:nvPr/>
        </p:nvGrpSpPr>
        <p:grpSpPr>
          <a:xfrm>
            <a:off x="1860092" y="3598202"/>
            <a:ext cx="3989639" cy="2949979"/>
            <a:chOff x="1865172" y="3677450"/>
            <a:chExt cx="3989639" cy="2935815"/>
          </a:xfrm>
          <a:solidFill>
            <a:schemeClr val="bg1"/>
          </a:solidFill>
        </p:grpSpPr>
        <p:sp>
          <p:nvSpPr>
            <p:cNvPr id="166" name="Rectangle 165">
              <a:extLst>
                <a:ext uri="{FF2B5EF4-FFF2-40B4-BE49-F238E27FC236}">
                  <a16:creationId xmlns:a16="http://schemas.microsoft.com/office/drawing/2014/main" id="{18B84271-5027-4581-BE0A-CC3EFB79F4D3}"/>
                </a:ext>
              </a:extLst>
            </p:cNvPr>
            <p:cNvSpPr/>
            <p:nvPr/>
          </p:nvSpPr>
          <p:spPr>
            <a:xfrm>
              <a:off x="1865172" y="3677450"/>
              <a:ext cx="3989639" cy="2935815"/>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7" name="TextBox 166">
              <a:extLst>
                <a:ext uri="{FF2B5EF4-FFF2-40B4-BE49-F238E27FC236}">
                  <a16:creationId xmlns:a16="http://schemas.microsoft.com/office/drawing/2014/main" id="{D19DE506-55F9-400F-BFBF-B98FF854D354}"/>
                </a:ext>
              </a:extLst>
            </p:cNvPr>
            <p:cNvSpPr txBox="1"/>
            <p:nvPr/>
          </p:nvSpPr>
          <p:spPr>
            <a:xfrm>
              <a:off x="1977141" y="3728924"/>
              <a:ext cx="3773541" cy="538081"/>
            </a:xfrm>
            <a:prstGeom prst="rect">
              <a:avLst/>
            </a:prstGeom>
            <a:grpFill/>
          </p:spPr>
          <p:txBody>
            <a:bodyPr wrap="square" lIns="0" tIns="0" rIns="0" bIns="0" rtlCol="0">
              <a:noAutofit/>
            </a:bodyPr>
            <a:lstStyle/>
            <a:p>
              <a:r>
                <a:rPr lang="en-GB" b="1" dirty="0">
                  <a:solidFill>
                    <a:schemeClr val="accent1"/>
                  </a:solidFill>
                </a:rPr>
                <a:t>Life expectancy further reduced by low CD4+ nadir</a:t>
              </a:r>
              <a:r>
                <a:rPr lang="en-GB" b="1" baseline="30000" dirty="0">
                  <a:solidFill>
                    <a:schemeClr val="accent1"/>
                  </a:solidFill>
                </a:rPr>
                <a:t>4</a:t>
              </a:r>
            </a:p>
          </p:txBody>
        </p:sp>
        <p:sp>
          <p:nvSpPr>
            <p:cNvPr id="168" name="TextBox 167">
              <a:extLst>
                <a:ext uri="{FF2B5EF4-FFF2-40B4-BE49-F238E27FC236}">
                  <a16:creationId xmlns:a16="http://schemas.microsoft.com/office/drawing/2014/main" id="{A25ED917-0357-46BC-A593-217439741AB4}"/>
                </a:ext>
              </a:extLst>
            </p:cNvPr>
            <p:cNvSpPr txBox="1"/>
            <p:nvPr/>
          </p:nvSpPr>
          <p:spPr>
            <a:xfrm>
              <a:off x="1951742" y="4400873"/>
              <a:ext cx="1877498" cy="167792"/>
            </a:xfrm>
            <a:prstGeom prst="rect">
              <a:avLst/>
            </a:prstGeom>
            <a:grpFill/>
          </p:spPr>
          <p:txBody>
            <a:bodyPr wrap="square" lIns="0" tIns="0" rIns="0" bIns="0" rtlCol="0">
              <a:noAutofit/>
            </a:bodyPr>
            <a:lstStyle/>
            <a:p>
              <a:pPr algn="ctr"/>
              <a:r>
                <a:rPr lang="en-GB" sz="1000" b="1" dirty="0">
                  <a:solidFill>
                    <a:schemeClr val="accent2"/>
                  </a:solidFill>
                </a:rPr>
                <a:t>By pre-ART CD4+ T-cell count</a:t>
              </a:r>
              <a:endParaRPr lang="en-GB" sz="1000" b="1" baseline="30000" dirty="0">
                <a:solidFill>
                  <a:schemeClr val="accent2"/>
                </a:solidFill>
              </a:endParaRPr>
            </a:p>
          </p:txBody>
        </p:sp>
        <p:sp>
          <p:nvSpPr>
            <p:cNvPr id="169" name="TextBox 168">
              <a:extLst>
                <a:ext uri="{FF2B5EF4-FFF2-40B4-BE49-F238E27FC236}">
                  <a16:creationId xmlns:a16="http://schemas.microsoft.com/office/drawing/2014/main" id="{8F7B2005-1F38-4F35-9387-80AFAC556C2B}"/>
                </a:ext>
              </a:extLst>
            </p:cNvPr>
            <p:cNvSpPr txBox="1"/>
            <p:nvPr/>
          </p:nvSpPr>
          <p:spPr>
            <a:xfrm>
              <a:off x="3854639" y="4515648"/>
              <a:ext cx="1870521" cy="1853246"/>
            </a:xfrm>
            <a:prstGeom prst="rect">
              <a:avLst/>
            </a:prstGeom>
            <a:grpFill/>
          </p:spPr>
          <p:txBody>
            <a:bodyPr wrap="square" lIns="0" tIns="0" rIns="0" bIns="0" rtlCol="0">
              <a:noAutofit/>
            </a:bodyPr>
            <a:lstStyle/>
            <a:p>
              <a:pPr marL="171450" indent="-171450" algn="l">
                <a:buClr>
                  <a:schemeClr val="accent1"/>
                </a:buClr>
                <a:buFont typeface="Abadi" panose="020B0604020104020204" pitchFamily="34" charset="0"/>
                <a:buChar char="/"/>
              </a:pPr>
              <a:r>
                <a:rPr lang="en-GB" sz="1400" dirty="0">
                  <a:solidFill>
                    <a:schemeClr val="accent2"/>
                  </a:solidFill>
                </a:rPr>
                <a:t>20-year reduction in life expectancy with CD4+ nadir &lt;350 cells/mm</a:t>
              </a:r>
              <a:r>
                <a:rPr lang="en-GB" sz="1400" baseline="30000" dirty="0">
                  <a:solidFill>
                    <a:schemeClr val="accent2"/>
                  </a:solidFill>
                </a:rPr>
                <a:t>3</a:t>
              </a:r>
            </a:p>
            <a:p>
              <a:pPr marL="171450" indent="-171450" algn="l">
                <a:spcBef>
                  <a:spcPts val="600"/>
                </a:spcBef>
                <a:buClr>
                  <a:schemeClr val="accent1"/>
                </a:buClr>
                <a:buFont typeface="Abadi" panose="020B0604020104020204" pitchFamily="34" charset="0"/>
                <a:buChar char="/"/>
              </a:pPr>
              <a:r>
                <a:rPr lang="en-GB" sz="1400" dirty="0">
                  <a:solidFill>
                    <a:schemeClr val="accent2"/>
                  </a:solidFill>
                </a:rPr>
                <a:t>Of ~20 million people on ART globally, the vast majority started ART at CD4+ T-cell count &lt;350 cells/mm</a:t>
              </a:r>
              <a:r>
                <a:rPr lang="en-GB" sz="1400" baseline="30000" dirty="0">
                  <a:solidFill>
                    <a:schemeClr val="accent2"/>
                  </a:solidFill>
                </a:rPr>
                <a:t>3</a:t>
              </a:r>
            </a:p>
          </p:txBody>
        </p:sp>
        <p:sp>
          <p:nvSpPr>
            <p:cNvPr id="170" name="Freeform: Shape 169">
              <a:extLst>
                <a:ext uri="{FF2B5EF4-FFF2-40B4-BE49-F238E27FC236}">
                  <a16:creationId xmlns:a16="http://schemas.microsoft.com/office/drawing/2014/main" id="{B969242D-AD26-403F-A0B8-4A9F3DA58516}"/>
                </a:ext>
              </a:extLst>
            </p:cNvPr>
            <p:cNvSpPr/>
            <p:nvPr/>
          </p:nvSpPr>
          <p:spPr>
            <a:xfrm>
              <a:off x="2374900" y="4663440"/>
              <a:ext cx="1323340" cy="1602740"/>
            </a:xfrm>
            <a:custGeom>
              <a:avLst/>
              <a:gdLst>
                <a:gd name="connsiteX0" fmla="*/ 0 w 1120140"/>
                <a:gd name="connsiteY0" fmla="*/ 0 h 1600200"/>
                <a:gd name="connsiteX1" fmla="*/ 0 w 1120140"/>
                <a:gd name="connsiteY1" fmla="*/ 1600200 h 1600200"/>
                <a:gd name="connsiteX2" fmla="*/ 1120140 w 1120140"/>
                <a:gd name="connsiteY2" fmla="*/ 1600200 h 1600200"/>
              </a:gdLst>
              <a:ahLst/>
              <a:cxnLst>
                <a:cxn ang="0">
                  <a:pos x="connsiteX0" y="connsiteY0"/>
                </a:cxn>
                <a:cxn ang="0">
                  <a:pos x="connsiteX1" y="connsiteY1"/>
                </a:cxn>
                <a:cxn ang="0">
                  <a:pos x="connsiteX2" y="connsiteY2"/>
                </a:cxn>
              </a:cxnLst>
              <a:rect l="l" t="t" r="r" b="b"/>
              <a:pathLst>
                <a:path w="1120140" h="1600200">
                  <a:moveTo>
                    <a:pt x="0" y="0"/>
                  </a:moveTo>
                  <a:lnTo>
                    <a:pt x="0" y="1600200"/>
                  </a:lnTo>
                  <a:lnTo>
                    <a:pt x="1120140" y="1600200"/>
                  </a:lnTo>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71" name="Straight Connector 170">
              <a:extLst>
                <a:ext uri="{FF2B5EF4-FFF2-40B4-BE49-F238E27FC236}">
                  <a16:creationId xmlns:a16="http://schemas.microsoft.com/office/drawing/2014/main" id="{AA012042-9933-4D4C-89E5-90E9F187E636}"/>
                </a:ext>
              </a:extLst>
            </p:cNvPr>
            <p:cNvCxnSpPr/>
            <p:nvPr/>
          </p:nvCxnSpPr>
          <p:spPr>
            <a:xfrm>
              <a:off x="2325687" y="4668520"/>
              <a:ext cx="54000" cy="0"/>
            </a:xfrm>
            <a:prstGeom prst="lin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72" name="Straight Connector 171">
              <a:extLst>
                <a:ext uri="{FF2B5EF4-FFF2-40B4-BE49-F238E27FC236}">
                  <a16:creationId xmlns:a16="http://schemas.microsoft.com/office/drawing/2014/main" id="{9FFCEAA9-08BF-4565-9E8E-2FE2ED941358}"/>
                </a:ext>
              </a:extLst>
            </p:cNvPr>
            <p:cNvCxnSpPr/>
            <p:nvPr/>
          </p:nvCxnSpPr>
          <p:spPr>
            <a:xfrm>
              <a:off x="2325687" y="5057373"/>
              <a:ext cx="54000" cy="0"/>
            </a:xfrm>
            <a:prstGeom prst="lin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73" name="Straight Connector 172">
              <a:extLst>
                <a:ext uri="{FF2B5EF4-FFF2-40B4-BE49-F238E27FC236}">
                  <a16:creationId xmlns:a16="http://schemas.microsoft.com/office/drawing/2014/main" id="{A3DA00A9-EEF8-44B1-AB9F-12DA1BABC5AE}"/>
                </a:ext>
              </a:extLst>
            </p:cNvPr>
            <p:cNvCxnSpPr/>
            <p:nvPr/>
          </p:nvCxnSpPr>
          <p:spPr>
            <a:xfrm>
              <a:off x="2325687" y="5461233"/>
              <a:ext cx="54000" cy="0"/>
            </a:xfrm>
            <a:prstGeom prst="lin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74" name="Straight Connector 173">
              <a:extLst>
                <a:ext uri="{FF2B5EF4-FFF2-40B4-BE49-F238E27FC236}">
                  <a16:creationId xmlns:a16="http://schemas.microsoft.com/office/drawing/2014/main" id="{80E852E9-BA97-4B3C-A108-54ECCFEFB30E}"/>
                </a:ext>
              </a:extLst>
            </p:cNvPr>
            <p:cNvCxnSpPr/>
            <p:nvPr/>
          </p:nvCxnSpPr>
          <p:spPr>
            <a:xfrm>
              <a:off x="2325687" y="5862553"/>
              <a:ext cx="54000" cy="0"/>
            </a:xfrm>
            <a:prstGeom prst="lin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75" name="Straight Connector 174">
              <a:extLst>
                <a:ext uri="{FF2B5EF4-FFF2-40B4-BE49-F238E27FC236}">
                  <a16:creationId xmlns:a16="http://schemas.microsoft.com/office/drawing/2014/main" id="{8D7A0897-CD08-4848-A0C0-9EF1DE0FBB7A}"/>
                </a:ext>
              </a:extLst>
            </p:cNvPr>
            <p:cNvCxnSpPr/>
            <p:nvPr/>
          </p:nvCxnSpPr>
          <p:spPr>
            <a:xfrm>
              <a:off x="2325687" y="6266180"/>
              <a:ext cx="54000" cy="0"/>
            </a:xfrm>
            <a:prstGeom prst="lin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176" name="TextBox 175">
              <a:extLst>
                <a:ext uri="{FF2B5EF4-FFF2-40B4-BE49-F238E27FC236}">
                  <a16:creationId xmlns:a16="http://schemas.microsoft.com/office/drawing/2014/main" id="{8FF71AC3-CE8E-496B-8BB1-8529E0934925}"/>
                </a:ext>
              </a:extLst>
            </p:cNvPr>
            <p:cNvSpPr txBox="1"/>
            <p:nvPr/>
          </p:nvSpPr>
          <p:spPr>
            <a:xfrm>
              <a:off x="2026761" y="4572394"/>
              <a:ext cx="274320" cy="184671"/>
            </a:xfrm>
            <a:prstGeom prst="rect">
              <a:avLst/>
            </a:prstGeom>
            <a:grpFill/>
          </p:spPr>
          <p:txBody>
            <a:bodyPr wrap="none" lIns="0" tIns="0" rIns="0" bIns="0" rtlCol="0" anchor="ctr">
              <a:noAutofit/>
            </a:bodyPr>
            <a:lstStyle/>
            <a:p>
              <a:pPr algn="r"/>
              <a:r>
                <a:rPr lang="en-GB" sz="1200" dirty="0">
                  <a:solidFill>
                    <a:schemeClr val="accent2"/>
                  </a:solidFill>
                </a:rPr>
                <a:t>80</a:t>
              </a:r>
            </a:p>
          </p:txBody>
        </p:sp>
        <p:sp>
          <p:nvSpPr>
            <p:cNvPr id="177" name="TextBox 176">
              <a:extLst>
                <a:ext uri="{FF2B5EF4-FFF2-40B4-BE49-F238E27FC236}">
                  <a16:creationId xmlns:a16="http://schemas.microsoft.com/office/drawing/2014/main" id="{2E000E26-5DE8-4945-AABD-077C14ED6CF0}"/>
                </a:ext>
              </a:extLst>
            </p:cNvPr>
            <p:cNvSpPr txBox="1"/>
            <p:nvPr/>
          </p:nvSpPr>
          <p:spPr>
            <a:xfrm>
              <a:off x="2026761" y="4968081"/>
              <a:ext cx="274320" cy="184671"/>
            </a:xfrm>
            <a:prstGeom prst="rect">
              <a:avLst/>
            </a:prstGeom>
            <a:grpFill/>
          </p:spPr>
          <p:txBody>
            <a:bodyPr wrap="none" lIns="0" tIns="0" rIns="0" bIns="0" rtlCol="0" anchor="ctr">
              <a:noAutofit/>
            </a:bodyPr>
            <a:lstStyle/>
            <a:p>
              <a:pPr algn="r"/>
              <a:r>
                <a:rPr lang="en-GB" sz="1200" dirty="0">
                  <a:solidFill>
                    <a:schemeClr val="accent2"/>
                  </a:solidFill>
                </a:rPr>
                <a:t>60</a:t>
              </a:r>
            </a:p>
          </p:txBody>
        </p:sp>
        <p:sp>
          <p:nvSpPr>
            <p:cNvPr id="178" name="TextBox 177">
              <a:extLst>
                <a:ext uri="{FF2B5EF4-FFF2-40B4-BE49-F238E27FC236}">
                  <a16:creationId xmlns:a16="http://schemas.microsoft.com/office/drawing/2014/main" id="{04D2CE81-1FDD-4ADC-9136-4C34438FF1F7}"/>
                </a:ext>
              </a:extLst>
            </p:cNvPr>
            <p:cNvSpPr txBox="1"/>
            <p:nvPr/>
          </p:nvSpPr>
          <p:spPr>
            <a:xfrm>
              <a:off x="2026761" y="5363768"/>
              <a:ext cx="274320" cy="184671"/>
            </a:xfrm>
            <a:prstGeom prst="rect">
              <a:avLst/>
            </a:prstGeom>
            <a:grpFill/>
          </p:spPr>
          <p:txBody>
            <a:bodyPr wrap="none" lIns="0" tIns="0" rIns="0" bIns="0" rtlCol="0" anchor="ctr">
              <a:noAutofit/>
            </a:bodyPr>
            <a:lstStyle/>
            <a:p>
              <a:pPr algn="r"/>
              <a:r>
                <a:rPr lang="en-GB" sz="1200" dirty="0">
                  <a:solidFill>
                    <a:schemeClr val="accent2"/>
                  </a:solidFill>
                </a:rPr>
                <a:t>40</a:t>
              </a:r>
            </a:p>
          </p:txBody>
        </p:sp>
        <p:sp>
          <p:nvSpPr>
            <p:cNvPr id="179" name="TextBox 178">
              <a:extLst>
                <a:ext uri="{FF2B5EF4-FFF2-40B4-BE49-F238E27FC236}">
                  <a16:creationId xmlns:a16="http://schemas.microsoft.com/office/drawing/2014/main" id="{DFC71465-550D-457D-805B-A123B8435784}"/>
                </a:ext>
              </a:extLst>
            </p:cNvPr>
            <p:cNvSpPr txBox="1"/>
            <p:nvPr/>
          </p:nvSpPr>
          <p:spPr>
            <a:xfrm>
              <a:off x="2026761" y="5767677"/>
              <a:ext cx="274320" cy="184671"/>
            </a:xfrm>
            <a:prstGeom prst="rect">
              <a:avLst/>
            </a:prstGeom>
            <a:grpFill/>
          </p:spPr>
          <p:txBody>
            <a:bodyPr wrap="none" lIns="0" tIns="0" rIns="0" bIns="0" rtlCol="0" anchor="ctr">
              <a:noAutofit/>
            </a:bodyPr>
            <a:lstStyle/>
            <a:p>
              <a:pPr algn="r"/>
              <a:r>
                <a:rPr lang="en-GB" sz="1200" dirty="0">
                  <a:solidFill>
                    <a:schemeClr val="accent2"/>
                  </a:solidFill>
                </a:rPr>
                <a:t>20</a:t>
              </a:r>
            </a:p>
          </p:txBody>
        </p:sp>
        <p:sp>
          <p:nvSpPr>
            <p:cNvPr id="180" name="TextBox 179">
              <a:extLst>
                <a:ext uri="{FF2B5EF4-FFF2-40B4-BE49-F238E27FC236}">
                  <a16:creationId xmlns:a16="http://schemas.microsoft.com/office/drawing/2014/main" id="{7253B08E-EB22-43CD-8F11-CEA5B86376BC}"/>
                </a:ext>
              </a:extLst>
            </p:cNvPr>
            <p:cNvSpPr txBox="1"/>
            <p:nvPr/>
          </p:nvSpPr>
          <p:spPr>
            <a:xfrm>
              <a:off x="2026761" y="6171586"/>
              <a:ext cx="274320" cy="184671"/>
            </a:xfrm>
            <a:prstGeom prst="rect">
              <a:avLst/>
            </a:prstGeom>
            <a:grpFill/>
          </p:spPr>
          <p:txBody>
            <a:bodyPr wrap="none" lIns="0" tIns="0" rIns="0" bIns="0" rtlCol="0" anchor="ctr">
              <a:noAutofit/>
            </a:bodyPr>
            <a:lstStyle/>
            <a:p>
              <a:pPr algn="r"/>
              <a:r>
                <a:rPr lang="en-GB" sz="1200" dirty="0">
                  <a:solidFill>
                    <a:schemeClr val="accent2"/>
                  </a:solidFill>
                </a:rPr>
                <a:t>0</a:t>
              </a:r>
            </a:p>
          </p:txBody>
        </p:sp>
        <p:sp>
          <p:nvSpPr>
            <p:cNvPr id="181" name="TextBox 180">
              <a:extLst>
                <a:ext uri="{FF2B5EF4-FFF2-40B4-BE49-F238E27FC236}">
                  <a16:creationId xmlns:a16="http://schemas.microsoft.com/office/drawing/2014/main" id="{8566634E-13B5-4908-AB76-F33575C8D87F}"/>
                </a:ext>
              </a:extLst>
            </p:cNvPr>
            <p:cNvSpPr txBox="1"/>
            <p:nvPr/>
          </p:nvSpPr>
          <p:spPr>
            <a:xfrm rot="16200000">
              <a:off x="1206251" y="5372474"/>
              <a:ext cx="1602740" cy="184671"/>
            </a:xfrm>
            <a:prstGeom prst="rect">
              <a:avLst/>
            </a:prstGeom>
            <a:grpFill/>
          </p:spPr>
          <p:txBody>
            <a:bodyPr wrap="none" lIns="0" tIns="0" rIns="0" bIns="0" rtlCol="0" anchor="ctr">
              <a:noAutofit/>
            </a:bodyPr>
            <a:lstStyle/>
            <a:p>
              <a:pPr algn="ctr"/>
              <a:r>
                <a:rPr lang="en-GB" sz="1200" b="1" dirty="0">
                  <a:solidFill>
                    <a:schemeClr val="accent2"/>
                  </a:solidFill>
                </a:rPr>
                <a:t>Years</a:t>
              </a:r>
            </a:p>
          </p:txBody>
        </p:sp>
        <p:sp>
          <p:nvSpPr>
            <p:cNvPr id="182" name="TextBox 181">
              <a:extLst>
                <a:ext uri="{FF2B5EF4-FFF2-40B4-BE49-F238E27FC236}">
                  <a16:creationId xmlns:a16="http://schemas.microsoft.com/office/drawing/2014/main" id="{7FE42254-BC0E-40BB-947B-9B7219799738}"/>
                </a:ext>
              </a:extLst>
            </p:cNvPr>
            <p:cNvSpPr txBox="1"/>
            <p:nvPr/>
          </p:nvSpPr>
          <p:spPr>
            <a:xfrm>
              <a:off x="2303622" y="6297570"/>
              <a:ext cx="554558" cy="272828"/>
            </a:xfrm>
            <a:prstGeom prst="rect">
              <a:avLst/>
            </a:prstGeom>
            <a:grpFill/>
          </p:spPr>
          <p:txBody>
            <a:bodyPr wrap="none" lIns="0" tIns="0" rIns="0" bIns="0" rtlCol="0" anchor="ctr">
              <a:noAutofit/>
            </a:bodyPr>
            <a:lstStyle/>
            <a:p>
              <a:pPr algn="ctr"/>
              <a:r>
                <a:rPr lang="en-GB" sz="900" dirty="0">
                  <a:solidFill>
                    <a:schemeClr val="accent2"/>
                  </a:solidFill>
                </a:rPr>
                <a:t>2000–</a:t>
              </a:r>
              <a:br>
                <a:rPr lang="en-GB" sz="900" dirty="0">
                  <a:solidFill>
                    <a:schemeClr val="accent2"/>
                  </a:solidFill>
                </a:rPr>
              </a:br>
              <a:r>
                <a:rPr lang="en-GB" sz="900" dirty="0">
                  <a:solidFill>
                    <a:schemeClr val="accent2"/>
                  </a:solidFill>
                </a:rPr>
                <a:t>2002</a:t>
              </a:r>
            </a:p>
          </p:txBody>
        </p:sp>
        <p:sp>
          <p:nvSpPr>
            <p:cNvPr id="183" name="TextBox 182">
              <a:extLst>
                <a:ext uri="{FF2B5EF4-FFF2-40B4-BE49-F238E27FC236}">
                  <a16:creationId xmlns:a16="http://schemas.microsoft.com/office/drawing/2014/main" id="{4AF2DCC8-0CAA-4FC0-8009-FE0EE6883E33}"/>
                </a:ext>
              </a:extLst>
            </p:cNvPr>
            <p:cNvSpPr txBox="1"/>
            <p:nvPr/>
          </p:nvSpPr>
          <p:spPr>
            <a:xfrm>
              <a:off x="2759852" y="6297570"/>
              <a:ext cx="554558" cy="272828"/>
            </a:xfrm>
            <a:prstGeom prst="rect">
              <a:avLst/>
            </a:prstGeom>
            <a:grpFill/>
          </p:spPr>
          <p:txBody>
            <a:bodyPr wrap="none" lIns="0" tIns="0" rIns="0" bIns="0" rtlCol="0" anchor="ctr">
              <a:noAutofit/>
            </a:bodyPr>
            <a:lstStyle/>
            <a:p>
              <a:pPr algn="ctr"/>
              <a:r>
                <a:rPr lang="en-GB" sz="900" dirty="0">
                  <a:solidFill>
                    <a:schemeClr val="accent2"/>
                  </a:solidFill>
                </a:rPr>
                <a:t>2003–</a:t>
              </a:r>
              <a:br>
                <a:rPr lang="en-GB" sz="900" dirty="0">
                  <a:solidFill>
                    <a:schemeClr val="accent2"/>
                  </a:solidFill>
                </a:rPr>
              </a:br>
              <a:r>
                <a:rPr lang="en-GB" sz="900" dirty="0">
                  <a:solidFill>
                    <a:schemeClr val="accent2"/>
                  </a:solidFill>
                </a:rPr>
                <a:t>2005</a:t>
              </a:r>
            </a:p>
          </p:txBody>
        </p:sp>
        <p:sp>
          <p:nvSpPr>
            <p:cNvPr id="184" name="TextBox 183">
              <a:extLst>
                <a:ext uri="{FF2B5EF4-FFF2-40B4-BE49-F238E27FC236}">
                  <a16:creationId xmlns:a16="http://schemas.microsoft.com/office/drawing/2014/main" id="{3657B5E6-357F-411A-8030-D690FCBF78B9}"/>
                </a:ext>
              </a:extLst>
            </p:cNvPr>
            <p:cNvSpPr txBox="1"/>
            <p:nvPr/>
          </p:nvSpPr>
          <p:spPr>
            <a:xfrm>
              <a:off x="3214512" y="6297570"/>
              <a:ext cx="554558" cy="272828"/>
            </a:xfrm>
            <a:prstGeom prst="rect">
              <a:avLst/>
            </a:prstGeom>
            <a:grpFill/>
          </p:spPr>
          <p:txBody>
            <a:bodyPr wrap="none" lIns="0" tIns="0" rIns="0" bIns="0" rtlCol="0" anchor="ctr">
              <a:noAutofit/>
            </a:bodyPr>
            <a:lstStyle/>
            <a:p>
              <a:pPr algn="ctr"/>
              <a:r>
                <a:rPr lang="en-GB" sz="900" dirty="0">
                  <a:solidFill>
                    <a:schemeClr val="accent2"/>
                  </a:solidFill>
                </a:rPr>
                <a:t>2006–</a:t>
              </a:r>
              <a:br>
                <a:rPr lang="en-GB" sz="900" dirty="0">
                  <a:solidFill>
                    <a:schemeClr val="accent2"/>
                  </a:solidFill>
                </a:rPr>
              </a:br>
              <a:r>
                <a:rPr lang="en-GB" sz="900" dirty="0">
                  <a:solidFill>
                    <a:schemeClr val="accent2"/>
                  </a:solidFill>
                </a:rPr>
                <a:t>2007</a:t>
              </a:r>
            </a:p>
          </p:txBody>
        </p:sp>
        <p:cxnSp>
          <p:nvCxnSpPr>
            <p:cNvPr id="185" name="Straight Connector 184">
              <a:extLst>
                <a:ext uri="{FF2B5EF4-FFF2-40B4-BE49-F238E27FC236}">
                  <a16:creationId xmlns:a16="http://schemas.microsoft.com/office/drawing/2014/main" id="{D60C042C-0465-47FC-9405-DF772EA62844}"/>
                </a:ext>
              </a:extLst>
            </p:cNvPr>
            <p:cNvCxnSpPr>
              <a:cxnSpLocks/>
            </p:cNvCxnSpPr>
            <p:nvPr/>
          </p:nvCxnSpPr>
          <p:spPr>
            <a:xfrm>
              <a:off x="2642022" y="5905933"/>
              <a:ext cx="137160" cy="0"/>
            </a:xfrm>
            <a:prstGeom prst="line">
              <a:avLst/>
            </a:prstGeom>
            <a:grpFill/>
            <a:ln w="12700"/>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AF2C07D8-DCDB-4913-B5DE-8099BA73E349}"/>
                </a:ext>
              </a:extLst>
            </p:cNvPr>
            <p:cNvCxnSpPr>
              <a:cxnSpLocks/>
            </p:cNvCxnSpPr>
            <p:nvPr/>
          </p:nvCxnSpPr>
          <p:spPr>
            <a:xfrm>
              <a:off x="2642022" y="6061409"/>
              <a:ext cx="137160" cy="0"/>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90" name="Oval 289">
              <a:extLst>
                <a:ext uri="{FF2B5EF4-FFF2-40B4-BE49-F238E27FC236}">
                  <a16:creationId xmlns:a16="http://schemas.microsoft.com/office/drawing/2014/main" id="{54651707-8BAC-4962-981E-4C3DE07ECE7A}"/>
                </a:ext>
              </a:extLst>
            </p:cNvPr>
            <p:cNvSpPr/>
            <p:nvPr/>
          </p:nvSpPr>
          <p:spPr>
            <a:xfrm>
              <a:off x="2684231" y="5878106"/>
              <a:ext cx="54396" cy="543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1" name="Isosceles Triangle 290">
              <a:extLst>
                <a:ext uri="{FF2B5EF4-FFF2-40B4-BE49-F238E27FC236}">
                  <a16:creationId xmlns:a16="http://schemas.microsoft.com/office/drawing/2014/main" id="{68E669A5-5736-436B-A539-05542607BD78}"/>
                </a:ext>
              </a:extLst>
            </p:cNvPr>
            <p:cNvSpPr/>
            <p:nvPr/>
          </p:nvSpPr>
          <p:spPr>
            <a:xfrm>
              <a:off x="2679880" y="6031918"/>
              <a:ext cx="63099" cy="5439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2" name="TextBox 291">
              <a:extLst>
                <a:ext uri="{FF2B5EF4-FFF2-40B4-BE49-F238E27FC236}">
                  <a16:creationId xmlns:a16="http://schemas.microsoft.com/office/drawing/2014/main" id="{1B3D6589-DDAD-41EA-9E17-43098E4F99A4}"/>
                </a:ext>
              </a:extLst>
            </p:cNvPr>
            <p:cNvSpPr txBox="1"/>
            <p:nvPr/>
          </p:nvSpPr>
          <p:spPr>
            <a:xfrm>
              <a:off x="2812182" y="5836176"/>
              <a:ext cx="345292" cy="139566"/>
            </a:xfrm>
            <a:prstGeom prst="rect">
              <a:avLst/>
            </a:prstGeom>
            <a:grpFill/>
          </p:spPr>
          <p:txBody>
            <a:bodyPr wrap="none" lIns="0" tIns="0" rIns="0" bIns="0" rtlCol="0" anchor="ctr">
              <a:noAutofit/>
            </a:bodyPr>
            <a:lstStyle/>
            <a:p>
              <a:pPr algn="l"/>
              <a:r>
                <a:rPr lang="en-GB" sz="1000" dirty="0">
                  <a:solidFill>
                    <a:schemeClr val="accent2"/>
                  </a:solidFill>
                </a:rPr>
                <a:t>≥350 cells/mm</a:t>
              </a:r>
              <a:r>
                <a:rPr lang="en-GB" sz="1000" baseline="30000" dirty="0">
                  <a:solidFill>
                    <a:schemeClr val="accent2"/>
                  </a:solidFill>
                </a:rPr>
                <a:t>3</a:t>
              </a:r>
              <a:endParaRPr lang="en-GB" sz="1000" dirty="0">
                <a:solidFill>
                  <a:schemeClr val="accent2"/>
                </a:solidFill>
              </a:endParaRPr>
            </a:p>
          </p:txBody>
        </p:sp>
        <p:sp>
          <p:nvSpPr>
            <p:cNvPr id="294" name="TextBox 293">
              <a:extLst>
                <a:ext uri="{FF2B5EF4-FFF2-40B4-BE49-F238E27FC236}">
                  <a16:creationId xmlns:a16="http://schemas.microsoft.com/office/drawing/2014/main" id="{C1C5E93A-F630-417D-9894-3DBF428C7E7C}"/>
                </a:ext>
              </a:extLst>
            </p:cNvPr>
            <p:cNvSpPr txBox="1"/>
            <p:nvPr/>
          </p:nvSpPr>
          <p:spPr>
            <a:xfrm>
              <a:off x="2812182" y="5987842"/>
              <a:ext cx="345292" cy="139566"/>
            </a:xfrm>
            <a:prstGeom prst="rect">
              <a:avLst/>
            </a:prstGeom>
            <a:grpFill/>
          </p:spPr>
          <p:txBody>
            <a:bodyPr wrap="none" lIns="0" tIns="0" rIns="0" bIns="0" rtlCol="0" anchor="ctr">
              <a:noAutofit/>
            </a:bodyPr>
            <a:lstStyle/>
            <a:p>
              <a:pPr algn="l"/>
              <a:r>
                <a:rPr lang="en-GB" sz="1000" dirty="0">
                  <a:solidFill>
                    <a:schemeClr val="accent2"/>
                  </a:solidFill>
                </a:rPr>
                <a:t>&lt;350 cells/mm</a:t>
              </a:r>
              <a:r>
                <a:rPr lang="en-GB" sz="1000" baseline="30000" dirty="0">
                  <a:solidFill>
                    <a:schemeClr val="accent2"/>
                  </a:solidFill>
                </a:rPr>
                <a:t>3</a:t>
              </a:r>
              <a:endParaRPr lang="en-GB" sz="1000" dirty="0">
                <a:solidFill>
                  <a:schemeClr val="accent2"/>
                </a:solidFill>
              </a:endParaRPr>
            </a:p>
          </p:txBody>
        </p:sp>
      </p:grpSp>
      <p:grpSp>
        <p:nvGrpSpPr>
          <p:cNvPr id="144" name="Group 143">
            <a:extLst>
              <a:ext uri="{FF2B5EF4-FFF2-40B4-BE49-F238E27FC236}">
                <a16:creationId xmlns:a16="http://schemas.microsoft.com/office/drawing/2014/main" id="{36FA2614-2E4E-4911-89F9-0E7FB106D617}"/>
              </a:ext>
            </a:extLst>
          </p:cNvPr>
          <p:cNvGrpSpPr/>
          <p:nvPr/>
        </p:nvGrpSpPr>
        <p:grpSpPr>
          <a:xfrm>
            <a:off x="2410326" y="4597003"/>
            <a:ext cx="1239896" cy="625886"/>
            <a:chOff x="2415406" y="4676251"/>
            <a:chExt cx="1239896" cy="625886"/>
          </a:xfrm>
        </p:grpSpPr>
        <p:sp>
          <p:nvSpPr>
            <p:cNvPr id="145" name="Freeform: Shape 144">
              <a:extLst>
                <a:ext uri="{FF2B5EF4-FFF2-40B4-BE49-F238E27FC236}">
                  <a16:creationId xmlns:a16="http://schemas.microsoft.com/office/drawing/2014/main" id="{4AFAA37B-BC3D-4534-A513-D82A46BE2362}"/>
                </a:ext>
              </a:extLst>
            </p:cNvPr>
            <p:cNvSpPr/>
            <p:nvPr/>
          </p:nvSpPr>
          <p:spPr>
            <a:xfrm>
              <a:off x="2580640" y="4876800"/>
              <a:ext cx="914400" cy="403860"/>
            </a:xfrm>
            <a:custGeom>
              <a:avLst/>
              <a:gdLst>
                <a:gd name="connsiteX0" fmla="*/ 0 w 914400"/>
                <a:gd name="connsiteY0" fmla="*/ 403860 h 403860"/>
                <a:gd name="connsiteX1" fmla="*/ 462280 w 914400"/>
                <a:gd name="connsiteY1" fmla="*/ 205740 h 403860"/>
                <a:gd name="connsiteX2" fmla="*/ 914400 w 914400"/>
                <a:gd name="connsiteY2" fmla="*/ 0 h 403860"/>
              </a:gdLst>
              <a:ahLst/>
              <a:cxnLst>
                <a:cxn ang="0">
                  <a:pos x="connsiteX0" y="connsiteY0"/>
                </a:cxn>
                <a:cxn ang="0">
                  <a:pos x="connsiteX1" y="connsiteY1"/>
                </a:cxn>
                <a:cxn ang="0">
                  <a:pos x="connsiteX2" y="connsiteY2"/>
                </a:cxn>
              </a:cxnLst>
              <a:rect l="l" t="t" r="r" b="b"/>
              <a:pathLst>
                <a:path w="914400" h="403860">
                  <a:moveTo>
                    <a:pt x="0" y="403860"/>
                  </a:moveTo>
                  <a:lnTo>
                    <a:pt x="462280" y="205740"/>
                  </a:lnTo>
                  <a:lnTo>
                    <a:pt x="914400"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7" name="Oval 146">
              <a:extLst>
                <a:ext uri="{FF2B5EF4-FFF2-40B4-BE49-F238E27FC236}">
                  <a16:creationId xmlns:a16="http://schemas.microsoft.com/office/drawing/2014/main" id="{364147BF-720F-4FD2-8015-FBBE0B006F19}"/>
                </a:ext>
              </a:extLst>
            </p:cNvPr>
            <p:cNvSpPr/>
            <p:nvPr/>
          </p:nvSpPr>
          <p:spPr>
            <a:xfrm>
              <a:off x="2557780" y="5256418"/>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2" name="Oval 151">
              <a:extLst>
                <a:ext uri="{FF2B5EF4-FFF2-40B4-BE49-F238E27FC236}">
                  <a16:creationId xmlns:a16="http://schemas.microsoft.com/office/drawing/2014/main" id="{61C22A74-79DD-472F-84F0-0C9418600A15}"/>
                </a:ext>
              </a:extLst>
            </p:cNvPr>
            <p:cNvSpPr/>
            <p:nvPr/>
          </p:nvSpPr>
          <p:spPr>
            <a:xfrm>
              <a:off x="3013710" y="5064550"/>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3" name="Oval 152">
              <a:extLst>
                <a:ext uri="{FF2B5EF4-FFF2-40B4-BE49-F238E27FC236}">
                  <a16:creationId xmlns:a16="http://schemas.microsoft.com/office/drawing/2014/main" id="{67BAE17C-26B7-4B2B-B32F-C4DF7CA69AAD}"/>
                </a:ext>
              </a:extLst>
            </p:cNvPr>
            <p:cNvSpPr/>
            <p:nvPr/>
          </p:nvSpPr>
          <p:spPr>
            <a:xfrm>
              <a:off x="3468931" y="4864065"/>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4" name="TextBox 153">
              <a:extLst>
                <a:ext uri="{FF2B5EF4-FFF2-40B4-BE49-F238E27FC236}">
                  <a16:creationId xmlns:a16="http://schemas.microsoft.com/office/drawing/2014/main" id="{D36480C2-838E-4D78-9FF8-87165F755C81}"/>
                </a:ext>
              </a:extLst>
            </p:cNvPr>
            <p:cNvSpPr txBox="1"/>
            <p:nvPr/>
          </p:nvSpPr>
          <p:spPr>
            <a:xfrm>
              <a:off x="2415406" y="5053964"/>
              <a:ext cx="327024" cy="200548"/>
            </a:xfrm>
            <a:prstGeom prst="rect">
              <a:avLst/>
            </a:prstGeom>
            <a:noFill/>
          </p:spPr>
          <p:txBody>
            <a:bodyPr wrap="none" lIns="0" tIns="0" rIns="0" bIns="0" rtlCol="0" anchor="ctr">
              <a:noAutofit/>
            </a:bodyPr>
            <a:lstStyle/>
            <a:p>
              <a:pPr algn="ctr"/>
              <a:r>
                <a:rPr lang="en-GB" sz="1000" dirty="0">
                  <a:solidFill>
                    <a:schemeClr val="accent1"/>
                  </a:solidFill>
                </a:rPr>
                <a:t>48.8</a:t>
              </a:r>
            </a:p>
          </p:txBody>
        </p:sp>
        <p:sp>
          <p:nvSpPr>
            <p:cNvPr id="155" name="TextBox 154">
              <a:extLst>
                <a:ext uri="{FF2B5EF4-FFF2-40B4-BE49-F238E27FC236}">
                  <a16:creationId xmlns:a16="http://schemas.microsoft.com/office/drawing/2014/main" id="{0E8D92FF-A38F-469C-B46C-AA6D34510D6D}"/>
                </a:ext>
              </a:extLst>
            </p:cNvPr>
            <p:cNvSpPr txBox="1"/>
            <p:nvPr/>
          </p:nvSpPr>
          <p:spPr>
            <a:xfrm>
              <a:off x="2875216" y="4859868"/>
              <a:ext cx="327024" cy="200548"/>
            </a:xfrm>
            <a:prstGeom prst="rect">
              <a:avLst/>
            </a:prstGeom>
            <a:noFill/>
          </p:spPr>
          <p:txBody>
            <a:bodyPr wrap="none" lIns="0" tIns="0" rIns="0" bIns="0" rtlCol="0" anchor="ctr">
              <a:noAutofit/>
            </a:bodyPr>
            <a:lstStyle/>
            <a:p>
              <a:pPr algn="ctr"/>
              <a:r>
                <a:rPr lang="en-GB" sz="1000" dirty="0">
                  <a:solidFill>
                    <a:schemeClr val="accent1"/>
                  </a:solidFill>
                </a:rPr>
                <a:t>58.4</a:t>
              </a:r>
            </a:p>
          </p:txBody>
        </p:sp>
        <p:sp>
          <p:nvSpPr>
            <p:cNvPr id="156" name="TextBox 155">
              <a:extLst>
                <a:ext uri="{FF2B5EF4-FFF2-40B4-BE49-F238E27FC236}">
                  <a16:creationId xmlns:a16="http://schemas.microsoft.com/office/drawing/2014/main" id="{0FE05050-E33B-4DE3-87F3-731E0D89E1E1}"/>
                </a:ext>
              </a:extLst>
            </p:cNvPr>
            <p:cNvSpPr txBox="1"/>
            <p:nvPr/>
          </p:nvSpPr>
          <p:spPr>
            <a:xfrm>
              <a:off x="3328278" y="4676251"/>
              <a:ext cx="327024" cy="200548"/>
            </a:xfrm>
            <a:prstGeom prst="rect">
              <a:avLst/>
            </a:prstGeom>
            <a:noFill/>
          </p:spPr>
          <p:txBody>
            <a:bodyPr wrap="none" lIns="0" tIns="0" rIns="0" bIns="0" rtlCol="0" anchor="ctr">
              <a:noAutofit/>
            </a:bodyPr>
            <a:lstStyle/>
            <a:p>
              <a:pPr algn="ctr"/>
              <a:r>
                <a:rPr lang="en-GB" sz="1000" dirty="0">
                  <a:solidFill>
                    <a:schemeClr val="accent1"/>
                  </a:solidFill>
                </a:rPr>
                <a:t>68.6</a:t>
              </a:r>
            </a:p>
          </p:txBody>
        </p:sp>
      </p:grpSp>
      <p:grpSp>
        <p:nvGrpSpPr>
          <p:cNvPr id="157" name="Group 156">
            <a:extLst>
              <a:ext uri="{FF2B5EF4-FFF2-40B4-BE49-F238E27FC236}">
                <a16:creationId xmlns:a16="http://schemas.microsoft.com/office/drawing/2014/main" id="{B18DC5FB-0FCD-4DC8-8D8B-88BEB7EAE208}"/>
              </a:ext>
            </a:extLst>
          </p:cNvPr>
          <p:cNvGrpSpPr/>
          <p:nvPr/>
        </p:nvGrpSpPr>
        <p:grpSpPr>
          <a:xfrm>
            <a:off x="2410326" y="5008603"/>
            <a:ext cx="1239896" cy="570050"/>
            <a:chOff x="2415406" y="5087851"/>
            <a:chExt cx="1239896" cy="570050"/>
          </a:xfrm>
        </p:grpSpPr>
        <p:sp>
          <p:nvSpPr>
            <p:cNvPr id="158" name="Freeform: Shape 157">
              <a:extLst>
                <a:ext uri="{FF2B5EF4-FFF2-40B4-BE49-F238E27FC236}">
                  <a16:creationId xmlns:a16="http://schemas.microsoft.com/office/drawing/2014/main" id="{42417DE5-B523-4AA4-B0BA-3486D82C88FD}"/>
                </a:ext>
              </a:extLst>
            </p:cNvPr>
            <p:cNvSpPr/>
            <p:nvPr/>
          </p:nvSpPr>
          <p:spPr>
            <a:xfrm>
              <a:off x="2580640" y="5311140"/>
              <a:ext cx="914400" cy="327660"/>
            </a:xfrm>
            <a:custGeom>
              <a:avLst/>
              <a:gdLst>
                <a:gd name="connsiteX0" fmla="*/ 0 w 914400"/>
                <a:gd name="connsiteY0" fmla="*/ 327660 h 327660"/>
                <a:gd name="connsiteX1" fmla="*/ 457200 w 914400"/>
                <a:gd name="connsiteY1" fmla="*/ 132080 h 327660"/>
                <a:gd name="connsiteX2" fmla="*/ 914400 w 914400"/>
                <a:gd name="connsiteY2" fmla="*/ 0 h 327660"/>
              </a:gdLst>
              <a:ahLst/>
              <a:cxnLst>
                <a:cxn ang="0">
                  <a:pos x="connsiteX0" y="connsiteY0"/>
                </a:cxn>
                <a:cxn ang="0">
                  <a:pos x="connsiteX1" y="connsiteY1"/>
                </a:cxn>
                <a:cxn ang="0">
                  <a:pos x="connsiteX2" y="connsiteY2"/>
                </a:cxn>
              </a:cxnLst>
              <a:rect l="l" t="t" r="r" b="b"/>
              <a:pathLst>
                <a:path w="914400" h="327660">
                  <a:moveTo>
                    <a:pt x="0" y="327660"/>
                  </a:moveTo>
                  <a:lnTo>
                    <a:pt x="457200" y="132080"/>
                  </a:lnTo>
                  <a:lnTo>
                    <a:pt x="914400" y="0"/>
                  </a:ln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9" name="Isosceles Triangle 158">
              <a:extLst>
                <a:ext uri="{FF2B5EF4-FFF2-40B4-BE49-F238E27FC236}">
                  <a16:creationId xmlns:a16="http://schemas.microsoft.com/office/drawing/2014/main" id="{BFBB0FFD-B125-4FC5-96FD-562E21C7E88C}"/>
                </a:ext>
              </a:extLst>
            </p:cNvPr>
            <p:cNvSpPr/>
            <p:nvPr/>
          </p:nvSpPr>
          <p:spPr>
            <a:xfrm>
              <a:off x="2563307" y="5609177"/>
              <a:ext cx="56520" cy="4872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Isosceles Triangle 159">
              <a:extLst>
                <a:ext uri="{FF2B5EF4-FFF2-40B4-BE49-F238E27FC236}">
                  <a16:creationId xmlns:a16="http://schemas.microsoft.com/office/drawing/2014/main" id="{D0B9B80B-C832-453D-B925-64529D65A6FB}"/>
                </a:ext>
              </a:extLst>
            </p:cNvPr>
            <p:cNvSpPr/>
            <p:nvPr/>
          </p:nvSpPr>
          <p:spPr>
            <a:xfrm>
              <a:off x="3013710" y="5416086"/>
              <a:ext cx="56520" cy="4872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1" name="Isosceles Triangle 160">
              <a:extLst>
                <a:ext uri="{FF2B5EF4-FFF2-40B4-BE49-F238E27FC236}">
                  <a16:creationId xmlns:a16="http://schemas.microsoft.com/office/drawing/2014/main" id="{41E3F2C1-558A-4918-90C4-AAF6FD32906E}"/>
                </a:ext>
              </a:extLst>
            </p:cNvPr>
            <p:cNvSpPr/>
            <p:nvPr/>
          </p:nvSpPr>
          <p:spPr>
            <a:xfrm>
              <a:off x="3465273" y="5288400"/>
              <a:ext cx="56520" cy="4872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2" name="TextBox 161">
              <a:extLst>
                <a:ext uri="{FF2B5EF4-FFF2-40B4-BE49-F238E27FC236}">
                  <a16:creationId xmlns:a16="http://schemas.microsoft.com/office/drawing/2014/main" id="{865D8108-DC1C-4B07-9B89-6204F654AB2A}"/>
                </a:ext>
              </a:extLst>
            </p:cNvPr>
            <p:cNvSpPr txBox="1"/>
            <p:nvPr/>
          </p:nvSpPr>
          <p:spPr>
            <a:xfrm>
              <a:off x="2415406" y="5433179"/>
              <a:ext cx="327024" cy="200548"/>
            </a:xfrm>
            <a:prstGeom prst="rect">
              <a:avLst/>
            </a:prstGeom>
            <a:noFill/>
          </p:spPr>
          <p:txBody>
            <a:bodyPr wrap="none" lIns="0" tIns="0" rIns="0" bIns="0" rtlCol="0" anchor="ctr">
              <a:noAutofit/>
            </a:bodyPr>
            <a:lstStyle/>
            <a:p>
              <a:pPr algn="ctr"/>
              <a:r>
                <a:rPr lang="en-GB" sz="1000" dirty="0">
                  <a:solidFill>
                    <a:schemeClr val="accent2"/>
                  </a:solidFill>
                </a:rPr>
                <a:t>31.4</a:t>
              </a:r>
            </a:p>
          </p:txBody>
        </p:sp>
        <p:sp>
          <p:nvSpPr>
            <p:cNvPr id="163" name="TextBox 162">
              <a:extLst>
                <a:ext uri="{FF2B5EF4-FFF2-40B4-BE49-F238E27FC236}">
                  <a16:creationId xmlns:a16="http://schemas.microsoft.com/office/drawing/2014/main" id="{F332EBB5-2FF1-450C-8E99-3807485E154E}"/>
                </a:ext>
              </a:extLst>
            </p:cNvPr>
            <p:cNvSpPr txBox="1"/>
            <p:nvPr/>
          </p:nvSpPr>
          <p:spPr>
            <a:xfrm>
              <a:off x="2875216" y="5248608"/>
              <a:ext cx="327024" cy="200548"/>
            </a:xfrm>
            <a:prstGeom prst="rect">
              <a:avLst/>
            </a:prstGeom>
            <a:noFill/>
          </p:spPr>
          <p:txBody>
            <a:bodyPr wrap="none" lIns="0" tIns="0" rIns="0" bIns="0" rtlCol="0" anchor="ctr">
              <a:noAutofit/>
            </a:bodyPr>
            <a:lstStyle/>
            <a:p>
              <a:pPr algn="ctr"/>
              <a:r>
                <a:rPr lang="en-GB" sz="1000" dirty="0">
                  <a:solidFill>
                    <a:schemeClr val="accent2"/>
                  </a:solidFill>
                </a:rPr>
                <a:t>40.8</a:t>
              </a:r>
            </a:p>
          </p:txBody>
        </p:sp>
        <p:sp>
          <p:nvSpPr>
            <p:cNvPr id="164" name="TextBox 163">
              <a:extLst>
                <a:ext uri="{FF2B5EF4-FFF2-40B4-BE49-F238E27FC236}">
                  <a16:creationId xmlns:a16="http://schemas.microsoft.com/office/drawing/2014/main" id="{75031551-9459-47C8-B74A-55BEF589F9DA}"/>
                </a:ext>
              </a:extLst>
            </p:cNvPr>
            <p:cNvSpPr txBox="1"/>
            <p:nvPr/>
          </p:nvSpPr>
          <p:spPr>
            <a:xfrm>
              <a:off x="3328278" y="5087851"/>
              <a:ext cx="327024" cy="200548"/>
            </a:xfrm>
            <a:prstGeom prst="rect">
              <a:avLst/>
            </a:prstGeom>
            <a:noFill/>
          </p:spPr>
          <p:txBody>
            <a:bodyPr wrap="none" lIns="0" tIns="0" rIns="0" bIns="0" rtlCol="0" anchor="ctr">
              <a:noAutofit/>
            </a:bodyPr>
            <a:lstStyle/>
            <a:p>
              <a:pPr algn="ctr"/>
              <a:r>
                <a:rPr lang="en-GB" sz="1000" dirty="0">
                  <a:solidFill>
                    <a:schemeClr val="accent2"/>
                  </a:solidFill>
                </a:rPr>
                <a:t>46.9</a:t>
              </a:r>
            </a:p>
          </p:txBody>
        </p:sp>
      </p:grpSp>
      <p:grpSp>
        <p:nvGrpSpPr>
          <p:cNvPr id="16" name="Group 15">
            <a:extLst>
              <a:ext uri="{FF2B5EF4-FFF2-40B4-BE49-F238E27FC236}">
                <a16:creationId xmlns:a16="http://schemas.microsoft.com/office/drawing/2014/main" id="{28FEA802-745E-4293-997C-2F8C4BCA43A9}"/>
              </a:ext>
            </a:extLst>
          </p:cNvPr>
          <p:cNvGrpSpPr/>
          <p:nvPr/>
        </p:nvGrpSpPr>
        <p:grpSpPr>
          <a:xfrm>
            <a:off x="6112702" y="3609632"/>
            <a:ext cx="3971098" cy="2938550"/>
            <a:chOff x="6112702" y="3609632"/>
            <a:chExt cx="3971098" cy="2938550"/>
          </a:xfrm>
        </p:grpSpPr>
        <p:sp>
          <p:nvSpPr>
            <p:cNvPr id="285" name="Rectangle 284">
              <a:extLst>
                <a:ext uri="{FF2B5EF4-FFF2-40B4-BE49-F238E27FC236}">
                  <a16:creationId xmlns:a16="http://schemas.microsoft.com/office/drawing/2014/main" id="{5E690108-5B47-428A-88EF-CC37A0D27DE3}"/>
                </a:ext>
              </a:extLst>
            </p:cNvPr>
            <p:cNvSpPr/>
            <p:nvPr/>
          </p:nvSpPr>
          <p:spPr>
            <a:xfrm>
              <a:off x="6112702" y="3609632"/>
              <a:ext cx="3971098" cy="2938550"/>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6" name="TextBox 285">
              <a:extLst>
                <a:ext uri="{FF2B5EF4-FFF2-40B4-BE49-F238E27FC236}">
                  <a16:creationId xmlns:a16="http://schemas.microsoft.com/office/drawing/2014/main" id="{7D734941-CBDB-4EA2-A61C-B0504CF6E67D}"/>
                </a:ext>
              </a:extLst>
            </p:cNvPr>
            <p:cNvSpPr txBox="1"/>
            <p:nvPr/>
          </p:nvSpPr>
          <p:spPr>
            <a:xfrm>
              <a:off x="6223481" y="3642579"/>
              <a:ext cx="3756004" cy="535580"/>
            </a:xfrm>
            <a:prstGeom prst="rect">
              <a:avLst/>
            </a:prstGeom>
            <a:solidFill>
              <a:schemeClr val="bg1"/>
            </a:solidFill>
          </p:spPr>
          <p:txBody>
            <a:bodyPr wrap="square" lIns="0" tIns="0" rIns="0" bIns="0" rtlCol="0">
              <a:noAutofit/>
            </a:bodyPr>
            <a:lstStyle/>
            <a:p>
              <a:r>
                <a:rPr lang="en-GB" b="1" dirty="0">
                  <a:solidFill>
                    <a:schemeClr val="accent1"/>
                  </a:solidFill>
                </a:rPr>
                <a:t>Mortality higher in those with poor CD4+ T-cell recovery during ART</a:t>
              </a:r>
              <a:r>
                <a:rPr lang="en-GB" b="1" baseline="30000" dirty="0">
                  <a:solidFill>
                    <a:schemeClr val="accent1"/>
                  </a:solidFill>
                </a:rPr>
                <a:t>2</a:t>
              </a:r>
            </a:p>
          </p:txBody>
        </p:sp>
        <p:sp>
          <p:nvSpPr>
            <p:cNvPr id="295" name="TextBox 294">
              <a:extLst>
                <a:ext uri="{FF2B5EF4-FFF2-40B4-BE49-F238E27FC236}">
                  <a16:creationId xmlns:a16="http://schemas.microsoft.com/office/drawing/2014/main" id="{43D2FE73-A1D7-4A24-B116-5C9C217B0841}"/>
                </a:ext>
              </a:extLst>
            </p:cNvPr>
            <p:cNvSpPr txBox="1"/>
            <p:nvPr/>
          </p:nvSpPr>
          <p:spPr>
            <a:xfrm>
              <a:off x="6891110" y="4273865"/>
              <a:ext cx="1813273" cy="167012"/>
            </a:xfrm>
            <a:prstGeom prst="rect">
              <a:avLst/>
            </a:prstGeom>
            <a:solidFill>
              <a:schemeClr val="bg1"/>
            </a:solidFill>
          </p:spPr>
          <p:txBody>
            <a:bodyPr wrap="square" lIns="0" tIns="0" rIns="0" bIns="0" rtlCol="0">
              <a:noAutofit/>
            </a:bodyPr>
            <a:lstStyle/>
            <a:p>
              <a:pPr algn="ctr"/>
              <a:r>
                <a:rPr lang="en-GB" sz="1000" b="1" dirty="0">
                  <a:solidFill>
                    <a:schemeClr val="accent2"/>
                  </a:solidFill>
                </a:rPr>
                <a:t>ART-CC and COHERE</a:t>
              </a:r>
            </a:p>
          </p:txBody>
        </p:sp>
        <p:grpSp>
          <p:nvGrpSpPr>
            <p:cNvPr id="296" name="Graphic 38">
              <a:extLst>
                <a:ext uri="{FF2B5EF4-FFF2-40B4-BE49-F238E27FC236}">
                  <a16:creationId xmlns:a16="http://schemas.microsoft.com/office/drawing/2014/main" id="{51814C7F-8016-4532-9EF9-5BDBF6B5F08E}"/>
                </a:ext>
              </a:extLst>
            </p:cNvPr>
            <p:cNvGrpSpPr/>
            <p:nvPr/>
          </p:nvGrpSpPr>
          <p:grpSpPr>
            <a:xfrm>
              <a:off x="6847904" y="4557898"/>
              <a:ext cx="1942357" cy="1647716"/>
              <a:chOff x="6771551" y="4618122"/>
              <a:chExt cx="1951426" cy="1655409"/>
            </a:xfrm>
            <a:noFill/>
          </p:grpSpPr>
          <p:sp>
            <p:nvSpPr>
              <p:cNvPr id="329" name="Freeform 41">
                <a:extLst>
                  <a:ext uri="{FF2B5EF4-FFF2-40B4-BE49-F238E27FC236}">
                    <a16:creationId xmlns:a16="http://schemas.microsoft.com/office/drawing/2014/main" id="{26543B67-6E66-4EB9-A8B5-5324E93F8B62}"/>
                  </a:ext>
                </a:extLst>
              </p:cNvPr>
              <p:cNvSpPr/>
              <p:nvPr/>
            </p:nvSpPr>
            <p:spPr>
              <a:xfrm>
                <a:off x="6819828" y="4618122"/>
                <a:ext cx="1903149" cy="1602050"/>
              </a:xfrm>
              <a:custGeom>
                <a:avLst/>
                <a:gdLst>
                  <a:gd name="connsiteX0" fmla="*/ 0 w 1903149"/>
                  <a:gd name="connsiteY0" fmla="*/ 0 h 1602050"/>
                  <a:gd name="connsiteX1" fmla="*/ 0 w 1903149"/>
                  <a:gd name="connsiteY1" fmla="*/ 1602050 h 1602050"/>
                  <a:gd name="connsiteX2" fmla="*/ 1903149 w 1903149"/>
                  <a:gd name="connsiteY2" fmla="*/ 1602050 h 1602050"/>
                </a:gdLst>
                <a:ahLst/>
                <a:cxnLst>
                  <a:cxn ang="0">
                    <a:pos x="connsiteX0" y="connsiteY0"/>
                  </a:cxn>
                  <a:cxn ang="0">
                    <a:pos x="connsiteX1" y="connsiteY1"/>
                  </a:cxn>
                  <a:cxn ang="0">
                    <a:pos x="connsiteX2" y="connsiteY2"/>
                  </a:cxn>
                </a:cxnLst>
                <a:rect l="l" t="t" r="r" b="b"/>
                <a:pathLst>
                  <a:path w="1903149" h="1602050">
                    <a:moveTo>
                      <a:pt x="0" y="0"/>
                    </a:moveTo>
                    <a:lnTo>
                      <a:pt x="0" y="1602050"/>
                    </a:lnTo>
                    <a:lnTo>
                      <a:pt x="1903149" y="1602050"/>
                    </a:lnTo>
                  </a:path>
                </a:pathLst>
              </a:custGeom>
              <a:noFill/>
              <a:ln w="12700" cap="flat">
                <a:solidFill>
                  <a:srgbClr val="000000"/>
                </a:solidFill>
                <a:prstDash val="solid"/>
                <a:miter/>
              </a:ln>
            </p:spPr>
            <p:txBody>
              <a:bodyPr rtlCol="0" anchor="ctr"/>
              <a:lstStyle/>
              <a:p>
                <a:endParaRPr lang="en-US" dirty="0"/>
              </a:p>
            </p:txBody>
          </p:sp>
          <p:sp>
            <p:nvSpPr>
              <p:cNvPr id="330" name="Freeform 42">
                <a:extLst>
                  <a:ext uri="{FF2B5EF4-FFF2-40B4-BE49-F238E27FC236}">
                    <a16:creationId xmlns:a16="http://schemas.microsoft.com/office/drawing/2014/main" id="{349FB1FB-7665-4394-B90A-8FD53168F7C9}"/>
                  </a:ext>
                </a:extLst>
              </p:cNvPr>
              <p:cNvSpPr/>
              <p:nvPr/>
            </p:nvSpPr>
            <p:spPr>
              <a:xfrm>
                <a:off x="6771551" y="6220173"/>
                <a:ext cx="53359" cy="12704"/>
              </a:xfrm>
              <a:custGeom>
                <a:avLst/>
                <a:gdLst>
                  <a:gd name="connsiteX0" fmla="*/ 0 w 53359"/>
                  <a:gd name="connsiteY0" fmla="*/ 0 h 12704"/>
                  <a:gd name="connsiteX1" fmla="*/ 53359 w 53359"/>
                  <a:gd name="connsiteY1" fmla="*/ 0 h 12704"/>
                </a:gdLst>
                <a:ahLst/>
                <a:cxnLst>
                  <a:cxn ang="0">
                    <a:pos x="connsiteX0" y="connsiteY0"/>
                  </a:cxn>
                  <a:cxn ang="0">
                    <a:pos x="connsiteX1" y="connsiteY1"/>
                  </a:cxn>
                </a:cxnLst>
                <a:rect l="l" t="t" r="r" b="b"/>
                <a:pathLst>
                  <a:path w="53359" h="12704">
                    <a:moveTo>
                      <a:pt x="0" y="0"/>
                    </a:moveTo>
                    <a:lnTo>
                      <a:pt x="53359" y="0"/>
                    </a:lnTo>
                  </a:path>
                </a:pathLst>
              </a:custGeom>
              <a:ln w="12700" cap="flat">
                <a:solidFill>
                  <a:srgbClr val="000000"/>
                </a:solidFill>
                <a:prstDash val="solid"/>
                <a:miter/>
              </a:ln>
            </p:spPr>
            <p:txBody>
              <a:bodyPr rtlCol="0" anchor="ctr"/>
              <a:lstStyle/>
              <a:p>
                <a:endParaRPr lang="en-US" dirty="0"/>
              </a:p>
            </p:txBody>
          </p:sp>
          <p:sp>
            <p:nvSpPr>
              <p:cNvPr id="331" name="Freeform 43">
                <a:extLst>
                  <a:ext uri="{FF2B5EF4-FFF2-40B4-BE49-F238E27FC236}">
                    <a16:creationId xmlns:a16="http://schemas.microsoft.com/office/drawing/2014/main" id="{EE422740-56B4-4095-9A06-65E838FC5F42}"/>
                  </a:ext>
                </a:extLst>
              </p:cNvPr>
              <p:cNvSpPr/>
              <p:nvPr/>
            </p:nvSpPr>
            <p:spPr>
              <a:xfrm>
                <a:off x="6771551" y="5418512"/>
                <a:ext cx="53359" cy="12704"/>
              </a:xfrm>
              <a:custGeom>
                <a:avLst/>
                <a:gdLst>
                  <a:gd name="connsiteX0" fmla="*/ 0 w 53359"/>
                  <a:gd name="connsiteY0" fmla="*/ 0 h 12704"/>
                  <a:gd name="connsiteX1" fmla="*/ 53359 w 53359"/>
                  <a:gd name="connsiteY1" fmla="*/ 0 h 12704"/>
                </a:gdLst>
                <a:ahLst/>
                <a:cxnLst>
                  <a:cxn ang="0">
                    <a:pos x="connsiteX0" y="connsiteY0"/>
                  </a:cxn>
                  <a:cxn ang="0">
                    <a:pos x="connsiteX1" y="connsiteY1"/>
                  </a:cxn>
                </a:cxnLst>
                <a:rect l="l" t="t" r="r" b="b"/>
                <a:pathLst>
                  <a:path w="53359" h="12704">
                    <a:moveTo>
                      <a:pt x="0" y="0"/>
                    </a:moveTo>
                    <a:lnTo>
                      <a:pt x="53359" y="0"/>
                    </a:lnTo>
                  </a:path>
                </a:pathLst>
              </a:custGeom>
              <a:ln w="12700" cap="flat">
                <a:solidFill>
                  <a:srgbClr val="000000"/>
                </a:solidFill>
                <a:prstDash val="solid"/>
                <a:miter/>
              </a:ln>
            </p:spPr>
            <p:txBody>
              <a:bodyPr rtlCol="0" anchor="ctr"/>
              <a:lstStyle/>
              <a:p>
                <a:endParaRPr lang="en-US" dirty="0"/>
              </a:p>
            </p:txBody>
          </p:sp>
          <p:sp>
            <p:nvSpPr>
              <p:cNvPr id="332" name="Freeform 44">
                <a:extLst>
                  <a:ext uri="{FF2B5EF4-FFF2-40B4-BE49-F238E27FC236}">
                    <a16:creationId xmlns:a16="http://schemas.microsoft.com/office/drawing/2014/main" id="{DC5705A6-F580-4303-ADA9-ADC7A273FA69}"/>
                  </a:ext>
                </a:extLst>
              </p:cNvPr>
              <p:cNvSpPr/>
              <p:nvPr/>
            </p:nvSpPr>
            <p:spPr>
              <a:xfrm>
                <a:off x="6771551" y="4618122"/>
                <a:ext cx="54629" cy="12704"/>
              </a:xfrm>
              <a:custGeom>
                <a:avLst/>
                <a:gdLst>
                  <a:gd name="connsiteX0" fmla="*/ 0 w 54629"/>
                  <a:gd name="connsiteY0" fmla="*/ 0 h 12704"/>
                  <a:gd name="connsiteX1" fmla="*/ 54630 w 54629"/>
                  <a:gd name="connsiteY1" fmla="*/ 0 h 12704"/>
                </a:gdLst>
                <a:ahLst/>
                <a:cxnLst>
                  <a:cxn ang="0">
                    <a:pos x="connsiteX0" y="connsiteY0"/>
                  </a:cxn>
                  <a:cxn ang="0">
                    <a:pos x="connsiteX1" y="connsiteY1"/>
                  </a:cxn>
                </a:cxnLst>
                <a:rect l="l" t="t" r="r" b="b"/>
                <a:pathLst>
                  <a:path w="54629" h="12704">
                    <a:moveTo>
                      <a:pt x="0" y="0"/>
                    </a:moveTo>
                    <a:lnTo>
                      <a:pt x="54630" y="0"/>
                    </a:lnTo>
                  </a:path>
                </a:pathLst>
              </a:custGeom>
              <a:ln w="12700" cap="flat">
                <a:solidFill>
                  <a:srgbClr val="000000"/>
                </a:solidFill>
                <a:prstDash val="solid"/>
                <a:miter/>
              </a:ln>
            </p:spPr>
            <p:txBody>
              <a:bodyPr rtlCol="0" anchor="ctr"/>
              <a:lstStyle/>
              <a:p>
                <a:endParaRPr lang="en-US" dirty="0"/>
              </a:p>
            </p:txBody>
          </p:sp>
          <p:sp>
            <p:nvSpPr>
              <p:cNvPr id="333" name="Freeform 45">
                <a:extLst>
                  <a:ext uri="{FF2B5EF4-FFF2-40B4-BE49-F238E27FC236}">
                    <a16:creationId xmlns:a16="http://schemas.microsoft.com/office/drawing/2014/main" id="{C4E6A785-6668-4F32-889A-2AFDDCC1E0F4}"/>
                  </a:ext>
                </a:extLst>
              </p:cNvPr>
              <p:cNvSpPr/>
              <p:nvPr/>
            </p:nvSpPr>
            <p:spPr>
              <a:xfrm>
                <a:off x="6819828" y="6220173"/>
                <a:ext cx="12704" cy="53359"/>
              </a:xfrm>
              <a:custGeom>
                <a:avLst/>
                <a:gdLst>
                  <a:gd name="connsiteX0" fmla="*/ 0 w 12704"/>
                  <a:gd name="connsiteY0" fmla="*/ 53359 h 53359"/>
                  <a:gd name="connsiteX1" fmla="*/ 0 w 12704"/>
                  <a:gd name="connsiteY1" fmla="*/ 0 h 53359"/>
                </a:gdLst>
                <a:ahLst/>
                <a:cxnLst>
                  <a:cxn ang="0">
                    <a:pos x="connsiteX0" y="connsiteY0"/>
                  </a:cxn>
                  <a:cxn ang="0">
                    <a:pos x="connsiteX1" y="connsiteY1"/>
                  </a:cxn>
                </a:cxnLst>
                <a:rect l="l" t="t" r="r" b="b"/>
                <a:pathLst>
                  <a:path w="12704" h="53359">
                    <a:moveTo>
                      <a:pt x="0" y="53359"/>
                    </a:moveTo>
                    <a:lnTo>
                      <a:pt x="0" y="0"/>
                    </a:lnTo>
                  </a:path>
                </a:pathLst>
              </a:custGeom>
              <a:ln w="12700" cap="flat">
                <a:solidFill>
                  <a:srgbClr val="000000"/>
                </a:solidFill>
                <a:prstDash val="solid"/>
                <a:miter/>
              </a:ln>
            </p:spPr>
            <p:txBody>
              <a:bodyPr rtlCol="0" anchor="ctr"/>
              <a:lstStyle/>
              <a:p>
                <a:endParaRPr lang="en-US" dirty="0"/>
              </a:p>
            </p:txBody>
          </p:sp>
          <p:sp>
            <p:nvSpPr>
              <p:cNvPr id="334" name="Freeform 46">
                <a:extLst>
                  <a:ext uri="{FF2B5EF4-FFF2-40B4-BE49-F238E27FC236}">
                    <a16:creationId xmlns:a16="http://schemas.microsoft.com/office/drawing/2014/main" id="{82E8CF96-7449-4EF5-B803-B3BAD42E47A9}"/>
                  </a:ext>
                </a:extLst>
              </p:cNvPr>
              <p:cNvSpPr/>
              <p:nvPr/>
            </p:nvSpPr>
            <p:spPr>
              <a:xfrm>
                <a:off x="7136173" y="6220173"/>
                <a:ext cx="12704" cy="53359"/>
              </a:xfrm>
              <a:custGeom>
                <a:avLst/>
                <a:gdLst>
                  <a:gd name="connsiteX0" fmla="*/ 0 w 12704"/>
                  <a:gd name="connsiteY0" fmla="*/ 53359 h 53359"/>
                  <a:gd name="connsiteX1" fmla="*/ 0 w 12704"/>
                  <a:gd name="connsiteY1" fmla="*/ 0 h 53359"/>
                </a:gdLst>
                <a:ahLst/>
                <a:cxnLst>
                  <a:cxn ang="0">
                    <a:pos x="connsiteX0" y="connsiteY0"/>
                  </a:cxn>
                  <a:cxn ang="0">
                    <a:pos x="connsiteX1" y="connsiteY1"/>
                  </a:cxn>
                </a:cxnLst>
                <a:rect l="l" t="t" r="r" b="b"/>
                <a:pathLst>
                  <a:path w="12704" h="53359">
                    <a:moveTo>
                      <a:pt x="0" y="53359"/>
                    </a:moveTo>
                    <a:lnTo>
                      <a:pt x="0" y="0"/>
                    </a:lnTo>
                  </a:path>
                </a:pathLst>
              </a:custGeom>
              <a:ln w="12700" cap="flat">
                <a:solidFill>
                  <a:srgbClr val="000000"/>
                </a:solidFill>
                <a:prstDash val="solid"/>
                <a:miter/>
              </a:ln>
            </p:spPr>
            <p:txBody>
              <a:bodyPr rtlCol="0" anchor="ctr"/>
              <a:lstStyle/>
              <a:p>
                <a:endParaRPr lang="en-US" dirty="0"/>
              </a:p>
            </p:txBody>
          </p:sp>
          <p:sp>
            <p:nvSpPr>
              <p:cNvPr id="335" name="Freeform 47">
                <a:extLst>
                  <a:ext uri="{FF2B5EF4-FFF2-40B4-BE49-F238E27FC236}">
                    <a16:creationId xmlns:a16="http://schemas.microsoft.com/office/drawing/2014/main" id="{C9D38089-F0AC-4A0C-9735-50ACE9E9858E}"/>
                  </a:ext>
                </a:extLst>
              </p:cNvPr>
              <p:cNvSpPr/>
              <p:nvPr/>
            </p:nvSpPr>
            <p:spPr>
              <a:xfrm>
                <a:off x="7452517" y="6220173"/>
                <a:ext cx="12704" cy="53359"/>
              </a:xfrm>
              <a:custGeom>
                <a:avLst/>
                <a:gdLst>
                  <a:gd name="connsiteX0" fmla="*/ 0 w 12704"/>
                  <a:gd name="connsiteY0" fmla="*/ 53359 h 53359"/>
                  <a:gd name="connsiteX1" fmla="*/ 0 w 12704"/>
                  <a:gd name="connsiteY1" fmla="*/ 0 h 53359"/>
                </a:gdLst>
                <a:ahLst/>
                <a:cxnLst>
                  <a:cxn ang="0">
                    <a:pos x="connsiteX0" y="connsiteY0"/>
                  </a:cxn>
                  <a:cxn ang="0">
                    <a:pos x="connsiteX1" y="connsiteY1"/>
                  </a:cxn>
                </a:cxnLst>
                <a:rect l="l" t="t" r="r" b="b"/>
                <a:pathLst>
                  <a:path w="12704" h="53359">
                    <a:moveTo>
                      <a:pt x="0" y="53359"/>
                    </a:moveTo>
                    <a:lnTo>
                      <a:pt x="0" y="0"/>
                    </a:lnTo>
                  </a:path>
                </a:pathLst>
              </a:custGeom>
              <a:ln w="12700" cap="flat">
                <a:solidFill>
                  <a:srgbClr val="000000"/>
                </a:solidFill>
                <a:prstDash val="solid"/>
                <a:miter/>
              </a:ln>
            </p:spPr>
            <p:txBody>
              <a:bodyPr rtlCol="0" anchor="ctr"/>
              <a:lstStyle/>
              <a:p>
                <a:endParaRPr lang="en-US" dirty="0"/>
              </a:p>
            </p:txBody>
          </p:sp>
          <p:sp>
            <p:nvSpPr>
              <p:cNvPr id="336" name="Freeform 48">
                <a:extLst>
                  <a:ext uri="{FF2B5EF4-FFF2-40B4-BE49-F238E27FC236}">
                    <a16:creationId xmlns:a16="http://schemas.microsoft.com/office/drawing/2014/main" id="{7EF49C4E-4D55-4BE9-A7A4-CA607740E3C3}"/>
                  </a:ext>
                </a:extLst>
              </p:cNvPr>
              <p:cNvSpPr/>
              <p:nvPr/>
            </p:nvSpPr>
            <p:spPr>
              <a:xfrm>
                <a:off x="7768862" y="6220173"/>
                <a:ext cx="12704" cy="53359"/>
              </a:xfrm>
              <a:custGeom>
                <a:avLst/>
                <a:gdLst>
                  <a:gd name="connsiteX0" fmla="*/ 0 w 12704"/>
                  <a:gd name="connsiteY0" fmla="*/ 53359 h 53359"/>
                  <a:gd name="connsiteX1" fmla="*/ 0 w 12704"/>
                  <a:gd name="connsiteY1" fmla="*/ 0 h 53359"/>
                </a:gdLst>
                <a:ahLst/>
                <a:cxnLst>
                  <a:cxn ang="0">
                    <a:pos x="connsiteX0" y="connsiteY0"/>
                  </a:cxn>
                  <a:cxn ang="0">
                    <a:pos x="connsiteX1" y="connsiteY1"/>
                  </a:cxn>
                </a:cxnLst>
                <a:rect l="l" t="t" r="r" b="b"/>
                <a:pathLst>
                  <a:path w="12704" h="53359">
                    <a:moveTo>
                      <a:pt x="0" y="53359"/>
                    </a:moveTo>
                    <a:lnTo>
                      <a:pt x="0" y="0"/>
                    </a:lnTo>
                  </a:path>
                </a:pathLst>
              </a:custGeom>
              <a:ln w="12700" cap="flat">
                <a:solidFill>
                  <a:srgbClr val="000000"/>
                </a:solidFill>
                <a:prstDash val="solid"/>
                <a:miter/>
              </a:ln>
            </p:spPr>
            <p:txBody>
              <a:bodyPr rtlCol="0" anchor="ctr"/>
              <a:lstStyle/>
              <a:p>
                <a:endParaRPr lang="en-US" dirty="0"/>
              </a:p>
            </p:txBody>
          </p:sp>
          <p:sp>
            <p:nvSpPr>
              <p:cNvPr id="337" name="Freeform 49">
                <a:extLst>
                  <a:ext uri="{FF2B5EF4-FFF2-40B4-BE49-F238E27FC236}">
                    <a16:creationId xmlns:a16="http://schemas.microsoft.com/office/drawing/2014/main" id="{072BCB20-B15C-44C9-8CA3-C47B98438998}"/>
                  </a:ext>
                </a:extLst>
              </p:cNvPr>
              <p:cNvSpPr/>
              <p:nvPr/>
            </p:nvSpPr>
            <p:spPr>
              <a:xfrm>
                <a:off x="8085207" y="6220173"/>
                <a:ext cx="12704" cy="53359"/>
              </a:xfrm>
              <a:custGeom>
                <a:avLst/>
                <a:gdLst>
                  <a:gd name="connsiteX0" fmla="*/ 0 w 12704"/>
                  <a:gd name="connsiteY0" fmla="*/ 53359 h 53359"/>
                  <a:gd name="connsiteX1" fmla="*/ 0 w 12704"/>
                  <a:gd name="connsiteY1" fmla="*/ 0 h 53359"/>
                </a:gdLst>
                <a:ahLst/>
                <a:cxnLst>
                  <a:cxn ang="0">
                    <a:pos x="connsiteX0" y="connsiteY0"/>
                  </a:cxn>
                  <a:cxn ang="0">
                    <a:pos x="connsiteX1" y="connsiteY1"/>
                  </a:cxn>
                </a:cxnLst>
                <a:rect l="l" t="t" r="r" b="b"/>
                <a:pathLst>
                  <a:path w="12704" h="53359">
                    <a:moveTo>
                      <a:pt x="0" y="53359"/>
                    </a:moveTo>
                    <a:lnTo>
                      <a:pt x="0" y="0"/>
                    </a:lnTo>
                  </a:path>
                </a:pathLst>
              </a:custGeom>
              <a:ln w="12700" cap="flat">
                <a:solidFill>
                  <a:srgbClr val="000000"/>
                </a:solidFill>
                <a:prstDash val="solid"/>
                <a:miter/>
              </a:ln>
            </p:spPr>
            <p:txBody>
              <a:bodyPr rtlCol="0" anchor="ctr"/>
              <a:lstStyle/>
              <a:p>
                <a:endParaRPr lang="en-US" dirty="0"/>
              </a:p>
            </p:txBody>
          </p:sp>
          <p:sp>
            <p:nvSpPr>
              <p:cNvPr id="338" name="Freeform 50">
                <a:extLst>
                  <a:ext uri="{FF2B5EF4-FFF2-40B4-BE49-F238E27FC236}">
                    <a16:creationId xmlns:a16="http://schemas.microsoft.com/office/drawing/2014/main" id="{FE9DC5C9-3359-40B2-A314-29A258E48E19}"/>
                  </a:ext>
                </a:extLst>
              </p:cNvPr>
              <p:cNvSpPr/>
              <p:nvPr/>
            </p:nvSpPr>
            <p:spPr>
              <a:xfrm>
                <a:off x="8401551" y="6220173"/>
                <a:ext cx="12704" cy="53359"/>
              </a:xfrm>
              <a:custGeom>
                <a:avLst/>
                <a:gdLst>
                  <a:gd name="connsiteX0" fmla="*/ 0 w 12704"/>
                  <a:gd name="connsiteY0" fmla="*/ 53359 h 53359"/>
                  <a:gd name="connsiteX1" fmla="*/ 0 w 12704"/>
                  <a:gd name="connsiteY1" fmla="*/ 0 h 53359"/>
                </a:gdLst>
                <a:ahLst/>
                <a:cxnLst>
                  <a:cxn ang="0">
                    <a:pos x="connsiteX0" y="connsiteY0"/>
                  </a:cxn>
                  <a:cxn ang="0">
                    <a:pos x="connsiteX1" y="connsiteY1"/>
                  </a:cxn>
                </a:cxnLst>
                <a:rect l="l" t="t" r="r" b="b"/>
                <a:pathLst>
                  <a:path w="12704" h="53359">
                    <a:moveTo>
                      <a:pt x="0" y="53359"/>
                    </a:moveTo>
                    <a:lnTo>
                      <a:pt x="0" y="0"/>
                    </a:lnTo>
                  </a:path>
                </a:pathLst>
              </a:custGeom>
              <a:ln w="12700" cap="flat">
                <a:solidFill>
                  <a:srgbClr val="000000"/>
                </a:solidFill>
                <a:prstDash val="solid"/>
                <a:miter/>
              </a:ln>
            </p:spPr>
            <p:txBody>
              <a:bodyPr rtlCol="0" anchor="ctr"/>
              <a:lstStyle/>
              <a:p>
                <a:endParaRPr lang="en-US" dirty="0"/>
              </a:p>
            </p:txBody>
          </p:sp>
          <p:sp>
            <p:nvSpPr>
              <p:cNvPr id="339" name="Freeform 51">
                <a:extLst>
                  <a:ext uri="{FF2B5EF4-FFF2-40B4-BE49-F238E27FC236}">
                    <a16:creationId xmlns:a16="http://schemas.microsoft.com/office/drawing/2014/main" id="{C8A24478-EB7B-4AE2-8AC0-6A386218E025}"/>
                  </a:ext>
                </a:extLst>
              </p:cNvPr>
              <p:cNvSpPr/>
              <p:nvPr/>
            </p:nvSpPr>
            <p:spPr>
              <a:xfrm>
                <a:off x="8717896" y="6220173"/>
                <a:ext cx="12704" cy="53359"/>
              </a:xfrm>
              <a:custGeom>
                <a:avLst/>
                <a:gdLst>
                  <a:gd name="connsiteX0" fmla="*/ 0 w 12704"/>
                  <a:gd name="connsiteY0" fmla="*/ 53359 h 53359"/>
                  <a:gd name="connsiteX1" fmla="*/ 0 w 12704"/>
                  <a:gd name="connsiteY1" fmla="*/ 0 h 53359"/>
                </a:gdLst>
                <a:ahLst/>
                <a:cxnLst>
                  <a:cxn ang="0">
                    <a:pos x="connsiteX0" y="connsiteY0"/>
                  </a:cxn>
                  <a:cxn ang="0">
                    <a:pos x="connsiteX1" y="connsiteY1"/>
                  </a:cxn>
                </a:cxnLst>
                <a:rect l="l" t="t" r="r" b="b"/>
                <a:pathLst>
                  <a:path w="12704" h="53359">
                    <a:moveTo>
                      <a:pt x="0" y="53359"/>
                    </a:moveTo>
                    <a:lnTo>
                      <a:pt x="0" y="0"/>
                    </a:lnTo>
                  </a:path>
                </a:pathLst>
              </a:custGeom>
              <a:ln w="12700" cap="flat">
                <a:solidFill>
                  <a:srgbClr val="000000"/>
                </a:solidFill>
                <a:prstDash val="solid"/>
                <a:miter/>
              </a:ln>
            </p:spPr>
            <p:txBody>
              <a:bodyPr rtlCol="0" anchor="ctr"/>
              <a:lstStyle/>
              <a:p>
                <a:endParaRPr lang="en-US" dirty="0"/>
              </a:p>
            </p:txBody>
          </p:sp>
        </p:grpSp>
        <p:sp>
          <p:nvSpPr>
            <p:cNvPr id="305" name="TextBox 304">
              <a:extLst>
                <a:ext uri="{FF2B5EF4-FFF2-40B4-BE49-F238E27FC236}">
                  <a16:creationId xmlns:a16="http://schemas.microsoft.com/office/drawing/2014/main" id="{00BAE7DC-B296-4B6B-84E9-859EFD9586C9}"/>
                </a:ext>
              </a:extLst>
            </p:cNvPr>
            <p:cNvSpPr txBox="1"/>
            <p:nvPr/>
          </p:nvSpPr>
          <p:spPr>
            <a:xfrm>
              <a:off x="6546749" y="4463841"/>
              <a:ext cx="273045" cy="183813"/>
            </a:xfrm>
            <a:prstGeom prst="rect">
              <a:avLst/>
            </a:prstGeom>
            <a:solidFill>
              <a:schemeClr val="bg1"/>
            </a:solidFill>
          </p:spPr>
          <p:txBody>
            <a:bodyPr wrap="none" lIns="0" tIns="0" rIns="0" bIns="0" rtlCol="0" anchor="ctr">
              <a:noAutofit/>
            </a:bodyPr>
            <a:lstStyle/>
            <a:p>
              <a:pPr algn="r"/>
              <a:r>
                <a:rPr lang="en-GB" sz="900" dirty="0">
                  <a:solidFill>
                    <a:schemeClr val="accent2"/>
                  </a:solidFill>
                </a:rPr>
                <a:t>100</a:t>
              </a:r>
            </a:p>
          </p:txBody>
        </p:sp>
        <p:sp>
          <p:nvSpPr>
            <p:cNvPr id="306" name="TextBox 305">
              <a:extLst>
                <a:ext uri="{FF2B5EF4-FFF2-40B4-BE49-F238E27FC236}">
                  <a16:creationId xmlns:a16="http://schemas.microsoft.com/office/drawing/2014/main" id="{D32C12BE-5B67-4546-A5AA-0A65466D850C}"/>
                </a:ext>
              </a:extLst>
            </p:cNvPr>
            <p:cNvSpPr txBox="1"/>
            <p:nvPr/>
          </p:nvSpPr>
          <p:spPr>
            <a:xfrm rot="16200000">
              <a:off x="5689390" y="5260203"/>
              <a:ext cx="1595292" cy="183813"/>
            </a:xfrm>
            <a:prstGeom prst="rect">
              <a:avLst/>
            </a:prstGeom>
            <a:solidFill>
              <a:schemeClr val="bg1"/>
            </a:solidFill>
          </p:spPr>
          <p:txBody>
            <a:bodyPr wrap="none" lIns="0" tIns="0" rIns="0" bIns="0" rtlCol="0" anchor="ctr">
              <a:noAutofit/>
            </a:bodyPr>
            <a:lstStyle/>
            <a:p>
              <a:pPr algn="ctr"/>
              <a:r>
                <a:rPr lang="en-GB" sz="1000" b="1" dirty="0">
                  <a:solidFill>
                    <a:schemeClr val="accent2"/>
                  </a:solidFill>
                </a:rPr>
                <a:t>Survival probability, %</a:t>
              </a:r>
            </a:p>
          </p:txBody>
        </p:sp>
        <p:sp>
          <p:nvSpPr>
            <p:cNvPr id="307" name="TextBox 306">
              <a:extLst>
                <a:ext uri="{FF2B5EF4-FFF2-40B4-BE49-F238E27FC236}">
                  <a16:creationId xmlns:a16="http://schemas.microsoft.com/office/drawing/2014/main" id="{412B6EE6-3D02-4085-93AB-ED84E21DEA1C}"/>
                </a:ext>
              </a:extLst>
            </p:cNvPr>
            <p:cNvSpPr txBox="1"/>
            <p:nvPr/>
          </p:nvSpPr>
          <p:spPr>
            <a:xfrm>
              <a:off x="6546749" y="5260223"/>
              <a:ext cx="273045" cy="183813"/>
            </a:xfrm>
            <a:prstGeom prst="rect">
              <a:avLst/>
            </a:prstGeom>
            <a:solidFill>
              <a:schemeClr val="bg1"/>
            </a:solidFill>
          </p:spPr>
          <p:txBody>
            <a:bodyPr wrap="none" lIns="0" tIns="0" rIns="0" bIns="0" rtlCol="0" anchor="ctr">
              <a:noAutofit/>
            </a:bodyPr>
            <a:lstStyle/>
            <a:p>
              <a:pPr algn="r"/>
              <a:r>
                <a:rPr lang="en-GB" sz="900" dirty="0">
                  <a:solidFill>
                    <a:schemeClr val="accent2"/>
                  </a:solidFill>
                </a:rPr>
                <a:t>90</a:t>
              </a:r>
            </a:p>
          </p:txBody>
        </p:sp>
        <p:sp>
          <p:nvSpPr>
            <p:cNvPr id="308" name="TextBox 307">
              <a:extLst>
                <a:ext uri="{FF2B5EF4-FFF2-40B4-BE49-F238E27FC236}">
                  <a16:creationId xmlns:a16="http://schemas.microsoft.com/office/drawing/2014/main" id="{7E97051E-3680-4B29-80D6-CD47E9C1627B}"/>
                </a:ext>
              </a:extLst>
            </p:cNvPr>
            <p:cNvSpPr txBox="1"/>
            <p:nvPr/>
          </p:nvSpPr>
          <p:spPr>
            <a:xfrm>
              <a:off x="6546749" y="6046262"/>
              <a:ext cx="273045" cy="183813"/>
            </a:xfrm>
            <a:prstGeom prst="rect">
              <a:avLst/>
            </a:prstGeom>
            <a:solidFill>
              <a:schemeClr val="bg1"/>
            </a:solidFill>
          </p:spPr>
          <p:txBody>
            <a:bodyPr wrap="none" lIns="0" tIns="0" rIns="0" bIns="0" rtlCol="0" anchor="ctr">
              <a:noAutofit/>
            </a:bodyPr>
            <a:lstStyle/>
            <a:p>
              <a:pPr algn="r"/>
              <a:r>
                <a:rPr lang="en-GB" sz="900" dirty="0">
                  <a:solidFill>
                    <a:schemeClr val="accent2"/>
                  </a:solidFill>
                </a:rPr>
                <a:t>80</a:t>
              </a:r>
            </a:p>
          </p:txBody>
        </p:sp>
        <p:sp>
          <p:nvSpPr>
            <p:cNvPr id="309" name="TextBox 308">
              <a:extLst>
                <a:ext uri="{FF2B5EF4-FFF2-40B4-BE49-F238E27FC236}">
                  <a16:creationId xmlns:a16="http://schemas.microsoft.com/office/drawing/2014/main" id="{E1B598B0-7F98-4650-91D8-F8B6D08662F9}"/>
                </a:ext>
              </a:extLst>
            </p:cNvPr>
            <p:cNvSpPr txBox="1"/>
            <p:nvPr/>
          </p:nvSpPr>
          <p:spPr>
            <a:xfrm>
              <a:off x="7054077" y="6327793"/>
              <a:ext cx="1595292" cy="183813"/>
            </a:xfrm>
            <a:prstGeom prst="rect">
              <a:avLst/>
            </a:prstGeom>
            <a:noFill/>
          </p:spPr>
          <p:txBody>
            <a:bodyPr wrap="none" lIns="0" tIns="0" rIns="0" bIns="0" rtlCol="0" anchor="ctr">
              <a:noAutofit/>
            </a:bodyPr>
            <a:lstStyle/>
            <a:p>
              <a:pPr algn="ctr"/>
              <a:r>
                <a:rPr lang="en-GB" sz="1000" b="1" dirty="0">
                  <a:solidFill>
                    <a:schemeClr val="accent2"/>
                  </a:solidFill>
                </a:rPr>
                <a:t>Years after index date</a:t>
              </a:r>
            </a:p>
          </p:txBody>
        </p:sp>
        <p:sp>
          <p:nvSpPr>
            <p:cNvPr id="310" name="TextBox 309">
              <a:extLst>
                <a:ext uri="{FF2B5EF4-FFF2-40B4-BE49-F238E27FC236}">
                  <a16:creationId xmlns:a16="http://schemas.microsoft.com/office/drawing/2014/main" id="{F0445A76-6824-4E60-9B81-9852526F21AF}"/>
                </a:ext>
              </a:extLst>
            </p:cNvPr>
            <p:cNvSpPr txBox="1"/>
            <p:nvPr/>
          </p:nvSpPr>
          <p:spPr>
            <a:xfrm>
              <a:off x="6764204" y="6181566"/>
              <a:ext cx="273045" cy="183813"/>
            </a:xfrm>
            <a:prstGeom prst="rect">
              <a:avLst/>
            </a:prstGeom>
            <a:noFill/>
          </p:spPr>
          <p:txBody>
            <a:bodyPr wrap="none" lIns="0" tIns="0" rIns="0" bIns="0" rtlCol="0" anchor="ctr">
              <a:noAutofit/>
            </a:bodyPr>
            <a:lstStyle/>
            <a:p>
              <a:pPr algn="ctr"/>
              <a:r>
                <a:rPr lang="en-GB" sz="900" dirty="0">
                  <a:solidFill>
                    <a:schemeClr val="accent2"/>
                  </a:solidFill>
                </a:rPr>
                <a:t>0</a:t>
              </a:r>
            </a:p>
          </p:txBody>
        </p:sp>
        <p:sp>
          <p:nvSpPr>
            <p:cNvPr id="311" name="TextBox 310">
              <a:extLst>
                <a:ext uri="{FF2B5EF4-FFF2-40B4-BE49-F238E27FC236}">
                  <a16:creationId xmlns:a16="http://schemas.microsoft.com/office/drawing/2014/main" id="{343C95A1-A79B-4213-BA75-3E94F4B58A15}"/>
                </a:ext>
              </a:extLst>
            </p:cNvPr>
            <p:cNvSpPr txBox="1"/>
            <p:nvPr/>
          </p:nvSpPr>
          <p:spPr>
            <a:xfrm>
              <a:off x="7080778" y="6181566"/>
              <a:ext cx="273045" cy="183813"/>
            </a:xfrm>
            <a:prstGeom prst="rect">
              <a:avLst/>
            </a:prstGeom>
            <a:noFill/>
          </p:spPr>
          <p:txBody>
            <a:bodyPr wrap="none" lIns="0" tIns="0" rIns="0" bIns="0" rtlCol="0" anchor="ctr">
              <a:noAutofit/>
            </a:bodyPr>
            <a:lstStyle/>
            <a:p>
              <a:pPr algn="ctr"/>
              <a:r>
                <a:rPr lang="en-GB" sz="900" dirty="0">
                  <a:solidFill>
                    <a:schemeClr val="accent2"/>
                  </a:solidFill>
                </a:rPr>
                <a:t>1</a:t>
              </a:r>
            </a:p>
          </p:txBody>
        </p:sp>
        <p:sp>
          <p:nvSpPr>
            <p:cNvPr id="312" name="TextBox 311">
              <a:extLst>
                <a:ext uri="{FF2B5EF4-FFF2-40B4-BE49-F238E27FC236}">
                  <a16:creationId xmlns:a16="http://schemas.microsoft.com/office/drawing/2014/main" id="{94DD562B-A6A5-4CEE-813D-982E89429960}"/>
                </a:ext>
              </a:extLst>
            </p:cNvPr>
            <p:cNvSpPr txBox="1"/>
            <p:nvPr/>
          </p:nvSpPr>
          <p:spPr>
            <a:xfrm>
              <a:off x="7389438" y="6181566"/>
              <a:ext cx="273045" cy="183813"/>
            </a:xfrm>
            <a:prstGeom prst="rect">
              <a:avLst/>
            </a:prstGeom>
            <a:noFill/>
          </p:spPr>
          <p:txBody>
            <a:bodyPr wrap="none" lIns="0" tIns="0" rIns="0" bIns="0" rtlCol="0" anchor="ctr">
              <a:noAutofit/>
            </a:bodyPr>
            <a:lstStyle/>
            <a:p>
              <a:pPr algn="ctr"/>
              <a:r>
                <a:rPr lang="en-GB" sz="900" dirty="0">
                  <a:solidFill>
                    <a:schemeClr val="accent2"/>
                  </a:solidFill>
                </a:rPr>
                <a:t>2</a:t>
              </a:r>
            </a:p>
          </p:txBody>
        </p:sp>
        <p:sp>
          <p:nvSpPr>
            <p:cNvPr id="313" name="TextBox 312">
              <a:extLst>
                <a:ext uri="{FF2B5EF4-FFF2-40B4-BE49-F238E27FC236}">
                  <a16:creationId xmlns:a16="http://schemas.microsoft.com/office/drawing/2014/main" id="{A86D1627-8AC8-4ED6-9D02-637085A4360D}"/>
                </a:ext>
              </a:extLst>
            </p:cNvPr>
            <p:cNvSpPr txBox="1"/>
            <p:nvPr/>
          </p:nvSpPr>
          <p:spPr>
            <a:xfrm>
              <a:off x="7709969" y="6181566"/>
              <a:ext cx="273045" cy="183813"/>
            </a:xfrm>
            <a:prstGeom prst="rect">
              <a:avLst/>
            </a:prstGeom>
            <a:noFill/>
          </p:spPr>
          <p:txBody>
            <a:bodyPr wrap="none" lIns="0" tIns="0" rIns="0" bIns="0" rtlCol="0" anchor="ctr">
              <a:noAutofit/>
            </a:bodyPr>
            <a:lstStyle/>
            <a:p>
              <a:pPr algn="ctr"/>
              <a:r>
                <a:rPr lang="en-GB" sz="900" dirty="0">
                  <a:solidFill>
                    <a:schemeClr val="accent2"/>
                  </a:solidFill>
                </a:rPr>
                <a:t>3</a:t>
              </a:r>
            </a:p>
          </p:txBody>
        </p:sp>
        <p:sp>
          <p:nvSpPr>
            <p:cNvPr id="314" name="TextBox 313">
              <a:extLst>
                <a:ext uri="{FF2B5EF4-FFF2-40B4-BE49-F238E27FC236}">
                  <a16:creationId xmlns:a16="http://schemas.microsoft.com/office/drawing/2014/main" id="{D3A9D546-EA35-42D2-B4B4-ED7DF4FB50DD}"/>
                </a:ext>
              </a:extLst>
            </p:cNvPr>
            <p:cNvSpPr txBox="1"/>
            <p:nvPr/>
          </p:nvSpPr>
          <p:spPr>
            <a:xfrm>
              <a:off x="8030500" y="6181566"/>
              <a:ext cx="273045" cy="183813"/>
            </a:xfrm>
            <a:prstGeom prst="rect">
              <a:avLst/>
            </a:prstGeom>
            <a:noFill/>
          </p:spPr>
          <p:txBody>
            <a:bodyPr wrap="none" lIns="0" tIns="0" rIns="0" bIns="0" rtlCol="0" anchor="ctr">
              <a:noAutofit/>
            </a:bodyPr>
            <a:lstStyle/>
            <a:p>
              <a:pPr algn="ctr"/>
              <a:r>
                <a:rPr lang="en-GB" sz="900" dirty="0">
                  <a:solidFill>
                    <a:schemeClr val="accent2"/>
                  </a:solidFill>
                </a:rPr>
                <a:t>4</a:t>
              </a:r>
            </a:p>
          </p:txBody>
        </p:sp>
        <p:sp>
          <p:nvSpPr>
            <p:cNvPr id="315" name="TextBox 314">
              <a:extLst>
                <a:ext uri="{FF2B5EF4-FFF2-40B4-BE49-F238E27FC236}">
                  <a16:creationId xmlns:a16="http://schemas.microsoft.com/office/drawing/2014/main" id="{FA21D171-57E2-4BCD-A484-CCAFAFB6DAED}"/>
                </a:ext>
              </a:extLst>
            </p:cNvPr>
            <p:cNvSpPr txBox="1"/>
            <p:nvPr/>
          </p:nvSpPr>
          <p:spPr>
            <a:xfrm>
              <a:off x="8331245" y="6181566"/>
              <a:ext cx="273045" cy="183813"/>
            </a:xfrm>
            <a:prstGeom prst="rect">
              <a:avLst/>
            </a:prstGeom>
            <a:noFill/>
          </p:spPr>
          <p:txBody>
            <a:bodyPr wrap="none" lIns="0" tIns="0" rIns="0" bIns="0" rtlCol="0" anchor="ctr">
              <a:noAutofit/>
            </a:bodyPr>
            <a:lstStyle/>
            <a:p>
              <a:pPr algn="ctr"/>
              <a:r>
                <a:rPr lang="en-GB" sz="900" dirty="0">
                  <a:solidFill>
                    <a:schemeClr val="accent2"/>
                  </a:solidFill>
                </a:rPr>
                <a:t>5</a:t>
              </a:r>
            </a:p>
          </p:txBody>
        </p:sp>
        <p:sp>
          <p:nvSpPr>
            <p:cNvPr id="316" name="TextBox 315">
              <a:extLst>
                <a:ext uri="{FF2B5EF4-FFF2-40B4-BE49-F238E27FC236}">
                  <a16:creationId xmlns:a16="http://schemas.microsoft.com/office/drawing/2014/main" id="{2B1007BE-7445-483C-803C-71CCD5517E8B}"/>
                </a:ext>
              </a:extLst>
            </p:cNvPr>
            <p:cNvSpPr txBox="1"/>
            <p:nvPr/>
          </p:nvSpPr>
          <p:spPr>
            <a:xfrm>
              <a:off x="8647819" y="6181566"/>
              <a:ext cx="273045" cy="183813"/>
            </a:xfrm>
            <a:prstGeom prst="rect">
              <a:avLst/>
            </a:prstGeom>
            <a:noFill/>
          </p:spPr>
          <p:txBody>
            <a:bodyPr wrap="none" lIns="0" tIns="0" rIns="0" bIns="0" rtlCol="0" anchor="ctr">
              <a:noAutofit/>
            </a:bodyPr>
            <a:lstStyle/>
            <a:p>
              <a:pPr algn="ctr"/>
              <a:r>
                <a:rPr lang="en-GB" sz="900" dirty="0">
                  <a:solidFill>
                    <a:schemeClr val="accent2"/>
                  </a:solidFill>
                </a:rPr>
                <a:t>6</a:t>
              </a:r>
            </a:p>
          </p:txBody>
        </p:sp>
        <p:sp>
          <p:nvSpPr>
            <p:cNvPr id="325" name="TextBox 324">
              <a:extLst>
                <a:ext uri="{FF2B5EF4-FFF2-40B4-BE49-F238E27FC236}">
                  <a16:creationId xmlns:a16="http://schemas.microsoft.com/office/drawing/2014/main" id="{6BFD2F4A-1C90-4E41-9172-E08A01C645BF}"/>
                </a:ext>
              </a:extLst>
            </p:cNvPr>
            <p:cNvSpPr txBox="1"/>
            <p:nvPr/>
          </p:nvSpPr>
          <p:spPr>
            <a:xfrm>
              <a:off x="8847003" y="4273865"/>
              <a:ext cx="1064899" cy="272938"/>
            </a:xfrm>
            <a:prstGeom prst="rect">
              <a:avLst/>
            </a:prstGeom>
            <a:solidFill>
              <a:schemeClr val="bg1"/>
            </a:solidFill>
          </p:spPr>
          <p:txBody>
            <a:bodyPr wrap="square" lIns="0" tIns="0" rIns="0" bIns="0" rtlCol="0">
              <a:noAutofit/>
            </a:bodyPr>
            <a:lstStyle/>
            <a:p>
              <a:r>
                <a:rPr lang="en-GB" sz="800" b="1" dirty="0">
                  <a:solidFill>
                    <a:schemeClr val="accent2"/>
                  </a:solidFill>
                </a:rPr>
                <a:t>CD4+ T-cell count (cells/mm</a:t>
              </a:r>
              <a:r>
                <a:rPr lang="en-GB" sz="800" b="1" baseline="30000" dirty="0">
                  <a:solidFill>
                    <a:schemeClr val="accent2"/>
                  </a:solidFill>
                </a:rPr>
                <a:t>3</a:t>
              </a:r>
              <a:r>
                <a:rPr lang="en-GB" sz="800" b="1" dirty="0">
                  <a:solidFill>
                    <a:schemeClr val="accent2"/>
                  </a:solidFill>
                </a:rPr>
                <a:t>) after 3 years of ART</a:t>
              </a:r>
            </a:p>
          </p:txBody>
        </p:sp>
      </p:grpSp>
      <p:grpSp>
        <p:nvGrpSpPr>
          <p:cNvPr id="14" name="Group 13">
            <a:extLst>
              <a:ext uri="{FF2B5EF4-FFF2-40B4-BE49-F238E27FC236}">
                <a16:creationId xmlns:a16="http://schemas.microsoft.com/office/drawing/2014/main" id="{C1242FE9-2E57-4F3F-96A0-7DB8636483EF}"/>
              </a:ext>
            </a:extLst>
          </p:cNvPr>
          <p:cNvGrpSpPr/>
          <p:nvPr/>
        </p:nvGrpSpPr>
        <p:grpSpPr>
          <a:xfrm>
            <a:off x="6902279" y="4566750"/>
            <a:ext cx="3014537" cy="1362288"/>
            <a:chOff x="6902279" y="4566750"/>
            <a:chExt cx="3014537" cy="1362288"/>
          </a:xfrm>
        </p:grpSpPr>
        <p:sp>
          <p:nvSpPr>
            <p:cNvPr id="304" name="Freeform 59">
              <a:extLst>
                <a:ext uri="{FF2B5EF4-FFF2-40B4-BE49-F238E27FC236}">
                  <a16:creationId xmlns:a16="http://schemas.microsoft.com/office/drawing/2014/main" id="{AB1C0DDD-F6B2-48F7-979F-DD64E1C18BDE}"/>
                </a:ext>
              </a:extLst>
            </p:cNvPr>
            <p:cNvSpPr/>
            <p:nvPr/>
          </p:nvSpPr>
          <p:spPr>
            <a:xfrm>
              <a:off x="6902279" y="4566750"/>
              <a:ext cx="1882924" cy="1029348"/>
            </a:xfrm>
            <a:custGeom>
              <a:avLst/>
              <a:gdLst>
                <a:gd name="connsiteX0" fmla="*/ 1891715 w 1891715"/>
                <a:gd name="connsiteY0" fmla="*/ 1034155 h 1034154"/>
                <a:gd name="connsiteX1" fmla="*/ 1628730 w 1891715"/>
                <a:gd name="connsiteY1" fmla="*/ 1034155 h 1034154"/>
                <a:gd name="connsiteX2" fmla="*/ 1628730 w 1891715"/>
                <a:gd name="connsiteY2" fmla="*/ 997311 h 1034154"/>
                <a:gd name="connsiteX3" fmla="*/ 1610943 w 1891715"/>
                <a:gd name="connsiteY3" fmla="*/ 997311 h 1034154"/>
                <a:gd name="connsiteX4" fmla="*/ 1610943 w 1891715"/>
                <a:gd name="connsiteY4" fmla="*/ 961738 h 1034154"/>
                <a:gd name="connsiteX5" fmla="*/ 1581723 w 1891715"/>
                <a:gd name="connsiteY5" fmla="*/ 961738 h 1034154"/>
                <a:gd name="connsiteX6" fmla="*/ 1581723 w 1891715"/>
                <a:gd name="connsiteY6" fmla="*/ 929977 h 1034154"/>
                <a:gd name="connsiteX7" fmla="*/ 1558855 w 1891715"/>
                <a:gd name="connsiteY7" fmla="*/ 929977 h 1034154"/>
                <a:gd name="connsiteX8" fmla="*/ 1558855 w 1891715"/>
                <a:gd name="connsiteY8" fmla="*/ 899486 h 1034154"/>
                <a:gd name="connsiteX9" fmla="*/ 1522011 w 1891715"/>
                <a:gd name="connsiteY9" fmla="*/ 899486 h 1034154"/>
                <a:gd name="connsiteX10" fmla="*/ 1522011 w 1891715"/>
                <a:gd name="connsiteY10" fmla="*/ 867724 h 1034154"/>
                <a:gd name="connsiteX11" fmla="*/ 1508036 w 1891715"/>
                <a:gd name="connsiteY11" fmla="*/ 867724 h 1034154"/>
                <a:gd name="connsiteX12" fmla="*/ 1508036 w 1891715"/>
                <a:gd name="connsiteY12" fmla="*/ 835963 h 1034154"/>
                <a:gd name="connsiteX13" fmla="*/ 1486438 w 1891715"/>
                <a:gd name="connsiteY13" fmla="*/ 835963 h 1034154"/>
                <a:gd name="connsiteX14" fmla="*/ 1486438 w 1891715"/>
                <a:gd name="connsiteY14" fmla="*/ 809283 h 1034154"/>
                <a:gd name="connsiteX15" fmla="*/ 1475005 w 1891715"/>
                <a:gd name="connsiteY15" fmla="*/ 809283 h 1034154"/>
                <a:gd name="connsiteX16" fmla="*/ 1475005 w 1891715"/>
                <a:gd name="connsiteY16" fmla="*/ 778792 h 1034154"/>
                <a:gd name="connsiteX17" fmla="*/ 1455948 w 1891715"/>
                <a:gd name="connsiteY17" fmla="*/ 778792 h 1034154"/>
                <a:gd name="connsiteX18" fmla="*/ 1455948 w 1891715"/>
                <a:gd name="connsiteY18" fmla="*/ 753383 h 1034154"/>
                <a:gd name="connsiteX19" fmla="*/ 1435620 w 1891715"/>
                <a:gd name="connsiteY19" fmla="*/ 753383 h 1034154"/>
                <a:gd name="connsiteX20" fmla="*/ 1435620 w 1891715"/>
                <a:gd name="connsiteY20" fmla="*/ 727974 h 1034154"/>
                <a:gd name="connsiteX21" fmla="*/ 1421645 w 1891715"/>
                <a:gd name="connsiteY21" fmla="*/ 727974 h 1034154"/>
                <a:gd name="connsiteX22" fmla="*/ 1421645 w 1891715"/>
                <a:gd name="connsiteY22" fmla="*/ 700023 h 1034154"/>
                <a:gd name="connsiteX23" fmla="*/ 1417834 w 1891715"/>
                <a:gd name="connsiteY23" fmla="*/ 700023 h 1034154"/>
                <a:gd name="connsiteX24" fmla="*/ 1417834 w 1891715"/>
                <a:gd name="connsiteY24" fmla="*/ 674614 h 1034154"/>
                <a:gd name="connsiteX25" fmla="*/ 1368286 w 1891715"/>
                <a:gd name="connsiteY25" fmla="*/ 674614 h 1034154"/>
                <a:gd name="connsiteX26" fmla="*/ 1368286 w 1891715"/>
                <a:gd name="connsiteY26" fmla="*/ 649205 h 1034154"/>
                <a:gd name="connsiteX27" fmla="*/ 1283165 w 1891715"/>
                <a:gd name="connsiteY27" fmla="*/ 649205 h 1034154"/>
                <a:gd name="connsiteX28" fmla="*/ 1283165 w 1891715"/>
                <a:gd name="connsiteY28" fmla="*/ 623796 h 1034154"/>
                <a:gd name="connsiteX29" fmla="*/ 1241240 w 1891715"/>
                <a:gd name="connsiteY29" fmla="*/ 623796 h 1034154"/>
                <a:gd name="connsiteX30" fmla="*/ 1241240 w 1891715"/>
                <a:gd name="connsiteY30" fmla="*/ 602198 h 1034154"/>
                <a:gd name="connsiteX31" fmla="*/ 1161201 w 1891715"/>
                <a:gd name="connsiteY31" fmla="*/ 602198 h 1034154"/>
                <a:gd name="connsiteX32" fmla="*/ 1161201 w 1891715"/>
                <a:gd name="connsiteY32" fmla="*/ 581871 h 1034154"/>
                <a:gd name="connsiteX33" fmla="*/ 1153578 w 1891715"/>
                <a:gd name="connsiteY33" fmla="*/ 581871 h 1034154"/>
                <a:gd name="connsiteX34" fmla="*/ 1153578 w 1891715"/>
                <a:gd name="connsiteY34" fmla="*/ 560273 h 1034154"/>
                <a:gd name="connsiteX35" fmla="*/ 1144685 w 1891715"/>
                <a:gd name="connsiteY35" fmla="*/ 560273 h 1034154"/>
                <a:gd name="connsiteX36" fmla="*/ 1144685 w 1891715"/>
                <a:gd name="connsiteY36" fmla="*/ 543757 h 1034154"/>
                <a:gd name="connsiteX37" fmla="*/ 1135792 w 1891715"/>
                <a:gd name="connsiteY37" fmla="*/ 543757 h 1034154"/>
                <a:gd name="connsiteX38" fmla="*/ 1135792 w 1891715"/>
                <a:gd name="connsiteY38" fmla="*/ 518348 h 1034154"/>
                <a:gd name="connsiteX39" fmla="*/ 1119276 w 1891715"/>
                <a:gd name="connsiteY39" fmla="*/ 518348 h 1034154"/>
                <a:gd name="connsiteX40" fmla="*/ 1119276 w 1891715"/>
                <a:gd name="connsiteY40" fmla="*/ 500561 h 1034154"/>
                <a:gd name="connsiteX41" fmla="*/ 1088785 w 1891715"/>
                <a:gd name="connsiteY41" fmla="*/ 500561 h 1034154"/>
                <a:gd name="connsiteX42" fmla="*/ 1088785 w 1891715"/>
                <a:gd name="connsiteY42" fmla="*/ 481504 h 1034154"/>
                <a:gd name="connsiteX43" fmla="*/ 1004934 w 1891715"/>
                <a:gd name="connsiteY43" fmla="*/ 481504 h 1034154"/>
                <a:gd name="connsiteX44" fmla="*/ 1004934 w 1891715"/>
                <a:gd name="connsiteY44" fmla="*/ 464988 h 1034154"/>
                <a:gd name="connsiteX45" fmla="*/ 969361 w 1891715"/>
                <a:gd name="connsiteY45" fmla="*/ 464988 h 1034154"/>
                <a:gd name="connsiteX46" fmla="*/ 969361 w 1891715"/>
                <a:gd name="connsiteY46" fmla="*/ 447202 h 1034154"/>
                <a:gd name="connsiteX47" fmla="*/ 881700 w 1891715"/>
                <a:gd name="connsiteY47" fmla="*/ 447202 h 1034154"/>
                <a:gd name="connsiteX48" fmla="*/ 881700 w 1891715"/>
                <a:gd name="connsiteY48" fmla="*/ 430686 h 1034154"/>
                <a:gd name="connsiteX49" fmla="*/ 830881 w 1891715"/>
                <a:gd name="connsiteY49" fmla="*/ 430686 h 1034154"/>
                <a:gd name="connsiteX50" fmla="*/ 830881 w 1891715"/>
                <a:gd name="connsiteY50" fmla="*/ 400195 h 1034154"/>
                <a:gd name="connsiteX51" fmla="*/ 785144 w 1891715"/>
                <a:gd name="connsiteY51" fmla="*/ 400195 h 1034154"/>
                <a:gd name="connsiteX52" fmla="*/ 785144 w 1891715"/>
                <a:gd name="connsiteY52" fmla="*/ 386220 h 1034154"/>
                <a:gd name="connsiteX53" fmla="*/ 710188 w 1891715"/>
                <a:gd name="connsiteY53" fmla="*/ 386220 h 1034154"/>
                <a:gd name="connsiteX54" fmla="*/ 710188 w 1891715"/>
                <a:gd name="connsiteY54" fmla="*/ 373515 h 1034154"/>
                <a:gd name="connsiteX55" fmla="*/ 654287 w 1891715"/>
                <a:gd name="connsiteY55" fmla="*/ 373515 h 1034154"/>
                <a:gd name="connsiteX56" fmla="*/ 654287 w 1891715"/>
                <a:gd name="connsiteY56" fmla="*/ 345565 h 1034154"/>
                <a:gd name="connsiteX57" fmla="*/ 626337 w 1891715"/>
                <a:gd name="connsiteY57" fmla="*/ 345565 h 1034154"/>
                <a:gd name="connsiteX58" fmla="*/ 626337 w 1891715"/>
                <a:gd name="connsiteY58" fmla="*/ 332860 h 1034154"/>
                <a:gd name="connsiteX59" fmla="*/ 597116 w 1891715"/>
                <a:gd name="connsiteY59" fmla="*/ 332860 h 1034154"/>
                <a:gd name="connsiteX60" fmla="*/ 597116 w 1891715"/>
                <a:gd name="connsiteY60" fmla="*/ 318885 h 1034154"/>
                <a:gd name="connsiteX61" fmla="*/ 593305 w 1891715"/>
                <a:gd name="connsiteY61" fmla="*/ 318885 h 1034154"/>
                <a:gd name="connsiteX62" fmla="*/ 593305 w 1891715"/>
                <a:gd name="connsiteY62" fmla="*/ 294747 h 1034154"/>
                <a:gd name="connsiteX63" fmla="*/ 588223 w 1891715"/>
                <a:gd name="connsiteY63" fmla="*/ 294747 h 1034154"/>
                <a:gd name="connsiteX64" fmla="*/ 588223 w 1891715"/>
                <a:gd name="connsiteY64" fmla="*/ 280771 h 1034154"/>
                <a:gd name="connsiteX65" fmla="*/ 580600 w 1891715"/>
                <a:gd name="connsiteY65" fmla="*/ 280771 h 1034154"/>
                <a:gd name="connsiteX66" fmla="*/ 580600 w 1891715"/>
                <a:gd name="connsiteY66" fmla="*/ 269337 h 1034154"/>
                <a:gd name="connsiteX67" fmla="*/ 548839 w 1891715"/>
                <a:gd name="connsiteY67" fmla="*/ 269337 h 1034154"/>
                <a:gd name="connsiteX68" fmla="*/ 548839 w 1891715"/>
                <a:gd name="connsiteY68" fmla="*/ 255362 h 1034154"/>
                <a:gd name="connsiteX69" fmla="*/ 542487 w 1891715"/>
                <a:gd name="connsiteY69" fmla="*/ 255362 h 1034154"/>
                <a:gd name="connsiteX70" fmla="*/ 542487 w 1891715"/>
                <a:gd name="connsiteY70" fmla="*/ 242658 h 1034154"/>
                <a:gd name="connsiteX71" fmla="*/ 522160 w 1891715"/>
                <a:gd name="connsiteY71" fmla="*/ 242658 h 1034154"/>
                <a:gd name="connsiteX72" fmla="*/ 522160 w 1891715"/>
                <a:gd name="connsiteY72" fmla="*/ 221060 h 1034154"/>
                <a:gd name="connsiteX73" fmla="*/ 471341 w 1891715"/>
                <a:gd name="connsiteY73" fmla="*/ 221060 h 1034154"/>
                <a:gd name="connsiteX74" fmla="*/ 471341 w 1891715"/>
                <a:gd name="connsiteY74" fmla="*/ 208355 h 1034154"/>
                <a:gd name="connsiteX75" fmla="*/ 449743 w 1891715"/>
                <a:gd name="connsiteY75" fmla="*/ 208355 h 1034154"/>
                <a:gd name="connsiteX76" fmla="*/ 449743 w 1891715"/>
                <a:gd name="connsiteY76" fmla="*/ 194380 h 1034154"/>
                <a:gd name="connsiteX77" fmla="*/ 447202 w 1891715"/>
                <a:gd name="connsiteY77" fmla="*/ 194380 h 1034154"/>
                <a:gd name="connsiteX78" fmla="*/ 447202 w 1891715"/>
                <a:gd name="connsiteY78" fmla="*/ 181676 h 1034154"/>
                <a:gd name="connsiteX79" fmla="*/ 424334 w 1891715"/>
                <a:gd name="connsiteY79" fmla="*/ 181676 h 1034154"/>
                <a:gd name="connsiteX80" fmla="*/ 424334 w 1891715"/>
                <a:gd name="connsiteY80" fmla="*/ 170242 h 1034154"/>
                <a:gd name="connsiteX81" fmla="*/ 350647 w 1891715"/>
                <a:gd name="connsiteY81" fmla="*/ 170242 h 1034154"/>
                <a:gd name="connsiteX82" fmla="*/ 350647 w 1891715"/>
                <a:gd name="connsiteY82" fmla="*/ 161348 h 1034154"/>
                <a:gd name="connsiteX83" fmla="*/ 345565 w 1891715"/>
                <a:gd name="connsiteY83" fmla="*/ 161348 h 1034154"/>
                <a:gd name="connsiteX84" fmla="*/ 345565 w 1891715"/>
                <a:gd name="connsiteY84" fmla="*/ 148644 h 1034154"/>
                <a:gd name="connsiteX85" fmla="*/ 298558 w 1891715"/>
                <a:gd name="connsiteY85" fmla="*/ 148644 h 1034154"/>
                <a:gd name="connsiteX86" fmla="*/ 298558 w 1891715"/>
                <a:gd name="connsiteY86" fmla="*/ 137210 h 1034154"/>
                <a:gd name="connsiteX87" fmla="*/ 224872 w 1891715"/>
                <a:gd name="connsiteY87" fmla="*/ 137210 h 1034154"/>
                <a:gd name="connsiteX88" fmla="*/ 224872 w 1891715"/>
                <a:gd name="connsiteY88" fmla="*/ 128316 h 1034154"/>
                <a:gd name="connsiteX89" fmla="*/ 215978 w 1891715"/>
                <a:gd name="connsiteY89" fmla="*/ 128316 h 1034154"/>
                <a:gd name="connsiteX90" fmla="*/ 215978 w 1891715"/>
                <a:gd name="connsiteY90" fmla="*/ 115612 h 1034154"/>
                <a:gd name="connsiteX91" fmla="*/ 212167 w 1891715"/>
                <a:gd name="connsiteY91" fmla="*/ 115612 h 1034154"/>
                <a:gd name="connsiteX92" fmla="*/ 212167 w 1891715"/>
                <a:gd name="connsiteY92" fmla="*/ 106719 h 1034154"/>
                <a:gd name="connsiteX93" fmla="*/ 196921 w 1891715"/>
                <a:gd name="connsiteY93" fmla="*/ 106719 h 1034154"/>
                <a:gd name="connsiteX94" fmla="*/ 196921 w 1891715"/>
                <a:gd name="connsiteY94" fmla="*/ 96555 h 1034154"/>
                <a:gd name="connsiteX95" fmla="*/ 163890 w 1891715"/>
                <a:gd name="connsiteY95" fmla="*/ 96555 h 1034154"/>
                <a:gd name="connsiteX96" fmla="*/ 163890 w 1891715"/>
                <a:gd name="connsiteY96" fmla="*/ 85121 h 1034154"/>
                <a:gd name="connsiteX97" fmla="*/ 158808 w 1891715"/>
                <a:gd name="connsiteY97" fmla="*/ 85121 h 1034154"/>
                <a:gd name="connsiteX98" fmla="*/ 158808 w 1891715"/>
                <a:gd name="connsiteY98" fmla="*/ 78768 h 1034154"/>
                <a:gd name="connsiteX99" fmla="*/ 134669 w 1891715"/>
                <a:gd name="connsiteY99" fmla="*/ 78768 h 1034154"/>
                <a:gd name="connsiteX100" fmla="*/ 134669 w 1891715"/>
                <a:gd name="connsiteY100" fmla="*/ 67334 h 1034154"/>
                <a:gd name="connsiteX101" fmla="*/ 107989 w 1891715"/>
                <a:gd name="connsiteY101" fmla="*/ 67334 h 1034154"/>
                <a:gd name="connsiteX102" fmla="*/ 107989 w 1891715"/>
                <a:gd name="connsiteY102" fmla="*/ 57171 h 1034154"/>
                <a:gd name="connsiteX103" fmla="*/ 104178 w 1891715"/>
                <a:gd name="connsiteY103" fmla="*/ 57171 h 1034154"/>
                <a:gd name="connsiteX104" fmla="*/ 104178 w 1891715"/>
                <a:gd name="connsiteY104" fmla="*/ 44466 h 1034154"/>
                <a:gd name="connsiteX105" fmla="*/ 100367 w 1891715"/>
                <a:gd name="connsiteY105" fmla="*/ 44466 h 1034154"/>
                <a:gd name="connsiteX106" fmla="*/ 100367 w 1891715"/>
                <a:gd name="connsiteY106" fmla="*/ 39384 h 1034154"/>
                <a:gd name="connsiteX107" fmla="*/ 94014 w 1891715"/>
                <a:gd name="connsiteY107" fmla="*/ 39384 h 1034154"/>
                <a:gd name="connsiteX108" fmla="*/ 94014 w 1891715"/>
                <a:gd name="connsiteY108" fmla="*/ 30491 h 1034154"/>
                <a:gd name="connsiteX109" fmla="*/ 91473 w 1891715"/>
                <a:gd name="connsiteY109" fmla="*/ 30491 h 1034154"/>
                <a:gd name="connsiteX110" fmla="*/ 91473 w 1891715"/>
                <a:gd name="connsiteY110" fmla="*/ 26679 h 1034154"/>
                <a:gd name="connsiteX111" fmla="*/ 83851 w 1891715"/>
                <a:gd name="connsiteY111" fmla="*/ 26679 h 1034154"/>
                <a:gd name="connsiteX112" fmla="*/ 83851 w 1891715"/>
                <a:gd name="connsiteY112" fmla="*/ 19057 h 1034154"/>
                <a:gd name="connsiteX113" fmla="*/ 63523 w 1891715"/>
                <a:gd name="connsiteY113" fmla="*/ 19057 h 1034154"/>
                <a:gd name="connsiteX114" fmla="*/ 63523 w 1891715"/>
                <a:gd name="connsiteY114" fmla="*/ 7622 h 1034154"/>
                <a:gd name="connsiteX115" fmla="*/ 19057 w 1891715"/>
                <a:gd name="connsiteY115" fmla="*/ 7622 h 1034154"/>
                <a:gd name="connsiteX116" fmla="*/ 19057 w 1891715"/>
                <a:gd name="connsiteY116" fmla="*/ 0 h 1034154"/>
                <a:gd name="connsiteX117" fmla="*/ 0 w 1891715"/>
                <a:gd name="connsiteY117" fmla="*/ 0 h 103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891715" h="1034154">
                  <a:moveTo>
                    <a:pt x="1891715" y="1034155"/>
                  </a:moveTo>
                  <a:lnTo>
                    <a:pt x="1628730" y="1034155"/>
                  </a:lnTo>
                  <a:lnTo>
                    <a:pt x="1628730" y="997311"/>
                  </a:lnTo>
                  <a:lnTo>
                    <a:pt x="1610943" y="997311"/>
                  </a:lnTo>
                  <a:lnTo>
                    <a:pt x="1610943" y="961738"/>
                  </a:lnTo>
                  <a:lnTo>
                    <a:pt x="1581723" y="961738"/>
                  </a:lnTo>
                  <a:lnTo>
                    <a:pt x="1581723" y="929977"/>
                  </a:lnTo>
                  <a:lnTo>
                    <a:pt x="1558855" y="929977"/>
                  </a:lnTo>
                  <a:lnTo>
                    <a:pt x="1558855" y="899486"/>
                  </a:lnTo>
                  <a:lnTo>
                    <a:pt x="1522011" y="899486"/>
                  </a:lnTo>
                  <a:lnTo>
                    <a:pt x="1522011" y="867724"/>
                  </a:lnTo>
                  <a:lnTo>
                    <a:pt x="1508036" y="867724"/>
                  </a:lnTo>
                  <a:lnTo>
                    <a:pt x="1508036" y="835963"/>
                  </a:lnTo>
                  <a:lnTo>
                    <a:pt x="1486438" y="835963"/>
                  </a:lnTo>
                  <a:lnTo>
                    <a:pt x="1486438" y="809283"/>
                  </a:lnTo>
                  <a:lnTo>
                    <a:pt x="1475005" y="809283"/>
                  </a:lnTo>
                  <a:lnTo>
                    <a:pt x="1475005" y="778792"/>
                  </a:lnTo>
                  <a:lnTo>
                    <a:pt x="1455948" y="778792"/>
                  </a:lnTo>
                  <a:lnTo>
                    <a:pt x="1455948" y="753383"/>
                  </a:lnTo>
                  <a:lnTo>
                    <a:pt x="1435620" y="753383"/>
                  </a:lnTo>
                  <a:lnTo>
                    <a:pt x="1435620" y="727974"/>
                  </a:lnTo>
                  <a:lnTo>
                    <a:pt x="1421645" y="727974"/>
                  </a:lnTo>
                  <a:lnTo>
                    <a:pt x="1421645" y="700023"/>
                  </a:lnTo>
                  <a:lnTo>
                    <a:pt x="1417834" y="700023"/>
                  </a:lnTo>
                  <a:lnTo>
                    <a:pt x="1417834" y="674614"/>
                  </a:lnTo>
                  <a:lnTo>
                    <a:pt x="1368286" y="674614"/>
                  </a:lnTo>
                  <a:lnTo>
                    <a:pt x="1368286" y="649205"/>
                  </a:lnTo>
                  <a:lnTo>
                    <a:pt x="1283165" y="649205"/>
                  </a:lnTo>
                  <a:lnTo>
                    <a:pt x="1283165" y="623796"/>
                  </a:lnTo>
                  <a:lnTo>
                    <a:pt x="1241240" y="623796"/>
                  </a:lnTo>
                  <a:lnTo>
                    <a:pt x="1241240" y="602198"/>
                  </a:lnTo>
                  <a:lnTo>
                    <a:pt x="1161201" y="602198"/>
                  </a:lnTo>
                  <a:lnTo>
                    <a:pt x="1161201" y="581871"/>
                  </a:lnTo>
                  <a:lnTo>
                    <a:pt x="1153578" y="581871"/>
                  </a:lnTo>
                  <a:lnTo>
                    <a:pt x="1153578" y="560273"/>
                  </a:lnTo>
                  <a:lnTo>
                    <a:pt x="1144685" y="560273"/>
                  </a:lnTo>
                  <a:lnTo>
                    <a:pt x="1144685" y="543757"/>
                  </a:lnTo>
                  <a:lnTo>
                    <a:pt x="1135792" y="543757"/>
                  </a:lnTo>
                  <a:lnTo>
                    <a:pt x="1135792" y="518348"/>
                  </a:lnTo>
                  <a:lnTo>
                    <a:pt x="1119276" y="518348"/>
                  </a:lnTo>
                  <a:lnTo>
                    <a:pt x="1119276" y="500561"/>
                  </a:lnTo>
                  <a:lnTo>
                    <a:pt x="1088785" y="500561"/>
                  </a:lnTo>
                  <a:lnTo>
                    <a:pt x="1088785" y="481504"/>
                  </a:lnTo>
                  <a:lnTo>
                    <a:pt x="1004934" y="481504"/>
                  </a:lnTo>
                  <a:lnTo>
                    <a:pt x="1004934" y="464988"/>
                  </a:lnTo>
                  <a:lnTo>
                    <a:pt x="969361" y="464988"/>
                  </a:lnTo>
                  <a:lnTo>
                    <a:pt x="969361" y="447202"/>
                  </a:lnTo>
                  <a:lnTo>
                    <a:pt x="881700" y="447202"/>
                  </a:lnTo>
                  <a:lnTo>
                    <a:pt x="881700" y="430686"/>
                  </a:lnTo>
                  <a:lnTo>
                    <a:pt x="830881" y="430686"/>
                  </a:lnTo>
                  <a:lnTo>
                    <a:pt x="830881" y="400195"/>
                  </a:lnTo>
                  <a:lnTo>
                    <a:pt x="785144" y="400195"/>
                  </a:lnTo>
                  <a:lnTo>
                    <a:pt x="785144" y="386220"/>
                  </a:lnTo>
                  <a:lnTo>
                    <a:pt x="710188" y="386220"/>
                  </a:lnTo>
                  <a:lnTo>
                    <a:pt x="710188" y="373515"/>
                  </a:lnTo>
                  <a:lnTo>
                    <a:pt x="654287" y="373515"/>
                  </a:lnTo>
                  <a:lnTo>
                    <a:pt x="654287" y="345565"/>
                  </a:lnTo>
                  <a:lnTo>
                    <a:pt x="626337" y="345565"/>
                  </a:lnTo>
                  <a:lnTo>
                    <a:pt x="626337" y="332860"/>
                  </a:lnTo>
                  <a:lnTo>
                    <a:pt x="597116" y="332860"/>
                  </a:lnTo>
                  <a:lnTo>
                    <a:pt x="597116" y="318885"/>
                  </a:lnTo>
                  <a:lnTo>
                    <a:pt x="593305" y="318885"/>
                  </a:lnTo>
                  <a:lnTo>
                    <a:pt x="593305" y="294747"/>
                  </a:lnTo>
                  <a:lnTo>
                    <a:pt x="588223" y="294747"/>
                  </a:lnTo>
                  <a:lnTo>
                    <a:pt x="588223" y="280771"/>
                  </a:lnTo>
                  <a:lnTo>
                    <a:pt x="580600" y="280771"/>
                  </a:lnTo>
                  <a:lnTo>
                    <a:pt x="580600" y="269337"/>
                  </a:lnTo>
                  <a:lnTo>
                    <a:pt x="548839" y="269337"/>
                  </a:lnTo>
                  <a:lnTo>
                    <a:pt x="548839" y="255362"/>
                  </a:lnTo>
                  <a:lnTo>
                    <a:pt x="542487" y="255362"/>
                  </a:lnTo>
                  <a:lnTo>
                    <a:pt x="542487" y="242658"/>
                  </a:lnTo>
                  <a:lnTo>
                    <a:pt x="522160" y="242658"/>
                  </a:lnTo>
                  <a:lnTo>
                    <a:pt x="522160" y="221060"/>
                  </a:lnTo>
                  <a:lnTo>
                    <a:pt x="471341" y="221060"/>
                  </a:lnTo>
                  <a:lnTo>
                    <a:pt x="471341" y="208355"/>
                  </a:lnTo>
                  <a:lnTo>
                    <a:pt x="449743" y="208355"/>
                  </a:lnTo>
                  <a:lnTo>
                    <a:pt x="449743" y="194380"/>
                  </a:lnTo>
                  <a:lnTo>
                    <a:pt x="447202" y="194380"/>
                  </a:lnTo>
                  <a:lnTo>
                    <a:pt x="447202" y="181676"/>
                  </a:lnTo>
                  <a:lnTo>
                    <a:pt x="424334" y="181676"/>
                  </a:lnTo>
                  <a:lnTo>
                    <a:pt x="424334" y="170242"/>
                  </a:lnTo>
                  <a:lnTo>
                    <a:pt x="350647" y="170242"/>
                  </a:lnTo>
                  <a:lnTo>
                    <a:pt x="350647" y="161348"/>
                  </a:lnTo>
                  <a:lnTo>
                    <a:pt x="345565" y="161348"/>
                  </a:lnTo>
                  <a:lnTo>
                    <a:pt x="345565" y="148644"/>
                  </a:lnTo>
                  <a:lnTo>
                    <a:pt x="298558" y="148644"/>
                  </a:lnTo>
                  <a:lnTo>
                    <a:pt x="298558" y="137210"/>
                  </a:lnTo>
                  <a:lnTo>
                    <a:pt x="224872" y="137210"/>
                  </a:lnTo>
                  <a:lnTo>
                    <a:pt x="224872" y="128316"/>
                  </a:lnTo>
                  <a:lnTo>
                    <a:pt x="215978" y="128316"/>
                  </a:lnTo>
                  <a:lnTo>
                    <a:pt x="215978" y="115612"/>
                  </a:lnTo>
                  <a:lnTo>
                    <a:pt x="212167" y="115612"/>
                  </a:lnTo>
                  <a:lnTo>
                    <a:pt x="212167" y="106719"/>
                  </a:lnTo>
                  <a:lnTo>
                    <a:pt x="196921" y="106719"/>
                  </a:lnTo>
                  <a:lnTo>
                    <a:pt x="196921" y="96555"/>
                  </a:lnTo>
                  <a:lnTo>
                    <a:pt x="163890" y="96555"/>
                  </a:lnTo>
                  <a:lnTo>
                    <a:pt x="163890" y="85121"/>
                  </a:lnTo>
                  <a:lnTo>
                    <a:pt x="158808" y="85121"/>
                  </a:lnTo>
                  <a:lnTo>
                    <a:pt x="158808" y="78768"/>
                  </a:lnTo>
                  <a:lnTo>
                    <a:pt x="134669" y="78768"/>
                  </a:lnTo>
                  <a:lnTo>
                    <a:pt x="134669" y="67334"/>
                  </a:lnTo>
                  <a:lnTo>
                    <a:pt x="107989" y="67334"/>
                  </a:lnTo>
                  <a:lnTo>
                    <a:pt x="107989" y="57171"/>
                  </a:lnTo>
                  <a:lnTo>
                    <a:pt x="104178" y="57171"/>
                  </a:lnTo>
                  <a:lnTo>
                    <a:pt x="104178" y="44466"/>
                  </a:lnTo>
                  <a:lnTo>
                    <a:pt x="100367" y="44466"/>
                  </a:lnTo>
                  <a:lnTo>
                    <a:pt x="100367" y="39384"/>
                  </a:lnTo>
                  <a:lnTo>
                    <a:pt x="94014" y="39384"/>
                  </a:lnTo>
                  <a:lnTo>
                    <a:pt x="94014" y="30491"/>
                  </a:lnTo>
                  <a:lnTo>
                    <a:pt x="91473" y="30491"/>
                  </a:lnTo>
                  <a:lnTo>
                    <a:pt x="91473" y="26679"/>
                  </a:lnTo>
                  <a:lnTo>
                    <a:pt x="83851" y="26679"/>
                  </a:lnTo>
                  <a:lnTo>
                    <a:pt x="83851" y="19057"/>
                  </a:lnTo>
                  <a:lnTo>
                    <a:pt x="63523" y="19057"/>
                  </a:lnTo>
                  <a:lnTo>
                    <a:pt x="63523" y="7622"/>
                  </a:lnTo>
                  <a:lnTo>
                    <a:pt x="19057" y="7622"/>
                  </a:lnTo>
                  <a:lnTo>
                    <a:pt x="19057" y="0"/>
                  </a:lnTo>
                  <a:lnTo>
                    <a:pt x="0" y="0"/>
                  </a:lnTo>
                </a:path>
              </a:pathLst>
            </a:custGeom>
            <a:noFill/>
            <a:ln w="12163" cap="flat">
              <a:solidFill>
                <a:srgbClr val="E30046"/>
              </a:solidFill>
              <a:prstDash val="solid"/>
              <a:miter/>
            </a:ln>
          </p:spPr>
          <p:txBody>
            <a:bodyPr rtlCol="0" anchor="ctr"/>
            <a:lstStyle/>
            <a:p>
              <a:endParaRPr lang="en-US" dirty="0"/>
            </a:p>
          </p:txBody>
        </p:sp>
        <p:sp>
          <p:nvSpPr>
            <p:cNvPr id="321" name="TextBox 320">
              <a:extLst>
                <a:ext uri="{FF2B5EF4-FFF2-40B4-BE49-F238E27FC236}">
                  <a16:creationId xmlns:a16="http://schemas.microsoft.com/office/drawing/2014/main" id="{7D54CF7A-8F06-4A2C-9C3E-B9356106E5DA}"/>
                </a:ext>
              </a:extLst>
            </p:cNvPr>
            <p:cNvSpPr txBox="1"/>
            <p:nvPr/>
          </p:nvSpPr>
          <p:spPr>
            <a:xfrm>
              <a:off x="8851918" y="5494477"/>
              <a:ext cx="1064898" cy="183813"/>
            </a:xfrm>
            <a:prstGeom prst="rect">
              <a:avLst/>
            </a:prstGeom>
            <a:noFill/>
          </p:spPr>
          <p:txBody>
            <a:bodyPr wrap="none" lIns="0" tIns="0" rIns="0" bIns="0" rtlCol="0" anchor="ctr">
              <a:noAutofit/>
            </a:bodyPr>
            <a:lstStyle/>
            <a:p>
              <a:r>
                <a:rPr lang="en-GB" sz="900" b="1" dirty="0">
                  <a:solidFill>
                    <a:schemeClr val="accent1"/>
                  </a:solidFill>
                </a:rPr>
                <a:t>≤200 </a:t>
              </a:r>
              <a:r>
                <a:rPr lang="en-GB" sz="800" dirty="0">
                  <a:solidFill>
                    <a:schemeClr val="accent1"/>
                  </a:solidFill>
                </a:rPr>
                <a:t>(15% of cohort)</a:t>
              </a:r>
            </a:p>
          </p:txBody>
        </p:sp>
        <p:sp>
          <p:nvSpPr>
            <p:cNvPr id="326" name="TextBox 325">
              <a:extLst>
                <a:ext uri="{FF2B5EF4-FFF2-40B4-BE49-F238E27FC236}">
                  <a16:creationId xmlns:a16="http://schemas.microsoft.com/office/drawing/2014/main" id="{90F35B38-0E49-4F7F-A26B-88B3A04AC9FA}"/>
                </a:ext>
              </a:extLst>
            </p:cNvPr>
            <p:cNvSpPr txBox="1"/>
            <p:nvPr/>
          </p:nvSpPr>
          <p:spPr>
            <a:xfrm>
              <a:off x="8307382" y="5653569"/>
              <a:ext cx="490467" cy="275469"/>
            </a:xfrm>
            <a:prstGeom prst="rect">
              <a:avLst/>
            </a:prstGeom>
            <a:noFill/>
          </p:spPr>
          <p:txBody>
            <a:bodyPr wrap="none" lIns="0" tIns="0" rIns="0" bIns="0" rtlCol="0" anchor="ctr">
              <a:noAutofit/>
            </a:bodyPr>
            <a:lstStyle/>
            <a:p>
              <a:pPr algn="ctr"/>
              <a:r>
                <a:rPr lang="en-GB" sz="900" b="1" dirty="0">
                  <a:solidFill>
                    <a:schemeClr val="accent1"/>
                  </a:solidFill>
                </a:rPr>
                <a:t>~2.5%</a:t>
              </a:r>
            </a:p>
            <a:p>
              <a:pPr algn="ctr"/>
              <a:r>
                <a:rPr lang="en-GB" sz="900" b="1" dirty="0">
                  <a:solidFill>
                    <a:schemeClr val="accent1"/>
                  </a:solidFill>
                </a:rPr>
                <a:t>per year</a:t>
              </a:r>
              <a:endParaRPr lang="en-GB" sz="800" dirty="0">
                <a:solidFill>
                  <a:schemeClr val="accent1"/>
                </a:solidFill>
              </a:endParaRPr>
            </a:p>
          </p:txBody>
        </p:sp>
      </p:grpSp>
      <p:grpSp>
        <p:nvGrpSpPr>
          <p:cNvPr id="15" name="Group 14">
            <a:extLst>
              <a:ext uri="{FF2B5EF4-FFF2-40B4-BE49-F238E27FC236}">
                <a16:creationId xmlns:a16="http://schemas.microsoft.com/office/drawing/2014/main" id="{A7CA72AD-07BD-4206-B342-C898DBCF14FD}"/>
              </a:ext>
            </a:extLst>
          </p:cNvPr>
          <p:cNvGrpSpPr/>
          <p:nvPr/>
        </p:nvGrpSpPr>
        <p:grpSpPr>
          <a:xfrm>
            <a:off x="6902279" y="4564221"/>
            <a:ext cx="3014537" cy="545170"/>
            <a:chOff x="6902279" y="4564221"/>
            <a:chExt cx="3014537" cy="545170"/>
          </a:xfrm>
        </p:grpSpPr>
        <p:sp>
          <p:nvSpPr>
            <p:cNvPr id="303" name="Freeform 58">
              <a:extLst>
                <a:ext uri="{FF2B5EF4-FFF2-40B4-BE49-F238E27FC236}">
                  <a16:creationId xmlns:a16="http://schemas.microsoft.com/office/drawing/2014/main" id="{5FA57089-3260-4843-AD7D-BC2F1317121C}"/>
                </a:ext>
              </a:extLst>
            </p:cNvPr>
            <p:cNvSpPr/>
            <p:nvPr/>
          </p:nvSpPr>
          <p:spPr>
            <a:xfrm>
              <a:off x="6902279" y="4564221"/>
              <a:ext cx="1882924" cy="417303"/>
            </a:xfrm>
            <a:custGeom>
              <a:avLst/>
              <a:gdLst>
                <a:gd name="connsiteX0" fmla="*/ 1891715 w 1891715"/>
                <a:gd name="connsiteY0" fmla="*/ 419252 h 419251"/>
                <a:gd name="connsiteX1" fmla="*/ 1792620 w 1891715"/>
                <a:gd name="connsiteY1" fmla="*/ 419252 h 419251"/>
                <a:gd name="connsiteX2" fmla="*/ 1792620 w 1891715"/>
                <a:gd name="connsiteY2" fmla="*/ 404006 h 419251"/>
                <a:gd name="connsiteX3" fmla="*/ 1734178 w 1891715"/>
                <a:gd name="connsiteY3" fmla="*/ 404006 h 419251"/>
                <a:gd name="connsiteX4" fmla="*/ 1734178 w 1891715"/>
                <a:gd name="connsiteY4" fmla="*/ 387490 h 419251"/>
                <a:gd name="connsiteX5" fmla="*/ 1689712 w 1891715"/>
                <a:gd name="connsiteY5" fmla="*/ 387490 h 419251"/>
                <a:gd name="connsiteX6" fmla="*/ 1689712 w 1891715"/>
                <a:gd name="connsiteY6" fmla="*/ 370975 h 419251"/>
                <a:gd name="connsiteX7" fmla="*/ 1635082 w 1891715"/>
                <a:gd name="connsiteY7" fmla="*/ 370975 h 419251"/>
                <a:gd name="connsiteX8" fmla="*/ 1635082 w 1891715"/>
                <a:gd name="connsiteY8" fmla="*/ 354458 h 419251"/>
                <a:gd name="connsiteX9" fmla="*/ 1626189 w 1891715"/>
                <a:gd name="connsiteY9" fmla="*/ 354458 h 419251"/>
                <a:gd name="connsiteX10" fmla="*/ 1626189 w 1891715"/>
                <a:gd name="connsiteY10" fmla="*/ 343024 h 419251"/>
                <a:gd name="connsiteX11" fmla="*/ 1614755 w 1891715"/>
                <a:gd name="connsiteY11" fmla="*/ 343024 h 419251"/>
                <a:gd name="connsiteX12" fmla="*/ 1614755 w 1891715"/>
                <a:gd name="connsiteY12" fmla="*/ 329049 h 419251"/>
                <a:gd name="connsiteX13" fmla="*/ 1595698 w 1891715"/>
                <a:gd name="connsiteY13" fmla="*/ 329049 h 419251"/>
                <a:gd name="connsiteX14" fmla="*/ 1595698 w 1891715"/>
                <a:gd name="connsiteY14" fmla="*/ 317615 h 419251"/>
                <a:gd name="connsiteX15" fmla="*/ 1556314 w 1891715"/>
                <a:gd name="connsiteY15" fmla="*/ 317615 h 419251"/>
                <a:gd name="connsiteX16" fmla="*/ 1556314 w 1891715"/>
                <a:gd name="connsiteY16" fmla="*/ 306181 h 419251"/>
                <a:gd name="connsiteX17" fmla="*/ 1426727 w 1891715"/>
                <a:gd name="connsiteY17" fmla="*/ 306181 h 419251"/>
                <a:gd name="connsiteX18" fmla="*/ 1426727 w 1891715"/>
                <a:gd name="connsiteY18" fmla="*/ 298558 h 419251"/>
                <a:gd name="connsiteX19" fmla="*/ 1407670 w 1891715"/>
                <a:gd name="connsiteY19" fmla="*/ 298558 h 419251"/>
                <a:gd name="connsiteX20" fmla="*/ 1407670 w 1891715"/>
                <a:gd name="connsiteY20" fmla="*/ 285854 h 419251"/>
                <a:gd name="connsiteX21" fmla="*/ 1401317 w 1891715"/>
                <a:gd name="connsiteY21" fmla="*/ 285854 h 419251"/>
                <a:gd name="connsiteX22" fmla="*/ 1401317 w 1891715"/>
                <a:gd name="connsiteY22" fmla="*/ 266797 h 419251"/>
                <a:gd name="connsiteX23" fmla="*/ 1358122 w 1891715"/>
                <a:gd name="connsiteY23" fmla="*/ 266797 h 419251"/>
                <a:gd name="connsiteX24" fmla="*/ 1358122 w 1891715"/>
                <a:gd name="connsiteY24" fmla="*/ 255363 h 419251"/>
                <a:gd name="connsiteX25" fmla="*/ 1332713 w 1891715"/>
                <a:gd name="connsiteY25" fmla="*/ 255363 h 419251"/>
                <a:gd name="connsiteX26" fmla="*/ 1332713 w 1891715"/>
                <a:gd name="connsiteY26" fmla="*/ 240117 h 419251"/>
                <a:gd name="connsiteX27" fmla="*/ 1257756 w 1891715"/>
                <a:gd name="connsiteY27" fmla="*/ 240117 h 419251"/>
                <a:gd name="connsiteX28" fmla="*/ 1257756 w 1891715"/>
                <a:gd name="connsiteY28" fmla="*/ 221060 h 419251"/>
                <a:gd name="connsiteX29" fmla="*/ 1165012 w 1891715"/>
                <a:gd name="connsiteY29" fmla="*/ 221060 h 419251"/>
                <a:gd name="connsiteX30" fmla="*/ 1165012 w 1891715"/>
                <a:gd name="connsiteY30" fmla="*/ 214708 h 419251"/>
                <a:gd name="connsiteX31" fmla="*/ 1142144 w 1891715"/>
                <a:gd name="connsiteY31" fmla="*/ 214708 h 419251"/>
                <a:gd name="connsiteX32" fmla="*/ 1142144 w 1891715"/>
                <a:gd name="connsiteY32" fmla="*/ 207085 h 419251"/>
                <a:gd name="connsiteX33" fmla="*/ 1067187 w 1891715"/>
                <a:gd name="connsiteY33" fmla="*/ 207085 h 419251"/>
                <a:gd name="connsiteX34" fmla="*/ 1067187 w 1891715"/>
                <a:gd name="connsiteY34" fmla="*/ 200733 h 419251"/>
                <a:gd name="connsiteX35" fmla="*/ 1025261 w 1891715"/>
                <a:gd name="connsiteY35" fmla="*/ 200733 h 419251"/>
                <a:gd name="connsiteX36" fmla="*/ 1025261 w 1891715"/>
                <a:gd name="connsiteY36" fmla="*/ 194380 h 419251"/>
                <a:gd name="connsiteX37" fmla="*/ 980795 w 1891715"/>
                <a:gd name="connsiteY37" fmla="*/ 194380 h 419251"/>
                <a:gd name="connsiteX38" fmla="*/ 980795 w 1891715"/>
                <a:gd name="connsiteY38" fmla="*/ 188028 h 419251"/>
                <a:gd name="connsiteX39" fmla="*/ 936329 w 1891715"/>
                <a:gd name="connsiteY39" fmla="*/ 188028 h 419251"/>
                <a:gd name="connsiteX40" fmla="*/ 936329 w 1891715"/>
                <a:gd name="connsiteY40" fmla="*/ 180406 h 419251"/>
                <a:gd name="connsiteX41" fmla="*/ 881700 w 1891715"/>
                <a:gd name="connsiteY41" fmla="*/ 180406 h 419251"/>
                <a:gd name="connsiteX42" fmla="*/ 881700 w 1891715"/>
                <a:gd name="connsiteY42" fmla="*/ 176594 h 419251"/>
                <a:gd name="connsiteX43" fmla="*/ 851208 w 1891715"/>
                <a:gd name="connsiteY43" fmla="*/ 176594 h 419251"/>
                <a:gd name="connsiteX44" fmla="*/ 851208 w 1891715"/>
                <a:gd name="connsiteY44" fmla="*/ 165160 h 419251"/>
                <a:gd name="connsiteX45" fmla="*/ 824529 w 1891715"/>
                <a:gd name="connsiteY45" fmla="*/ 165160 h 419251"/>
                <a:gd name="connsiteX46" fmla="*/ 824529 w 1891715"/>
                <a:gd name="connsiteY46" fmla="*/ 161349 h 419251"/>
                <a:gd name="connsiteX47" fmla="*/ 794038 w 1891715"/>
                <a:gd name="connsiteY47" fmla="*/ 161349 h 419251"/>
                <a:gd name="connsiteX48" fmla="*/ 794038 w 1891715"/>
                <a:gd name="connsiteY48" fmla="*/ 157537 h 419251"/>
                <a:gd name="connsiteX49" fmla="*/ 783874 w 1891715"/>
                <a:gd name="connsiteY49" fmla="*/ 157537 h 419251"/>
                <a:gd name="connsiteX50" fmla="*/ 783874 w 1891715"/>
                <a:gd name="connsiteY50" fmla="*/ 153726 h 419251"/>
                <a:gd name="connsiteX51" fmla="*/ 758465 w 1891715"/>
                <a:gd name="connsiteY51" fmla="*/ 153726 h 419251"/>
                <a:gd name="connsiteX52" fmla="*/ 758465 w 1891715"/>
                <a:gd name="connsiteY52" fmla="*/ 143562 h 419251"/>
                <a:gd name="connsiteX53" fmla="*/ 740678 w 1891715"/>
                <a:gd name="connsiteY53" fmla="*/ 143562 h 419251"/>
                <a:gd name="connsiteX54" fmla="*/ 740678 w 1891715"/>
                <a:gd name="connsiteY54" fmla="*/ 137210 h 419251"/>
                <a:gd name="connsiteX55" fmla="*/ 609821 w 1891715"/>
                <a:gd name="connsiteY55" fmla="*/ 137210 h 419251"/>
                <a:gd name="connsiteX56" fmla="*/ 609821 w 1891715"/>
                <a:gd name="connsiteY56" fmla="*/ 129587 h 419251"/>
                <a:gd name="connsiteX57" fmla="*/ 589494 w 1891715"/>
                <a:gd name="connsiteY57" fmla="*/ 129587 h 419251"/>
                <a:gd name="connsiteX58" fmla="*/ 589494 w 1891715"/>
                <a:gd name="connsiteY58" fmla="*/ 125775 h 419251"/>
                <a:gd name="connsiteX59" fmla="*/ 564085 w 1891715"/>
                <a:gd name="connsiteY59" fmla="*/ 125775 h 419251"/>
                <a:gd name="connsiteX60" fmla="*/ 564085 w 1891715"/>
                <a:gd name="connsiteY60" fmla="*/ 114341 h 419251"/>
                <a:gd name="connsiteX61" fmla="*/ 520889 w 1891715"/>
                <a:gd name="connsiteY61" fmla="*/ 114341 h 419251"/>
                <a:gd name="connsiteX62" fmla="*/ 520889 w 1891715"/>
                <a:gd name="connsiteY62" fmla="*/ 99096 h 419251"/>
                <a:gd name="connsiteX63" fmla="*/ 509455 w 1891715"/>
                <a:gd name="connsiteY63" fmla="*/ 99096 h 419251"/>
                <a:gd name="connsiteX64" fmla="*/ 509455 w 1891715"/>
                <a:gd name="connsiteY64" fmla="*/ 92743 h 419251"/>
                <a:gd name="connsiteX65" fmla="*/ 490398 w 1891715"/>
                <a:gd name="connsiteY65" fmla="*/ 92743 h 419251"/>
                <a:gd name="connsiteX66" fmla="*/ 490398 w 1891715"/>
                <a:gd name="connsiteY66" fmla="*/ 86391 h 419251"/>
                <a:gd name="connsiteX67" fmla="*/ 451013 w 1891715"/>
                <a:gd name="connsiteY67" fmla="*/ 86391 h 419251"/>
                <a:gd name="connsiteX68" fmla="*/ 451013 w 1891715"/>
                <a:gd name="connsiteY68" fmla="*/ 80039 h 419251"/>
                <a:gd name="connsiteX69" fmla="*/ 435768 w 1891715"/>
                <a:gd name="connsiteY69" fmla="*/ 80039 h 419251"/>
                <a:gd name="connsiteX70" fmla="*/ 435768 w 1891715"/>
                <a:gd name="connsiteY70" fmla="*/ 76228 h 419251"/>
                <a:gd name="connsiteX71" fmla="*/ 406547 w 1891715"/>
                <a:gd name="connsiteY71" fmla="*/ 76228 h 419251"/>
                <a:gd name="connsiteX72" fmla="*/ 406547 w 1891715"/>
                <a:gd name="connsiteY72" fmla="*/ 69875 h 419251"/>
                <a:gd name="connsiteX73" fmla="*/ 387490 w 1891715"/>
                <a:gd name="connsiteY73" fmla="*/ 69875 h 419251"/>
                <a:gd name="connsiteX74" fmla="*/ 387490 w 1891715"/>
                <a:gd name="connsiteY74" fmla="*/ 66064 h 419251"/>
                <a:gd name="connsiteX75" fmla="*/ 364622 w 1891715"/>
                <a:gd name="connsiteY75" fmla="*/ 66064 h 419251"/>
                <a:gd name="connsiteX76" fmla="*/ 364622 w 1891715"/>
                <a:gd name="connsiteY76" fmla="*/ 60982 h 419251"/>
                <a:gd name="connsiteX77" fmla="*/ 353188 w 1891715"/>
                <a:gd name="connsiteY77" fmla="*/ 60982 h 419251"/>
                <a:gd name="connsiteX78" fmla="*/ 353188 w 1891715"/>
                <a:gd name="connsiteY78" fmla="*/ 54630 h 419251"/>
                <a:gd name="connsiteX79" fmla="*/ 325238 w 1891715"/>
                <a:gd name="connsiteY79" fmla="*/ 54630 h 419251"/>
                <a:gd name="connsiteX80" fmla="*/ 325238 w 1891715"/>
                <a:gd name="connsiteY80" fmla="*/ 45737 h 419251"/>
                <a:gd name="connsiteX81" fmla="*/ 313804 w 1891715"/>
                <a:gd name="connsiteY81" fmla="*/ 45737 h 419251"/>
                <a:gd name="connsiteX82" fmla="*/ 313804 w 1891715"/>
                <a:gd name="connsiteY82" fmla="*/ 39384 h 419251"/>
                <a:gd name="connsiteX83" fmla="*/ 279501 w 1891715"/>
                <a:gd name="connsiteY83" fmla="*/ 39384 h 419251"/>
                <a:gd name="connsiteX84" fmla="*/ 279501 w 1891715"/>
                <a:gd name="connsiteY84" fmla="*/ 35573 h 419251"/>
                <a:gd name="connsiteX85" fmla="*/ 254092 w 1891715"/>
                <a:gd name="connsiteY85" fmla="*/ 35573 h 419251"/>
                <a:gd name="connsiteX86" fmla="*/ 254092 w 1891715"/>
                <a:gd name="connsiteY86" fmla="*/ 33032 h 419251"/>
                <a:gd name="connsiteX87" fmla="*/ 237576 w 1891715"/>
                <a:gd name="connsiteY87" fmla="*/ 33032 h 419251"/>
                <a:gd name="connsiteX88" fmla="*/ 237576 w 1891715"/>
                <a:gd name="connsiteY88" fmla="*/ 29220 h 419251"/>
                <a:gd name="connsiteX89" fmla="*/ 175323 w 1891715"/>
                <a:gd name="connsiteY89" fmla="*/ 29220 h 419251"/>
                <a:gd name="connsiteX90" fmla="*/ 175323 w 1891715"/>
                <a:gd name="connsiteY90" fmla="*/ 25409 h 419251"/>
                <a:gd name="connsiteX91" fmla="*/ 148644 w 1891715"/>
                <a:gd name="connsiteY91" fmla="*/ 25409 h 419251"/>
                <a:gd name="connsiteX92" fmla="*/ 148644 w 1891715"/>
                <a:gd name="connsiteY92" fmla="*/ 16516 h 419251"/>
                <a:gd name="connsiteX93" fmla="*/ 115612 w 1891715"/>
                <a:gd name="connsiteY93" fmla="*/ 16516 h 419251"/>
                <a:gd name="connsiteX94" fmla="*/ 115612 w 1891715"/>
                <a:gd name="connsiteY94" fmla="*/ 12705 h 419251"/>
                <a:gd name="connsiteX95" fmla="*/ 74957 w 1891715"/>
                <a:gd name="connsiteY95" fmla="*/ 12705 h 419251"/>
                <a:gd name="connsiteX96" fmla="*/ 74957 w 1891715"/>
                <a:gd name="connsiteY96" fmla="*/ 6352 h 419251"/>
                <a:gd name="connsiteX97" fmla="*/ 59712 w 1891715"/>
                <a:gd name="connsiteY97" fmla="*/ 6352 h 419251"/>
                <a:gd name="connsiteX98" fmla="*/ 59712 w 1891715"/>
                <a:gd name="connsiteY98" fmla="*/ 0 h 419251"/>
                <a:gd name="connsiteX99" fmla="*/ 0 w 1891715"/>
                <a:gd name="connsiteY99" fmla="*/ 0 h 41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1891715" h="419251">
                  <a:moveTo>
                    <a:pt x="1891715" y="419252"/>
                  </a:moveTo>
                  <a:lnTo>
                    <a:pt x="1792620" y="419252"/>
                  </a:lnTo>
                  <a:lnTo>
                    <a:pt x="1792620" y="404006"/>
                  </a:lnTo>
                  <a:lnTo>
                    <a:pt x="1734178" y="404006"/>
                  </a:lnTo>
                  <a:lnTo>
                    <a:pt x="1734178" y="387490"/>
                  </a:lnTo>
                  <a:lnTo>
                    <a:pt x="1689712" y="387490"/>
                  </a:lnTo>
                  <a:lnTo>
                    <a:pt x="1689712" y="370975"/>
                  </a:lnTo>
                  <a:lnTo>
                    <a:pt x="1635082" y="370975"/>
                  </a:lnTo>
                  <a:lnTo>
                    <a:pt x="1635082" y="354458"/>
                  </a:lnTo>
                  <a:cubicBezTo>
                    <a:pt x="1635082" y="354458"/>
                    <a:pt x="1624919" y="354458"/>
                    <a:pt x="1626189" y="354458"/>
                  </a:cubicBezTo>
                  <a:cubicBezTo>
                    <a:pt x="1626189" y="354458"/>
                    <a:pt x="1626189" y="343024"/>
                    <a:pt x="1626189" y="343024"/>
                  </a:cubicBezTo>
                  <a:lnTo>
                    <a:pt x="1614755" y="343024"/>
                  </a:lnTo>
                  <a:lnTo>
                    <a:pt x="1614755" y="329049"/>
                  </a:lnTo>
                  <a:lnTo>
                    <a:pt x="1595698" y="329049"/>
                  </a:lnTo>
                  <a:lnTo>
                    <a:pt x="1595698" y="317615"/>
                  </a:lnTo>
                  <a:lnTo>
                    <a:pt x="1556314" y="317615"/>
                  </a:lnTo>
                  <a:lnTo>
                    <a:pt x="1556314" y="306181"/>
                  </a:lnTo>
                  <a:lnTo>
                    <a:pt x="1426727" y="306181"/>
                  </a:lnTo>
                  <a:lnTo>
                    <a:pt x="1426727" y="298558"/>
                  </a:lnTo>
                  <a:lnTo>
                    <a:pt x="1407670" y="298558"/>
                  </a:lnTo>
                  <a:lnTo>
                    <a:pt x="1407670" y="285854"/>
                  </a:lnTo>
                  <a:lnTo>
                    <a:pt x="1401317" y="285854"/>
                  </a:lnTo>
                  <a:lnTo>
                    <a:pt x="1401317" y="266797"/>
                  </a:lnTo>
                  <a:lnTo>
                    <a:pt x="1358122" y="266797"/>
                  </a:lnTo>
                  <a:lnTo>
                    <a:pt x="1358122" y="255363"/>
                  </a:lnTo>
                  <a:lnTo>
                    <a:pt x="1332713" y="255363"/>
                  </a:lnTo>
                  <a:lnTo>
                    <a:pt x="1332713" y="240117"/>
                  </a:lnTo>
                  <a:lnTo>
                    <a:pt x="1257756" y="240117"/>
                  </a:lnTo>
                  <a:lnTo>
                    <a:pt x="1257756" y="221060"/>
                  </a:lnTo>
                  <a:lnTo>
                    <a:pt x="1165012" y="221060"/>
                  </a:lnTo>
                  <a:lnTo>
                    <a:pt x="1165012" y="214708"/>
                  </a:lnTo>
                  <a:lnTo>
                    <a:pt x="1142144" y="214708"/>
                  </a:lnTo>
                  <a:lnTo>
                    <a:pt x="1142144" y="207085"/>
                  </a:lnTo>
                  <a:lnTo>
                    <a:pt x="1067187" y="207085"/>
                  </a:lnTo>
                  <a:lnTo>
                    <a:pt x="1067187" y="200733"/>
                  </a:lnTo>
                  <a:lnTo>
                    <a:pt x="1025261" y="200733"/>
                  </a:lnTo>
                  <a:lnTo>
                    <a:pt x="1025261" y="194380"/>
                  </a:lnTo>
                  <a:lnTo>
                    <a:pt x="980795" y="194380"/>
                  </a:lnTo>
                  <a:lnTo>
                    <a:pt x="980795" y="188028"/>
                  </a:lnTo>
                  <a:lnTo>
                    <a:pt x="936329" y="188028"/>
                  </a:lnTo>
                  <a:lnTo>
                    <a:pt x="936329" y="180406"/>
                  </a:lnTo>
                  <a:lnTo>
                    <a:pt x="881700" y="180406"/>
                  </a:lnTo>
                  <a:lnTo>
                    <a:pt x="881700" y="176594"/>
                  </a:lnTo>
                  <a:lnTo>
                    <a:pt x="851208" y="176594"/>
                  </a:lnTo>
                  <a:lnTo>
                    <a:pt x="851208" y="165160"/>
                  </a:lnTo>
                  <a:lnTo>
                    <a:pt x="824529" y="165160"/>
                  </a:lnTo>
                  <a:lnTo>
                    <a:pt x="824529" y="161349"/>
                  </a:lnTo>
                  <a:lnTo>
                    <a:pt x="794038" y="161349"/>
                  </a:lnTo>
                  <a:lnTo>
                    <a:pt x="794038" y="157537"/>
                  </a:lnTo>
                  <a:lnTo>
                    <a:pt x="783874" y="157537"/>
                  </a:lnTo>
                  <a:lnTo>
                    <a:pt x="783874" y="153726"/>
                  </a:lnTo>
                  <a:lnTo>
                    <a:pt x="758465" y="153726"/>
                  </a:lnTo>
                  <a:lnTo>
                    <a:pt x="758465" y="143562"/>
                  </a:lnTo>
                  <a:lnTo>
                    <a:pt x="740678" y="143562"/>
                  </a:lnTo>
                  <a:lnTo>
                    <a:pt x="740678" y="137210"/>
                  </a:lnTo>
                  <a:lnTo>
                    <a:pt x="609821" y="137210"/>
                  </a:lnTo>
                  <a:lnTo>
                    <a:pt x="609821" y="129587"/>
                  </a:lnTo>
                  <a:lnTo>
                    <a:pt x="589494" y="129587"/>
                  </a:lnTo>
                  <a:lnTo>
                    <a:pt x="589494" y="125775"/>
                  </a:lnTo>
                  <a:lnTo>
                    <a:pt x="564085" y="125775"/>
                  </a:lnTo>
                  <a:lnTo>
                    <a:pt x="564085" y="114341"/>
                  </a:lnTo>
                  <a:lnTo>
                    <a:pt x="520889" y="114341"/>
                  </a:lnTo>
                  <a:lnTo>
                    <a:pt x="520889" y="99096"/>
                  </a:lnTo>
                  <a:lnTo>
                    <a:pt x="509455" y="99096"/>
                  </a:lnTo>
                  <a:lnTo>
                    <a:pt x="509455" y="92743"/>
                  </a:lnTo>
                  <a:lnTo>
                    <a:pt x="490398" y="92743"/>
                  </a:lnTo>
                  <a:lnTo>
                    <a:pt x="490398" y="86391"/>
                  </a:lnTo>
                  <a:lnTo>
                    <a:pt x="451013" y="86391"/>
                  </a:lnTo>
                  <a:lnTo>
                    <a:pt x="451013" y="80039"/>
                  </a:lnTo>
                  <a:lnTo>
                    <a:pt x="435768" y="80039"/>
                  </a:lnTo>
                  <a:lnTo>
                    <a:pt x="435768" y="76228"/>
                  </a:lnTo>
                  <a:lnTo>
                    <a:pt x="406547" y="76228"/>
                  </a:lnTo>
                  <a:lnTo>
                    <a:pt x="406547" y="69875"/>
                  </a:lnTo>
                  <a:lnTo>
                    <a:pt x="387490" y="69875"/>
                  </a:lnTo>
                  <a:lnTo>
                    <a:pt x="387490" y="66064"/>
                  </a:lnTo>
                  <a:lnTo>
                    <a:pt x="364622" y="66064"/>
                  </a:lnTo>
                  <a:lnTo>
                    <a:pt x="364622" y="60982"/>
                  </a:lnTo>
                  <a:lnTo>
                    <a:pt x="353188" y="60982"/>
                  </a:lnTo>
                  <a:lnTo>
                    <a:pt x="353188" y="54630"/>
                  </a:lnTo>
                  <a:lnTo>
                    <a:pt x="325238" y="54630"/>
                  </a:lnTo>
                  <a:lnTo>
                    <a:pt x="325238" y="45737"/>
                  </a:lnTo>
                  <a:lnTo>
                    <a:pt x="313804" y="45737"/>
                  </a:lnTo>
                  <a:lnTo>
                    <a:pt x="313804" y="39384"/>
                  </a:lnTo>
                  <a:lnTo>
                    <a:pt x="279501" y="39384"/>
                  </a:lnTo>
                  <a:lnTo>
                    <a:pt x="279501" y="35573"/>
                  </a:lnTo>
                  <a:lnTo>
                    <a:pt x="254092" y="35573"/>
                  </a:lnTo>
                  <a:lnTo>
                    <a:pt x="254092" y="33032"/>
                  </a:lnTo>
                  <a:lnTo>
                    <a:pt x="237576" y="33032"/>
                  </a:lnTo>
                  <a:lnTo>
                    <a:pt x="237576" y="29220"/>
                  </a:lnTo>
                  <a:lnTo>
                    <a:pt x="175323" y="29220"/>
                  </a:lnTo>
                  <a:lnTo>
                    <a:pt x="175323" y="25409"/>
                  </a:lnTo>
                  <a:lnTo>
                    <a:pt x="148644" y="25409"/>
                  </a:lnTo>
                  <a:lnTo>
                    <a:pt x="148644" y="16516"/>
                  </a:lnTo>
                  <a:lnTo>
                    <a:pt x="115612" y="16516"/>
                  </a:lnTo>
                  <a:lnTo>
                    <a:pt x="115612" y="12705"/>
                  </a:lnTo>
                  <a:lnTo>
                    <a:pt x="74957" y="12705"/>
                  </a:lnTo>
                  <a:lnTo>
                    <a:pt x="74957" y="6352"/>
                  </a:lnTo>
                  <a:lnTo>
                    <a:pt x="59712" y="6352"/>
                  </a:lnTo>
                  <a:lnTo>
                    <a:pt x="59712" y="0"/>
                  </a:lnTo>
                  <a:lnTo>
                    <a:pt x="0" y="0"/>
                  </a:lnTo>
                </a:path>
              </a:pathLst>
            </a:custGeom>
            <a:noFill/>
            <a:ln w="12700" cap="flat">
              <a:solidFill>
                <a:srgbClr val="071D49"/>
              </a:solidFill>
              <a:prstDash val="solid"/>
              <a:miter/>
            </a:ln>
          </p:spPr>
          <p:txBody>
            <a:bodyPr rtlCol="0" anchor="ctr"/>
            <a:lstStyle/>
            <a:p>
              <a:endParaRPr lang="en-US" dirty="0"/>
            </a:p>
          </p:txBody>
        </p:sp>
        <p:sp>
          <p:nvSpPr>
            <p:cNvPr id="322" name="TextBox 321">
              <a:extLst>
                <a:ext uri="{FF2B5EF4-FFF2-40B4-BE49-F238E27FC236}">
                  <a16:creationId xmlns:a16="http://schemas.microsoft.com/office/drawing/2014/main" id="{50E0659A-DB38-474D-BA94-034483159974}"/>
                </a:ext>
              </a:extLst>
            </p:cNvPr>
            <p:cNvSpPr txBox="1"/>
            <p:nvPr/>
          </p:nvSpPr>
          <p:spPr>
            <a:xfrm>
              <a:off x="8851918" y="4925578"/>
              <a:ext cx="1064898" cy="183813"/>
            </a:xfrm>
            <a:prstGeom prst="rect">
              <a:avLst/>
            </a:prstGeom>
            <a:noFill/>
          </p:spPr>
          <p:txBody>
            <a:bodyPr wrap="none" lIns="0" tIns="0" rIns="0" bIns="0" rtlCol="0" anchor="ctr">
              <a:noAutofit/>
            </a:bodyPr>
            <a:lstStyle/>
            <a:p>
              <a:r>
                <a:rPr lang="en-GB" sz="900" b="1" dirty="0">
                  <a:solidFill>
                    <a:schemeClr val="accent2"/>
                  </a:solidFill>
                </a:rPr>
                <a:t>201–350</a:t>
              </a:r>
              <a:endParaRPr lang="en-GB" sz="900" dirty="0">
                <a:solidFill>
                  <a:schemeClr val="accent2"/>
                </a:solidFill>
              </a:endParaRPr>
            </a:p>
          </p:txBody>
        </p:sp>
      </p:grpSp>
      <p:grpSp>
        <p:nvGrpSpPr>
          <p:cNvPr id="10" name="Group 9">
            <a:extLst>
              <a:ext uri="{FF2B5EF4-FFF2-40B4-BE49-F238E27FC236}">
                <a16:creationId xmlns:a16="http://schemas.microsoft.com/office/drawing/2014/main" id="{65009FEE-2E4D-45F5-BDD2-10879A09F98B}"/>
              </a:ext>
            </a:extLst>
          </p:cNvPr>
          <p:cNvGrpSpPr/>
          <p:nvPr/>
        </p:nvGrpSpPr>
        <p:grpSpPr>
          <a:xfrm>
            <a:off x="6902279" y="4557898"/>
            <a:ext cx="3014537" cy="397955"/>
            <a:chOff x="6902279" y="4557898"/>
            <a:chExt cx="3014537" cy="397955"/>
          </a:xfrm>
        </p:grpSpPr>
        <p:sp>
          <p:nvSpPr>
            <p:cNvPr id="302" name="Freeform 57">
              <a:extLst>
                <a:ext uri="{FF2B5EF4-FFF2-40B4-BE49-F238E27FC236}">
                  <a16:creationId xmlns:a16="http://schemas.microsoft.com/office/drawing/2014/main" id="{E0CF8C67-3B4B-4648-ABBE-44F8B3D02236}"/>
                </a:ext>
              </a:extLst>
            </p:cNvPr>
            <p:cNvSpPr/>
            <p:nvPr/>
          </p:nvSpPr>
          <p:spPr>
            <a:xfrm>
              <a:off x="6902279" y="4557898"/>
              <a:ext cx="1882924" cy="251646"/>
            </a:xfrm>
            <a:custGeom>
              <a:avLst/>
              <a:gdLst>
                <a:gd name="connsiteX0" fmla="*/ 1891715 w 1891715"/>
                <a:gd name="connsiteY0" fmla="*/ 252822 h 252821"/>
                <a:gd name="connsiteX1" fmla="*/ 1848520 w 1891715"/>
                <a:gd name="connsiteY1" fmla="*/ 252822 h 252821"/>
                <a:gd name="connsiteX2" fmla="*/ 1848520 w 1891715"/>
                <a:gd name="connsiteY2" fmla="*/ 210896 h 252821"/>
                <a:gd name="connsiteX3" fmla="*/ 1706228 w 1891715"/>
                <a:gd name="connsiteY3" fmla="*/ 210896 h 252821"/>
                <a:gd name="connsiteX4" fmla="*/ 1706228 w 1891715"/>
                <a:gd name="connsiteY4" fmla="*/ 179135 h 252821"/>
                <a:gd name="connsiteX5" fmla="*/ 1430539 w 1891715"/>
                <a:gd name="connsiteY5" fmla="*/ 179135 h 252821"/>
                <a:gd name="connsiteX6" fmla="*/ 1430539 w 1891715"/>
                <a:gd name="connsiteY6" fmla="*/ 152455 h 252821"/>
                <a:gd name="connsiteX7" fmla="*/ 1341606 w 1891715"/>
                <a:gd name="connsiteY7" fmla="*/ 152455 h 252821"/>
                <a:gd name="connsiteX8" fmla="*/ 1341606 w 1891715"/>
                <a:gd name="connsiteY8" fmla="*/ 130857 h 252821"/>
                <a:gd name="connsiteX9" fmla="*/ 1203126 w 1891715"/>
                <a:gd name="connsiteY9" fmla="*/ 130857 h 252821"/>
                <a:gd name="connsiteX10" fmla="*/ 890593 w 1891715"/>
                <a:gd name="connsiteY10" fmla="*/ 130857 h 252821"/>
                <a:gd name="connsiteX11" fmla="*/ 890593 w 1891715"/>
                <a:gd name="connsiteY11" fmla="*/ 114341 h 252821"/>
                <a:gd name="connsiteX12" fmla="*/ 876618 w 1891715"/>
                <a:gd name="connsiteY12" fmla="*/ 114341 h 252821"/>
                <a:gd name="connsiteX13" fmla="*/ 876618 w 1891715"/>
                <a:gd name="connsiteY13" fmla="*/ 100366 h 252821"/>
                <a:gd name="connsiteX14" fmla="*/ 754654 w 1891715"/>
                <a:gd name="connsiteY14" fmla="*/ 100366 h 252821"/>
                <a:gd name="connsiteX15" fmla="*/ 754654 w 1891715"/>
                <a:gd name="connsiteY15" fmla="*/ 87662 h 252821"/>
                <a:gd name="connsiteX16" fmla="*/ 691131 w 1891715"/>
                <a:gd name="connsiteY16" fmla="*/ 87662 h 252821"/>
                <a:gd name="connsiteX17" fmla="*/ 691131 w 1891715"/>
                <a:gd name="connsiteY17" fmla="*/ 74957 h 252821"/>
                <a:gd name="connsiteX18" fmla="*/ 617444 w 1891715"/>
                <a:gd name="connsiteY18" fmla="*/ 74957 h 252821"/>
                <a:gd name="connsiteX19" fmla="*/ 617444 w 1891715"/>
                <a:gd name="connsiteY19" fmla="*/ 62252 h 252821"/>
                <a:gd name="connsiteX20" fmla="*/ 453554 w 1891715"/>
                <a:gd name="connsiteY20" fmla="*/ 62252 h 252821"/>
                <a:gd name="connsiteX21" fmla="*/ 453554 w 1891715"/>
                <a:gd name="connsiteY21" fmla="*/ 57171 h 252821"/>
                <a:gd name="connsiteX22" fmla="*/ 445932 w 1891715"/>
                <a:gd name="connsiteY22" fmla="*/ 57171 h 252821"/>
                <a:gd name="connsiteX23" fmla="*/ 445932 w 1891715"/>
                <a:gd name="connsiteY23" fmla="*/ 49548 h 252821"/>
                <a:gd name="connsiteX24" fmla="*/ 440850 w 1891715"/>
                <a:gd name="connsiteY24" fmla="*/ 49548 h 252821"/>
                <a:gd name="connsiteX25" fmla="*/ 440850 w 1891715"/>
                <a:gd name="connsiteY25" fmla="*/ 39384 h 252821"/>
                <a:gd name="connsiteX26" fmla="*/ 313804 w 1891715"/>
                <a:gd name="connsiteY26" fmla="*/ 39384 h 252821"/>
                <a:gd name="connsiteX27" fmla="*/ 313804 w 1891715"/>
                <a:gd name="connsiteY27" fmla="*/ 27950 h 252821"/>
                <a:gd name="connsiteX28" fmla="*/ 274420 w 1891715"/>
                <a:gd name="connsiteY28" fmla="*/ 27950 h 252821"/>
                <a:gd name="connsiteX29" fmla="*/ 274420 w 1891715"/>
                <a:gd name="connsiteY29" fmla="*/ 17786 h 252821"/>
                <a:gd name="connsiteX30" fmla="*/ 195651 w 1891715"/>
                <a:gd name="connsiteY30" fmla="*/ 17786 h 252821"/>
                <a:gd name="connsiteX31" fmla="*/ 195651 w 1891715"/>
                <a:gd name="connsiteY31" fmla="*/ 0 h 252821"/>
                <a:gd name="connsiteX32" fmla="*/ 0 w 1891715"/>
                <a:gd name="connsiteY32" fmla="*/ 0 h 252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91715" h="252821">
                  <a:moveTo>
                    <a:pt x="1891715" y="252822"/>
                  </a:moveTo>
                  <a:lnTo>
                    <a:pt x="1848520" y="252822"/>
                  </a:lnTo>
                  <a:lnTo>
                    <a:pt x="1848520" y="210896"/>
                  </a:lnTo>
                  <a:lnTo>
                    <a:pt x="1706228" y="210896"/>
                  </a:lnTo>
                  <a:lnTo>
                    <a:pt x="1706228" y="179135"/>
                  </a:lnTo>
                  <a:lnTo>
                    <a:pt x="1430539" y="179135"/>
                  </a:lnTo>
                  <a:lnTo>
                    <a:pt x="1430539" y="152455"/>
                  </a:lnTo>
                  <a:lnTo>
                    <a:pt x="1341606" y="152455"/>
                  </a:lnTo>
                  <a:lnTo>
                    <a:pt x="1341606" y="130857"/>
                  </a:lnTo>
                  <a:lnTo>
                    <a:pt x="1203126" y="130857"/>
                  </a:lnTo>
                  <a:lnTo>
                    <a:pt x="890593" y="130857"/>
                  </a:lnTo>
                  <a:lnTo>
                    <a:pt x="890593" y="114341"/>
                  </a:lnTo>
                  <a:lnTo>
                    <a:pt x="876618" y="114341"/>
                  </a:lnTo>
                  <a:lnTo>
                    <a:pt x="876618" y="100366"/>
                  </a:lnTo>
                  <a:lnTo>
                    <a:pt x="754654" y="100366"/>
                  </a:lnTo>
                  <a:lnTo>
                    <a:pt x="754654" y="87662"/>
                  </a:lnTo>
                  <a:lnTo>
                    <a:pt x="691131" y="87662"/>
                  </a:lnTo>
                  <a:lnTo>
                    <a:pt x="691131" y="74957"/>
                  </a:lnTo>
                  <a:lnTo>
                    <a:pt x="617444" y="74957"/>
                  </a:lnTo>
                  <a:lnTo>
                    <a:pt x="617444" y="62252"/>
                  </a:lnTo>
                  <a:lnTo>
                    <a:pt x="453554" y="62252"/>
                  </a:lnTo>
                  <a:lnTo>
                    <a:pt x="453554" y="57171"/>
                  </a:lnTo>
                  <a:lnTo>
                    <a:pt x="445932" y="57171"/>
                  </a:lnTo>
                  <a:lnTo>
                    <a:pt x="445932" y="49548"/>
                  </a:lnTo>
                  <a:lnTo>
                    <a:pt x="440850" y="49548"/>
                  </a:lnTo>
                  <a:lnTo>
                    <a:pt x="440850" y="39384"/>
                  </a:lnTo>
                  <a:lnTo>
                    <a:pt x="313804" y="39384"/>
                  </a:lnTo>
                  <a:lnTo>
                    <a:pt x="313804" y="27950"/>
                  </a:lnTo>
                  <a:lnTo>
                    <a:pt x="274420" y="27950"/>
                  </a:lnTo>
                  <a:lnTo>
                    <a:pt x="274420" y="17786"/>
                  </a:lnTo>
                  <a:lnTo>
                    <a:pt x="195651" y="17786"/>
                  </a:lnTo>
                  <a:lnTo>
                    <a:pt x="195651" y="0"/>
                  </a:lnTo>
                  <a:lnTo>
                    <a:pt x="0" y="0"/>
                  </a:lnTo>
                </a:path>
              </a:pathLst>
            </a:custGeom>
            <a:noFill/>
            <a:ln w="12700" cap="flat">
              <a:solidFill>
                <a:srgbClr val="702082"/>
              </a:solidFill>
              <a:prstDash val="solid"/>
              <a:miter/>
            </a:ln>
          </p:spPr>
          <p:txBody>
            <a:bodyPr rtlCol="0" anchor="ctr"/>
            <a:lstStyle/>
            <a:p>
              <a:endParaRPr lang="en-US" dirty="0"/>
            </a:p>
          </p:txBody>
        </p:sp>
        <p:sp>
          <p:nvSpPr>
            <p:cNvPr id="323" name="TextBox 322">
              <a:extLst>
                <a:ext uri="{FF2B5EF4-FFF2-40B4-BE49-F238E27FC236}">
                  <a16:creationId xmlns:a16="http://schemas.microsoft.com/office/drawing/2014/main" id="{F1283DCC-205D-4DD1-9035-0B39EE6AFCF9}"/>
                </a:ext>
              </a:extLst>
            </p:cNvPr>
            <p:cNvSpPr txBox="1"/>
            <p:nvPr/>
          </p:nvSpPr>
          <p:spPr>
            <a:xfrm>
              <a:off x="8851918" y="4772040"/>
              <a:ext cx="1064898" cy="183813"/>
            </a:xfrm>
            <a:prstGeom prst="rect">
              <a:avLst/>
            </a:prstGeom>
            <a:noFill/>
          </p:spPr>
          <p:txBody>
            <a:bodyPr wrap="none" lIns="0" tIns="0" rIns="0" bIns="0" rtlCol="0" anchor="ctr">
              <a:noAutofit/>
            </a:bodyPr>
            <a:lstStyle/>
            <a:p>
              <a:r>
                <a:rPr lang="en-GB" sz="900" b="1" dirty="0">
                  <a:solidFill>
                    <a:schemeClr val="accent3"/>
                  </a:solidFill>
                </a:rPr>
                <a:t>351–500</a:t>
              </a:r>
              <a:endParaRPr lang="en-GB" sz="900" dirty="0">
                <a:solidFill>
                  <a:schemeClr val="accent3"/>
                </a:solidFill>
              </a:endParaRPr>
            </a:p>
          </p:txBody>
        </p:sp>
      </p:grpSp>
      <p:grpSp>
        <p:nvGrpSpPr>
          <p:cNvPr id="11" name="Group 10">
            <a:extLst>
              <a:ext uri="{FF2B5EF4-FFF2-40B4-BE49-F238E27FC236}">
                <a16:creationId xmlns:a16="http://schemas.microsoft.com/office/drawing/2014/main" id="{34CB2001-C5B8-4145-8DCB-6BB354502352}"/>
              </a:ext>
            </a:extLst>
          </p:cNvPr>
          <p:cNvGrpSpPr/>
          <p:nvPr/>
        </p:nvGrpSpPr>
        <p:grpSpPr>
          <a:xfrm>
            <a:off x="6902279" y="4557898"/>
            <a:ext cx="3014537" cy="263235"/>
            <a:chOff x="6902279" y="4557898"/>
            <a:chExt cx="3014537" cy="263235"/>
          </a:xfrm>
        </p:grpSpPr>
        <p:sp>
          <p:nvSpPr>
            <p:cNvPr id="301" name="Freeform 56">
              <a:extLst>
                <a:ext uri="{FF2B5EF4-FFF2-40B4-BE49-F238E27FC236}">
                  <a16:creationId xmlns:a16="http://schemas.microsoft.com/office/drawing/2014/main" id="{70BAF625-36A0-45DF-85D0-155FEFCFE58D}"/>
                </a:ext>
              </a:extLst>
            </p:cNvPr>
            <p:cNvSpPr/>
            <p:nvPr/>
          </p:nvSpPr>
          <p:spPr>
            <a:xfrm>
              <a:off x="6902279" y="4557898"/>
              <a:ext cx="1882924" cy="178302"/>
            </a:xfrm>
            <a:custGeom>
              <a:avLst/>
              <a:gdLst>
                <a:gd name="connsiteX0" fmla="*/ 1891715 w 1891715"/>
                <a:gd name="connsiteY0" fmla="*/ 179135 h 179134"/>
                <a:gd name="connsiteX1" fmla="*/ 1771022 w 1891715"/>
                <a:gd name="connsiteY1" fmla="*/ 179135 h 179134"/>
                <a:gd name="connsiteX2" fmla="*/ 1553773 w 1891715"/>
                <a:gd name="connsiteY2" fmla="*/ 179135 h 179134"/>
                <a:gd name="connsiteX3" fmla="*/ 1553773 w 1891715"/>
                <a:gd name="connsiteY3" fmla="*/ 162619 h 179134"/>
                <a:gd name="connsiteX4" fmla="*/ 1408941 w 1891715"/>
                <a:gd name="connsiteY4" fmla="*/ 162619 h 179134"/>
                <a:gd name="connsiteX5" fmla="*/ 1408941 w 1891715"/>
                <a:gd name="connsiteY5" fmla="*/ 147373 h 179134"/>
                <a:gd name="connsiteX6" fmla="*/ 1280624 w 1891715"/>
                <a:gd name="connsiteY6" fmla="*/ 147373 h 179134"/>
                <a:gd name="connsiteX7" fmla="*/ 1280624 w 1891715"/>
                <a:gd name="connsiteY7" fmla="*/ 141021 h 179134"/>
                <a:gd name="connsiteX8" fmla="*/ 1267919 w 1891715"/>
                <a:gd name="connsiteY8" fmla="*/ 141021 h 179134"/>
                <a:gd name="connsiteX9" fmla="*/ 1267919 w 1891715"/>
                <a:gd name="connsiteY9" fmla="*/ 137210 h 179134"/>
                <a:gd name="connsiteX10" fmla="*/ 1175176 w 1891715"/>
                <a:gd name="connsiteY10" fmla="*/ 137210 h 179134"/>
                <a:gd name="connsiteX11" fmla="*/ 1175176 w 1891715"/>
                <a:gd name="connsiteY11" fmla="*/ 114341 h 179134"/>
                <a:gd name="connsiteX12" fmla="*/ 1125628 w 1891715"/>
                <a:gd name="connsiteY12" fmla="*/ 114341 h 179134"/>
                <a:gd name="connsiteX13" fmla="*/ 1125628 w 1891715"/>
                <a:gd name="connsiteY13" fmla="*/ 105448 h 179134"/>
                <a:gd name="connsiteX14" fmla="*/ 1063375 w 1891715"/>
                <a:gd name="connsiteY14" fmla="*/ 105448 h 179134"/>
                <a:gd name="connsiteX15" fmla="*/ 1063375 w 1891715"/>
                <a:gd name="connsiteY15" fmla="*/ 97826 h 179134"/>
                <a:gd name="connsiteX16" fmla="*/ 1054482 w 1891715"/>
                <a:gd name="connsiteY16" fmla="*/ 97826 h 179134"/>
                <a:gd name="connsiteX17" fmla="*/ 1054482 w 1891715"/>
                <a:gd name="connsiteY17" fmla="*/ 94014 h 179134"/>
                <a:gd name="connsiteX18" fmla="*/ 1054482 w 1891715"/>
                <a:gd name="connsiteY18" fmla="*/ 86391 h 179134"/>
                <a:gd name="connsiteX19" fmla="*/ 969361 w 1891715"/>
                <a:gd name="connsiteY19" fmla="*/ 86391 h 179134"/>
                <a:gd name="connsiteX20" fmla="*/ 969361 w 1891715"/>
                <a:gd name="connsiteY20" fmla="*/ 77498 h 179134"/>
                <a:gd name="connsiteX21" fmla="*/ 922355 w 1891715"/>
                <a:gd name="connsiteY21" fmla="*/ 77498 h 179134"/>
                <a:gd name="connsiteX22" fmla="*/ 922355 w 1891715"/>
                <a:gd name="connsiteY22" fmla="*/ 72416 h 179134"/>
                <a:gd name="connsiteX23" fmla="*/ 912190 w 1891715"/>
                <a:gd name="connsiteY23" fmla="*/ 72416 h 179134"/>
                <a:gd name="connsiteX24" fmla="*/ 912190 w 1891715"/>
                <a:gd name="connsiteY24" fmla="*/ 67334 h 179134"/>
                <a:gd name="connsiteX25" fmla="*/ 731786 w 1891715"/>
                <a:gd name="connsiteY25" fmla="*/ 67334 h 179134"/>
                <a:gd name="connsiteX26" fmla="*/ 731786 w 1891715"/>
                <a:gd name="connsiteY26" fmla="*/ 58441 h 179134"/>
                <a:gd name="connsiteX27" fmla="*/ 707646 w 1891715"/>
                <a:gd name="connsiteY27" fmla="*/ 58441 h 179134"/>
                <a:gd name="connsiteX28" fmla="*/ 707646 w 1891715"/>
                <a:gd name="connsiteY28" fmla="*/ 52089 h 179134"/>
                <a:gd name="connsiteX29" fmla="*/ 600928 w 1891715"/>
                <a:gd name="connsiteY29" fmla="*/ 52089 h 179134"/>
                <a:gd name="connsiteX30" fmla="*/ 600928 w 1891715"/>
                <a:gd name="connsiteY30" fmla="*/ 47007 h 179134"/>
                <a:gd name="connsiteX31" fmla="*/ 440850 w 1891715"/>
                <a:gd name="connsiteY31" fmla="*/ 47007 h 179134"/>
                <a:gd name="connsiteX32" fmla="*/ 440850 w 1891715"/>
                <a:gd name="connsiteY32" fmla="*/ 39384 h 179134"/>
                <a:gd name="connsiteX33" fmla="*/ 428145 w 1891715"/>
                <a:gd name="connsiteY33" fmla="*/ 39384 h 179134"/>
                <a:gd name="connsiteX34" fmla="*/ 428145 w 1891715"/>
                <a:gd name="connsiteY34" fmla="*/ 31762 h 179134"/>
                <a:gd name="connsiteX35" fmla="*/ 421793 w 1891715"/>
                <a:gd name="connsiteY35" fmla="*/ 31762 h 179134"/>
                <a:gd name="connsiteX36" fmla="*/ 421793 w 1891715"/>
                <a:gd name="connsiteY36" fmla="*/ 25409 h 179134"/>
                <a:gd name="connsiteX37" fmla="*/ 344295 w 1891715"/>
                <a:gd name="connsiteY37" fmla="*/ 25409 h 179134"/>
                <a:gd name="connsiteX38" fmla="*/ 344295 w 1891715"/>
                <a:gd name="connsiteY38" fmla="*/ 16516 h 179134"/>
                <a:gd name="connsiteX39" fmla="*/ 334131 w 1891715"/>
                <a:gd name="connsiteY39" fmla="*/ 16516 h 179134"/>
                <a:gd name="connsiteX40" fmla="*/ 334131 w 1891715"/>
                <a:gd name="connsiteY40" fmla="*/ 11434 h 179134"/>
                <a:gd name="connsiteX41" fmla="*/ 325238 w 1891715"/>
                <a:gd name="connsiteY41" fmla="*/ 11434 h 179134"/>
                <a:gd name="connsiteX42" fmla="*/ 317615 w 1891715"/>
                <a:gd name="connsiteY42" fmla="*/ 11434 h 179134"/>
                <a:gd name="connsiteX43" fmla="*/ 317615 w 1891715"/>
                <a:gd name="connsiteY43" fmla="*/ 3811 h 179134"/>
                <a:gd name="connsiteX44" fmla="*/ 137210 w 1891715"/>
                <a:gd name="connsiteY44" fmla="*/ 3811 h 179134"/>
                <a:gd name="connsiteX45" fmla="*/ 137210 w 1891715"/>
                <a:gd name="connsiteY45" fmla="*/ 0 h 179134"/>
                <a:gd name="connsiteX46" fmla="*/ 0 w 1891715"/>
                <a:gd name="connsiteY46" fmla="*/ 0 h 17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891715" h="179134">
                  <a:moveTo>
                    <a:pt x="1891715" y="179135"/>
                  </a:moveTo>
                  <a:lnTo>
                    <a:pt x="1771022" y="179135"/>
                  </a:lnTo>
                  <a:lnTo>
                    <a:pt x="1553773" y="179135"/>
                  </a:lnTo>
                  <a:lnTo>
                    <a:pt x="1553773" y="162619"/>
                  </a:lnTo>
                  <a:lnTo>
                    <a:pt x="1408941" y="162619"/>
                  </a:lnTo>
                  <a:lnTo>
                    <a:pt x="1408941" y="147373"/>
                  </a:lnTo>
                  <a:lnTo>
                    <a:pt x="1280624" y="147373"/>
                  </a:lnTo>
                  <a:lnTo>
                    <a:pt x="1280624" y="141021"/>
                  </a:lnTo>
                  <a:lnTo>
                    <a:pt x="1267919" y="141021"/>
                  </a:lnTo>
                  <a:lnTo>
                    <a:pt x="1267919" y="137210"/>
                  </a:lnTo>
                  <a:lnTo>
                    <a:pt x="1175176" y="137210"/>
                  </a:lnTo>
                  <a:lnTo>
                    <a:pt x="1175176" y="114341"/>
                  </a:lnTo>
                  <a:lnTo>
                    <a:pt x="1125628" y="114341"/>
                  </a:lnTo>
                  <a:lnTo>
                    <a:pt x="1125628" y="105448"/>
                  </a:lnTo>
                  <a:lnTo>
                    <a:pt x="1063375" y="105448"/>
                  </a:lnTo>
                  <a:lnTo>
                    <a:pt x="1063375" y="97826"/>
                  </a:lnTo>
                  <a:lnTo>
                    <a:pt x="1054482" y="97826"/>
                  </a:lnTo>
                  <a:lnTo>
                    <a:pt x="1054482" y="94014"/>
                  </a:lnTo>
                  <a:lnTo>
                    <a:pt x="1054482" y="86391"/>
                  </a:lnTo>
                  <a:lnTo>
                    <a:pt x="969361" y="86391"/>
                  </a:lnTo>
                  <a:lnTo>
                    <a:pt x="969361" y="77498"/>
                  </a:lnTo>
                  <a:lnTo>
                    <a:pt x="922355" y="77498"/>
                  </a:lnTo>
                  <a:lnTo>
                    <a:pt x="922355" y="72416"/>
                  </a:lnTo>
                  <a:lnTo>
                    <a:pt x="912190" y="72416"/>
                  </a:lnTo>
                  <a:lnTo>
                    <a:pt x="912190" y="67334"/>
                  </a:lnTo>
                  <a:lnTo>
                    <a:pt x="731786" y="67334"/>
                  </a:lnTo>
                  <a:lnTo>
                    <a:pt x="731786" y="58441"/>
                  </a:lnTo>
                  <a:lnTo>
                    <a:pt x="707646" y="58441"/>
                  </a:lnTo>
                  <a:lnTo>
                    <a:pt x="707646" y="52089"/>
                  </a:lnTo>
                  <a:lnTo>
                    <a:pt x="600928" y="52089"/>
                  </a:lnTo>
                  <a:lnTo>
                    <a:pt x="600928" y="47007"/>
                  </a:lnTo>
                  <a:lnTo>
                    <a:pt x="440850" y="47007"/>
                  </a:lnTo>
                  <a:lnTo>
                    <a:pt x="440850" y="39384"/>
                  </a:lnTo>
                  <a:lnTo>
                    <a:pt x="428145" y="39384"/>
                  </a:lnTo>
                  <a:lnTo>
                    <a:pt x="428145" y="31762"/>
                  </a:lnTo>
                  <a:lnTo>
                    <a:pt x="421793" y="31762"/>
                  </a:lnTo>
                  <a:lnTo>
                    <a:pt x="421793" y="25409"/>
                  </a:lnTo>
                  <a:lnTo>
                    <a:pt x="344295" y="25409"/>
                  </a:lnTo>
                  <a:lnTo>
                    <a:pt x="344295" y="16516"/>
                  </a:lnTo>
                  <a:lnTo>
                    <a:pt x="334131" y="16516"/>
                  </a:lnTo>
                  <a:lnTo>
                    <a:pt x="334131" y="11434"/>
                  </a:lnTo>
                  <a:lnTo>
                    <a:pt x="325238" y="11434"/>
                  </a:lnTo>
                  <a:lnTo>
                    <a:pt x="317615" y="11434"/>
                  </a:lnTo>
                  <a:lnTo>
                    <a:pt x="317615" y="3811"/>
                  </a:lnTo>
                  <a:lnTo>
                    <a:pt x="137210" y="3811"/>
                  </a:lnTo>
                  <a:lnTo>
                    <a:pt x="137210" y="0"/>
                  </a:lnTo>
                  <a:lnTo>
                    <a:pt x="0" y="0"/>
                  </a:lnTo>
                </a:path>
              </a:pathLst>
            </a:custGeom>
            <a:noFill/>
            <a:ln w="12700" cap="flat">
              <a:solidFill>
                <a:srgbClr val="5BC2E7"/>
              </a:solidFill>
              <a:prstDash val="solid"/>
              <a:miter/>
            </a:ln>
          </p:spPr>
          <p:txBody>
            <a:bodyPr rtlCol="0" anchor="ctr"/>
            <a:lstStyle/>
            <a:p>
              <a:endParaRPr lang="en-US" dirty="0"/>
            </a:p>
          </p:txBody>
        </p:sp>
        <p:sp>
          <p:nvSpPr>
            <p:cNvPr id="324" name="TextBox 323">
              <a:extLst>
                <a:ext uri="{FF2B5EF4-FFF2-40B4-BE49-F238E27FC236}">
                  <a16:creationId xmlns:a16="http://schemas.microsoft.com/office/drawing/2014/main" id="{6D6B8BDE-265D-470F-A0E5-43447A438139}"/>
                </a:ext>
              </a:extLst>
            </p:cNvPr>
            <p:cNvSpPr txBox="1"/>
            <p:nvPr/>
          </p:nvSpPr>
          <p:spPr>
            <a:xfrm>
              <a:off x="8851918" y="4637320"/>
              <a:ext cx="1064898" cy="183813"/>
            </a:xfrm>
            <a:prstGeom prst="rect">
              <a:avLst/>
            </a:prstGeom>
            <a:noFill/>
          </p:spPr>
          <p:txBody>
            <a:bodyPr wrap="none" lIns="0" tIns="0" rIns="0" bIns="0" rtlCol="0" anchor="ctr">
              <a:noAutofit/>
            </a:bodyPr>
            <a:lstStyle/>
            <a:p>
              <a:r>
                <a:rPr lang="en-GB" sz="900" b="1" dirty="0">
                  <a:solidFill>
                    <a:schemeClr val="accent4"/>
                  </a:solidFill>
                </a:rPr>
                <a:t>&gt;500</a:t>
              </a:r>
              <a:endParaRPr lang="en-GB" sz="900" dirty="0">
                <a:solidFill>
                  <a:schemeClr val="accent4"/>
                </a:solidFill>
              </a:endParaRPr>
            </a:p>
          </p:txBody>
        </p:sp>
      </p:grpSp>
      <p:sp>
        <p:nvSpPr>
          <p:cNvPr id="284" name="Rounded Rectangle 308">
            <a:extLst>
              <a:ext uri="{FF2B5EF4-FFF2-40B4-BE49-F238E27FC236}">
                <a16:creationId xmlns:a16="http://schemas.microsoft.com/office/drawing/2014/main" id="{641C7055-2823-4FAE-9A04-35CAD54BDAFA}"/>
              </a:ext>
            </a:extLst>
          </p:cNvPr>
          <p:cNvSpPr/>
          <p:nvPr/>
        </p:nvSpPr>
        <p:spPr>
          <a:xfrm>
            <a:off x="6963161" y="5264740"/>
            <a:ext cx="1063954" cy="384188"/>
          </a:xfrm>
          <a:prstGeom prst="roundRect">
            <a:avLst>
              <a:gd name="adj" fmla="val 1469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63% non-AIDS</a:t>
            </a:r>
          </a:p>
          <a:p>
            <a:pPr algn="ctr"/>
            <a:r>
              <a:rPr lang="en-GB" sz="900" dirty="0">
                <a:solidFill>
                  <a:schemeClr val="bg1"/>
                </a:solidFill>
              </a:rPr>
              <a:t>causes of death</a:t>
            </a:r>
          </a:p>
        </p:txBody>
      </p:sp>
      <p:sp>
        <p:nvSpPr>
          <p:cNvPr id="287" name="Rounded Rectangle 309">
            <a:extLst>
              <a:ext uri="{FF2B5EF4-FFF2-40B4-BE49-F238E27FC236}">
                <a16:creationId xmlns:a16="http://schemas.microsoft.com/office/drawing/2014/main" id="{BCA22C3A-1F13-4564-9596-724C69344F07}"/>
              </a:ext>
            </a:extLst>
          </p:cNvPr>
          <p:cNvSpPr/>
          <p:nvPr/>
        </p:nvSpPr>
        <p:spPr>
          <a:xfrm>
            <a:off x="6963161" y="5719815"/>
            <a:ext cx="1294749" cy="384188"/>
          </a:xfrm>
          <a:prstGeom prst="roundRect">
            <a:avLst>
              <a:gd name="adj" fmla="val 1469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10-year mortality</a:t>
            </a:r>
          </a:p>
          <a:p>
            <a:pPr algn="ctr"/>
            <a:r>
              <a:rPr lang="en-GB" sz="900" dirty="0">
                <a:solidFill>
                  <a:schemeClr val="bg1"/>
                </a:solidFill>
              </a:rPr>
              <a:t>for CD4 &lt;200: ~25%</a:t>
            </a:r>
          </a:p>
        </p:txBody>
      </p:sp>
    </p:spTree>
    <p:extLst>
      <p:ext uri="{BB962C8B-B14F-4D97-AF65-F5344CB8AC3E}">
        <p14:creationId xmlns:p14="http://schemas.microsoft.com/office/powerpoint/2010/main" val="942468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Group 80" hidden="1">
            <a:extLst>
              <a:ext uri="{FF2B5EF4-FFF2-40B4-BE49-F238E27FC236}">
                <a16:creationId xmlns:a16="http://schemas.microsoft.com/office/drawing/2014/main" id="{C610658E-C648-4896-8623-8439BB795B52}"/>
              </a:ext>
            </a:extLst>
          </p:cNvPr>
          <p:cNvGrpSpPr/>
          <p:nvPr/>
        </p:nvGrpSpPr>
        <p:grpSpPr>
          <a:xfrm>
            <a:off x="815109" y="1436993"/>
            <a:ext cx="2679700" cy="849165"/>
            <a:chOff x="815109" y="1436993"/>
            <a:chExt cx="2679700" cy="849165"/>
          </a:xfrm>
        </p:grpSpPr>
        <p:sp>
          <p:nvSpPr>
            <p:cNvPr id="88" name="Rectangle: Rounded Corners 87">
              <a:extLst>
                <a:ext uri="{FF2B5EF4-FFF2-40B4-BE49-F238E27FC236}">
                  <a16:creationId xmlns:a16="http://schemas.microsoft.com/office/drawing/2014/main" id="{5B643DA8-6E59-4C68-9625-C326FC388F5B}"/>
                </a:ext>
              </a:extLst>
            </p:cNvPr>
            <p:cNvSpPr/>
            <p:nvPr/>
          </p:nvSpPr>
          <p:spPr>
            <a:xfrm>
              <a:off x="815109" y="1436993"/>
              <a:ext cx="2679700" cy="849165"/>
            </a:xfrm>
            <a:prstGeom prst="roundRect">
              <a:avLst>
                <a:gd name="adj" fmla="val 15779"/>
              </a:avLst>
            </a:prstGeom>
            <a:solidFill>
              <a:srgbClr val="B4B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9" name="Rectangle 88">
              <a:extLst>
                <a:ext uri="{FF2B5EF4-FFF2-40B4-BE49-F238E27FC236}">
                  <a16:creationId xmlns:a16="http://schemas.microsoft.com/office/drawing/2014/main" id="{470134C5-3601-47DD-A0FA-2117FFAE66EF}"/>
                </a:ext>
              </a:extLst>
            </p:cNvPr>
            <p:cNvSpPr/>
            <p:nvPr/>
          </p:nvSpPr>
          <p:spPr>
            <a:xfrm>
              <a:off x="1204218" y="1461779"/>
              <a:ext cx="2041490" cy="606719"/>
            </a:xfrm>
            <a:prstGeom prst="rect">
              <a:avLst/>
            </a:prstGeom>
          </p:spPr>
          <p:txBody>
            <a:bodyPr wrap="square">
              <a:noAutofit/>
            </a:bodyPr>
            <a:lstStyle/>
            <a:p>
              <a:pPr lvl="0" algn="ctr">
                <a:defRPr/>
              </a:pPr>
              <a:r>
                <a:rPr lang="en-GB" b="1" dirty="0">
                  <a:solidFill>
                    <a:schemeClr val="bg1"/>
                  </a:solidFill>
                  <a:latin typeface="Arial" panose="020B0604020202020204" pitchFamily="34" charset="0"/>
                </a:rPr>
                <a:t>People living with MDR HIV-1</a:t>
              </a:r>
              <a:r>
                <a:rPr lang="en-GB" baseline="30000" dirty="0">
                  <a:solidFill>
                    <a:schemeClr val="bg1"/>
                  </a:solidFill>
                  <a:latin typeface="Arial" panose="020B0604020202020204" pitchFamily="34" charset="0"/>
                </a:rPr>
                <a:t>2</a:t>
              </a:r>
              <a:endParaRPr lang="en-GB" dirty="0">
                <a:solidFill>
                  <a:schemeClr val="bg1"/>
                </a:solidFill>
                <a:latin typeface="Arial" panose="020B0604020202020204" pitchFamily="34" charset="0"/>
              </a:endParaRPr>
            </a:p>
          </p:txBody>
        </p:sp>
      </p:grpSp>
      <p:grpSp>
        <p:nvGrpSpPr>
          <p:cNvPr id="90" name="Group 89" hidden="1">
            <a:extLst>
              <a:ext uri="{FF2B5EF4-FFF2-40B4-BE49-F238E27FC236}">
                <a16:creationId xmlns:a16="http://schemas.microsoft.com/office/drawing/2014/main" id="{3EF79BE9-AA6D-4559-A4E1-B135266312AF}"/>
              </a:ext>
            </a:extLst>
          </p:cNvPr>
          <p:cNvGrpSpPr/>
          <p:nvPr/>
        </p:nvGrpSpPr>
        <p:grpSpPr>
          <a:xfrm>
            <a:off x="8556336" y="1436993"/>
            <a:ext cx="2679700" cy="849165"/>
            <a:chOff x="8556336" y="1436993"/>
            <a:chExt cx="2679700" cy="849165"/>
          </a:xfrm>
        </p:grpSpPr>
        <p:sp>
          <p:nvSpPr>
            <p:cNvPr id="93" name="Rectangle: Rounded Corners 92">
              <a:extLst>
                <a:ext uri="{FF2B5EF4-FFF2-40B4-BE49-F238E27FC236}">
                  <a16:creationId xmlns:a16="http://schemas.microsoft.com/office/drawing/2014/main" id="{A6DA27DB-761F-440A-ADE0-58324A8B261D}"/>
                </a:ext>
              </a:extLst>
            </p:cNvPr>
            <p:cNvSpPr/>
            <p:nvPr/>
          </p:nvSpPr>
          <p:spPr>
            <a:xfrm>
              <a:off x="8556336" y="1436993"/>
              <a:ext cx="2679700" cy="849165"/>
            </a:xfrm>
            <a:prstGeom prst="roundRect">
              <a:avLst>
                <a:gd name="adj" fmla="val 1577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4" name="Rectangle 93">
              <a:extLst>
                <a:ext uri="{FF2B5EF4-FFF2-40B4-BE49-F238E27FC236}">
                  <a16:creationId xmlns:a16="http://schemas.microsoft.com/office/drawing/2014/main" id="{1B9DB219-9914-40C9-BB30-150206579558}"/>
                </a:ext>
              </a:extLst>
            </p:cNvPr>
            <p:cNvSpPr/>
            <p:nvPr/>
          </p:nvSpPr>
          <p:spPr>
            <a:xfrm>
              <a:off x="8616373" y="1461780"/>
              <a:ext cx="2559628" cy="646331"/>
            </a:xfrm>
            <a:prstGeom prst="rect">
              <a:avLst/>
            </a:prstGeom>
          </p:spPr>
          <p:txBody>
            <a:bodyPr wrap="square">
              <a:noAutofit/>
            </a:bodyPr>
            <a:lstStyle/>
            <a:p>
              <a:pPr lvl="0" algn="ctr">
                <a:defRPr/>
              </a:pPr>
              <a:r>
                <a:rPr lang="en-GB" b="1" dirty="0">
                  <a:solidFill>
                    <a:schemeClr val="bg1"/>
                  </a:solidFill>
                  <a:latin typeface="Arial" panose="020B0604020202020204" pitchFamily="34" charset="0"/>
                </a:rPr>
                <a:t>Required</a:t>
              </a:r>
              <a:br>
                <a:rPr lang="en-GB" b="1" dirty="0">
                  <a:solidFill>
                    <a:schemeClr val="bg1"/>
                  </a:solidFill>
                  <a:latin typeface="Arial" panose="020B0604020202020204" pitchFamily="34" charset="0"/>
                </a:rPr>
              </a:br>
              <a:r>
                <a:rPr lang="en-GB" b="1" dirty="0">
                  <a:solidFill>
                    <a:schemeClr val="bg1"/>
                  </a:solidFill>
                  <a:latin typeface="Arial" panose="020B0604020202020204" pitchFamily="34" charset="0"/>
                </a:rPr>
                <a:t>drug attributes</a:t>
              </a:r>
              <a:r>
                <a:rPr lang="en-GB" baseline="30000" dirty="0">
                  <a:solidFill>
                    <a:schemeClr val="bg1"/>
                  </a:solidFill>
                  <a:latin typeface="Arial" panose="020B0604020202020204" pitchFamily="34" charset="0"/>
                </a:rPr>
                <a:t>3,7</a:t>
              </a:r>
              <a:r>
                <a:rPr lang="en-GB" b="1" dirty="0">
                  <a:solidFill>
                    <a:schemeClr val="bg1"/>
                  </a:solidFill>
                  <a:latin typeface="Arial" panose="020B0604020202020204" pitchFamily="34" charset="0"/>
                </a:rPr>
                <a:t> </a:t>
              </a:r>
            </a:p>
          </p:txBody>
        </p:sp>
      </p:grpSp>
      <p:grpSp>
        <p:nvGrpSpPr>
          <p:cNvPr id="95" name="Group 94" hidden="1">
            <a:extLst>
              <a:ext uri="{FF2B5EF4-FFF2-40B4-BE49-F238E27FC236}">
                <a16:creationId xmlns:a16="http://schemas.microsoft.com/office/drawing/2014/main" id="{D3C037B8-2A2D-4B7E-AB9D-66BDE9B75C9D}"/>
              </a:ext>
            </a:extLst>
          </p:cNvPr>
          <p:cNvGrpSpPr/>
          <p:nvPr/>
        </p:nvGrpSpPr>
        <p:grpSpPr>
          <a:xfrm>
            <a:off x="4763652" y="1436993"/>
            <a:ext cx="2679700" cy="849165"/>
            <a:chOff x="4763652" y="1436993"/>
            <a:chExt cx="2679700" cy="849165"/>
          </a:xfrm>
        </p:grpSpPr>
        <p:sp>
          <p:nvSpPr>
            <p:cNvPr id="96" name="Rectangle: Rounded Corners 95">
              <a:extLst>
                <a:ext uri="{FF2B5EF4-FFF2-40B4-BE49-F238E27FC236}">
                  <a16:creationId xmlns:a16="http://schemas.microsoft.com/office/drawing/2014/main" id="{488338CD-2A1E-4407-A316-F645A66C2B28}"/>
                </a:ext>
              </a:extLst>
            </p:cNvPr>
            <p:cNvSpPr/>
            <p:nvPr/>
          </p:nvSpPr>
          <p:spPr>
            <a:xfrm>
              <a:off x="4763652" y="1436993"/>
              <a:ext cx="2679700" cy="849165"/>
            </a:xfrm>
            <a:prstGeom prst="roundRect">
              <a:avLst>
                <a:gd name="adj" fmla="val 15779"/>
              </a:avLst>
            </a:prstGeom>
            <a:solidFill>
              <a:srgbClr val="B4B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7" name="Rectangle 96">
              <a:extLst>
                <a:ext uri="{FF2B5EF4-FFF2-40B4-BE49-F238E27FC236}">
                  <a16:creationId xmlns:a16="http://schemas.microsoft.com/office/drawing/2014/main" id="{868618C3-8440-40E1-A49E-4A39F069EE0A}"/>
                </a:ext>
              </a:extLst>
            </p:cNvPr>
            <p:cNvSpPr/>
            <p:nvPr/>
          </p:nvSpPr>
          <p:spPr>
            <a:xfrm>
              <a:off x="5266575" y="1461780"/>
              <a:ext cx="1673855" cy="369332"/>
            </a:xfrm>
            <a:prstGeom prst="rect">
              <a:avLst/>
            </a:prstGeom>
          </p:spPr>
          <p:txBody>
            <a:bodyPr wrap="none">
              <a:noAutofit/>
            </a:bodyPr>
            <a:lstStyle/>
            <a:p>
              <a:pPr lvl="0" algn="ctr">
                <a:defRPr/>
              </a:pPr>
              <a:r>
                <a:rPr lang="en-GB" b="1" dirty="0">
                  <a:solidFill>
                    <a:schemeClr val="bg1"/>
                  </a:solidFill>
                  <a:latin typeface="Arial" panose="020B0604020202020204" pitchFamily="34" charset="0"/>
                </a:rPr>
                <a:t>Unmet</a:t>
              </a:r>
              <a:br>
                <a:rPr lang="en-GB" b="1" dirty="0">
                  <a:solidFill>
                    <a:schemeClr val="bg1"/>
                  </a:solidFill>
                  <a:latin typeface="Arial" panose="020B0604020202020204" pitchFamily="34" charset="0"/>
                </a:rPr>
              </a:br>
              <a:r>
                <a:rPr lang="en-GB" b="1" dirty="0">
                  <a:solidFill>
                    <a:schemeClr val="bg1"/>
                  </a:solidFill>
                  <a:latin typeface="Arial" panose="020B0604020202020204" pitchFamily="34" charset="0"/>
                </a:rPr>
                <a:t>needs</a:t>
              </a:r>
              <a:r>
                <a:rPr lang="en-GB" baseline="30000" dirty="0">
                  <a:solidFill>
                    <a:schemeClr val="bg1"/>
                  </a:solidFill>
                  <a:latin typeface="Arial" panose="020B0604020202020204" pitchFamily="34" charset="0"/>
                </a:rPr>
                <a:t>3–6</a:t>
              </a:r>
              <a:r>
                <a:rPr lang="en-GB" b="1" baseline="30000" dirty="0">
                  <a:solidFill>
                    <a:schemeClr val="bg1"/>
                  </a:solidFill>
                  <a:latin typeface="Arial" panose="020B0604020202020204" pitchFamily="34" charset="0"/>
                </a:rPr>
                <a:t> </a:t>
              </a:r>
              <a:endParaRPr lang="en-GB" b="1" dirty="0">
                <a:solidFill>
                  <a:schemeClr val="bg1"/>
                </a:solidFill>
                <a:latin typeface="Arial" panose="020B0604020202020204" pitchFamily="34" charset="0"/>
              </a:endParaRPr>
            </a:p>
          </p:txBody>
        </p:sp>
      </p:grpSp>
      <p:sp>
        <p:nvSpPr>
          <p:cNvPr id="87" name="Rectangle 86" hidden="1">
            <a:extLst>
              <a:ext uri="{FF2B5EF4-FFF2-40B4-BE49-F238E27FC236}">
                <a16:creationId xmlns:a16="http://schemas.microsoft.com/office/drawing/2014/main" id="{E2C13648-DE88-4708-A376-5260E9F23E58}"/>
              </a:ext>
            </a:extLst>
          </p:cNvPr>
          <p:cNvSpPr/>
          <p:nvPr/>
        </p:nvSpPr>
        <p:spPr>
          <a:xfrm>
            <a:off x="780036" y="3728720"/>
            <a:ext cx="10853164" cy="1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2" name="Picture 91">
            <a:extLst>
              <a:ext uri="{FF2B5EF4-FFF2-40B4-BE49-F238E27FC236}">
                <a16:creationId xmlns:a16="http://schemas.microsoft.com/office/drawing/2014/main" id="{D3987A47-2DE3-4CEC-B97E-F096774D7DD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1663264" y="5477068"/>
            <a:ext cx="528735" cy="1379057"/>
          </a:xfrm>
          <a:prstGeom prst="rect">
            <a:avLst/>
          </a:prstGeom>
        </p:spPr>
      </p:pic>
      <p:sp>
        <p:nvSpPr>
          <p:cNvPr id="50" name="Slide Number Placeholder 5">
            <a:extLst>
              <a:ext uri="{FF2B5EF4-FFF2-40B4-BE49-F238E27FC236}">
                <a16:creationId xmlns:a16="http://schemas.microsoft.com/office/drawing/2014/main" id="{8342DDBF-A479-4DE8-94B3-33565297A4DA}"/>
              </a:ext>
            </a:extLst>
          </p:cNvPr>
          <p:cNvSpPr>
            <a:spLocks noGrp="1"/>
          </p:cNvSpPr>
          <p:nvPr>
            <p:ph type="sldNum" sz="quarter" idx="11"/>
          </p:nvPr>
        </p:nvSpPr>
        <p:spPr/>
        <p:txBody>
          <a:bodyPr/>
          <a:lstStyle/>
          <a:p>
            <a:fld id="{DA52DCD9-8769-4ED5-B8CC-B00FC588BA8C}" type="slidenum">
              <a:rPr lang="en-US" smtClean="0"/>
              <a:pPr/>
              <a:t>12</a:t>
            </a:fld>
            <a:endParaRPr lang="en-US" dirty="0"/>
          </a:p>
        </p:txBody>
      </p:sp>
      <p:sp>
        <p:nvSpPr>
          <p:cNvPr id="5" name="Title 4">
            <a:extLst>
              <a:ext uri="{FF2B5EF4-FFF2-40B4-BE49-F238E27FC236}">
                <a16:creationId xmlns:a16="http://schemas.microsoft.com/office/drawing/2014/main" id="{1E12DF43-F666-4DEF-9578-C7278EB249FE}"/>
              </a:ext>
            </a:extLst>
          </p:cNvPr>
          <p:cNvSpPr>
            <a:spLocks noGrp="1"/>
          </p:cNvSpPr>
          <p:nvPr>
            <p:ph type="title"/>
          </p:nvPr>
        </p:nvSpPr>
        <p:spPr/>
        <p:txBody>
          <a:bodyPr/>
          <a:lstStyle/>
          <a:p>
            <a:r>
              <a:rPr lang="en-GB" dirty="0"/>
              <a:t>Adults living with MDR HIV-1 have significant unmet needs </a:t>
            </a:r>
            <a:br>
              <a:rPr lang="en-GB" dirty="0"/>
            </a:br>
            <a:r>
              <a:rPr lang="en-GB" dirty="0"/>
              <a:t>and may pose major clinical challenges</a:t>
            </a:r>
          </a:p>
        </p:txBody>
      </p:sp>
      <p:sp>
        <p:nvSpPr>
          <p:cNvPr id="4" name="Text Placeholder 3">
            <a:extLst>
              <a:ext uri="{FF2B5EF4-FFF2-40B4-BE49-F238E27FC236}">
                <a16:creationId xmlns:a16="http://schemas.microsoft.com/office/drawing/2014/main" id="{16D1FC78-FC74-4B82-8247-01C32F93DC70}"/>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40BD9E37-1268-4B00-B928-F345705DEE07}"/>
              </a:ext>
            </a:extLst>
          </p:cNvPr>
          <p:cNvSpPr>
            <a:spLocks noGrp="1"/>
          </p:cNvSpPr>
          <p:nvPr>
            <p:ph type="body" sz="quarter" idx="13"/>
          </p:nvPr>
        </p:nvSpPr>
        <p:spPr>
          <a:xfrm>
            <a:off x="6212541" y="6490156"/>
            <a:ext cx="5523847" cy="215444"/>
          </a:xfrm>
        </p:spPr>
        <p:txBody>
          <a:bodyPr/>
          <a:lstStyle/>
          <a:p>
            <a:r>
              <a:rPr lang="en-US" b="1" dirty="0"/>
              <a:t>1</a:t>
            </a:r>
            <a:r>
              <a:rPr lang="en-US" dirty="0"/>
              <a:t>. </a:t>
            </a:r>
            <a:r>
              <a:rPr lang="en-US" dirty="0" err="1"/>
              <a:t>Cutrell</a:t>
            </a:r>
            <a:r>
              <a:rPr lang="en-US" dirty="0"/>
              <a:t> J, </a:t>
            </a:r>
            <a:r>
              <a:rPr lang="en-US" dirty="0" err="1"/>
              <a:t>Jodlowski</a:t>
            </a:r>
            <a:r>
              <a:rPr lang="en-US" dirty="0"/>
              <a:t> T, </a:t>
            </a:r>
            <a:r>
              <a:rPr lang="en-US" dirty="0" err="1"/>
              <a:t>Bedimo</a:t>
            </a:r>
            <a:r>
              <a:rPr lang="en-US" dirty="0"/>
              <a:t> R. </a:t>
            </a:r>
            <a:r>
              <a:rPr lang="en-US" dirty="0" err="1"/>
              <a:t>Ther</a:t>
            </a:r>
            <a:r>
              <a:rPr lang="en-US" dirty="0"/>
              <a:t> Adv Infectious Dis 2020;7:1–15</a:t>
            </a:r>
          </a:p>
          <a:p>
            <a:r>
              <a:rPr lang="en-US" b="1" dirty="0"/>
              <a:t>2</a:t>
            </a:r>
            <a:r>
              <a:rPr lang="en-US" dirty="0"/>
              <a:t>. </a:t>
            </a:r>
            <a:r>
              <a:rPr lang="en-US" dirty="0" err="1"/>
              <a:t>Lataillade</a:t>
            </a:r>
            <a:r>
              <a:rPr lang="en-US" dirty="0"/>
              <a:t> M, et al. Lancet HIV 2020;7:e740–51</a:t>
            </a:r>
          </a:p>
        </p:txBody>
      </p:sp>
      <p:grpSp>
        <p:nvGrpSpPr>
          <p:cNvPr id="63" name="Group 62">
            <a:extLst>
              <a:ext uri="{FF2B5EF4-FFF2-40B4-BE49-F238E27FC236}">
                <a16:creationId xmlns:a16="http://schemas.microsoft.com/office/drawing/2014/main" id="{54F2C465-582E-4DF8-BFCA-6003716792BF}"/>
              </a:ext>
            </a:extLst>
          </p:cNvPr>
          <p:cNvGrpSpPr/>
          <p:nvPr/>
        </p:nvGrpSpPr>
        <p:grpSpPr>
          <a:xfrm>
            <a:off x="815109" y="1436993"/>
            <a:ext cx="2679700" cy="849165"/>
            <a:chOff x="815109" y="1436993"/>
            <a:chExt cx="2679700" cy="849165"/>
          </a:xfrm>
        </p:grpSpPr>
        <p:sp>
          <p:nvSpPr>
            <p:cNvPr id="64" name="Rectangle: Rounded Corners 63">
              <a:extLst>
                <a:ext uri="{FF2B5EF4-FFF2-40B4-BE49-F238E27FC236}">
                  <a16:creationId xmlns:a16="http://schemas.microsoft.com/office/drawing/2014/main" id="{C032944A-5618-42A5-B8F7-024140439009}"/>
                </a:ext>
              </a:extLst>
            </p:cNvPr>
            <p:cNvSpPr/>
            <p:nvPr/>
          </p:nvSpPr>
          <p:spPr>
            <a:xfrm>
              <a:off x="815109" y="1436993"/>
              <a:ext cx="2679700" cy="849165"/>
            </a:xfrm>
            <a:prstGeom prst="roundRect">
              <a:avLst>
                <a:gd name="adj" fmla="val 15779"/>
              </a:avLst>
            </a:prstGeom>
            <a:solidFill>
              <a:srgbClr val="B4B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1" name="Rectangle 90">
              <a:extLst>
                <a:ext uri="{FF2B5EF4-FFF2-40B4-BE49-F238E27FC236}">
                  <a16:creationId xmlns:a16="http://schemas.microsoft.com/office/drawing/2014/main" id="{3BE38172-03D5-4178-8AD7-A89930E9E175}"/>
                </a:ext>
              </a:extLst>
            </p:cNvPr>
            <p:cNvSpPr/>
            <p:nvPr/>
          </p:nvSpPr>
          <p:spPr>
            <a:xfrm>
              <a:off x="1204218" y="1461779"/>
              <a:ext cx="2041490" cy="606719"/>
            </a:xfrm>
            <a:prstGeom prst="rect">
              <a:avLst/>
            </a:prstGeom>
          </p:spPr>
          <p:txBody>
            <a:bodyPr wrap="square">
              <a:noAutofit/>
            </a:bodyPr>
            <a:lstStyle/>
            <a:p>
              <a:pPr lvl="0" algn="ctr">
                <a:defRPr/>
              </a:pPr>
              <a:r>
                <a:rPr lang="en-GB" b="1" dirty="0">
                  <a:solidFill>
                    <a:schemeClr val="bg1"/>
                  </a:solidFill>
                  <a:latin typeface="Arial" panose="020B0604020202020204" pitchFamily="34" charset="0"/>
                </a:rPr>
                <a:t>People living with MDR HIV-1</a:t>
              </a:r>
              <a:endParaRPr lang="en-GB" dirty="0">
                <a:solidFill>
                  <a:schemeClr val="bg1"/>
                </a:solidFill>
                <a:latin typeface="Arial" panose="020B0604020202020204" pitchFamily="34" charset="0"/>
              </a:endParaRPr>
            </a:p>
          </p:txBody>
        </p:sp>
      </p:grpSp>
      <p:grpSp>
        <p:nvGrpSpPr>
          <p:cNvPr id="98" name="Group 97">
            <a:extLst>
              <a:ext uri="{FF2B5EF4-FFF2-40B4-BE49-F238E27FC236}">
                <a16:creationId xmlns:a16="http://schemas.microsoft.com/office/drawing/2014/main" id="{4B4DFE62-C27E-4098-A0D1-3E8ECF0B1886}"/>
              </a:ext>
            </a:extLst>
          </p:cNvPr>
          <p:cNvGrpSpPr/>
          <p:nvPr/>
        </p:nvGrpSpPr>
        <p:grpSpPr>
          <a:xfrm>
            <a:off x="8556336" y="1436993"/>
            <a:ext cx="2679700" cy="849165"/>
            <a:chOff x="8556336" y="1436993"/>
            <a:chExt cx="2679700" cy="849165"/>
          </a:xfrm>
        </p:grpSpPr>
        <p:sp>
          <p:nvSpPr>
            <p:cNvPr id="99" name="Rectangle: Rounded Corners 98">
              <a:extLst>
                <a:ext uri="{FF2B5EF4-FFF2-40B4-BE49-F238E27FC236}">
                  <a16:creationId xmlns:a16="http://schemas.microsoft.com/office/drawing/2014/main" id="{6F8C8BF5-9D8A-4B1D-A8DE-128A78F9B818}"/>
                </a:ext>
              </a:extLst>
            </p:cNvPr>
            <p:cNvSpPr/>
            <p:nvPr/>
          </p:nvSpPr>
          <p:spPr>
            <a:xfrm>
              <a:off x="8556336" y="1436993"/>
              <a:ext cx="2679700" cy="849165"/>
            </a:xfrm>
            <a:prstGeom prst="roundRect">
              <a:avLst>
                <a:gd name="adj" fmla="val 1577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0" name="Rectangle 99">
              <a:extLst>
                <a:ext uri="{FF2B5EF4-FFF2-40B4-BE49-F238E27FC236}">
                  <a16:creationId xmlns:a16="http://schemas.microsoft.com/office/drawing/2014/main" id="{8F47AA65-C58B-4822-B1A9-2DD303A3A5E7}"/>
                </a:ext>
              </a:extLst>
            </p:cNvPr>
            <p:cNvSpPr/>
            <p:nvPr/>
          </p:nvSpPr>
          <p:spPr>
            <a:xfrm>
              <a:off x="8616373" y="1461780"/>
              <a:ext cx="2559628" cy="646331"/>
            </a:xfrm>
            <a:prstGeom prst="rect">
              <a:avLst/>
            </a:prstGeom>
          </p:spPr>
          <p:txBody>
            <a:bodyPr wrap="square">
              <a:noAutofit/>
            </a:bodyPr>
            <a:lstStyle/>
            <a:p>
              <a:pPr lvl="0" algn="ctr">
                <a:defRPr/>
              </a:pPr>
              <a:r>
                <a:rPr lang="en-GB" b="1" dirty="0">
                  <a:solidFill>
                    <a:schemeClr val="bg1"/>
                  </a:solidFill>
                  <a:latin typeface="Arial" panose="020B0604020202020204" pitchFamily="34" charset="0"/>
                </a:rPr>
                <a:t>Required</a:t>
              </a:r>
              <a:br>
                <a:rPr lang="en-GB" b="1" dirty="0">
                  <a:solidFill>
                    <a:schemeClr val="bg1"/>
                  </a:solidFill>
                  <a:latin typeface="Arial" panose="020B0604020202020204" pitchFamily="34" charset="0"/>
                </a:rPr>
              </a:br>
              <a:r>
                <a:rPr lang="en-GB" b="1" dirty="0">
                  <a:solidFill>
                    <a:schemeClr val="bg1"/>
                  </a:solidFill>
                  <a:latin typeface="Arial" panose="020B0604020202020204" pitchFamily="34" charset="0"/>
                </a:rPr>
                <a:t>drug attributes</a:t>
              </a:r>
              <a:r>
                <a:rPr lang="en-GB" baseline="30000" dirty="0">
                  <a:solidFill>
                    <a:schemeClr val="bg1"/>
                  </a:solidFill>
                  <a:latin typeface="Arial" panose="020B0604020202020204" pitchFamily="34" charset="0"/>
                </a:rPr>
                <a:t>1,2</a:t>
              </a:r>
              <a:endParaRPr lang="en-GB" b="1" dirty="0">
                <a:solidFill>
                  <a:schemeClr val="bg1"/>
                </a:solidFill>
                <a:latin typeface="Arial" panose="020B0604020202020204" pitchFamily="34" charset="0"/>
              </a:endParaRPr>
            </a:p>
          </p:txBody>
        </p:sp>
      </p:grpSp>
      <p:grpSp>
        <p:nvGrpSpPr>
          <p:cNvPr id="101" name="Group 100">
            <a:extLst>
              <a:ext uri="{FF2B5EF4-FFF2-40B4-BE49-F238E27FC236}">
                <a16:creationId xmlns:a16="http://schemas.microsoft.com/office/drawing/2014/main" id="{9B0B49EE-44E5-49AA-ACD1-BC1A9830E926}"/>
              </a:ext>
            </a:extLst>
          </p:cNvPr>
          <p:cNvGrpSpPr/>
          <p:nvPr/>
        </p:nvGrpSpPr>
        <p:grpSpPr>
          <a:xfrm>
            <a:off x="4763652" y="1436993"/>
            <a:ext cx="2679700" cy="849165"/>
            <a:chOff x="4763652" y="1436993"/>
            <a:chExt cx="2679700" cy="849165"/>
          </a:xfrm>
        </p:grpSpPr>
        <p:sp>
          <p:nvSpPr>
            <p:cNvPr id="102" name="Rectangle: Rounded Corners 101">
              <a:extLst>
                <a:ext uri="{FF2B5EF4-FFF2-40B4-BE49-F238E27FC236}">
                  <a16:creationId xmlns:a16="http://schemas.microsoft.com/office/drawing/2014/main" id="{14F71E16-EA38-493F-8DF7-F0044B71A127}"/>
                </a:ext>
              </a:extLst>
            </p:cNvPr>
            <p:cNvSpPr/>
            <p:nvPr/>
          </p:nvSpPr>
          <p:spPr>
            <a:xfrm>
              <a:off x="4763652" y="1436993"/>
              <a:ext cx="2679700" cy="849165"/>
            </a:xfrm>
            <a:prstGeom prst="roundRect">
              <a:avLst>
                <a:gd name="adj" fmla="val 15779"/>
              </a:avLst>
            </a:prstGeom>
            <a:solidFill>
              <a:srgbClr val="B4B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3" name="Rectangle 102">
              <a:extLst>
                <a:ext uri="{FF2B5EF4-FFF2-40B4-BE49-F238E27FC236}">
                  <a16:creationId xmlns:a16="http://schemas.microsoft.com/office/drawing/2014/main" id="{BCE362AC-0DA9-4AC8-B6FB-A11850405726}"/>
                </a:ext>
              </a:extLst>
            </p:cNvPr>
            <p:cNvSpPr/>
            <p:nvPr/>
          </p:nvSpPr>
          <p:spPr>
            <a:xfrm>
              <a:off x="5266575" y="1461780"/>
              <a:ext cx="1673855" cy="369332"/>
            </a:xfrm>
            <a:prstGeom prst="rect">
              <a:avLst/>
            </a:prstGeom>
          </p:spPr>
          <p:txBody>
            <a:bodyPr wrap="none">
              <a:noAutofit/>
            </a:bodyPr>
            <a:lstStyle/>
            <a:p>
              <a:pPr lvl="0" algn="ctr">
                <a:defRPr/>
              </a:pPr>
              <a:r>
                <a:rPr lang="en-GB" b="1" dirty="0">
                  <a:solidFill>
                    <a:schemeClr val="bg1"/>
                  </a:solidFill>
                  <a:latin typeface="Arial" panose="020B0604020202020204" pitchFamily="34" charset="0"/>
                </a:rPr>
                <a:t>Unmet</a:t>
              </a:r>
              <a:br>
                <a:rPr lang="en-GB" b="1" dirty="0">
                  <a:solidFill>
                    <a:schemeClr val="bg1"/>
                  </a:solidFill>
                  <a:latin typeface="Arial" panose="020B0604020202020204" pitchFamily="34" charset="0"/>
                </a:rPr>
              </a:br>
              <a:r>
                <a:rPr lang="en-GB" b="1" dirty="0">
                  <a:solidFill>
                    <a:schemeClr val="bg1"/>
                  </a:solidFill>
                  <a:latin typeface="Arial" panose="020B0604020202020204" pitchFamily="34" charset="0"/>
                </a:rPr>
                <a:t>needs</a:t>
              </a:r>
              <a:r>
                <a:rPr lang="en-GB" b="1" baseline="30000" dirty="0">
                  <a:solidFill>
                    <a:schemeClr val="bg1"/>
                  </a:solidFill>
                  <a:latin typeface="Arial" panose="020B0604020202020204" pitchFamily="34" charset="0"/>
                </a:rPr>
                <a:t> </a:t>
              </a:r>
              <a:endParaRPr lang="en-GB" b="1" dirty="0">
                <a:solidFill>
                  <a:schemeClr val="bg1"/>
                </a:solidFill>
                <a:latin typeface="Arial" panose="020B0604020202020204" pitchFamily="34" charset="0"/>
              </a:endParaRPr>
            </a:p>
          </p:txBody>
        </p:sp>
      </p:grpSp>
      <p:sp>
        <p:nvSpPr>
          <p:cNvPr id="104" name="Rectangle 103">
            <a:extLst>
              <a:ext uri="{FF2B5EF4-FFF2-40B4-BE49-F238E27FC236}">
                <a16:creationId xmlns:a16="http://schemas.microsoft.com/office/drawing/2014/main" id="{94DB6997-6AF8-4B53-BB6D-7C94EBE9AD99}"/>
              </a:ext>
            </a:extLst>
          </p:cNvPr>
          <p:cNvSpPr/>
          <p:nvPr/>
        </p:nvSpPr>
        <p:spPr>
          <a:xfrm>
            <a:off x="780036" y="3728720"/>
            <a:ext cx="10853164" cy="1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5" name="!! Rectangle 73">
            <a:extLst>
              <a:ext uri="{FF2B5EF4-FFF2-40B4-BE49-F238E27FC236}">
                <a16:creationId xmlns:a16="http://schemas.microsoft.com/office/drawing/2014/main" id="{54648E76-0957-47DC-A476-67D367F38613}"/>
              </a:ext>
            </a:extLst>
          </p:cNvPr>
          <p:cNvSpPr/>
          <p:nvPr/>
        </p:nvSpPr>
        <p:spPr>
          <a:xfrm>
            <a:off x="0" y="2130966"/>
            <a:ext cx="12192000" cy="38376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06" name="TextBox 105">
            <a:extLst>
              <a:ext uri="{FF2B5EF4-FFF2-40B4-BE49-F238E27FC236}">
                <a16:creationId xmlns:a16="http://schemas.microsoft.com/office/drawing/2014/main" id="{90CA37B7-D7B9-4231-BDDB-0A3697CA2950}"/>
              </a:ext>
            </a:extLst>
          </p:cNvPr>
          <p:cNvSpPr txBox="1"/>
          <p:nvPr/>
        </p:nvSpPr>
        <p:spPr>
          <a:xfrm>
            <a:off x="780035" y="3809187"/>
            <a:ext cx="1538139" cy="553998"/>
          </a:xfrm>
          <a:prstGeom prst="rect">
            <a:avLst/>
          </a:prstGeom>
          <a:noFill/>
        </p:spPr>
        <p:txBody>
          <a:bodyPr wrap="square" lIns="0" tIns="0" rIns="0" bIns="0" rtlCol="0">
            <a:spAutoFit/>
          </a:bodyPr>
          <a:lstStyle/>
          <a:p>
            <a:pPr lvl="0" algn="ctr">
              <a:defRPr/>
            </a:pPr>
            <a:r>
              <a:rPr lang="en-GB" dirty="0">
                <a:solidFill>
                  <a:schemeClr val="bg1"/>
                </a:solidFill>
                <a:latin typeface="Arial" panose="020B0604020202020204" pitchFamily="34" charset="0"/>
              </a:rPr>
              <a:t>Novel class and new MoA</a:t>
            </a:r>
          </a:p>
        </p:txBody>
      </p:sp>
      <p:sp>
        <p:nvSpPr>
          <p:cNvPr id="107" name="TextBox 106">
            <a:extLst>
              <a:ext uri="{FF2B5EF4-FFF2-40B4-BE49-F238E27FC236}">
                <a16:creationId xmlns:a16="http://schemas.microsoft.com/office/drawing/2014/main" id="{FD50CB84-870C-4CB1-A9B0-B7E55F7E3284}"/>
              </a:ext>
            </a:extLst>
          </p:cNvPr>
          <p:cNvSpPr txBox="1"/>
          <p:nvPr/>
        </p:nvSpPr>
        <p:spPr>
          <a:xfrm>
            <a:off x="7233764" y="3809187"/>
            <a:ext cx="2062636" cy="1384995"/>
          </a:xfrm>
          <a:prstGeom prst="rect">
            <a:avLst/>
          </a:prstGeom>
          <a:noFill/>
        </p:spPr>
        <p:txBody>
          <a:bodyPr wrap="square" lIns="0" tIns="0" rIns="0" bIns="0" rtlCol="0">
            <a:spAutoFit/>
          </a:bodyPr>
          <a:lstStyle/>
          <a:p>
            <a:pPr lvl="0" algn="ctr">
              <a:defRPr/>
            </a:pPr>
            <a:r>
              <a:rPr lang="en-GB" dirty="0">
                <a:solidFill>
                  <a:schemeClr val="bg1"/>
                </a:solidFill>
                <a:latin typeface="Arial" panose="020B0604020202020204" pitchFamily="34" charset="0"/>
              </a:rPr>
              <a:t>Tolerable safety profile in the setting of multiple </a:t>
            </a:r>
            <a:br>
              <a:rPr lang="en-GB" dirty="0">
                <a:solidFill>
                  <a:schemeClr val="bg1"/>
                </a:solidFill>
                <a:latin typeface="Arial" panose="020B0604020202020204" pitchFamily="34" charset="0"/>
              </a:rPr>
            </a:br>
            <a:r>
              <a:rPr lang="en-GB" dirty="0">
                <a:solidFill>
                  <a:schemeClr val="bg1"/>
                </a:solidFill>
                <a:latin typeface="Arial" panose="020B0604020202020204" pitchFamily="34" charset="0"/>
              </a:rPr>
              <a:t>co-morbidities and organ dysfunction </a:t>
            </a:r>
          </a:p>
        </p:txBody>
      </p:sp>
      <p:sp>
        <p:nvSpPr>
          <p:cNvPr id="108" name="TextBox 107">
            <a:extLst>
              <a:ext uri="{FF2B5EF4-FFF2-40B4-BE49-F238E27FC236}">
                <a16:creationId xmlns:a16="http://schemas.microsoft.com/office/drawing/2014/main" id="{F133A29D-C4AC-49A0-80DF-EC73D5400CBA}"/>
              </a:ext>
            </a:extLst>
          </p:cNvPr>
          <p:cNvSpPr txBox="1"/>
          <p:nvPr/>
        </p:nvSpPr>
        <p:spPr>
          <a:xfrm>
            <a:off x="2688170" y="3809187"/>
            <a:ext cx="2036230" cy="553998"/>
          </a:xfrm>
          <a:prstGeom prst="rect">
            <a:avLst/>
          </a:prstGeom>
          <a:noFill/>
        </p:spPr>
        <p:txBody>
          <a:bodyPr wrap="square" lIns="0" tIns="0" rIns="0" bIns="0" rtlCol="0">
            <a:spAutoFit/>
          </a:bodyPr>
          <a:lstStyle/>
          <a:p>
            <a:pPr lvl="0" algn="ctr">
              <a:defRPr/>
            </a:pPr>
            <a:r>
              <a:rPr lang="en-GB" dirty="0">
                <a:solidFill>
                  <a:schemeClr val="bg1"/>
                </a:solidFill>
                <a:latin typeface="Arial" panose="020B0604020202020204" pitchFamily="34" charset="0"/>
              </a:rPr>
              <a:t>No cross resistance to existing ART</a:t>
            </a:r>
          </a:p>
        </p:txBody>
      </p:sp>
      <p:sp>
        <p:nvSpPr>
          <p:cNvPr id="109" name="TextBox 108">
            <a:extLst>
              <a:ext uri="{FF2B5EF4-FFF2-40B4-BE49-F238E27FC236}">
                <a16:creationId xmlns:a16="http://schemas.microsoft.com/office/drawing/2014/main" id="{F7AE5B9A-3B92-48AA-B21B-59414C89F7E2}"/>
              </a:ext>
            </a:extLst>
          </p:cNvPr>
          <p:cNvSpPr txBox="1"/>
          <p:nvPr/>
        </p:nvSpPr>
        <p:spPr>
          <a:xfrm>
            <a:off x="4808445" y="3809187"/>
            <a:ext cx="2389524" cy="830997"/>
          </a:xfrm>
          <a:prstGeom prst="rect">
            <a:avLst/>
          </a:prstGeom>
          <a:noFill/>
        </p:spPr>
        <p:txBody>
          <a:bodyPr wrap="square" lIns="0" tIns="0" rIns="0" bIns="0" rtlCol="0">
            <a:spAutoFit/>
          </a:bodyPr>
          <a:lstStyle/>
          <a:p>
            <a:pPr lvl="0" algn="ctr">
              <a:defRPr/>
            </a:pPr>
            <a:r>
              <a:rPr lang="en-GB" dirty="0">
                <a:solidFill>
                  <a:schemeClr val="bg1"/>
                </a:solidFill>
                <a:latin typeface="Arial" panose="020B0604020202020204" pitchFamily="34" charset="0"/>
              </a:rPr>
              <a:t>Ability to maintain </a:t>
            </a:r>
            <a:br>
              <a:rPr lang="en-GB" dirty="0">
                <a:solidFill>
                  <a:schemeClr val="bg1"/>
                </a:solidFill>
                <a:latin typeface="Arial" panose="020B0604020202020204" pitchFamily="34" charset="0"/>
              </a:rPr>
            </a:br>
            <a:r>
              <a:rPr lang="en-GB" dirty="0">
                <a:solidFill>
                  <a:schemeClr val="bg1"/>
                </a:solidFill>
                <a:latin typeface="Arial" panose="020B0604020202020204" pitchFamily="34" charset="0"/>
              </a:rPr>
              <a:t>or increase </a:t>
            </a:r>
            <a:br>
              <a:rPr lang="en-GB" dirty="0">
                <a:solidFill>
                  <a:schemeClr val="bg1"/>
                </a:solidFill>
                <a:latin typeface="Arial" panose="020B0604020202020204" pitchFamily="34" charset="0"/>
              </a:rPr>
            </a:br>
            <a:r>
              <a:rPr lang="en-GB" dirty="0">
                <a:solidFill>
                  <a:schemeClr val="bg1"/>
                </a:solidFill>
                <a:latin typeface="Arial" panose="020B0604020202020204" pitchFamily="34" charset="0"/>
              </a:rPr>
              <a:t>CD4+ T cell count</a:t>
            </a:r>
          </a:p>
        </p:txBody>
      </p:sp>
      <p:sp>
        <p:nvSpPr>
          <p:cNvPr id="110" name="TextBox 109">
            <a:extLst>
              <a:ext uri="{FF2B5EF4-FFF2-40B4-BE49-F238E27FC236}">
                <a16:creationId xmlns:a16="http://schemas.microsoft.com/office/drawing/2014/main" id="{983FD429-97B8-4903-8321-9BEA5E115611}"/>
              </a:ext>
            </a:extLst>
          </p:cNvPr>
          <p:cNvSpPr txBox="1"/>
          <p:nvPr/>
        </p:nvSpPr>
        <p:spPr>
          <a:xfrm>
            <a:off x="9282778" y="3809187"/>
            <a:ext cx="2592964" cy="830997"/>
          </a:xfrm>
          <a:prstGeom prst="rect">
            <a:avLst/>
          </a:prstGeom>
          <a:noFill/>
        </p:spPr>
        <p:txBody>
          <a:bodyPr wrap="square" lIns="0" tIns="0" rIns="0" bIns="0" rtlCol="0">
            <a:spAutoFit/>
          </a:bodyPr>
          <a:lstStyle/>
          <a:p>
            <a:pPr lvl="0" algn="ctr">
              <a:defRPr/>
            </a:pPr>
            <a:r>
              <a:rPr lang="fr-FR" dirty="0">
                <a:solidFill>
                  <a:schemeClr val="bg1"/>
                </a:solidFill>
                <a:latin typeface="Arial" panose="020B0604020202020204" pitchFamily="34" charset="0"/>
              </a:rPr>
              <a:t>Manageable</a:t>
            </a:r>
            <a:br>
              <a:rPr lang="fr-FR" dirty="0">
                <a:solidFill>
                  <a:schemeClr val="bg1"/>
                </a:solidFill>
                <a:latin typeface="Arial" panose="020B0604020202020204" pitchFamily="34" charset="0"/>
              </a:rPr>
            </a:br>
            <a:r>
              <a:rPr lang="fr-FR" dirty="0">
                <a:solidFill>
                  <a:schemeClr val="bg1"/>
                </a:solidFill>
                <a:latin typeface="Arial" panose="020B0604020202020204" pitchFamily="34" charset="0"/>
              </a:rPr>
              <a:t>drug–drug</a:t>
            </a:r>
            <a:br>
              <a:rPr lang="fr-FR" dirty="0">
                <a:solidFill>
                  <a:schemeClr val="bg1"/>
                </a:solidFill>
                <a:latin typeface="Arial" panose="020B0604020202020204" pitchFamily="34" charset="0"/>
              </a:rPr>
            </a:br>
            <a:r>
              <a:rPr lang="fr-FR" dirty="0">
                <a:solidFill>
                  <a:schemeClr val="bg1"/>
                </a:solidFill>
                <a:latin typeface="Arial" panose="020B0604020202020204" pitchFamily="34" charset="0"/>
              </a:rPr>
              <a:t>interaction profile</a:t>
            </a:r>
            <a:endParaRPr lang="en-GB" dirty="0">
              <a:solidFill>
                <a:schemeClr val="bg1"/>
              </a:solidFill>
              <a:latin typeface="Arial" panose="020B0604020202020204" pitchFamily="34" charset="0"/>
            </a:endParaRPr>
          </a:p>
        </p:txBody>
      </p:sp>
      <p:cxnSp>
        <p:nvCxnSpPr>
          <p:cNvPr id="111" name="Straight Connector 110">
            <a:extLst>
              <a:ext uri="{FF2B5EF4-FFF2-40B4-BE49-F238E27FC236}">
                <a16:creationId xmlns:a16="http://schemas.microsoft.com/office/drawing/2014/main" id="{2344E4AB-159D-4CE4-8740-564D2BB1FFE0}"/>
              </a:ext>
            </a:extLst>
          </p:cNvPr>
          <p:cNvCxnSpPr/>
          <p:nvPr/>
        </p:nvCxnSpPr>
        <p:spPr>
          <a:xfrm>
            <a:off x="1423686" y="3400760"/>
            <a:ext cx="921344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id="{F53E134C-9293-47FF-B288-940F889B67CB}"/>
              </a:ext>
            </a:extLst>
          </p:cNvPr>
          <p:cNvSpPr/>
          <p:nvPr/>
        </p:nvSpPr>
        <p:spPr>
          <a:xfrm>
            <a:off x="1293064" y="3276927"/>
            <a:ext cx="261240" cy="261240"/>
          </a:xfrm>
          <a:prstGeom prst="ellipse">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3" name="Oval 112">
            <a:extLst>
              <a:ext uri="{FF2B5EF4-FFF2-40B4-BE49-F238E27FC236}">
                <a16:creationId xmlns:a16="http://schemas.microsoft.com/office/drawing/2014/main" id="{DFA686BB-FFA9-4FA1-889C-B010AA9E9C25}"/>
              </a:ext>
            </a:extLst>
          </p:cNvPr>
          <p:cNvSpPr/>
          <p:nvPr/>
        </p:nvSpPr>
        <p:spPr>
          <a:xfrm>
            <a:off x="3581958" y="3276927"/>
            <a:ext cx="261240" cy="261240"/>
          </a:xfrm>
          <a:prstGeom prst="ellipse">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4" name="Oval 113">
            <a:extLst>
              <a:ext uri="{FF2B5EF4-FFF2-40B4-BE49-F238E27FC236}">
                <a16:creationId xmlns:a16="http://schemas.microsoft.com/office/drawing/2014/main" id="{5B9EDB05-C6F6-4D96-94F2-F11262BD653A}"/>
              </a:ext>
            </a:extLst>
          </p:cNvPr>
          <p:cNvSpPr/>
          <p:nvPr/>
        </p:nvSpPr>
        <p:spPr>
          <a:xfrm>
            <a:off x="5870852" y="3276927"/>
            <a:ext cx="261240" cy="261240"/>
          </a:xfrm>
          <a:prstGeom prst="ellipse">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5" name="Oval 114">
            <a:extLst>
              <a:ext uri="{FF2B5EF4-FFF2-40B4-BE49-F238E27FC236}">
                <a16:creationId xmlns:a16="http://schemas.microsoft.com/office/drawing/2014/main" id="{2263368F-83E4-4718-9778-80FB182C55B2}"/>
              </a:ext>
            </a:extLst>
          </p:cNvPr>
          <p:cNvSpPr/>
          <p:nvPr/>
        </p:nvSpPr>
        <p:spPr>
          <a:xfrm>
            <a:off x="10448640" y="3276927"/>
            <a:ext cx="261240" cy="261240"/>
          </a:xfrm>
          <a:prstGeom prst="ellipse">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6" name="Oval 115">
            <a:extLst>
              <a:ext uri="{FF2B5EF4-FFF2-40B4-BE49-F238E27FC236}">
                <a16:creationId xmlns:a16="http://schemas.microsoft.com/office/drawing/2014/main" id="{E8D66D0F-E32B-4BBA-8AFC-1BF9F527A955}"/>
              </a:ext>
            </a:extLst>
          </p:cNvPr>
          <p:cNvSpPr/>
          <p:nvPr/>
        </p:nvSpPr>
        <p:spPr>
          <a:xfrm>
            <a:off x="8159746" y="3276927"/>
            <a:ext cx="261240" cy="261240"/>
          </a:xfrm>
          <a:prstGeom prst="ellipse">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62251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41AC55-EDC6-41E7-8790-9E3584C55403}"/>
              </a:ext>
            </a:extLst>
          </p:cNvPr>
          <p:cNvSpPr/>
          <p:nvPr/>
        </p:nvSpPr>
        <p:spPr>
          <a:xfrm>
            <a:off x="780036" y="3728720"/>
            <a:ext cx="10853164" cy="1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Oval 59">
            <a:extLst>
              <a:ext uri="{FF2B5EF4-FFF2-40B4-BE49-F238E27FC236}">
                <a16:creationId xmlns:a16="http://schemas.microsoft.com/office/drawing/2014/main" id="{7B63E50A-6722-4701-A674-4CF9F5F324F5}"/>
              </a:ext>
            </a:extLst>
          </p:cNvPr>
          <p:cNvSpPr/>
          <p:nvPr/>
        </p:nvSpPr>
        <p:spPr>
          <a:xfrm>
            <a:off x="3067047" y="3611703"/>
            <a:ext cx="261240" cy="261240"/>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 name="!! ABC">
            <a:extLst>
              <a:ext uri="{FF2B5EF4-FFF2-40B4-BE49-F238E27FC236}">
                <a16:creationId xmlns:a16="http://schemas.microsoft.com/office/drawing/2014/main" id="{F16377C2-5A7C-4A7B-870A-D366D28F87A3}"/>
              </a:ext>
            </a:extLst>
          </p:cNvPr>
          <p:cNvSpPr/>
          <p:nvPr/>
        </p:nvSpPr>
        <p:spPr>
          <a:xfrm>
            <a:off x="5470401" y="3611703"/>
            <a:ext cx="261240" cy="261240"/>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 Oval 139">
            <a:extLst>
              <a:ext uri="{FF2B5EF4-FFF2-40B4-BE49-F238E27FC236}">
                <a16:creationId xmlns:a16="http://schemas.microsoft.com/office/drawing/2014/main" id="{9DD2C3EA-11EC-4E0F-B357-3A38FCAF6C04}"/>
              </a:ext>
            </a:extLst>
          </p:cNvPr>
          <p:cNvSpPr/>
          <p:nvPr/>
        </p:nvSpPr>
        <p:spPr>
          <a:xfrm>
            <a:off x="10277109" y="3611703"/>
            <a:ext cx="261240" cy="261240"/>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 name="!! Oval 62">
            <a:extLst>
              <a:ext uri="{FF2B5EF4-FFF2-40B4-BE49-F238E27FC236}">
                <a16:creationId xmlns:a16="http://schemas.microsoft.com/office/drawing/2014/main" id="{5F2452AD-CB95-43F5-8E88-8503187B8126}"/>
              </a:ext>
            </a:extLst>
          </p:cNvPr>
          <p:cNvSpPr/>
          <p:nvPr/>
        </p:nvSpPr>
        <p:spPr>
          <a:xfrm>
            <a:off x="7873755" y="3611703"/>
            <a:ext cx="261240" cy="261240"/>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 name="!! Oval 141">
            <a:extLst>
              <a:ext uri="{FF2B5EF4-FFF2-40B4-BE49-F238E27FC236}">
                <a16:creationId xmlns:a16="http://schemas.microsoft.com/office/drawing/2014/main" id="{42B39E72-D462-42DC-A0AB-CAE59E03EDBA}"/>
              </a:ext>
            </a:extLst>
          </p:cNvPr>
          <p:cNvSpPr/>
          <p:nvPr/>
        </p:nvSpPr>
        <p:spPr>
          <a:xfrm>
            <a:off x="1865370" y="3611703"/>
            <a:ext cx="261240" cy="261240"/>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7" name="!! Oval 80">
            <a:extLst>
              <a:ext uri="{FF2B5EF4-FFF2-40B4-BE49-F238E27FC236}">
                <a16:creationId xmlns:a16="http://schemas.microsoft.com/office/drawing/2014/main" id="{9EF05E6B-6893-4CEA-89C7-704C59CB8F73}"/>
              </a:ext>
            </a:extLst>
          </p:cNvPr>
          <p:cNvSpPr/>
          <p:nvPr/>
        </p:nvSpPr>
        <p:spPr>
          <a:xfrm>
            <a:off x="4268724" y="3611703"/>
            <a:ext cx="261240" cy="261240"/>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 name="!! Oval 67">
            <a:extLst>
              <a:ext uri="{FF2B5EF4-FFF2-40B4-BE49-F238E27FC236}">
                <a16:creationId xmlns:a16="http://schemas.microsoft.com/office/drawing/2014/main" id="{BFA448AA-9BBF-44CD-A662-E64D200AFAEE}"/>
              </a:ext>
            </a:extLst>
          </p:cNvPr>
          <p:cNvSpPr/>
          <p:nvPr/>
        </p:nvSpPr>
        <p:spPr>
          <a:xfrm>
            <a:off x="6672078" y="3611703"/>
            <a:ext cx="261240" cy="261240"/>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 Oval 68">
            <a:extLst>
              <a:ext uri="{FF2B5EF4-FFF2-40B4-BE49-F238E27FC236}">
                <a16:creationId xmlns:a16="http://schemas.microsoft.com/office/drawing/2014/main" id="{3A91531E-9B90-430C-87DE-C89DB721A7E9}"/>
              </a:ext>
            </a:extLst>
          </p:cNvPr>
          <p:cNvSpPr/>
          <p:nvPr/>
        </p:nvSpPr>
        <p:spPr>
          <a:xfrm>
            <a:off x="11478787" y="3611703"/>
            <a:ext cx="261240" cy="261240"/>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0" name="!! Oval 69">
            <a:extLst>
              <a:ext uri="{FF2B5EF4-FFF2-40B4-BE49-F238E27FC236}">
                <a16:creationId xmlns:a16="http://schemas.microsoft.com/office/drawing/2014/main" id="{D321A504-3324-4B23-A3A3-BDBCD97BFED8}"/>
              </a:ext>
            </a:extLst>
          </p:cNvPr>
          <p:cNvSpPr/>
          <p:nvPr/>
        </p:nvSpPr>
        <p:spPr>
          <a:xfrm>
            <a:off x="9075432" y="3611703"/>
            <a:ext cx="261240" cy="261240"/>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5" name="!! 1" descr="A picture containing text, clock, gauge&#10;&#10;Description automatically generated">
            <a:extLst>
              <a:ext uri="{FF2B5EF4-FFF2-40B4-BE49-F238E27FC236}">
                <a16:creationId xmlns:a16="http://schemas.microsoft.com/office/drawing/2014/main" id="{32BCFC12-2D43-4927-A40F-3596BFF124C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3263"/>
          <a:stretch/>
        </p:blipFill>
        <p:spPr>
          <a:xfrm>
            <a:off x="1842219" y="2513434"/>
            <a:ext cx="454237" cy="635231"/>
          </a:xfrm>
          <a:prstGeom prst="rect">
            <a:avLst/>
          </a:prstGeom>
        </p:spPr>
      </p:pic>
      <p:pic>
        <p:nvPicPr>
          <p:cNvPr id="77" name="!! 3" descr="A picture containing text, clock, gauge&#10;&#10;Description automatically generated">
            <a:extLst>
              <a:ext uri="{FF2B5EF4-FFF2-40B4-BE49-F238E27FC236}">
                <a16:creationId xmlns:a16="http://schemas.microsoft.com/office/drawing/2014/main" id="{4EC7889E-1A73-41CB-A6F9-8DF35BBE089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3263"/>
          <a:stretch/>
        </p:blipFill>
        <p:spPr>
          <a:xfrm>
            <a:off x="4172225" y="2513434"/>
            <a:ext cx="454237" cy="635231"/>
          </a:xfrm>
          <a:prstGeom prst="rect">
            <a:avLst/>
          </a:prstGeom>
        </p:spPr>
      </p:pic>
      <p:pic>
        <p:nvPicPr>
          <p:cNvPr id="80" name="!! 4" descr="A picture containing text, clock, gauge&#10;&#10;Description automatically generated">
            <a:extLst>
              <a:ext uri="{FF2B5EF4-FFF2-40B4-BE49-F238E27FC236}">
                <a16:creationId xmlns:a16="http://schemas.microsoft.com/office/drawing/2014/main" id="{D19BE67B-0865-4AFB-91A3-0369C9EB21C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305501" y="4259394"/>
            <a:ext cx="554526" cy="521488"/>
          </a:xfrm>
          <a:prstGeom prst="rect">
            <a:avLst/>
          </a:prstGeom>
        </p:spPr>
      </p:pic>
      <p:pic>
        <p:nvPicPr>
          <p:cNvPr id="82" name="Picture 81" descr="A picture containing text, clock, gauge&#10;&#10;Description automatically generated">
            <a:extLst>
              <a:ext uri="{FF2B5EF4-FFF2-40B4-BE49-F238E27FC236}">
                <a16:creationId xmlns:a16="http://schemas.microsoft.com/office/drawing/2014/main" id="{54BF53FC-0AD4-41BF-BAF5-1FD2B2DB9B0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3263"/>
          <a:stretch/>
        </p:blipFill>
        <p:spPr>
          <a:xfrm>
            <a:off x="7808654" y="4278684"/>
            <a:ext cx="345316" cy="482908"/>
          </a:xfrm>
          <a:prstGeom prst="rect">
            <a:avLst/>
          </a:prstGeom>
        </p:spPr>
      </p:pic>
      <p:grpSp>
        <p:nvGrpSpPr>
          <p:cNvPr id="87" name="!! 5">
            <a:extLst>
              <a:ext uri="{FF2B5EF4-FFF2-40B4-BE49-F238E27FC236}">
                <a16:creationId xmlns:a16="http://schemas.microsoft.com/office/drawing/2014/main" id="{5A82D354-55BA-43D9-8E2B-E3F34CECE57E}"/>
              </a:ext>
            </a:extLst>
          </p:cNvPr>
          <p:cNvGrpSpPr/>
          <p:nvPr/>
        </p:nvGrpSpPr>
        <p:grpSpPr>
          <a:xfrm>
            <a:off x="6660025" y="2513434"/>
            <a:ext cx="454237" cy="635231"/>
            <a:chOff x="6689521" y="2638357"/>
            <a:chExt cx="454237" cy="635231"/>
          </a:xfrm>
        </p:grpSpPr>
        <p:pic>
          <p:nvPicPr>
            <p:cNvPr id="81" name="Picture 80" descr="A picture containing text, clock, gauge&#10;&#10;Description automatically generated">
              <a:extLst>
                <a:ext uri="{FF2B5EF4-FFF2-40B4-BE49-F238E27FC236}">
                  <a16:creationId xmlns:a16="http://schemas.microsoft.com/office/drawing/2014/main" id="{C5E180AF-4EF3-4261-8953-7DCA53B2001D}"/>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t="-3263"/>
            <a:stretch/>
          </p:blipFill>
          <p:spPr>
            <a:xfrm>
              <a:off x="6689521" y="2638357"/>
              <a:ext cx="454237" cy="635231"/>
            </a:xfrm>
            <a:prstGeom prst="rect">
              <a:avLst/>
            </a:prstGeom>
          </p:spPr>
        </p:pic>
        <p:pic>
          <p:nvPicPr>
            <p:cNvPr id="86" name="Picture 85" descr="A picture containing text, clock, gauge&#10;&#10;Description automatically generated">
              <a:extLst>
                <a:ext uri="{FF2B5EF4-FFF2-40B4-BE49-F238E27FC236}">
                  <a16:creationId xmlns:a16="http://schemas.microsoft.com/office/drawing/2014/main" id="{98F99FC3-830C-48BF-A339-AAC0E4A315CF}"/>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t="-3263"/>
            <a:stretch/>
          </p:blipFill>
          <p:spPr>
            <a:xfrm>
              <a:off x="6689521" y="2638357"/>
              <a:ext cx="454237" cy="635231"/>
            </a:xfrm>
            <a:prstGeom prst="rect">
              <a:avLst/>
            </a:prstGeom>
          </p:spPr>
        </p:pic>
      </p:grpSp>
      <p:pic>
        <p:nvPicPr>
          <p:cNvPr id="89" name="Picture 88" descr="A picture containing text, clock, gauge&#10;&#10;Description automatically generated">
            <a:extLst>
              <a:ext uri="{FF2B5EF4-FFF2-40B4-BE49-F238E27FC236}">
                <a16:creationId xmlns:a16="http://schemas.microsoft.com/office/drawing/2014/main" id="{592ADA28-9450-4537-85B3-F661830F2AA8}"/>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8821647" y="2570305"/>
            <a:ext cx="652355" cy="521488"/>
          </a:xfrm>
          <a:prstGeom prst="rect">
            <a:avLst/>
          </a:prstGeom>
        </p:spPr>
      </p:pic>
      <p:pic>
        <p:nvPicPr>
          <p:cNvPr id="93" name="Picture 92" descr="A picture containing text, clock, gauge&#10;&#10;Description automatically generated">
            <a:extLst>
              <a:ext uri="{FF2B5EF4-FFF2-40B4-BE49-F238E27FC236}">
                <a16:creationId xmlns:a16="http://schemas.microsoft.com/office/drawing/2014/main" id="{AB254432-72F8-4F6A-8456-95C43E7C1DE9}"/>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10102597" y="4259394"/>
            <a:ext cx="652355" cy="521488"/>
          </a:xfrm>
          <a:prstGeom prst="rect">
            <a:avLst/>
          </a:prstGeom>
        </p:spPr>
      </p:pic>
      <p:sp>
        <p:nvSpPr>
          <p:cNvPr id="94" name="TextBox 93">
            <a:extLst>
              <a:ext uri="{FF2B5EF4-FFF2-40B4-BE49-F238E27FC236}">
                <a16:creationId xmlns:a16="http://schemas.microsoft.com/office/drawing/2014/main" id="{35C8F7B1-37FB-4AA0-9272-91AA363FE1CC}"/>
              </a:ext>
            </a:extLst>
          </p:cNvPr>
          <p:cNvSpPr txBox="1"/>
          <p:nvPr/>
        </p:nvSpPr>
        <p:spPr>
          <a:xfrm>
            <a:off x="1573245" y="3199822"/>
            <a:ext cx="845490" cy="369332"/>
          </a:xfrm>
          <a:prstGeom prst="rect">
            <a:avLst/>
          </a:prstGeom>
          <a:noFill/>
        </p:spPr>
        <p:txBody>
          <a:bodyPr wrap="square" rtlCol="0">
            <a:spAutoFit/>
          </a:bodyPr>
          <a:lstStyle/>
          <a:p>
            <a:pPr marL="0" marR="0" lvl="0" indent="0" algn="ctr" defTabSz="121912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accent1"/>
                </a:solidFill>
                <a:effectLst/>
                <a:uLnTx/>
                <a:uFillTx/>
                <a:ea typeface="+mn-ea"/>
                <a:cs typeface="+mn-cs"/>
              </a:rPr>
              <a:t>2005</a:t>
            </a:r>
          </a:p>
        </p:txBody>
      </p:sp>
      <p:sp>
        <p:nvSpPr>
          <p:cNvPr id="104" name="TextBox 103">
            <a:extLst>
              <a:ext uri="{FF2B5EF4-FFF2-40B4-BE49-F238E27FC236}">
                <a16:creationId xmlns:a16="http://schemas.microsoft.com/office/drawing/2014/main" id="{1A1D33AA-40C7-4543-B722-BACCF58E1A28}"/>
              </a:ext>
            </a:extLst>
          </p:cNvPr>
          <p:cNvSpPr txBox="1"/>
          <p:nvPr/>
        </p:nvSpPr>
        <p:spPr>
          <a:xfrm>
            <a:off x="3962483" y="3199822"/>
            <a:ext cx="845490" cy="369332"/>
          </a:xfrm>
          <a:prstGeom prst="rect">
            <a:avLst/>
          </a:prstGeom>
          <a:noFill/>
        </p:spPr>
        <p:txBody>
          <a:bodyPr wrap="square" rtlCol="0">
            <a:spAutoFit/>
          </a:bodyPr>
          <a:lstStyle/>
          <a:p>
            <a:pPr marL="0" marR="0" lvl="0" indent="0" algn="ctr" defTabSz="121912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accent1"/>
                </a:solidFill>
                <a:effectLst/>
                <a:uLnTx/>
                <a:uFillTx/>
                <a:ea typeface="+mn-ea"/>
                <a:cs typeface="+mn-cs"/>
              </a:rPr>
              <a:t>2016</a:t>
            </a:r>
          </a:p>
        </p:txBody>
      </p:sp>
      <p:sp>
        <p:nvSpPr>
          <p:cNvPr id="105" name="TextBox 104">
            <a:extLst>
              <a:ext uri="{FF2B5EF4-FFF2-40B4-BE49-F238E27FC236}">
                <a16:creationId xmlns:a16="http://schemas.microsoft.com/office/drawing/2014/main" id="{DF85EAC6-DFD1-4B31-BF7F-BB9EC4F28CBE}"/>
              </a:ext>
            </a:extLst>
          </p:cNvPr>
          <p:cNvSpPr txBox="1"/>
          <p:nvPr/>
        </p:nvSpPr>
        <p:spPr>
          <a:xfrm>
            <a:off x="6371388" y="3199822"/>
            <a:ext cx="845490" cy="369332"/>
          </a:xfrm>
          <a:prstGeom prst="rect">
            <a:avLst/>
          </a:prstGeom>
          <a:noFill/>
        </p:spPr>
        <p:txBody>
          <a:bodyPr wrap="square" rtlCol="0">
            <a:spAutoFit/>
          </a:bodyPr>
          <a:lstStyle/>
          <a:p>
            <a:pPr marL="0" marR="0" lvl="0" indent="0" algn="ctr" defTabSz="121912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accent1"/>
                </a:solidFill>
                <a:effectLst/>
                <a:uLnTx/>
                <a:uFillTx/>
                <a:ea typeface="+mn-ea"/>
                <a:cs typeface="+mn-cs"/>
              </a:rPr>
              <a:t>2017</a:t>
            </a:r>
          </a:p>
        </p:txBody>
      </p:sp>
      <p:sp>
        <p:nvSpPr>
          <p:cNvPr id="106" name="TextBox 105">
            <a:extLst>
              <a:ext uri="{FF2B5EF4-FFF2-40B4-BE49-F238E27FC236}">
                <a16:creationId xmlns:a16="http://schemas.microsoft.com/office/drawing/2014/main" id="{DDF33467-64EA-438F-9044-9006F23DDC19}"/>
              </a:ext>
            </a:extLst>
          </p:cNvPr>
          <p:cNvSpPr txBox="1"/>
          <p:nvPr/>
        </p:nvSpPr>
        <p:spPr>
          <a:xfrm>
            <a:off x="8788619" y="3199822"/>
            <a:ext cx="845490" cy="369332"/>
          </a:xfrm>
          <a:prstGeom prst="rect">
            <a:avLst/>
          </a:prstGeom>
          <a:noFill/>
        </p:spPr>
        <p:txBody>
          <a:bodyPr wrap="square" rtlCol="0">
            <a:spAutoFit/>
          </a:bodyPr>
          <a:lstStyle/>
          <a:p>
            <a:pPr marL="0" marR="0" lvl="0" indent="0" algn="ctr" defTabSz="121912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accent1"/>
                </a:solidFill>
                <a:effectLst/>
                <a:uLnTx/>
                <a:uFillTx/>
                <a:ea typeface="+mn-ea"/>
                <a:cs typeface="+mn-cs"/>
              </a:rPr>
              <a:t>2020</a:t>
            </a:r>
          </a:p>
        </p:txBody>
      </p:sp>
      <p:sp>
        <p:nvSpPr>
          <p:cNvPr id="107" name="TextBox 106">
            <a:extLst>
              <a:ext uri="{FF2B5EF4-FFF2-40B4-BE49-F238E27FC236}">
                <a16:creationId xmlns:a16="http://schemas.microsoft.com/office/drawing/2014/main" id="{549A9590-4438-4F78-9ED0-A418BD509603}"/>
              </a:ext>
            </a:extLst>
          </p:cNvPr>
          <p:cNvSpPr txBox="1"/>
          <p:nvPr/>
        </p:nvSpPr>
        <p:spPr>
          <a:xfrm>
            <a:off x="11178860" y="3199822"/>
            <a:ext cx="845490" cy="369332"/>
          </a:xfrm>
          <a:prstGeom prst="rect">
            <a:avLst/>
          </a:prstGeom>
          <a:noFill/>
        </p:spPr>
        <p:txBody>
          <a:bodyPr wrap="square" rtlCol="0">
            <a:spAutoFit/>
          </a:bodyPr>
          <a:lstStyle/>
          <a:p>
            <a:pPr marL="0" marR="0" lvl="0" indent="0" algn="ctr" defTabSz="121912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accent1"/>
                </a:solidFill>
                <a:effectLst/>
                <a:uLnTx/>
                <a:uFillTx/>
                <a:ea typeface="+mn-ea"/>
                <a:cs typeface="+mn-cs"/>
              </a:rPr>
              <a:t>2022</a:t>
            </a:r>
          </a:p>
        </p:txBody>
      </p:sp>
      <p:sp>
        <p:nvSpPr>
          <p:cNvPr id="109" name="TextBox 108">
            <a:extLst>
              <a:ext uri="{FF2B5EF4-FFF2-40B4-BE49-F238E27FC236}">
                <a16:creationId xmlns:a16="http://schemas.microsoft.com/office/drawing/2014/main" id="{7137D73D-907F-4A8E-996F-23EF669F1669}"/>
              </a:ext>
            </a:extLst>
          </p:cNvPr>
          <p:cNvSpPr txBox="1"/>
          <p:nvPr/>
        </p:nvSpPr>
        <p:spPr>
          <a:xfrm>
            <a:off x="2768041" y="3907745"/>
            <a:ext cx="845490" cy="369332"/>
          </a:xfrm>
          <a:prstGeom prst="rect">
            <a:avLst/>
          </a:prstGeom>
          <a:noFill/>
        </p:spPr>
        <p:txBody>
          <a:bodyPr wrap="square" rtlCol="0">
            <a:spAutoFit/>
          </a:bodyPr>
          <a:lstStyle/>
          <a:p>
            <a:pPr marL="0" marR="0" lvl="0" indent="0" algn="ctr" defTabSz="121912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accent1"/>
                </a:solidFill>
                <a:effectLst/>
                <a:uLnTx/>
                <a:uFillTx/>
                <a:ea typeface="+mn-ea"/>
                <a:cs typeface="+mn-cs"/>
              </a:rPr>
              <a:t>2015</a:t>
            </a:r>
          </a:p>
        </p:txBody>
      </p:sp>
      <p:sp>
        <p:nvSpPr>
          <p:cNvPr id="110" name="TextBox 109">
            <a:extLst>
              <a:ext uri="{FF2B5EF4-FFF2-40B4-BE49-F238E27FC236}">
                <a16:creationId xmlns:a16="http://schemas.microsoft.com/office/drawing/2014/main" id="{BC4A770C-5B6E-4BA2-8518-824D70E7C089}"/>
              </a:ext>
            </a:extLst>
          </p:cNvPr>
          <p:cNvSpPr txBox="1"/>
          <p:nvPr/>
        </p:nvSpPr>
        <p:spPr>
          <a:xfrm>
            <a:off x="5014892" y="3907745"/>
            <a:ext cx="1169598" cy="369332"/>
          </a:xfrm>
          <a:prstGeom prst="rect">
            <a:avLst/>
          </a:prstGeom>
          <a:noFill/>
        </p:spPr>
        <p:txBody>
          <a:bodyPr wrap="square" rtlCol="0">
            <a:spAutoFit/>
          </a:bodyPr>
          <a:lstStyle/>
          <a:p>
            <a:pPr marL="0" marR="0" lvl="0" indent="0" algn="ctr" defTabSz="121912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accent1"/>
                </a:solidFill>
                <a:effectLst/>
                <a:uLnTx/>
                <a:uFillTx/>
                <a:ea typeface="+mn-ea"/>
                <a:cs typeface="+mn-cs"/>
              </a:rPr>
              <a:t>2017–19</a:t>
            </a:r>
          </a:p>
        </p:txBody>
      </p:sp>
      <p:sp>
        <p:nvSpPr>
          <p:cNvPr id="111" name="TextBox 110">
            <a:extLst>
              <a:ext uri="{FF2B5EF4-FFF2-40B4-BE49-F238E27FC236}">
                <a16:creationId xmlns:a16="http://schemas.microsoft.com/office/drawing/2014/main" id="{9A18A23A-60F4-468A-A210-5815D0614842}"/>
              </a:ext>
            </a:extLst>
          </p:cNvPr>
          <p:cNvSpPr txBox="1"/>
          <p:nvPr/>
        </p:nvSpPr>
        <p:spPr>
          <a:xfrm>
            <a:off x="7566184" y="3907745"/>
            <a:ext cx="845490" cy="369332"/>
          </a:xfrm>
          <a:prstGeom prst="rect">
            <a:avLst/>
          </a:prstGeom>
          <a:noFill/>
        </p:spPr>
        <p:txBody>
          <a:bodyPr wrap="square" rtlCol="0">
            <a:spAutoFit/>
          </a:bodyPr>
          <a:lstStyle/>
          <a:p>
            <a:pPr marL="0" marR="0" lvl="0" indent="0" algn="ctr" defTabSz="121912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accent1"/>
                </a:solidFill>
                <a:effectLst/>
                <a:uLnTx/>
                <a:uFillTx/>
                <a:ea typeface="+mn-ea"/>
                <a:cs typeface="+mn-cs"/>
              </a:rPr>
              <a:t>2019</a:t>
            </a:r>
          </a:p>
        </p:txBody>
      </p:sp>
      <p:sp>
        <p:nvSpPr>
          <p:cNvPr id="112" name="TextBox 111">
            <a:extLst>
              <a:ext uri="{FF2B5EF4-FFF2-40B4-BE49-F238E27FC236}">
                <a16:creationId xmlns:a16="http://schemas.microsoft.com/office/drawing/2014/main" id="{C53DC25C-FE98-4F61-8680-1CD6F435106B}"/>
              </a:ext>
            </a:extLst>
          </p:cNvPr>
          <p:cNvSpPr txBox="1"/>
          <p:nvPr/>
        </p:nvSpPr>
        <p:spPr>
          <a:xfrm>
            <a:off x="9975087" y="3907745"/>
            <a:ext cx="845490" cy="369332"/>
          </a:xfrm>
          <a:prstGeom prst="rect">
            <a:avLst/>
          </a:prstGeom>
          <a:noFill/>
        </p:spPr>
        <p:txBody>
          <a:bodyPr wrap="square" rtlCol="0">
            <a:spAutoFit/>
          </a:bodyPr>
          <a:lstStyle/>
          <a:p>
            <a:pPr marL="0" marR="0" lvl="0" indent="0" algn="ctr" defTabSz="121912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accent1"/>
                </a:solidFill>
                <a:effectLst/>
                <a:uLnTx/>
                <a:uFillTx/>
                <a:ea typeface="+mn-ea"/>
                <a:cs typeface="+mn-cs"/>
              </a:rPr>
              <a:t>2021</a:t>
            </a:r>
          </a:p>
        </p:txBody>
      </p:sp>
      <p:sp>
        <p:nvSpPr>
          <p:cNvPr id="113" name="TextBox 112">
            <a:extLst>
              <a:ext uri="{FF2B5EF4-FFF2-40B4-BE49-F238E27FC236}">
                <a16:creationId xmlns:a16="http://schemas.microsoft.com/office/drawing/2014/main" id="{0D2A8CAE-4FC6-4258-9E6D-59A7D7CD54FF}"/>
              </a:ext>
            </a:extLst>
          </p:cNvPr>
          <p:cNvSpPr txBox="1"/>
          <p:nvPr/>
        </p:nvSpPr>
        <p:spPr>
          <a:xfrm>
            <a:off x="1753751" y="1912758"/>
            <a:ext cx="1260517" cy="523220"/>
          </a:xfrm>
          <a:prstGeom prst="rect">
            <a:avLst/>
          </a:prstGeom>
          <a:noFill/>
        </p:spPr>
        <p:txBody>
          <a:bodyPr wrap="square" rtlCol="0" anchor="b" anchorCtr="0">
            <a:noAutofit/>
          </a:bodyPr>
          <a:lstStyle/>
          <a:p>
            <a:pPr marL="0" marR="0" lvl="0" indent="0" defTabSz="121912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2"/>
                </a:solidFill>
                <a:effectLst/>
                <a:uLnTx/>
                <a:uFillTx/>
                <a:ea typeface="+mn-ea"/>
                <a:cs typeface="+mn-cs"/>
              </a:rPr>
              <a:t>Human testing starts</a:t>
            </a:r>
          </a:p>
        </p:txBody>
      </p:sp>
      <p:sp>
        <p:nvSpPr>
          <p:cNvPr id="114" name="TextBox 113">
            <a:extLst>
              <a:ext uri="{FF2B5EF4-FFF2-40B4-BE49-F238E27FC236}">
                <a16:creationId xmlns:a16="http://schemas.microsoft.com/office/drawing/2014/main" id="{88C2C960-3BF5-42D8-AF8A-3E47DD64C17D}"/>
              </a:ext>
            </a:extLst>
          </p:cNvPr>
          <p:cNvSpPr txBox="1"/>
          <p:nvPr/>
        </p:nvSpPr>
        <p:spPr>
          <a:xfrm>
            <a:off x="4026510" y="1906389"/>
            <a:ext cx="1976763" cy="529589"/>
          </a:xfrm>
          <a:prstGeom prst="rect">
            <a:avLst/>
          </a:prstGeom>
          <a:noFill/>
        </p:spPr>
        <p:txBody>
          <a:bodyPr wrap="square" rtlCol="0" anchor="b" anchorCtr="0">
            <a:noAutofit/>
          </a:bodyPr>
          <a:lstStyle/>
          <a:p>
            <a:pPr marL="0" marR="0" lvl="0" indent="0" defTabSz="121912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2"/>
                </a:solidFill>
                <a:effectLst/>
                <a:uLnTx/>
                <a:uFillTx/>
                <a:ea typeface="+mn-ea"/>
                <a:cs typeface="+mn-cs"/>
              </a:rPr>
              <a:t>GSK/ViiV</a:t>
            </a:r>
            <a:r>
              <a:rPr lang="en-US" sz="1400" dirty="0">
                <a:solidFill>
                  <a:schemeClr val="accent2"/>
                </a:solidFill>
              </a:rPr>
              <a:t> </a:t>
            </a:r>
            <a:r>
              <a:rPr kumimoji="0" lang="en-US" sz="1400" b="0" i="0" u="none" strike="noStrike" kern="1200" cap="none" spc="0" normalizeH="0" baseline="0" noProof="0" dirty="0">
                <a:ln>
                  <a:noFill/>
                </a:ln>
                <a:solidFill>
                  <a:schemeClr val="accent2"/>
                </a:solidFill>
                <a:effectLst/>
                <a:uLnTx/>
                <a:uFillTx/>
                <a:ea typeface="+mn-ea"/>
                <a:cs typeface="+mn-cs"/>
              </a:rPr>
              <a:t>involvement </a:t>
            </a:r>
            <a:r>
              <a:rPr lang="en-US" sz="1400" dirty="0">
                <a:solidFill>
                  <a:schemeClr val="accent2"/>
                </a:solidFill>
              </a:rPr>
              <a:t>in FTR begins</a:t>
            </a:r>
          </a:p>
        </p:txBody>
      </p:sp>
      <p:sp>
        <p:nvSpPr>
          <p:cNvPr id="115" name="TextBox 114">
            <a:extLst>
              <a:ext uri="{FF2B5EF4-FFF2-40B4-BE49-F238E27FC236}">
                <a16:creationId xmlns:a16="http://schemas.microsoft.com/office/drawing/2014/main" id="{33F256FB-FA7B-4FA9-844F-525C0934EDBA}"/>
              </a:ext>
            </a:extLst>
          </p:cNvPr>
          <p:cNvSpPr txBox="1"/>
          <p:nvPr/>
        </p:nvSpPr>
        <p:spPr>
          <a:xfrm>
            <a:off x="2731965" y="4961937"/>
            <a:ext cx="2049823" cy="523220"/>
          </a:xfrm>
          <a:prstGeom prst="rect">
            <a:avLst/>
          </a:prstGeom>
          <a:noFill/>
        </p:spPr>
        <p:txBody>
          <a:bodyPr wrap="square" rtlCol="0">
            <a:spAutoFit/>
          </a:bodyPr>
          <a:lstStyle/>
          <a:p>
            <a:pPr marL="0" marR="0" lvl="0" indent="0" defTabSz="121912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2"/>
                </a:solidFill>
                <a:effectLst/>
                <a:uLnTx/>
                <a:uFillTx/>
                <a:ea typeface="+mn-ea"/>
                <a:cs typeface="+mn-cs"/>
              </a:rPr>
              <a:t>BRIGHTE study begins (Phase III study)</a:t>
            </a:r>
            <a:r>
              <a:rPr lang="en-US" sz="1400" baseline="30000" dirty="0">
                <a:solidFill>
                  <a:schemeClr val="accent2"/>
                </a:solidFill>
              </a:rPr>
              <a:t>1</a:t>
            </a:r>
            <a:endParaRPr kumimoji="0" lang="en-US" sz="1400" b="0" i="0" u="none" strike="noStrike" kern="1200" cap="none" spc="0" normalizeH="0" baseline="0" noProof="0" dirty="0">
              <a:ln>
                <a:noFill/>
              </a:ln>
              <a:solidFill>
                <a:schemeClr val="accent2"/>
              </a:solidFill>
              <a:effectLst/>
              <a:uLnTx/>
              <a:uFillTx/>
              <a:ea typeface="+mn-ea"/>
              <a:cs typeface="+mn-cs"/>
            </a:endParaRPr>
          </a:p>
        </p:txBody>
      </p:sp>
      <p:sp>
        <p:nvSpPr>
          <p:cNvPr id="117" name="TextBox 116">
            <a:extLst>
              <a:ext uri="{FF2B5EF4-FFF2-40B4-BE49-F238E27FC236}">
                <a16:creationId xmlns:a16="http://schemas.microsoft.com/office/drawing/2014/main" id="{75B9C030-091F-42BA-9312-631F48E5398D}"/>
              </a:ext>
            </a:extLst>
          </p:cNvPr>
          <p:cNvSpPr txBox="1"/>
          <p:nvPr/>
        </p:nvSpPr>
        <p:spPr>
          <a:xfrm>
            <a:off x="5091202" y="4961937"/>
            <a:ext cx="2230831" cy="738664"/>
          </a:xfrm>
          <a:prstGeom prst="rect">
            <a:avLst/>
          </a:prstGeom>
          <a:noFill/>
        </p:spPr>
        <p:txBody>
          <a:bodyPr wrap="square" rtlCol="0">
            <a:spAutoFit/>
          </a:bodyPr>
          <a:lstStyle/>
          <a:p>
            <a:pPr marL="0" marR="0" lvl="0" indent="0" defTabSz="1219120" rtl="0" eaLnBrk="1" fontAlgn="auto" latinLnBrk="0" hangingPunct="1">
              <a:lnSpc>
                <a:spcPct val="100000"/>
              </a:lnSpc>
              <a:spcBef>
                <a:spcPts val="0"/>
              </a:spcBef>
              <a:spcAft>
                <a:spcPts val="0"/>
              </a:spcAft>
              <a:buClrTx/>
              <a:buSzTx/>
              <a:buFontTx/>
              <a:buNone/>
              <a:tabLst/>
              <a:defRPr/>
            </a:pPr>
            <a:r>
              <a:rPr lang="en-US" sz="1400" dirty="0">
                <a:solidFill>
                  <a:schemeClr val="accent2"/>
                </a:solidFill>
              </a:rPr>
              <a:t>Investment in new manufacturing facilities dedicated to FTR</a:t>
            </a:r>
            <a:r>
              <a:rPr lang="en-US" sz="1400" baseline="30000" dirty="0">
                <a:solidFill>
                  <a:schemeClr val="accent2"/>
                </a:solidFill>
              </a:rPr>
              <a:t>2</a:t>
            </a:r>
            <a:endParaRPr kumimoji="0" lang="en-US" sz="1400" b="0" i="0" u="none" strike="noStrike" kern="1200" cap="none" spc="0" normalizeH="0" baseline="0" noProof="0" dirty="0">
              <a:ln>
                <a:noFill/>
              </a:ln>
              <a:solidFill>
                <a:schemeClr val="accent2"/>
              </a:solidFill>
              <a:effectLst/>
              <a:uLnTx/>
              <a:uFillTx/>
              <a:ea typeface="+mn-ea"/>
              <a:cs typeface="+mn-cs"/>
            </a:endParaRPr>
          </a:p>
        </p:txBody>
      </p:sp>
      <p:sp>
        <p:nvSpPr>
          <p:cNvPr id="118" name="TextBox 117">
            <a:extLst>
              <a:ext uri="{FF2B5EF4-FFF2-40B4-BE49-F238E27FC236}">
                <a16:creationId xmlns:a16="http://schemas.microsoft.com/office/drawing/2014/main" id="{DF0B34CB-B3D0-4791-BACA-5B97BB4A6163}"/>
              </a:ext>
            </a:extLst>
          </p:cNvPr>
          <p:cNvSpPr txBox="1"/>
          <p:nvPr/>
        </p:nvSpPr>
        <p:spPr>
          <a:xfrm>
            <a:off x="6304400" y="1697314"/>
            <a:ext cx="2522279" cy="738664"/>
          </a:xfrm>
          <a:prstGeom prst="rect">
            <a:avLst/>
          </a:prstGeom>
          <a:noFill/>
        </p:spPr>
        <p:txBody>
          <a:bodyPr wrap="square" rtlCol="0" anchor="b" anchorCtr="0">
            <a:noAutofit/>
          </a:bodyPr>
          <a:lstStyle/>
          <a:p>
            <a:pPr marL="0" marR="0" lvl="0" indent="0" defTabSz="121912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2"/>
                </a:solidFill>
                <a:effectLst/>
                <a:uLnTx/>
                <a:uFillTx/>
                <a:ea typeface="+mn-ea"/>
                <a:cs typeface="+mn-cs"/>
              </a:rPr>
              <a:t>BRIGHTE study primary endpoint met</a:t>
            </a:r>
            <a:r>
              <a:rPr lang="en-US" sz="1400" dirty="0">
                <a:solidFill>
                  <a:schemeClr val="accent2"/>
                </a:solidFill>
              </a:rPr>
              <a:t> and </a:t>
            </a:r>
            <a:r>
              <a:rPr kumimoji="0" lang="en-US" sz="1400" b="0" i="0" u="none" strike="noStrike" kern="1200" cap="none" spc="0" normalizeH="0" baseline="0" noProof="0" dirty="0">
                <a:ln>
                  <a:noFill/>
                </a:ln>
                <a:solidFill>
                  <a:schemeClr val="accent2"/>
                </a:solidFill>
                <a:effectLst/>
                <a:uLnTx/>
                <a:uFillTx/>
                <a:ea typeface="+mn-ea"/>
                <a:cs typeface="+mn-cs"/>
              </a:rPr>
              <a:t>data presented at EACS conference</a:t>
            </a:r>
            <a:r>
              <a:rPr kumimoji="0" lang="en-US" sz="1400" b="0" i="0" u="none" strike="noStrike" kern="1200" cap="none" spc="0" normalizeH="0" baseline="30000" noProof="0" dirty="0">
                <a:ln>
                  <a:noFill/>
                </a:ln>
                <a:solidFill>
                  <a:schemeClr val="accent2"/>
                </a:solidFill>
                <a:effectLst/>
                <a:uLnTx/>
                <a:uFillTx/>
                <a:ea typeface="+mn-ea"/>
                <a:cs typeface="+mn-cs"/>
              </a:rPr>
              <a:t>3</a:t>
            </a:r>
            <a:endParaRPr kumimoji="0" lang="en-US" sz="1400" b="0" i="0" u="none" strike="noStrike" kern="1200" cap="none" spc="0" normalizeH="0" baseline="0" noProof="0" dirty="0">
              <a:ln>
                <a:noFill/>
              </a:ln>
              <a:solidFill>
                <a:schemeClr val="accent2"/>
              </a:solidFill>
              <a:effectLst/>
              <a:uLnTx/>
              <a:uFillTx/>
              <a:ea typeface="+mn-ea"/>
              <a:cs typeface="+mn-cs"/>
            </a:endParaRPr>
          </a:p>
        </p:txBody>
      </p:sp>
      <p:sp>
        <p:nvSpPr>
          <p:cNvPr id="120" name="TextBox 119">
            <a:extLst>
              <a:ext uri="{FF2B5EF4-FFF2-40B4-BE49-F238E27FC236}">
                <a16:creationId xmlns:a16="http://schemas.microsoft.com/office/drawing/2014/main" id="{49295350-A466-4F50-8FD3-EB33E88A7140}"/>
              </a:ext>
            </a:extLst>
          </p:cNvPr>
          <p:cNvSpPr txBox="1"/>
          <p:nvPr/>
        </p:nvSpPr>
        <p:spPr>
          <a:xfrm>
            <a:off x="8675562" y="1912758"/>
            <a:ext cx="1451681" cy="523220"/>
          </a:xfrm>
          <a:prstGeom prst="rect">
            <a:avLst/>
          </a:prstGeom>
          <a:noFill/>
        </p:spPr>
        <p:txBody>
          <a:bodyPr wrap="square" rtlCol="0">
            <a:spAutoFit/>
          </a:bodyPr>
          <a:lstStyle/>
          <a:p>
            <a:pPr marL="0" marR="0" lvl="0" indent="0" defTabSz="121912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2"/>
                </a:solidFill>
                <a:effectLst/>
                <a:uLnTx/>
                <a:uFillTx/>
                <a:ea typeface="+mn-ea"/>
                <a:cs typeface="+mn-cs"/>
              </a:rPr>
              <a:t>US FDA approval</a:t>
            </a:r>
            <a:r>
              <a:rPr kumimoji="0" lang="en-US" sz="1400" b="0" i="0" u="none" strike="noStrike" kern="1200" cap="none" spc="0" normalizeH="0" baseline="30000" noProof="0" dirty="0">
                <a:ln>
                  <a:noFill/>
                </a:ln>
                <a:solidFill>
                  <a:schemeClr val="accent2"/>
                </a:solidFill>
                <a:effectLst/>
                <a:uLnTx/>
                <a:uFillTx/>
                <a:ea typeface="+mn-ea"/>
                <a:cs typeface="+mn-cs"/>
              </a:rPr>
              <a:t>4</a:t>
            </a:r>
            <a:endParaRPr kumimoji="0" lang="en-US" sz="1400" b="0" i="0" u="none" strike="noStrike" kern="1200" cap="none" spc="0" normalizeH="0" baseline="0" noProof="0" dirty="0">
              <a:ln>
                <a:noFill/>
              </a:ln>
              <a:solidFill>
                <a:schemeClr val="accent2"/>
              </a:solidFill>
              <a:effectLst/>
              <a:uLnTx/>
              <a:uFillTx/>
              <a:ea typeface="+mn-ea"/>
              <a:cs typeface="+mn-cs"/>
            </a:endParaRPr>
          </a:p>
        </p:txBody>
      </p:sp>
      <p:sp>
        <p:nvSpPr>
          <p:cNvPr id="121" name="TextBox 120">
            <a:extLst>
              <a:ext uri="{FF2B5EF4-FFF2-40B4-BE49-F238E27FC236}">
                <a16:creationId xmlns:a16="http://schemas.microsoft.com/office/drawing/2014/main" id="{33F6664E-AE8A-48CC-A1DB-4FBC84183BF8}"/>
              </a:ext>
            </a:extLst>
          </p:cNvPr>
          <p:cNvSpPr txBox="1"/>
          <p:nvPr/>
        </p:nvSpPr>
        <p:spPr>
          <a:xfrm>
            <a:off x="7511812" y="4961937"/>
            <a:ext cx="1448742" cy="523220"/>
          </a:xfrm>
          <a:prstGeom prst="rect">
            <a:avLst/>
          </a:prstGeom>
          <a:noFill/>
        </p:spPr>
        <p:txBody>
          <a:bodyPr wrap="square" rtlCol="0" anchor="b" anchorCtr="0">
            <a:noAutofit/>
          </a:bodyPr>
          <a:lstStyle/>
          <a:p>
            <a:pPr marL="0" marR="0" lvl="0" indent="0" defTabSz="121912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2"/>
                </a:solidFill>
                <a:effectLst/>
                <a:uLnTx/>
                <a:uFillTx/>
                <a:ea typeface="+mn-ea"/>
                <a:cs typeface="+mn-cs"/>
              </a:rPr>
              <a:t>US FDA filing</a:t>
            </a:r>
            <a:br>
              <a:rPr kumimoji="0" lang="en-US" sz="1400" b="0" i="0" u="none" strike="noStrike" kern="1200" cap="none" spc="0" normalizeH="0" baseline="0" noProof="0" dirty="0">
                <a:ln>
                  <a:noFill/>
                </a:ln>
                <a:solidFill>
                  <a:schemeClr val="accent2"/>
                </a:solidFill>
                <a:effectLst/>
                <a:uLnTx/>
                <a:uFillTx/>
                <a:ea typeface="+mn-ea"/>
                <a:cs typeface="+mn-cs"/>
              </a:rPr>
            </a:br>
            <a:r>
              <a:rPr kumimoji="0" lang="en-US" sz="1400" b="0" i="0" u="none" strike="noStrike" kern="1200" cap="none" spc="0" normalizeH="0" baseline="0" noProof="0" dirty="0">
                <a:ln>
                  <a:noFill/>
                </a:ln>
                <a:solidFill>
                  <a:schemeClr val="accent2"/>
                </a:solidFill>
                <a:effectLst/>
                <a:uLnTx/>
                <a:uFillTx/>
                <a:ea typeface="+mn-ea"/>
                <a:cs typeface="+mn-cs"/>
              </a:rPr>
              <a:t>in December</a:t>
            </a:r>
          </a:p>
        </p:txBody>
      </p:sp>
      <p:sp>
        <p:nvSpPr>
          <p:cNvPr id="122" name="TextBox 121">
            <a:extLst>
              <a:ext uri="{FF2B5EF4-FFF2-40B4-BE49-F238E27FC236}">
                <a16:creationId xmlns:a16="http://schemas.microsoft.com/office/drawing/2014/main" id="{5A56EAC2-74BD-4090-B3BB-32F432810679}"/>
              </a:ext>
            </a:extLst>
          </p:cNvPr>
          <p:cNvSpPr txBox="1"/>
          <p:nvPr/>
        </p:nvSpPr>
        <p:spPr>
          <a:xfrm>
            <a:off x="10034859" y="4961937"/>
            <a:ext cx="1325288" cy="529589"/>
          </a:xfrm>
          <a:prstGeom prst="rect">
            <a:avLst/>
          </a:prstGeom>
          <a:noFill/>
        </p:spPr>
        <p:txBody>
          <a:bodyPr wrap="square" rtlCol="0" anchor="b" anchorCtr="0">
            <a:noAutofit/>
          </a:bodyPr>
          <a:lstStyle/>
          <a:p>
            <a:pPr marL="0" marR="0" lvl="0" indent="0" defTabSz="121912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2"/>
                </a:solidFill>
                <a:effectLst/>
                <a:uLnTx/>
                <a:uFillTx/>
                <a:ea typeface="+mn-ea"/>
                <a:cs typeface="+mn-cs"/>
              </a:rPr>
              <a:t>EU EMA approval</a:t>
            </a:r>
            <a:r>
              <a:rPr kumimoji="0" lang="en-US" sz="1400" b="0" i="0" u="none" strike="noStrike" kern="1200" cap="none" spc="0" normalizeH="0" baseline="30000" noProof="0" dirty="0">
                <a:ln>
                  <a:noFill/>
                </a:ln>
                <a:solidFill>
                  <a:schemeClr val="accent2"/>
                </a:solidFill>
                <a:effectLst/>
                <a:uLnTx/>
                <a:uFillTx/>
                <a:ea typeface="+mn-ea"/>
                <a:cs typeface="+mn-cs"/>
              </a:rPr>
              <a:t>5</a:t>
            </a:r>
            <a:endParaRPr kumimoji="0" lang="en-US" sz="1400" b="0" i="0" u="none" strike="noStrike" kern="1200" cap="none" spc="0" normalizeH="0" baseline="0" noProof="0" dirty="0">
              <a:ln>
                <a:noFill/>
              </a:ln>
              <a:solidFill>
                <a:schemeClr val="accent2"/>
              </a:solidFill>
              <a:effectLst/>
              <a:uLnTx/>
              <a:uFillTx/>
              <a:ea typeface="+mn-ea"/>
              <a:cs typeface="+mn-cs"/>
            </a:endParaRPr>
          </a:p>
        </p:txBody>
      </p:sp>
      <p:sp>
        <p:nvSpPr>
          <p:cNvPr id="124" name="Rectangle 123">
            <a:extLst>
              <a:ext uri="{FF2B5EF4-FFF2-40B4-BE49-F238E27FC236}">
                <a16:creationId xmlns:a16="http://schemas.microsoft.com/office/drawing/2014/main" id="{DAC3608A-D037-4F00-90E1-7707ECDE6404}"/>
              </a:ext>
            </a:extLst>
          </p:cNvPr>
          <p:cNvSpPr/>
          <p:nvPr/>
        </p:nvSpPr>
        <p:spPr>
          <a:xfrm>
            <a:off x="233594" y="2558005"/>
            <a:ext cx="691338" cy="4079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Oval 57">
            <a:extLst>
              <a:ext uri="{FF2B5EF4-FFF2-40B4-BE49-F238E27FC236}">
                <a16:creationId xmlns:a16="http://schemas.microsoft.com/office/drawing/2014/main" id="{6FFB7909-5E7C-49DE-8621-9E7251DCE2D9}"/>
              </a:ext>
            </a:extLst>
          </p:cNvPr>
          <p:cNvSpPr/>
          <p:nvPr/>
        </p:nvSpPr>
        <p:spPr>
          <a:xfrm>
            <a:off x="663693" y="3611703"/>
            <a:ext cx="261240" cy="261240"/>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4" name="Picture 73" descr="A picture containing text, clock, gauge&#10;&#10;Description automatically generated">
            <a:extLst>
              <a:ext uri="{FF2B5EF4-FFF2-40B4-BE49-F238E27FC236}">
                <a16:creationId xmlns:a16="http://schemas.microsoft.com/office/drawing/2014/main" id="{40B00DF3-06A3-4D25-A696-D0C4332531A4}"/>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579719" y="4276368"/>
            <a:ext cx="532712" cy="487540"/>
          </a:xfrm>
          <a:prstGeom prst="rect">
            <a:avLst/>
          </a:prstGeom>
        </p:spPr>
      </p:pic>
      <p:sp>
        <p:nvSpPr>
          <p:cNvPr id="108" name="TextBox 107">
            <a:extLst>
              <a:ext uri="{FF2B5EF4-FFF2-40B4-BE49-F238E27FC236}">
                <a16:creationId xmlns:a16="http://schemas.microsoft.com/office/drawing/2014/main" id="{01BFA3DC-74CB-47F6-BC8D-96FEEE0C9549}"/>
              </a:ext>
            </a:extLst>
          </p:cNvPr>
          <p:cNvSpPr txBox="1"/>
          <p:nvPr/>
        </p:nvSpPr>
        <p:spPr>
          <a:xfrm>
            <a:off x="378803" y="3907745"/>
            <a:ext cx="845490" cy="369332"/>
          </a:xfrm>
          <a:prstGeom prst="rect">
            <a:avLst/>
          </a:prstGeom>
          <a:noFill/>
        </p:spPr>
        <p:txBody>
          <a:bodyPr wrap="square" rtlCol="0">
            <a:spAutoFit/>
          </a:bodyPr>
          <a:lstStyle/>
          <a:p>
            <a:pPr marL="0" marR="0" lvl="0" indent="0" algn="ctr" defTabSz="121912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accent1"/>
                </a:solidFill>
                <a:effectLst/>
                <a:uLnTx/>
                <a:uFillTx/>
                <a:ea typeface="+mn-ea"/>
                <a:cs typeface="+mn-cs"/>
              </a:rPr>
              <a:t>2000</a:t>
            </a:r>
          </a:p>
        </p:txBody>
      </p:sp>
      <p:sp>
        <p:nvSpPr>
          <p:cNvPr id="116" name="TextBox 115">
            <a:extLst>
              <a:ext uri="{FF2B5EF4-FFF2-40B4-BE49-F238E27FC236}">
                <a16:creationId xmlns:a16="http://schemas.microsoft.com/office/drawing/2014/main" id="{54C98ADD-3EEF-4EB5-AA72-874C44CF08F7}"/>
              </a:ext>
            </a:extLst>
          </p:cNvPr>
          <p:cNvSpPr txBox="1"/>
          <p:nvPr/>
        </p:nvSpPr>
        <p:spPr>
          <a:xfrm>
            <a:off x="413528" y="4961937"/>
            <a:ext cx="2122368" cy="738664"/>
          </a:xfrm>
          <a:prstGeom prst="rect">
            <a:avLst/>
          </a:prstGeom>
          <a:noFill/>
        </p:spPr>
        <p:txBody>
          <a:bodyPr wrap="square" rtlCol="0">
            <a:spAutoFit/>
          </a:bodyPr>
          <a:lstStyle/>
          <a:p>
            <a:pPr marL="0" marR="0" lvl="0" indent="0" defTabSz="121912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2"/>
                </a:solidFill>
                <a:effectLst/>
                <a:uLnTx/>
                <a:uFillTx/>
                <a:ea typeface="+mn-ea"/>
                <a:cs typeface="+mn-cs"/>
              </a:rPr>
              <a:t>Development starts. &gt;5,000 samples tested; only 1 viable</a:t>
            </a:r>
          </a:p>
        </p:txBody>
      </p:sp>
      <p:pic>
        <p:nvPicPr>
          <p:cNvPr id="50" name="Picture 49">
            <a:extLst>
              <a:ext uri="{FF2B5EF4-FFF2-40B4-BE49-F238E27FC236}">
                <a16:creationId xmlns:a16="http://schemas.microsoft.com/office/drawing/2014/main" id="{4EA8673F-EB7F-42D0-BCBA-DD3E651EF54F}"/>
              </a:ext>
            </a:extLst>
          </p:cNvPr>
          <p:cNvPicPr>
            <a:picLocks noChangeAspect="1"/>
          </p:cNvPicPr>
          <p:nvPr/>
        </p:nvPicPr>
        <p:blipFill>
          <a:blip r:embed="rId10"/>
          <a:stretch>
            <a:fillRect/>
          </a:stretch>
        </p:blipFill>
        <p:spPr>
          <a:xfrm>
            <a:off x="2848136" y="4353472"/>
            <a:ext cx="879310" cy="333332"/>
          </a:xfrm>
          <a:prstGeom prst="rect">
            <a:avLst/>
          </a:prstGeom>
        </p:spPr>
      </p:pic>
      <p:pic>
        <p:nvPicPr>
          <p:cNvPr id="51" name="Picture 50">
            <a:extLst>
              <a:ext uri="{FF2B5EF4-FFF2-40B4-BE49-F238E27FC236}">
                <a16:creationId xmlns:a16="http://schemas.microsoft.com/office/drawing/2014/main" id="{AE590D94-544D-4A94-BF0A-A013381C08A5}"/>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11663264" y="5477068"/>
            <a:ext cx="528735" cy="1379057"/>
          </a:xfrm>
          <a:prstGeom prst="rect">
            <a:avLst/>
          </a:prstGeom>
        </p:spPr>
      </p:pic>
      <p:sp>
        <p:nvSpPr>
          <p:cNvPr id="53" name="Slide Number Placeholder 5">
            <a:extLst>
              <a:ext uri="{FF2B5EF4-FFF2-40B4-BE49-F238E27FC236}">
                <a16:creationId xmlns:a16="http://schemas.microsoft.com/office/drawing/2014/main" id="{90FE955D-45E7-4542-B297-9C108650648C}"/>
              </a:ext>
            </a:extLst>
          </p:cNvPr>
          <p:cNvSpPr>
            <a:spLocks noGrp="1"/>
          </p:cNvSpPr>
          <p:nvPr>
            <p:ph type="sldNum" sz="quarter" idx="11"/>
          </p:nvPr>
        </p:nvSpPr>
        <p:spPr/>
        <p:txBody>
          <a:bodyPr/>
          <a:lstStyle/>
          <a:p>
            <a:fld id="{DA52DCD9-8769-4ED5-B8CC-B00FC588BA8C}" type="slidenum">
              <a:rPr lang="en-US" smtClean="0"/>
              <a:pPr/>
              <a:t>13</a:t>
            </a:fld>
            <a:endParaRPr lang="en-US" dirty="0"/>
          </a:p>
        </p:txBody>
      </p:sp>
      <p:sp>
        <p:nvSpPr>
          <p:cNvPr id="16" name="Title 15">
            <a:extLst>
              <a:ext uri="{FF2B5EF4-FFF2-40B4-BE49-F238E27FC236}">
                <a16:creationId xmlns:a16="http://schemas.microsoft.com/office/drawing/2014/main" id="{C81BBECA-B01A-4879-8CEB-8CA6652783B1}"/>
              </a:ext>
            </a:extLst>
          </p:cNvPr>
          <p:cNvSpPr>
            <a:spLocks noGrp="1"/>
          </p:cNvSpPr>
          <p:nvPr>
            <p:ph type="title"/>
          </p:nvPr>
        </p:nvSpPr>
        <p:spPr/>
        <p:txBody>
          <a:bodyPr/>
          <a:lstStyle/>
          <a:p>
            <a:r>
              <a:rPr lang="en-GB" dirty="0"/>
              <a:t>Clinical development journey</a:t>
            </a:r>
            <a:br>
              <a:rPr lang="en-GB" dirty="0"/>
            </a:br>
            <a:r>
              <a:rPr lang="en-GB" sz="1800" dirty="0">
                <a:solidFill>
                  <a:schemeClr val="accent2"/>
                </a:solidFill>
              </a:rPr>
              <a:t>Two decades in the making</a:t>
            </a:r>
            <a:r>
              <a:rPr lang="en-GB" sz="1800" b="0" dirty="0">
                <a:solidFill>
                  <a:schemeClr val="accent2"/>
                </a:solidFill>
              </a:rPr>
              <a:t> </a:t>
            </a:r>
            <a:r>
              <a:rPr lang="en-GB" sz="1800" dirty="0">
                <a:solidFill>
                  <a:schemeClr val="accent2"/>
                </a:solidFill>
              </a:rPr>
              <a:t>– from pharmacology to clinic</a:t>
            </a:r>
          </a:p>
        </p:txBody>
      </p:sp>
      <p:sp>
        <p:nvSpPr>
          <p:cNvPr id="3" name="Text Placeholder 2">
            <a:extLst>
              <a:ext uri="{FF2B5EF4-FFF2-40B4-BE49-F238E27FC236}">
                <a16:creationId xmlns:a16="http://schemas.microsoft.com/office/drawing/2014/main" id="{603D5FBC-2795-4E1A-B4AC-8C9B049FFBC5}"/>
              </a:ext>
            </a:extLst>
          </p:cNvPr>
          <p:cNvSpPr>
            <a:spLocks noGrp="1"/>
          </p:cNvSpPr>
          <p:nvPr>
            <p:ph type="body" sz="quarter" idx="12"/>
          </p:nvPr>
        </p:nvSpPr>
        <p:spPr>
          <a:xfrm>
            <a:off x="803275" y="6490156"/>
            <a:ext cx="5202687" cy="215444"/>
          </a:xfrm>
        </p:spPr>
        <p:txBody>
          <a:bodyPr/>
          <a:lstStyle/>
          <a:p>
            <a:r>
              <a:rPr lang="en-US" b="1" dirty="0"/>
              <a:t>GSK</a:t>
            </a:r>
            <a:r>
              <a:rPr lang="en-US" dirty="0"/>
              <a:t>, GlaxoSmithKline; </a:t>
            </a:r>
            <a:r>
              <a:rPr lang="en-US" b="1" dirty="0"/>
              <a:t>EACS</a:t>
            </a:r>
            <a:r>
              <a:rPr lang="en-US" dirty="0"/>
              <a:t>, European AIDS Clinical Society; </a:t>
            </a:r>
            <a:r>
              <a:rPr lang="es-ES" b="1" dirty="0"/>
              <a:t>EMA</a:t>
            </a:r>
            <a:r>
              <a:rPr lang="es-ES" dirty="0"/>
              <a:t>, </a:t>
            </a:r>
            <a:r>
              <a:rPr lang="es-ES" dirty="0" err="1"/>
              <a:t>European</a:t>
            </a:r>
            <a:r>
              <a:rPr lang="es-ES" dirty="0"/>
              <a:t> Medicines Agency; </a:t>
            </a:r>
            <a:r>
              <a:rPr lang="es-ES" b="1" dirty="0"/>
              <a:t>EU</a:t>
            </a:r>
            <a:r>
              <a:rPr lang="es-ES" dirty="0"/>
              <a:t>, Europe;</a:t>
            </a:r>
            <a:r>
              <a:rPr lang="en-US" dirty="0"/>
              <a:t> </a:t>
            </a:r>
            <a:r>
              <a:rPr lang="en-US" b="1" dirty="0"/>
              <a:t>FDA</a:t>
            </a:r>
            <a:r>
              <a:rPr lang="en-US" dirty="0"/>
              <a:t>, US Food and Drug Administration; </a:t>
            </a:r>
            <a:r>
              <a:rPr lang="en-US" b="1" dirty="0"/>
              <a:t>FTR</a:t>
            </a:r>
            <a:r>
              <a:rPr lang="en-US" dirty="0"/>
              <a:t>, fostemsavir; </a:t>
            </a:r>
            <a:r>
              <a:rPr lang="en-US" b="1" dirty="0"/>
              <a:t>US</a:t>
            </a:r>
            <a:r>
              <a:rPr lang="en-US" dirty="0"/>
              <a:t>, United States</a:t>
            </a:r>
          </a:p>
        </p:txBody>
      </p:sp>
      <p:sp>
        <p:nvSpPr>
          <p:cNvPr id="4" name="Text Placeholder 3">
            <a:extLst>
              <a:ext uri="{FF2B5EF4-FFF2-40B4-BE49-F238E27FC236}">
                <a16:creationId xmlns:a16="http://schemas.microsoft.com/office/drawing/2014/main" id="{153EF9D3-2359-44EF-84E8-482494F624BC}"/>
              </a:ext>
            </a:extLst>
          </p:cNvPr>
          <p:cNvSpPr>
            <a:spLocks noGrp="1"/>
          </p:cNvSpPr>
          <p:nvPr>
            <p:ph type="body" sz="quarter" idx="13"/>
          </p:nvPr>
        </p:nvSpPr>
        <p:spPr>
          <a:xfrm>
            <a:off x="6533701" y="6151602"/>
            <a:ext cx="5202687" cy="553998"/>
          </a:xfrm>
        </p:spPr>
        <p:txBody>
          <a:bodyPr/>
          <a:lstStyle/>
          <a:p>
            <a:r>
              <a:rPr lang="da-DK" sz="600" b="1" dirty="0"/>
              <a:t>1</a:t>
            </a:r>
            <a:r>
              <a:rPr lang="da-DK" sz="600" dirty="0"/>
              <a:t>. </a:t>
            </a:r>
            <a:r>
              <a:rPr lang="da-DK" sz="600" dirty="0" err="1"/>
              <a:t>Kozal</a:t>
            </a:r>
            <a:r>
              <a:rPr lang="da-DK" sz="600" dirty="0"/>
              <a:t> M, et al. N </a:t>
            </a:r>
            <a:r>
              <a:rPr lang="da-DK" sz="600" dirty="0" err="1"/>
              <a:t>Engl</a:t>
            </a:r>
            <a:r>
              <a:rPr lang="da-DK" sz="600" dirty="0"/>
              <a:t> J Med 2020;382:1232–43. </a:t>
            </a:r>
            <a:r>
              <a:rPr lang="en-US" sz="600" b="1" dirty="0"/>
              <a:t>2</a:t>
            </a:r>
            <a:r>
              <a:rPr lang="en-US" sz="600" dirty="0"/>
              <a:t>. European Pharmaceutical Review. Expediating the set-up of a manufacturing site: </a:t>
            </a:r>
            <a:r>
              <a:rPr lang="en-US" sz="600" dirty="0" err="1"/>
              <a:t>Rukobia</a:t>
            </a:r>
            <a:r>
              <a:rPr lang="en-US" sz="600" dirty="0"/>
              <a:t> case study. Available at: https://www.europeanpharmaceuticalreview.com/article/152108/expediting-the-set-up-of-a-manufacturing-site-rukobia-case-study/. Accessed October 2022. </a:t>
            </a:r>
            <a:r>
              <a:rPr lang="da-DK" sz="600" b="1" dirty="0"/>
              <a:t>3</a:t>
            </a:r>
            <a:r>
              <a:rPr lang="da-DK" sz="600" dirty="0"/>
              <a:t>. </a:t>
            </a:r>
            <a:r>
              <a:rPr lang="da-DK" sz="600" dirty="0" err="1"/>
              <a:t>Althoff</a:t>
            </a:r>
            <a:r>
              <a:rPr lang="da-DK" sz="600" dirty="0"/>
              <a:t> KN, et al. Lancet HIV 2019;6:e93–104. </a:t>
            </a:r>
            <a:r>
              <a:rPr lang="en-US" sz="600" b="1" dirty="0"/>
              <a:t>4</a:t>
            </a:r>
            <a:r>
              <a:rPr lang="en-US" sz="600" dirty="0"/>
              <a:t>. </a:t>
            </a:r>
            <a:r>
              <a:rPr lang="en-US" sz="600" dirty="0" err="1"/>
              <a:t>Rukobia</a:t>
            </a:r>
            <a:r>
              <a:rPr lang="en-US" sz="600" dirty="0"/>
              <a:t> Prescribing Information, July 2020. Available at: https://www.accessdata.fda.gov/drugsatfda_docs/label/2020/212950s000lbl.pdf. Accessed October 2022. </a:t>
            </a:r>
            <a:br>
              <a:rPr lang="en-US" sz="600" dirty="0"/>
            </a:br>
            <a:r>
              <a:rPr lang="en-US" sz="600" b="1" dirty="0"/>
              <a:t>5</a:t>
            </a:r>
            <a:r>
              <a:rPr lang="en-US" sz="600" dirty="0"/>
              <a:t>. </a:t>
            </a:r>
            <a:r>
              <a:rPr lang="en-US" sz="600" dirty="0" err="1"/>
              <a:t>Rukobia</a:t>
            </a:r>
            <a:r>
              <a:rPr lang="en-US" sz="600" dirty="0"/>
              <a:t> Summary of Product Characteristics. Available at: https://www.ema.europa.eu/en/documents/product-information/rukobia-epar-product-information_en.pdf. Accessed October 2022. </a:t>
            </a:r>
            <a:r>
              <a:rPr lang="en-US" sz="600" b="1" dirty="0"/>
              <a:t>6</a:t>
            </a:r>
            <a:r>
              <a:rPr lang="en-US" sz="600" dirty="0"/>
              <a:t>. Aberg J, et al. 24th International AIDS Conference 2022. Poster EPB160</a:t>
            </a:r>
          </a:p>
        </p:txBody>
      </p:sp>
      <p:sp>
        <p:nvSpPr>
          <p:cNvPr id="52" name="TextBox 51">
            <a:extLst>
              <a:ext uri="{FF2B5EF4-FFF2-40B4-BE49-F238E27FC236}">
                <a16:creationId xmlns:a16="http://schemas.microsoft.com/office/drawing/2014/main" id="{16F00254-C7B8-453E-94DA-DACDC0832F30}"/>
              </a:ext>
            </a:extLst>
          </p:cNvPr>
          <p:cNvSpPr txBox="1"/>
          <p:nvPr/>
        </p:nvSpPr>
        <p:spPr>
          <a:xfrm>
            <a:off x="9786551" y="1050983"/>
            <a:ext cx="2064666" cy="1384995"/>
          </a:xfrm>
          <a:prstGeom prst="rect">
            <a:avLst/>
          </a:prstGeom>
          <a:noFill/>
        </p:spPr>
        <p:txBody>
          <a:bodyPr wrap="square" rtlCol="0">
            <a:spAutoFit/>
          </a:bodyPr>
          <a:lstStyle/>
          <a:p>
            <a:pPr marL="0" marR="0" lvl="0" indent="0" algn="r" defTabSz="121912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BRIGHTE study</a:t>
            </a:r>
            <a:br>
              <a:rPr kumimoji="0" lang="en-GB" sz="1400" b="0"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br>
            <a:r>
              <a:rPr lang="en-GB" sz="1400" dirty="0">
                <a:solidFill>
                  <a:schemeClr val="accent2"/>
                </a:solidFill>
                <a:latin typeface="Arial" panose="020B0604020202020204" pitchFamily="34" charset="0"/>
              </a:rPr>
              <a:t>Week 240</a:t>
            </a:r>
            <a:r>
              <a:rPr kumimoji="0" lang="en-GB" sz="1400" b="0"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 data presented at </a:t>
            </a:r>
            <a:br>
              <a:rPr kumimoji="0" lang="en-GB" sz="1400" b="0"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br>
            <a:r>
              <a:rPr lang="en-GB" sz="1400" dirty="0">
                <a:solidFill>
                  <a:schemeClr val="accent2"/>
                </a:solidFill>
                <a:latin typeface="Arial" panose="020B0604020202020204" pitchFamily="34" charset="0"/>
              </a:rPr>
              <a:t>International AIDS </a:t>
            </a:r>
            <a:r>
              <a:rPr kumimoji="0" lang="en-GB" sz="1400" b="0"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Conference</a:t>
            </a:r>
            <a:r>
              <a:rPr lang="en-GB" sz="1400" dirty="0">
                <a:solidFill>
                  <a:schemeClr val="accent2"/>
                </a:solidFill>
                <a:latin typeface="Arial" panose="020B0604020202020204" pitchFamily="34" charset="0"/>
              </a:rPr>
              <a:t>, Montreal. 2022</a:t>
            </a:r>
            <a:r>
              <a:rPr lang="en-GB" sz="1400" baseline="30000" dirty="0">
                <a:solidFill>
                  <a:schemeClr val="accent2"/>
                </a:solidFill>
                <a:latin typeface="Arial" panose="020B0604020202020204" pitchFamily="34" charset="0"/>
              </a:rPr>
              <a:t>6</a:t>
            </a:r>
            <a:endParaRPr kumimoji="0" lang="en-US" sz="1400" b="0" i="0" u="none" strike="noStrike" kern="1200" cap="none" spc="0" normalizeH="0" baseline="0" noProof="0" dirty="0">
              <a:ln>
                <a:noFill/>
              </a:ln>
              <a:solidFill>
                <a:schemeClr val="accent2"/>
              </a:solidFill>
              <a:effectLst/>
              <a:uLnTx/>
              <a:uFillTx/>
              <a:latin typeface="Arial" panose="020B0604020202020204" pitchFamily="34" charset="0"/>
              <a:ea typeface="+mn-ea"/>
              <a:cs typeface="+mn-cs"/>
            </a:endParaRPr>
          </a:p>
        </p:txBody>
      </p:sp>
      <p:grpSp>
        <p:nvGrpSpPr>
          <p:cNvPr id="54" name="Group 43">
            <a:extLst>
              <a:ext uri="{FF2B5EF4-FFF2-40B4-BE49-F238E27FC236}">
                <a16:creationId xmlns:a16="http://schemas.microsoft.com/office/drawing/2014/main" id="{7315F7C9-A189-4C73-8D36-ECEAE55579CA}"/>
              </a:ext>
            </a:extLst>
          </p:cNvPr>
          <p:cNvGrpSpPr>
            <a:grpSpLocks noChangeAspect="1"/>
          </p:cNvGrpSpPr>
          <p:nvPr/>
        </p:nvGrpSpPr>
        <p:grpSpPr bwMode="auto">
          <a:xfrm>
            <a:off x="11507391" y="2571008"/>
            <a:ext cx="251617" cy="520083"/>
            <a:chOff x="3391" y="1627"/>
            <a:chExt cx="657" cy="1358"/>
          </a:xfrm>
        </p:grpSpPr>
        <p:sp>
          <p:nvSpPr>
            <p:cNvPr id="64" name="Freeform 44">
              <a:extLst>
                <a:ext uri="{FF2B5EF4-FFF2-40B4-BE49-F238E27FC236}">
                  <a16:creationId xmlns:a16="http://schemas.microsoft.com/office/drawing/2014/main" id="{DC553A53-A33E-4703-9D0B-54DF7CEE8AB9}"/>
                </a:ext>
              </a:extLst>
            </p:cNvPr>
            <p:cNvSpPr>
              <a:spLocks/>
            </p:cNvSpPr>
            <p:nvPr/>
          </p:nvSpPr>
          <p:spPr bwMode="auto">
            <a:xfrm>
              <a:off x="3391" y="2092"/>
              <a:ext cx="657" cy="893"/>
            </a:xfrm>
            <a:custGeom>
              <a:avLst/>
              <a:gdLst>
                <a:gd name="T0" fmla="*/ 93 w 312"/>
                <a:gd name="T1" fmla="*/ 378 h 425"/>
                <a:gd name="T2" fmla="*/ 54 w 312"/>
                <a:gd name="T3" fmla="*/ 378 h 425"/>
                <a:gd name="T4" fmla="*/ 54 w 312"/>
                <a:gd name="T5" fmla="*/ 425 h 425"/>
                <a:gd name="T6" fmla="*/ 258 w 312"/>
                <a:gd name="T7" fmla="*/ 425 h 425"/>
                <a:gd name="T8" fmla="*/ 258 w 312"/>
                <a:gd name="T9" fmla="*/ 376 h 425"/>
                <a:gd name="T10" fmla="*/ 221 w 312"/>
                <a:gd name="T11" fmla="*/ 376 h 425"/>
                <a:gd name="T12" fmla="*/ 232 w 312"/>
                <a:gd name="T13" fmla="*/ 98 h 425"/>
                <a:gd name="T14" fmla="*/ 289 w 312"/>
                <a:gd name="T15" fmla="*/ 97 h 425"/>
                <a:gd name="T16" fmla="*/ 299 w 312"/>
                <a:gd name="T17" fmla="*/ 89 h 425"/>
                <a:gd name="T18" fmla="*/ 312 w 312"/>
                <a:gd name="T19" fmla="*/ 0 h 425"/>
                <a:gd name="T20" fmla="*/ 0 w 312"/>
                <a:gd name="T21" fmla="*/ 0 h 425"/>
                <a:gd name="T22" fmla="*/ 11 w 312"/>
                <a:gd name="T23" fmla="*/ 76 h 425"/>
                <a:gd name="T24" fmla="*/ 29 w 312"/>
                <a:gd name="T25" fmla="*/ 98 h 425"/>
                <a:gd name="T26" fmla="*/ 81 w 312"/>
                <a:gd name="T27" fmla="*/ 97 h 425"/>
                <a:gd name="T28" fmla="*/ 93 w 312"/>
                <a:gd name="T29" fmla="*/ 378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2" h="425">
                  <a:moveTo>
                    <a:pt x="93" y="378"/>
                  </a:moveTo>
                  <a:cubicBezTo>
                    <a:pt x="79" y="378"/>
                    <a:pt x="66" y="378"/>
                    <a:pt x="54" y="378"/>
                  </a:cubicBezTo>
                  <a:cubicBezTo>
                    <a:pt x="54" y="395"/>
                    <a:pt x="54" y="410"/>
                    <a:pt x="54" y="425"/>
                  </a:cubicBezTo>
                  <a:cubicBezTo>
                    <a:pt x="122" y="425"/>
                    <a:pt x="190" y="425"/>
                    <a:pt x="258" y="425"/>
                  </a:cubicBezTo>
                  <a:cubicBezTo>
                    <a:pt x="258" y="409"/>
                    <a:pt x="258" y="394"/>
                    <a:pt x="258" y="376"/>
                  </a:cubicBezTo>
                  <a:cubicBezTo>
                    <a:pt x="245" y="376"/>
                    <a:pt x="233" y="376"/>
                    <a:pt x="221" y="376"/>
                  </a:cubicBezTo>
                  <a:cubicBezTo>
                    <a:pt x="221" y="373"/>
                    <a:pt x="229" y="97"/>
                    <a:pt x="232" y="98"/>
                  </a:cubicBezTo>
                  <a:cubicBezTo>
                    <a:pt x="247" y="98"/>
                    <a:pt x="273" y="97"/>
                    <a:pt x="289" y="97"/>
                  </a:cubicBezTo>
                  <a:cubicBezTo>
                    <a:pt x="293" y="97"/>
                    <a:pt x="298" y="92"/>
                    <a:pt x="299" y="89"/>
                  </a:cubicBezTo>
                  <a:cubicBezTo>
                    <a:pt x="304" y="60"/>
                    <a:pt x="308" y="30"/>
                    <a:pt x="312" y="0"/>
                  </a:cubicBezTo>
                  <a:cubicBezTo>
                    <a:pt x="207" y="0"/>
                    <a:pt x="104" y="0"/>
                    <a:pt x="0" y="0"/>
                  </a:cubicBezTo>
                  <a:cubicBezTo>
                    <a:pt x="4" y="27"/>
                    <a:pt x="8" y="51"/>
                    <a:pt x="11" y="76"/>
                  </a:cubicBezTo>
                  <a:cubicBezTo>
                    <a:pt x="12" y="93"/>
                    <a:pt x="17" y="99"/>
                    <a:pt x="29" y="98"/>
                  </a:cubicBezTo>
                  <a:cubicBezTo>
                    <a:pt x="46" y="96"/>
                    <a:pt x="63" y="97"/>
                    <a:pt x="81" y="97"/>
                  </a:cubicBezTo>
                  <a:cubicBezTo>
                    <a:pt x="85" y="191"/>
                    <a:pt x="89" y="283"/>
                    <a:pt x="93" y="378"/>
                  </a:cubicBezTo>
                  <a:close/>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1" name="Freeform 45">
              <a:extLst>
                <a:ext uri="{FF2B5EF4-FFF2-40B4-BE49-F238E27FC236}">
                  <a16:creationId xmlns:a16="http://schemas.microsoft.com/office/drawing/2014/main" id="{ECCDD864-589A-49CF-A8BA-0751F04F71E8}"/>
                </a:ext>
              </a:extLst>
            </p:cNvPr>
            <p:cNvSpPr>
              <a:spLocks/>
            </p:cNvSpPr>
            <p:nvPr/>
          </p:nvSpPr>
          <p:spPr bwMode="auto">
            <a:xfrm>
              <a:off x="3619" y="1627"/>
              <a:ext cx="202" cy="215"/>
            </a:xfrm>
            <a:custGeom>
              <a:avLst/>
              <a:gdLst>
                <a:gd name="T0" fmla="*/ 0 w 96"/>
                <a:gd name="T1" fmla="*/ 51 h 102"/>
                <a:gd name="T2" fmla="*/ 48 w 96"/>
                <a:gd name="T3" fmla="*/ 102 h 102"/>
                <a:gd name="T4" fmla="*/ 96 w 96"/>
                <a:gd name="T5" fmla="*/ 51 h 102"/>
                <a:gd name="T6" fmla="*/ 48 w 96"/>
                <a:gd name="T7" fmla="*/ 0 h 102"/>
                <a:gd name="T8" fmla="*/ 0 w 96"/>
                <a:gd name="T9" fmla="*/ 51 h 102"/>
              </a:gdLst>
              <a:ahLst/>
              <a:cxnLst>
                <a:cxn ang="0">
                  <a:pos x="T0" y="T1"/>
                </a:cxn>
                <a:cxn ang="0">
                  <a:pos x="T2" y="T3"/>
                </a:cxn>
                <a:cxn ang="0">
                  <a:pos x="T4" y="T5"/>
                </a:cxn>
                <a:cxn ang="0">
                  <a:pos x="T6" y="T7"/>
                </a:cxn>
                <a:cxn ang="0">
                  <a:pos x="T8" y="T9"/>
                </a:cxn>
              </a:cxnLst>
              <a:rect l="0" t="0" r="r" b="b"/>
              <a:pathLst>
                <a:path w="96" h="102">
                  <a:moveTo>
                    <a:pt x="0" y="51"/>
                  </a:moveTo>
                  <a:cubicBezTo>
                    <a:pt x="0" y="80"/>
                    <a:pt x="21" y="102"/>
                    <a:pt x="48" y="102"/>
                  </a:cubicBezTo>
                  <a:cubicBezTo>
                    <a:pt x="76" y="102"/>
                    <a:pt x="96" y="80"/>
                    <a:pt x="96" y="51"/>
                  </a:cubicBezTo>
                  <a:cubicBezTo>
                    <a:pt x="96" y="22"/>
                    <a:pt x="75" y="0"/>
                    <a:pt x="48" y="0"/>
                  </a:cubicBezTo>
                  <a:cubicBezTo>
                    <a:pt x="21" y="0"/>
                    <a:pt x="0" y="22"/>
                    <a:pt x="0" y="51"/>
                  </a:cubicBezTo>
                  <a:close/>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2" name="Freeform 46">
              <a:extLst>
                <a:ext uri="{FF2B5EF4-FFF2-40B4-BE49-F238E27FC236}">
                  <a16:creationId xmlns:a16="http://schemas.microsoft.com/office/drawing/2014/main" id="{C61B9957-9CC3-4D6D-88B6-CED3F081FE7B}"/>
                </a:ext>
              </a:extLst>
            </p:cNvPr>
            <p:cNvSpPr>
              <a:spLocks/>
            </p:cNvSpPr>
            <p:nvPr/>
          </p:nvSpPr>
          <p:spPr bwMode="auto">
            <a:xfrm>
              <a:off x="3507" y="1877"/>
              <a:ext cx="426" cy="173"/>
            </a:xfrm>
            <a:custGeom>
              <a:avLst/>
              <a:gdLst>
                <a:gd name="T0" fmla="*/ 201 w 202"/>
                <a:gd name="T1" fmla="*/ 82 h 82"/>
                <a:gd name="T2" fmla="*/ 176 w 202"/>
                <a:gd name="T3" fmla="*/ 20 h 82"/>
                <a:gd name="T4" fmla="*/ 158 w 202"/>
                <a:gd name="T5" fmla="*/ 6 h 82"/>
                <a:gd name="T6" fmla="*/ 138 w 202"/>
                <a:gd name="T7" fmla="*/ 7 h 82"/>
                <a:gd name="T8" fmla="*/ 69 w 202"/>
                <a:gd name="T9" fmla="*/ 10 h 82"/>
                <a:gd name="T10" fmla="*/ 39 w 202"/>
                <a:gd name="T11" fmla="*/ 10 h 82"/>
                <a:gd name="T12" fmla="*/ 26 w 202"/>
                <a:gd name="T13" fmla="*/ 20 h 82"/>
                <a:gd name="T14" fmla="*/ 1 w 202"/>
                <a:gd name="T15" fmla="*/ 82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82">
                  <a:moveTo>
                    <a:pt x="201" y="82"/>
                  </a:moveTo>
                  <a:cubicBezTo>
                    <a:pt x="202" y="54"/>
                    <a:pt x="194" y="33"/>
                    <a:pt x="176" y="20"/>
                  </a:cubicBezTo>
                  <a:cubicBezTo>
                    <a:pt x="170" y="15"/>
                    <a:pt x="163" y="11"/>
                    <a:pt x="158" y="6"/>
                  </a:cubicBezTo>
                  <a:cubicBezTo>
                    <a:pt x="151" y="0"/>
                    <a:pt x="145" y="1"/>
                    <a:pt x="138" y="7"/>
                  </a:cubicBezTo>
                  <a:cubicBezTo>
                    <a:pt x="116" y="26"/>
                    <a:pt x="92" y="29"/>
                    <a:pt x="69" y="10"/>
                  </a:cubicBezTo>
                  <a:cubicBezTo>
                    <a:pt x="58" y="1"/>
                    <a:pt x="49" y="0"/>
                    <a:pt x="39" y="10"/>
                  </a:cubicBezTo>
                  <a:cubicBezTo>
                    <a:pt x="35" y="14"/>
                    <a:pt x="30" y="17"/>
                    <a:pt x="26" y="20"/>
                  </a:cubicBezTo>
                  <a:cubicBezTo>
                    <a:pt x="8" y="33"/>
                    <a:pt x="0" y="53"/>
                    <a:pt x="1" y="82"/>
                  </a:cubicBezTo>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3784993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87880F9C-3E65-4FDB-A731-474AECF2BC97}"/>
              </a:ext>
            </a:extLst>
          </p:cNvPr>
          <p:cNvSpPr/>
          <p:nvPr/>
        </p:nvSpPr>
        <p:spPr>
          <a:xfrm>
            <a:off x="780036" y="5546991"/>
            <a:ext cx="11430000" cy="1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A8679A5B-76EB-4D8E-9157-3A6459665032}"/>
              </a:ext>
            </a:extLst>
          </p:cNvPr>
          <p:cNvSpPr/>
          <p:nvPr/>
        </p:nvSpPr>
        <p:spPr>
          <a:xfrm>
            <a:off x="233594" y="2558005"/>
            <a:ext cx="719442" cy="4079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07" name="Straight Connector 106">
            <a:extLst>
              <a:ext uri="{FF2B5EF4-FFF2-40B4-BE49-F238E27FC236}">
                <a16:creationId xmlns:a16="http://schemas.microsoft.com/office/drawing/2014/main" id="{909A15CE-39C8-49B4-92BE-F8C3E9316286}"/>
              </a:ext>
            </a:extLst>
          </p:cNvPr>
          <p:cNvCxnSpPr>
            <a:cxnSpLocks/>
          </p:cNvCxnSpPr>
          <p:nvPr/>
        </p:nvCxnSpPr>
        <p:spPr>
          <a:xfrm flipV="1">
            <a:off x="8403409" y="3382946"/>
            <a:ext cx="0" cy="214035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43628FE-7CFA-4322-A4D4-A4371AE60B3B}"/>
              </a:ext>
            </a:extLst>
          </p:cNvPr>
          <p:cNvCxnSpPr>
            <a:cxnSpLocks/>
          </p:cNvCxnSpPr>
          <p:nvPr/>
        </p:nvCxnSpPr>
        <p:spPr>
          <a:xfrm flipV="1">
            <a:off x="4537464" y="4912653"/>
            <a:ext cx="0" cy="61065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7" name="Oval 136">
            <a:extLst>
              <a:ext uri="{FF2B5EF4-FFF2-40B4-BE49-F238E27FC236}">
                <a16:creationId xmlns:a16="http://schemas.microsoft.com/office/drawing/2014/main" id="{907B5F17-6CD3-4877-981B-1E0A540B244F}"/>
              </a:ext>
            </a:extLst>
          </p:cNvPr>
          <p:cNvSpPr/>
          <p:nvPr/>
        </p:nvSpPr>
        <p:spPr>
          <a:xfrm>
            <a:off x="663693" y="5362828"/>
            <a:ext cx="390399" cy="390399"/>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6" name="TextBox 95">
            <a:extLst>
              <a:ext uri="{FF2B5EF4-FFF2-40B4-BE49-F238E27FC236}">
                <a16:creationId xmlns:a16="http://schemas.microsoft.com/office/drawing/2014/main" id="{0DC430DF-F4DD-4E69-A1F3-BEB36C324F77}"/>
              </a:ext>
            </a:extLst>
          </p:cNvPr>
          <p:cNvSpPr txBox="1"/>
          <p:nvPr/>
        </p:nvSpPr>
        <p:spPr>
          <a:xfrm>
            <a:off x="239906" y="5805236"/>
            <a:ext cx="1263507" cy="369332"/>
          </a:xfrm>
          <a:prstGeom prst="rect">
            <a:avLst/>
          </a:prstGeom>
          <a:noFill/>
        </p:spPr>
        <p:txBody>
          <a:bodyPr wrap="square" rtlCol="0">
            <a:spAutoFit/>
          </a:bodyPr>
          <a:lstStyle/>
          <a:p>
            <a:pPr marL="0" marR="0" lvl="0" indent="0" algn="ctr" defTabSz="121912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2000</a:t>
            </a:r>
          </a:p>
        </p:txBody>
      </p:sp>
      <p:sp>
        <p:nvSpPr>
          <p:cNvPr id="124" name="TextBox 123">
            <a:extLst>
              <a:ext uri="{FF2B5EF4-FFF2-40B4-BE49-F238E27FC236}">
                <a16:creationId xmlns:a16="http://schemas.microsoft.com/office/drawing/2014/main" id="{B1CBF4E1-E836-4CF8-84A2-9A8239F5F6D0}"/>
              </a:ext>
            </a:extLst>
          </p:cNvPr>
          <p:cNvSpPr txBox="1"/>
          <p:nvPr/>
        </p:nvSpPr>
        <p:spPr>
          <a:xfrm>
            <a:off x="1299020" y="5805236"/>
            <a:ext cx="2618732" cy="738664"/>
          </a:xfrm>
          <a:prstGeom prst="rect">
            <a:avLst/>
          </a:prstGeom>
          <a:noFill/>
        </p:spPr>
        <p:txBody>
          <a:bodyPr wrap="square" rtlCol="0">
            <a:spAutoFit/>
          </a:bodyPr>
          <a:lstStyle/>
          <a:p>
            <a:pPr marL="0" marR="0" lvl="0" indent="0" defTabSz="121912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Development starts. </a:t>
            </a:r>
            <a:br>
              <a:rPr kumimoji="0" lang="en-US" sz="1400" b="0"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br>
            <a:r>
              <a:rPr kumimoji="0" lang="en-US" sz="1400" b="0"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&gt;5,000 samples tested;</a:t>
            </a:r>
            <a:br>
              <a:rPr kumimoji="0" lang="en-US" sz="1400" b="0"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br>
            <a:r>
              <a:rPr kumimoji="0" lang="en-US" sz="1400" b="0"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only 1 viable</a:t>
            </a:r>
          </a:p>
        </p:txBody>
      </p:sp>
      <p:pic>
        <p:nvPicPr>
          <p:cNvPr id="53" name="Picture 52" descr="A picture containing text, clock, gauge&#10;&#10;Description automatically generated">
            <a:extLst>
              <a:ext uri="{FF2B5EF4-FFF2-40B4-BE49-F238E27FC236}">
                <a16:creationId xmlns:a16="http://schemas.microsoft.com/office/drawing/2014/main" id="{0C2A2831-1AE9-4F99-B2A0-F96DD48ECE6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46253" y="6100094"/>
            <a:ext cx="538003" cy="492381"/>
          </a:xfrm>
          <a:prstGeom prst="rect">
            <a:avLst/>
          </a:prstGeom>
        </p:spPr>
      </p:pic>
      <p:sp>
        <p:nvSpPr>
          <p:cNvPr id="69" name="Oval 68">
            <a:extLst>
              <a:ext uri="{FF2B5EF4-FFF2-40B4-BE49-F238E27FC236}">
                <a16:creationId xmlns:a16="http://schemas.microsoft.com/office/drawing/2014/main" id="{8672253B-DC00-4A43-AA01-3A85E3CB6A41}"/>
              </a:ext>
            </a:extLst>
          </p:cNvPr>
          <p:cNvSpPr/>
          <p:nvPr/>
        </p:nvSpPr>
        <p:spPr>
          <a:xfrm>
            <a:off x="4421716" y="5440102"/>
            <a:ext cx="235854" cy="235852"/>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0" name="Oval 69">
            <a:extLst>
              <a:ext uri="{FF2B5EF4-FFF2-40B4-BE49-F238E27FC236}">
                <a16:creationId xmlns:a16="http://schemas.microsoft.com/office/drawing/2014/main" id="{C8DB4A4E-292F-4711-9200-6CEF0A7ADD2C}"/>
              </a:ext>
            </a:extLst>
          </p:cNvPr>
          <p:cNvSpPr/>
          <p:nvPr/>
        </p:nvSpPr>
        <p:spPr>
          <a:xfrm>
            <a:off x="8299235" y="5440102"/>
            <a:ext cx="235854" cy="235852"/>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8" name="TextBox 107">
            <a:extLst>
              <a:ext uri="{FF2B5EF4-FFF2-40B4-BE49-F238E27FC236}">
                <a16:creationId xmlns:a16="http://schemas.microsoft.com/office/drawing/2014/main" id="{BBFFC8B9-2BC4-47D1-A70D-076C276B94C1}"/>
              </a:ext>
            </a:extLst>
          </p:cNvPr>
          <p:cNvSpPr txBox="1"/>
          <p:nvPr/>
        </p:nvSpPr>
        <p:spPr>
          <a:xfrm>
            <a:off x="3885930" y="5805236"/>
            <a:ext cx="1263507" cy="369332"/>
          </a:xfrm>
          <a:prstGeom prst="rect">
            <a:avLst/>
          </a:prstGeom>
          <a:noFill/>
        </p:spPr>
        <p:txBody>
          <a:bodyPr wrap="square" rtlCol="0">
            <a:spAutoFit/>
          </a:bodyPr>
          <a:lstStyle/>
          <a:p>
            <a:pPr marL="0" marR="0" lvl="0" indent="0" algn="ctr" defTabSz="121912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2004</a:t>
            </a:r>
            <a:r>
              <a:rPr kumimoji="0" lang="en-US" i="0" u="none" strike="noStrike" kern="1200" cap="none" spc="0" normalizeH="0" baseline="30000" noProof="0" dirty="0">
                <a:ln>
                  <a:noFill/>
                </a:ln>
                <a:solidFill>
                  <a:schemeClr val="accent1"/>
                </a:solidFill>
                <a:effectLst/>
                <a:uLnTx/>
                <a:uFillTx/>
                <a:latin typeface="Arial" panose="020B0604020202020204" pitchFamily="34" charset="0"/>
                <a:ea typeface="+mn-ea"/>
                <a:cs typeface="+mn-cs"/>
              </a:rPr>
              <a:t>1,2</a:t>
            </a:r>
            <a:endParaRPr kumimoji="0" lang="en-US"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endParaRPr>
          </a:p>
        </p:txBody>
      </p:sp>
      <p:sp>
        <p:nvSpPr>
          <p:cNvPr id="109" name="TextBox 108">
            <a:extLst>
              <a:ext uri="{FF2B5EF4-FFF2-40B4-BE49-F238E27FC236}">
                <a16:creationId xmlns:a16="http://schemas.microsoft.com/office/drawing/2014/main" id="{6FD324C2-1C0B-494B-86E8-FE3D89F65A05}"/>
              </a:ext>
            </a:extLst>
          </p:cNvPr>
          <p:cNvSpPr txBox="1"/>
          <p:nvPr/>
        </p:nvSpPr>
        <p:spPr>
          <a:xfrm>
            <a:off x="7775024" y="5805236"/>
            <a:ext cx="1263507" cy="369332"/>
          </a:xfrm>
          <a:prstGeom prst="rect">
            <a:avLst/>
          </a:prstGeom>
          <a:noFill/>
        </p:spPr>
        <p:txBody>
          <a:bodyPr wrap="square" rtlCol="0">
            <a:spAutoFit/>
          </a:bodyPr>
          <a:lstStyle/>
          <a:p>
            <a:pPr marL="0" marR="0" lvl="0" indent="0" algn="ctr" defTabSz="121912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2006</a:t>
            </a:r>
            <a:r>
              <a:rPr kumimoji="0" lang="en-US" i="0" u="none" strike="noStrike" kern="1200" cap="none" spc="0" normalizeH="0" baseline="30000" noProof="0" dirty="0">
                <a:ln>
                  <a:noFill/>
                </a:ln>
                <a:solidFill>
                  <a:schemeClr val="accent1"/>
                </a:solidFill>
                <a:effectLst/>
                <a:uLnTx/>
                <a:uFillTx/>
                <a:latin typeface="Arial" panose="020B0604020202020204" pitchFamily="34" charset="0"/>
                <a:ea typeface="+mn-ea"/>
                <a:cs typeface="+mn-cs"/>
              </a:rPr>
              <a:t>2</a:t>
            </a:r>
            <a:endParaRPr kumimoji="0" lang="en-US"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endParaRPr>
          </a:p>
        </p:txBody>
      </p:sp>
      <p:pic>
        <p:nvPicPr>
          <p:cNvPr id="122" name="Picture 121">
            <a:extLst>
              <a:ext uri="{FF2B5EF4-FFF2-40B4-BE49-F238E27FC236}">
                <a16:creationId xmlns:a16="http://schemas.microsoft.com/office/drawing/2014/main" id="{71425BCD-E652-4C97-A8E7-7E5911534A4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1663264" y="5477068"/>
            <a:ext cx="528735" cy="1379057"/>
          </a:xfrm>
          <a:prstGeom prst="rect">
            <a:avLst/>
          </a:prstGeom>
        </p:spPr>
      </p:pic>
      <p:sp>
        <p:nvSpPr>
          <p:cNvPr id="77" name="Slide Number Placeholder 5">
            <a:extLst>
              <a:ext uri="{FF2B5EF4-FFF2-40B4-BE49-F238E27FC236}">
                <a16:creationId xmlns:a16="http://schemas.microsoft.com/office/drawing/2014/main" id="{4F339F18-8CA4-4DF3-A76B-81D2F23AF542}"/>
              </a:ext>
            </a:extLst>
          </p:cNvPr>
          <p:cNvSpPr>
            <a:spLocks noGrp="1"/>
          </p:cNvSpPr>
          <p:nvPr>
            <p:ph type="sldNum" sz="quarter" idx="11"/>
          </p:nvPr>
        </p:nvSpPr>
        <p:spPr/>
        <p:txBody>
          <a:bodyPr/>
          <a:lstStyle/>
          <a:p>
            <a:fld id="{DA52DCD9-8769-4ED5-B8CC-B00FC588BA8C}" type="slidenum">
              <a:rPr lang="en-US" smtClean="0"/>
              <a:pPr/>
              <a:t>14</a:t>
            </a:fld>
            <a:endParaRPr lang="en-US" dirty="0"/>
          </a:p>
        </p:txBody>
      </p:sp>
      <p:sp>
        <p:nvSpPr>
          <p:cNvPr id="87" name="Title 15">
            <a:extLst>
              <a:ext uri="{FF2B5EF4-FFF2-40B4-BE49-F238E27FC236}">
                <a16:creationId xmlns:a16="http://schemas.microsoft.com/office/drawing/2014/main" id="{0B4024EC-395C-49AD-BF35-E916A4DFCB02}"/>
              </a:ext>
            </a:extLst>
          </p:cNvPr>
          <p:cNvSpPr>
            <a:spLocks noGrp="1"/>
          </p:cNvSpPr>
          <p:nvPr>
            <p:ph type="title"/>
          </p:nvPr>
        </p:nvSpPr>
        <p:spPr/>
        <p:txBody>
          <a:bodyPr/>
          <a:lstStyle/>
          <a:p>
            <a:r>
              <a:rPr lang="en-GB" dirty="0"/>
              <a:t>FTR clinical development journey</a:t>
            </a:r>
            <a:br>
              <a:rPr lang="en-GB" dirty="0"/>
            </a:br>
            <a:r>
              <a:rPr lang="en-GB" sz="1800" dirty="0">
                <a:solidFill>
                  <a:schemeClr val="accent2"/>
                </a:solidFill>
              </a:rPr>
              <a:t>Two decades in the making</a:t>
            </a:r>
            <a:r>
              <a:rPr lang="en-GB" sz="1800" b="0" dirty="0">
                <a:solidFill>
                  <a:schemeClr val="accent2"/>
                </a:solidFill>
                <a:latin typeface="Arial" panose="020B0604020202020204" pitchFamily="34" charset="0"/>
              </a:rPr>
              <a:t> </a:t>
            </a:r>
            <a:r>
              <a:rPr lang="en-GB" sz="1800" dirty="0">
                <a:solidFill>
                  <a:schemeClr val="accent2"/>
                </a:solidFill>
                <a:latin typeface="Arial" panose="020B0604020202020204" pitchFamily="34" charset="0"/>
              </a:rPr>
              <a:t>– from pharmacology to clinic</a:t>
            </a:r>
            <a:endParaRPr lang="en-GB" sz="1800" dirty="0">
              <a:solidFill>
                <a:schemeClr val="accent2"/>
              </a:solidFill>
            </a:endParaRPr>
          </a:p>
        </p:txBody>
      </p:sp>
      <p:sp>
        <p:nvSpPr>
          <p:cNvPr id="11" name="Text Placeholder 10">
            <a:extLst>
              <a:ext uri="{FF2B5EF4-FFF2-40B4-BE49-F238E27FC236}">
                <a16:creationId xmlns:a16="http://schemas.microsoft.com/office/drawing/2014/main" id="{DD9BE427-5DEE-43A2-8506-0855EE918020}"/>
              </a:ext>
            </a:extLst>
          </p:cNvPr>
          <p:cNvSpPr>
            <a:spLocks noGrp="1"/>
          </p:cNvSpPr>
          <p:nvPr>
            <p:ph type="body" sz="quarter" idx="13"/>
          </p:nvPr>
        </p:nvSpPr>
        <p:spPr>
          <a:xfrm>
            <a:off x="6212541" y="6490156"/>
            <a:ext cx="5523847" cy="215444"/>
          </a:xfrm>
        </p:spPr>
        <p:txBody>
          <a:bodyPr/>
          <a:lstStyle/>
          <a:p>
            <a:r>
              <a:rPr lang="en-US" b="1" dirty="0"/>
              <a:t>1</a:t>
            </a:r>
            <a:r>
              <a:rPr lang="en-US" dirty="0"/>
              <a:t>. Brown J, et al. J Pharm Sci 2013;102:1742–51 </a:t>
            </a:r>
          </a:p>
          <a:p>
            <a:r>
              <a:rPr lang="en-US" b="1" dirty="0"/>
              <a:t>2</a:t>
            </a:r>
            <a:r>
              <a:rPr lang="en-US" dirty="0"/>
              <a:t>. </a:t>
            </a:r>
            <a:r>
              <a:rPr lang="en-US" dirty="0" err="1"/>
              <a:t>Muccini</a:t>
            </a:r>
            <a:r>
              <a:rPr lang="en-US" dirty="0"/>
              <a:t> C, et al. Drug Des </a:t>
            </a:r>
            <a:r>
              <a:rPr lang="en-US" dirty="0" err="1"/>
              <a:t>Devel</a:t>
            </a:r>
            <a:r>
              <a:rPr lang="en-US" dirty="0"/>
              <a:t> </a:t>
            </a:r>
            <a:r>
              <a:rPr lang="en-US" dirty="0" err="1"/>
              <a:t>Ther</a:t>
            </a:r>
            <a:r>
              <a:rPr lang="en-US" dirty="0"/>
              <a:t> 2022;16:297–304</a:t>
            </a:r>
          </a:p>
        </p:txBody>
      </p:sp>
      <p:grpSp>
        <p:nvGrpSpPr>
          <p:cNvPr id="6" name="Group 5">
            <a:extLst>
              <a:ext uri="{FF2B5EF4-FFF2-40B4-BE49-F238E27FC236}">
                <a16:creationId xmlns:a16="http://schemas.microsoft.com/office/drawing/2014/main" id="{CCACC385-2A52-47D2-82BF-58D513DC4CEA}"/>
              </a:ext>
            </a:extLst>
          </p:cNvPr>
          <p:cNvGrpSpPr/>
          <p:nvPr/>
        </p:nvGrpSpPr>
        <p:grpSpPr>
          <a:xfrm>
            <a:off x="673101" y="1874884"/>
            <a:ext cx="5400481" cy="3037770"/>
            <a:chOff x="673101" y="1874884"/>
            <a:chExt cx="5400481" cy="3037770"/>
          </a:xfrm>
        </p:grpSpPr>
        <p:grpSp>
          <p:nvGrpSpPr>
            <p:cNvPr id="4" name="Group 3">
              <a:extLst>
                <a:ext uri="{FF2B5EF4-FFF2-40B4-BE49-F238E27FC236}">
                  <a16:creationId xmlns:a16="http://schemas.microsoft.com/office/drawing/2014/main" id="{48D8B989-C8C1-44AA-AB7C-2F38E2F7EF27}"/>
                </a:ext>
              </a:extLst>
            </p:cNvPr>
            <p:cNvGrpSpPr/>
            <p:nvPr/>
          </p:nvGrpSpPr>
          <p:grpSpPr>
            <a:xfrm>
              <a:off x="673101" y="1874884"/>
              <a:ext cx="5400481" cy="3037770"/>
              <a:chOff x="673101" y="1874884"/>
              <a:chExt cx="5400481" cy="3037770"/>
            </a:xfrm>
          </p:grpSpPr>
          <p:pic>
            <p:nvPicPr>
              <p:cNvPr id="52" name="Picture 51">
                <a:extLst>
                  <a:ext uri="{FF2B5EF4-FFF2-40B4-BE49-F238E27FC236}">
                    <a16:creationId xmlns:a16="http://schemas.microsoft.com/office/drawing/2014/main" id="{88AE292D-68B3-43A2-AF13-423805330B50}"/>
                  </a:ext>
                </a:extLst>
              </p:cNvPr>
              <p:cNvPicPr>
                <a:picLocks noChangeAspect="1"/>
              </p:cNvPicPr>
              <p:nvPr/>
            </p:nvPicPr>
            <p:blipFill>
              <a:blip r:embed="rId5"/>
              <a:stretch>
                <a:fillRect/>
              </a:stretch>
            </p:blipFill>
            <p:spPr>
              <a:xfrm>
                <a:off x="673101" y="1874884"/>
                <a:ext cx="5400481" cy="3037770"/>
              </a:xfrm>
              <a:prstGeom prst="rect">
                <a:avLst/>
              </a:prstGeom>
              <a:ln w="19050">
                <a:solidFill>
                  <a:schemeClr val="accent2"/>
                </a:solidFill>
              </a:ln>
            </p:spPr>
          </p:pic>
          <p:sp>
            <p:nvSpPr>
              <p:cNvPr id="3" name="Rectangle 2">
                <a:extLst>
                  <a:ext uri="{FF2B5EF4-FFF2-40B4-BE49-F238E27FC236}">
                    <a16:creationId xmlns:a16="http://schemas.microsoft.com/office/drawing/2014/main" id="{264C45A6-96EC-4D52-9FCD-65626740C4DD}"/>
                  </a:ext>
                </a:extLst>
              </p:cNvPr>
              <p:cNvSpPr/>
              <p:nvPr/>
            </p:nvSpPr>
            <p:spPr>
              <a:xfrm>
                <a:off x="4957762" y="3599761"/>
                <a:ext cx="57150" cy="11397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5" name="Rectangle 104">
              <a:extLst>
                <a:ext uri="{FF2B5EF4-FFF2-40B4-BE49-F238E27FC236}">
                  <a16:creationId xmlns:a16="http://schemas.microsoft.com/office/drawing/2014/main" id="{58714205-CAC0-4953-9440-A2178C989EAD}"/>
                </a:ext>
              </a:extLst>
            </p:cNvPr>
            <p:cNvSpPr/>
            <p:nvPr/>
          </p:nvSpPr>
          <p:spPr>
            <a:xfrm>
              <a:off x="4832827" y="4772112"/>
              <a:ext cx="1025047" cy="11397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8753F970-2EE9-4A27-AD1E-CF68A72D480D}"/>
              </a:ext>
            </a:extLst>
          </p:cNvPr>
          <p:cNvGrpSpPr/>
          <p:nvPr/>
        </p:nvGrpSpPr>
        <p:grpSpPr>
          <a:xfrm>
            <a:off x="6344728" y="1874884"/>
            <a:ext cx="5400481" cy="1633440"/>
            <a:chOff x="6344728" y="3291984"/>
            <a:chExt cx="5440680" cy="1633440"/>
          </a:xfrm>
        </p:grpSpPr>
        <p:grpSp>
          <p:nvGrpSpPr>
            <p:cNvPr id="14" name="Group 13">
              <a:extLst>
                <a:ext uri="{FF2B5EF4-FFF2-40B4-BE49-F238E27FC236}">
                  <a16:creationId xmlns:a16="http://schemas.microsoft.com/office/drawing/2014/main" id="{7A980788-46DB-4B76-8BA8-59CADD9BFBE3}"/>
                </a:ext>
              </a:extLst>
            </p:cNvPr>
            <p:cNvGrpSpPr/>
            <p:nvPr/>
          </p:nvGrpSpPr>
          <p:grpSpPr>
            <a:xfrm>
              <a:off x="6344728" y="3291984"/>
              <a:ext cx="5440680" cy="1633440"/>
              <a:chOff x="6344728" y="3291984"/>
              <a:chExt cx="5440680" cy="1633440"/>
            </a:xfrm>
          </p:grpSpPr>
          <p:grpSp>
            <p:nvGrpSpPr>
              <p:cNvPr id="13" name="Group 12">
                <a:extLst>
                  <a:ext uri="{FF2B5EF4-FFF2-40B4-BE49-F238E27FC236}">
                    <a16:creationId xmlns:a16="http://schemas.microsoft.com/office/drawing/2014/main" id="{E614D515-45DB-4A35-BB8D-EC06BDACCC1B}"/>
                  </a:ext>
                </a:extLst>
              </p:cNvPr>
              <p:cNvGrpSpPr/>
              <p:nvPr/>
            </p:nvGrpSpPr>
            <p:grpSpPr>
              <a:xfrm>
                <a:off x="6344728" y="3291984"/>
                <a:ext cx="5440680" cy="1633440"/>
                <a:chOff x="6344728" y="3291984"/>
                <a:chExt cx="5440680" cy="1633440"/>
              </a:xfrm>
            </p:grpSpPr>
            <p:pic>
              <p:nvPicPr>
                <p:cNvPr id="12" name="Picture 11">
                  <a:extLst>
                    <a:ext uri="{FF2B5EF4-FFF2-40B4-BE49-F238E27FC236}">
                      <a16:creationId xmlns:a16="http://schemas.microsoft.com/office/drawing/2014/main" id="{AE3523A4-A22A-40DB-87DF-FFDA47881816}"/>
                    </a:ext>
                  </a:extLst>
                </p:cNvPr>
                <p:cNvPicPr>
                  <a:picLocks noChangeAspect="1"/>
                </p:cNvPicPr>
                <p:nvPr/>
              </p:nvPicPr>
              <p:blipFill>
                <a:blip r:embed="rId6"/>
                <a:stretch>
                  <a:fillRect/>
                </a:stretch>
              </p:blipFill>
              <p:spPr>
                <a:xfrm>
                  <a:off x="6353850" y="3299417"/>
                  <a:ext cx="363686" cy="928699"/>
                </a:xfrm>
                <a:prstGeom prst="rect">
                  <a:avLst/>
                </a:prstGeom>
              </p:spPr>
            </p:pic>
            <p:sp>
              <p:nvSpPr>
                <p:cNvPr id="9" name="Rectangle 8">
                  <a:extLst>
                    <a:ext uri="{FF2B5EF4-FFF2-40B4-BE49-F238E27FC236}">
                      <a16:creationId xmlns:a16="http://schemas.microsoft.com/office/drawing/2014/main" id="{07843CBD-DCC1-47D9-A8BA-A1B2CD4AF8CC}"/>
                    </a:ext>
                  </a:extLst>
                </p:cNvPr>
                <p:cNvSpPr/>
                <p:nvPr/>
              </p:nvSpPr>
              <p:spPr>
                <a:xfrm>
                  <a:off x="6344728" y="3291984"/>
                  <a:ext cx="5440680" cy="1633440"/>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42212D09-AF8C-4270-850C-67F10CFDD856}"/>
                  </a:ext>
                </a:extLst>
              </p:cNvPr>
              <p:cNvSpPr txBox="1"/>
              <p:nvPr/>
            </p:nvSpPr>
            <p:spPr>
              <a:xfrm>
                <a:off x="6782488" y="3335380"/>
                <a:ext cx="4281530" cy="332631"/>
              </a:xfrm>
              <a:prstGeom prst="rect">
                <a:avLst/>
              </a:prstGeom>
              <a:noFill/>
            </p:spPr>
            <p:txBody>
              <a:bodyPr wrap="none" lIns="0" tIns="0" rIns="0" bIns="0" rtlCol="0">
                <a:noAutofit/>
              </a:bodyPr>
              <a:lstStyle/>
              <a:p>
                <a:pPr algn="l"/>
                <a:r>
                  <a:rPr lang="en-US" b="1" dirty="0">
                    <a:solidFill>
                      <a:schemeClr val="accent1"/>
                    </a:solidFill>
                  </a:rPr>
                  <a:t>Why an extended release formulation?</a:t>
                </a:r>
              </a:p>
            </p:txBody>
          </p:sp>
        </p:grpSp>
        <p:sp>
          <p:nvSpPr>
            <p:cNvPr id="112" name="TextBox 111">
              <a:extLst>
                <a:ext uri="{FF2B5EF4-FFF2-40B4-BE49-F238E27FC236}">
                  <a16:creationId xmlns:a16="http://schemas.microsoft.com/office/drawing/2014/main" id="{5CEB097E-318F-4FC8-8037-30FEC7673887}"/>
                </a:ext>
              </a:extLst>
            </p:cNvPr>
            <p:cNvSpPr txBox="1"/>
            <p:nvPr/>
          </p:nvSpPr>
          <p:spPr>
            <a:xfrm>
              <a:off x="6591300" y="3631712"/>
              <a:ext cx="5145088" cy="1261884"/>
            </a:xfrm>
            <a:prstGeom prst="rect">
              <a:avLst/>
            </a:prstGeom>
            <a:solidFill>
              <a:schemeClr val="bg1"/>
            </a:solidFill>
          </p:spPr>
          <p:txBody>
            <a:bodyPr wrap="square" anchor="ctr">
              <a:spAutoFit/>
            </a:bodyPr>
            <a:lstStyle/>
            <a:p>
              <a:pPr marL="171450" indent="-171450">
                <a:spcAft>
                  <a:spcPts val="600"/>
                </a:spcAft>
                <a:buClr>
                  <a:schemeClr val="accent1"/>
                </a:buClr>
                <a:buFont typeface="Arial" panose="020B0604020202020204" pitchFamily="34" charset="0"/>
                <a:buChar char="/"/>
              </a:pPr>
              <a:r>
                <a:rPr lang="en-GB" sz="1100" dirty="0">
                  <a:solidFill>
                    <a:schemeClr val="accent2"/>
                  </a:solidFill>
                  <a:latin typeface="Arial" panose="020B0604020202020204" pitchFamily="34" charset="0"/>
                </a:rPr>
                <a:t>To lower </a:t>
              </a:r>
              <a:r>
                <a:rPr lang="en-GB" sz="1100" b="1" dirty="0" err="1">
                  <a:solidFill>
                    <a:schemeClr val="accent2"/>
                  </a:solidFill>
                  <a:latin typeface="Arial" panose="020B0604020202020204" pitchFamily="34" charset="0"/>
                </a:rPr>
                <a:t>C</a:t>
              </a:r>
              <a:r>
                <a:rPr lang="en-GB" sz="1100" b="1" baseline="-25000" dirty="0" err="1">
                  <a:solidFill>
                    <a:schemeClr val="accent2"/>
                  </a:solidFill>
                  <a:latin typeface="Arial" panose="020B0604020202020204" pitchFamily="34" charset="0"/>
                </a:rPr>
                <a:t>max</a:t>
              </a:r>
              <a:r>
                <a:rPr lang="en-GB" sz="1100" dirty="0">
                  <a:solidFill>
                    <a:schemeClr val="accent2"/>
                  </a:solidFill>
                  <a:latin typeface="Arial" panose="020B0604020202020204" pitchFamily="34" charset="0"/>
                </a:rPr>
                <a:t> (from 11,026 to 1,693 for immediate release to extended release)</a:t>
              </a:r>
            </a:p>
            <a:p>
              <a:pPr marL="171450" indent="-171450">
                <a:spcAft>
                  <a:spcPts val="600"/>
                </a:spcAft>
                <a:buClr>
                  <a:schemeClr val="accent1"/>
                </a:buClr>
                <a:buFont typeface="Arial" panose="020B0604020202020204" pitchFamily="34" charset="0"/>
                <a:buChar char="/"/>
              </a:pPr>
              <a:r>
                <a:rPr lang="en-GB" sz="1100" dirty="0">
                  <a:solidFill>
                    <a:schemeClr val="accent2"/>
                  </a:solidFill>
                  <a:latin typeface="Arial" panose="020B0604020202020204" pitchFamily="34" charset="0"/>
                </a:rPr>
                <a:t>To prolong absorption by extending </a:t>
              </a:r>
              <a:r>
                <a:rPr lang="en-GB" sz="1100" b="1" dirty="0" err="1">
                  <a:solidFill>
                    <a:schemeClr val="accent2"/>
                  </a:solidFill>
                  <a:latin typeface="Arial" panose="020B0604020202020204" pitchFamily="34" charset="0"/>
                </a:rPr>
                <a:t>t</a:t>
              </a:r>
              <a:r>
                <a:rPr lang="en-GB" sz="1100" b="1" baseline="-25000" dirty="0" err="1">
                  <a:solidFill>
                    <a:schemeClr val="accent2"/>
                  </a:solidFill>
                  <a:latin typeface="Arial" panose="020B0604020202020204" pitchFamily="34" charset="0"/>
                </a:rPr>
                <a:t>max</a:t>
              </a:r>
              <a:r>
                <a:rPr lang="en-GB" sz="1100" dirty="0">
                  <a:solidFill>
                    <a:schemeClr val="accent2"/>
                  </a:solidFill>
                  <a:latin typeface="Arial" panose="020B0604020202020204" pitchFamily="34" charset="0"/>
                </a:rPr>
                <a:t> (from 1.5–2 to 4–5 hours for immediate release to extended release)</a:t>
              </a:r>
            </a:p>
            <a:p>
              <a:pPr marL="171450" indent="-171450">
                <a:spcAft>
                  <a:spcPts val="600"/>
                </a:spcAft>
                <a:buClr>
                  <a:schemeClr val="accent1"/>
                </a:buClr>
                <a:buFont typeface="Arial" panose="020B0604020202020204" pitchFamily="34" charset="0"/>
                <a:buChar char="/"/>
              </a:pPr>
              <a:r>
                <a:rPr lang="en-GB" sz="1100" dirty="0">
                  <a:solidFill>
                    <a:schemeClr val="accent2"/>
                  </a:solidFill>
                  <a:latin typeface="Arial" panose="020B0604020202020204" pitchFamily="34" charset="0"/>
                </a:rPr>
                <a:t>To extend </a:t>
              </a:r>
              <a:r>
                <a:rPr lang="en-GB" sz="1100" b="1" dirty="0">
                  <a:solidFill>
                    <a:schemeClr val="accent2"/>
                  </a:solidFill>
                  <a:latin typeface="Arial" panose="020B0604020202020204" pitchFamily="34" charset="0"/>
                </a:rPr>
                <a:t>t</a:t>
              </a:r>
              <a:r>
                <a:rPr lang="en-GB" sz="1100" b="1" baseline="-25000" dirty="0">
                  <a:solidFill>
                    <a:schemeClr val="accent2"/>
                  </a:solidFill>
                  <a:latin typeface="Arial" panose="020B0604020202020204" pitchFamily="34" charset="0"/>
                </a:rPr>
                <a:t>½</a:t>
              </a:r>
              <a:r>
                <a:rPr lang="en-GB" sz="1100" dirty="0">
                  <a:solidFill>
                    <a:schemeClr val="accent2"/>
                  </a:solidFill>
                  <a:latin typeface="Arial" panose="020B0604020202020204" pitchFamily="34" charset="0"/>
                </a:rPr>
                <a:t> (from 3.2–4.5 to 7–14 for immediate release to extended release)</a:t>
              </a:r>
              <a:endParaRPr lang="en-GB" sz="1050" dirty="0">
                <a:solidFill>
                  <a:schemeClr val="accent2"/>
                </a:solidFill>
                <a:latin typeface="Arial" panose="020B0604020202020204" pitchFamily="34" charset="0"/>
              </a:endParaRPr>
            </a:p>
          </p:txBody>
        </p:sp>
      </p:grpSp>
      <p:sp>
        <p:nvSpPr>
          <p:cNvPr id="117" name="Text Placeholder 2">
            <a:extLst>
              <a:ext uri="{FF2B5EF4-FFF2-40B4-BE49-F238E27FC236}">
                <a16:creationId xmlns:a16="http://schemas.microsoft.com/office/drawing/2014/main" id="{3B45E325-BA10-44DE-8928-A51046B70FD4}"/>
              </a:ext>
            </a:extLst>
          </p:cNvPr>
          <p:cNvSpPr txBox="1">
            <a:spLocks/>
          </p:cNvSpPr>
          <p:nvPr/>
        </p:nvSpPr>
        <p:spPr>
          <a:xfrm>
            <a:off x="803275" y="6597878"/>
            <a:ext cx="5202687" cy="107722"/>
          </a:xfrm>
          <a:prstGeom prst="rect">
            <a:avLst/>
          </a:prstGeom>
        </p:spPr>
        <p:txBody>
          <a:bodyPr vert="horz" wrap="square" lIns="0" tIns="0" rIns="0" bIns="0" rtlCol="0" anchor="b">
            <a:spAutoFit/>
          </a:bodyPr>
          <a:lstStyle>
            <a:lvl1pPr marL="0" indent="0" algn="l" defTabSz="914400" rtl="0" eaLnBrk="1" latinLnBrk="0" hangingPunct="1">
              <a:lnSpc>
                <a:spcPct val="100000"/>
              </a:lnSpc>
              <a:spcBef>
                <a:spcPts val="300"/>
              </a:spcBef>
              <a:buClr>
                <a:schemeClr val="accent1"/>
              </a:buClr>
              <a:buFont typeface="Arial" panose="020B0604020202020204" pitchFamily="34" charset="0"/>
              <a:buNone/>
              <a:defRPr sz="700" kern="1200">
                <a:solidFill>
                  <a:schemeClr val="accent2"/>
                </a:solidFill>
                <a:latin typeface="+mn-lt"/>
                <a:ea typeface="+mn-ea"/>
                <a:cs typeface="+mn-cs"/>
              </a:defRPr>
            </a:lvl1pPr>
            <a:lvl2pPr marL="685800" indent="-228600"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accent2"/>
                </a:solidFill>
                <a:latin typeface="+mn-lt"/>
                <a:ea typeface="+mn-ea"/>
                <a:cs typeface="+mn-cs"/>
              </a:defRPr>
            </a:lvl2pPr>
            <a:lvl3pPr marL="1143000" indent="-228600" algn="l" defTabSz="914400" rtl="0" eaLnBrk="1" latinLnBrk="0" hangingPunct="1">
              <a:lnSpc>
                <a:spcPct val="100000"/>
              </a:lnSpc>
              <a:spcBef>
                <a:spcPts val="300"/>
              </a:spcBef>
              <a:buClr>
                <a:schemeClr val="accent1"/>
              </a:buClr>
              <a:buFont typeface="Arial" panose="020B0604020202020204" pitchFamily="34" charset="0"/>
              <a:buChar char="/"/>
              <a:defRPr sz="1600" kern="1200">
                <a:solidFill>
                  <a:schemeClr val="accent2"/>
                </a:solidFill>
                <a:latin typeface="+mn-lt"/>
                <a:ea typeface="+mn-ea"/>
                <a:cs typeface="+mn-cs"/>
              </a:defRPr>
            </a:lvl3pPr>
            <a:lvl4pPr marL="1600200" indent="-228600" algn="l" defTabSz="914400" rtl="0" eaLnBrk="1" latinLnBrk="0" hangingPunct="1">
              <a:lnSpc>
                <a:spcPct val="100000"/>
              </a:lnSpc>
              <a:spcBef>
                <a:spcPts val="300"/>
              </a:spcBef>
              <a:buClr>
                <a:schemeClr val="accent1"/>
              </a:buClr>
              <a:buFont typeface="Arial" panose="020B0604020202020204" pitchFamily="34" charset="0"/>
              <a:buChar char="/"/>
              <a:defRPr sz="1400" kern="1200">
                <a:solidFill>
                  <a:schemeClr val="accent2"/>
                </a:solidFill>
                <a:latin typeface="+mn-lt"/>
                <a:ea typeface="+mn-ea"/>
                <a:cs typeface="+mn-cs"/>
              </a:defRPr>
            </a:lvl4pPr>
            <a:lvl5pPr marL="2057400" indent="-228600" algn="l" defTabSz="914400" rtl="0" eaLnBrk="1" latinLnBrk="0" hangingPunct="1">
              <a:lnSpc>
                <a:spcPct val="100000"/>
              </a:lnSpc>
              <a:spcBef>
                <a:spcPts val="300"/>
              </a:spcBef>
              <a:buClr>
                <a:schemeClr val="accent1"/>
              </a:buClr>
              <a:buFont typeface="Arial" panose="020B0604020202020204" pitchFamily="34" charset="0"/>
              <a:buChar char="/"/>
              <a:defRPr sz="14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GI</a:t>
            </a:r>
            <a:r>
              <a:rPr lang="en-US" dirty="0"/>
              <a:t>, gastrointestinal; </a:t>
            </a:r>
            <a:r>
              <a:rPr lang="en-US" b="1" dirty="0"/>
              <a:t>C</a:t>
            </a:r>
            <a:r>
              <a:rPr lang="en-US" b="1" baseline="-25000" dirty="0"/>
              <a:t>max</a:t>
            </a:r>
            <a:r>
              <a:rPr lang="en-US" dirty="0"/>
              <a:t>, maximum concentration; </a:t>
            </a:r>
            <a:r>
              <a:rPr lang="en-US" b="1" dirty="0"/>
              <a:t>t</a:t>
            </a:r>
            <a:r>
              <a:rPr lang="en-US" b="1" baseline="-25000" dirty="0"/>
              <a:t>1/2</a:t>
            </a:r>
            <a:r>
              <a:rPr lang="en-US" dirty="0"/>
              <a:t>, terminal half life; </a:t>
            </a:r>
            <a:r>
              <a:rPr lang="en-US" b="1" dirty="0"/>
              <a:t>t</a:t>
            </a:r>
            <a:r>
              <a:rPr lang="en-US" b="1" baseline="-25000" dirty="0"/>
              <a:t>max</a:t>
            </a:r>
            <a:r>
              <a:rPr lang="en-US" dirty="0"/>
              <a:t>, time to maximum drug concentration; </a:t>
            </a:r>
            <a:r>
              <a:rPr lang="en-US" b="1" dirty="0"/>
              <a:t>TMR</a:t>
            </a:r>
            <a:r>
              <a:rPr lang="en-US" dirty="0"/>
              <a:t>, </a:t>
            </a:r>
            <a:r>
              <a:rPr lang="en-US" dirty="0" err="1"/>
              <a:t>temsavir</a:t>
            </a:r>
            <a:endParaRPr lang="en-US" dirty="0"/>
          </a:p>
        </p:txBody>
      </p:sp>
    </p:spTree>
    <p:extLst>
      <p:ext uri="{BB962C8B-B14F-4D97-AF65-F5344CB8AC3E}">
        <p14:creationId xmlns:p14="http://schemas.microsoft.com/office/powerpoint/2010/main" val="1688686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2799A411-9D2C-4C2D-86EB-970EF409D5D6}"/>
              </a:ext>
            </a:extLst>
          </p:cNvPr>
          <p:cNvPicPr>
            <a:picLocks noChangeAspect="1"/>
          </p:cNvPicPr>
          <p:nvPr/>
        </p:nvPicPr>
        <p:blipFill>
          <a:blip r:embed="rId3"/>
          <a:stretch>
            <a:fillRect/>
          </a:stretch>
        </p:blipFill>
        <p:spPr>
          <a:xfrm>
            <a:off x="349844" y="6099335"/>
            <a:ext cx="1011697" cy="383517"/>
          </a:xfrm>
          <a:prstGeom prst="rect">
            <a:avLst/>
          </a:prstGeom>
        </p:spPr>
      </p:pic>
      <p:cxnSp>
        <p:nvCxnSpPr>
          <p:cNvPr id="47" name="Straight Connector 46">
            <a:extLst>
              <a:ext uri="{FF2B5EF4-FFF2-40B4-BE49-F238E27FC236}">
                <a16:creationId xmlns:a16="http://schemas.microsoft.com/office/drawing/2014/main" id="{EE4B742A-815F-451E-896F-8DC2007E411B}"/>
              </a:ext>
            </a:extLst>
          </p:cNvPr>
          <p:cNvCxnSpPr>
            <a:cxnSpLocks/>
            <a:stCxn id="45" idx="0"/>
          </p:cNvCxnSpPr>
          <p:nvPr/>
        </p:nvCxnSpPr>
        <p:spPr>
          <a:xfrm flipV="1">
            <a:off x="981598" y="4746454"/>
            <a:ext cx="0" cy="61793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64EC2D19-3366-479B-A4E7-F0F82D4FE52C}"/>
              </a:ext>
            </a:extLst>
          </p:cNvPr>
          <p:cNvSpPr/>
          <p:nvPr/>
        </p:nvSpPr>
        <p:spPr>
          <a:xfrm>
            <a:off x="-62833" y="5546991"/>
            <a:ext cx="12344400" cy="1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66" name="Oval 65">
            <a:extLst>
              <a:ext uri="{FF2B5EF4-FFF2-40B4-BE49-F238E27FC236}">
                <a16:creationId xmlns:a16="http://schemas.microsoft.com/office/drawing/2014/main" id="{4FE84997-2D8C-44A8-A0B4-9B3065F5381A}"/>
              </a:ext>
            </a:extLst>
          </p:cNvPr>
          <p:cNvSpPr/>
          <p:nvPr/>
        </p:nvSpPr>
        <p:spPr>
          <a:xfrm>
            <a:off x="4614181" y="5385901"/>
            <a:ext cx="390399" cy="390399"/>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71" name="!! 3" descr="A picture containing text, clock, gauge&#10;&#10;Description automatically generated">
            <a:extLst>
              <a:ext uri="{FF2B5EF4-FFF2-40B4-BE49-F238E27FC236}">
                <a16:creationId xmlns:a16="http://schemas.microsoft.com/office/drawing/2014/main" id="{307C8265-70CF-454D-B585-F4430522FD3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3263"/>
          <a:stretch/>
        </p:blipFill>
        <p:spPr>
          <a:xfrm>
            <a:off x="4659450" y="6082328"/>
            <a:ext cx="329886" cy="461331"/>
          </a:xfrm>
          <a:prstGeom prst="rect">
            <a:avLst/>
          </a:prstGeom>
        </p:spPr>
      </p:pic>
      <p:sp>
        <p:nvSpPr>
          <p:cNvPr id="84" name="TextBox 83">
            <a:extLst>
              <a:ext uri="{FF2B5EF4-FFF2-40B4-BE49-F238E27FC236}">
                <a16:creationId xmlns:a16="http://schemas.microsoft.com/office/drawing/2014/main" id="{DD3EB000-643B-44CC-A030-6B6B23FE99F2}"/>
              </a:ext>
            </a:extLst>
          </p:cNvPr>
          <p:cNvSpPr txBox="1"/>
          <p:nvPr/>
        </p:nvSpPr>
        <p:spPr>
          <a:xfrm>
            <a:off x="4170903" y="5805236"/>
            <a:ext cx="1263507" cy="369332"/>
          </a:xfrm>
          <a:prstGeom prst="rect">
            <a:avLst/>
          </a:prstGeom>
          <a:noFill/>
        </p:spPr>
        <p:txBody>
          <a:bodyPr wrap="square" rtlCol="0">
            <a:spAutoFit/>
          </a:bodyPr>
          <a:lstStyle/>
          <a:p>
            <a:pPr marL="0" marR="0" lvl="0" indent="0" algn="ctr" defTabSz="121912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2016</a:t>
            </a:r>
          </a:p>
        </p:txBody>
      </p:sp>
      <p:sp>
        <p:nvSpPr>
          <p:cNvPr id="88" name="TextBox 87">
            <a:extLst>
              <a:ext uri="{FF2B5EF4-FFF2-40B4-BE49-F238E27FC236}">
                <a16:creationId xmlns:a16="http://schemas.microsoft.com/office/drawing/2014/main" id="{8D1A1502-E736-4101-8265-A2CDD33ED032}"/>
              </a:ext>
            </a:extLst>
          </p:cNvPr>
          <p:cNvSpPr txBox="1"/>
          <p:nvPr/>
        </p:nvSpPr>
        <p:spPr>
          <a:xfrm>
            <a:off x="349844" y="5805236"/>
            <a:ext cx="1263507" cy="369332"/>
          </a:xfrm>
          <a:prstGeom prst="rect">
            <a:avLst/>
          </a:prstGeom>
          <a:noFill/>
        </p:spPr>
        <p:txBody>
          <a:bodyPr wrap="square" rtlCol="0">
            <a:spAutoFit/>
          </a:bodyPr>
          <a:lstStyle/>
          <a:p>
            <a:pPr marL="0" marR="0" lvl="0" indent="0" algn="ctr" defTabSz="121912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2015</a:t>
            </a:r>
          </a:p>
        </p:txBody>
      </p:sp>
      <p:sp>
        <p:nvSpPr>
          <p:cNvPr id="45" name="!! ABC">
            <a:extLst>
              <a:ext uri="{FF2B5EF4-FFF2-40B4-BE49-F238E27FC236}">
                <a16:creationId xmlns:a16="http://schemas.microsoft.com/office/drawing/2014/main" id="{F7AD2AC9-B3F8-422A-9B26-205A5BAA686C}"/>
              </a:ext>
            </a:extLst>
          </p:cNvPr>
          <p:cNvSpPr/>
          <p:nvPr/>
        </p:nvSpPr>
        <p:spPr>
          <a:xfrm>
            <a:off x="786398" y="5364384"/>
            <a:ext cx="390399" cy="390399"/>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6" name="TextBox 45">
            <a:extLst>
              <a:ext uri="{FF2B5EF4-FFF2-40B4-BE49-F238E27FC236}">
                <a16:creationId xmlns:a16="http://schemas.microsoft.com/office/drawing/2014/main" id="{0DD2D616-70FF-421B-ADCA-CAB4EAA6D095}"/>
              </a:ext>
            </a:extLst>
          </p:cNvPr>
          <p:cNvSpPr txBox="1"/>
          <p:nvPr/>
        </p:nvSpPr>
        <p:spPr>
          <a:xfrm>
            <a:off x="5089444" y="5805236"/>
            <a:ext cx="2126417" cy="523220"/>
          </a:xfrm>
          <a:prstGeom prst="rect">
            <a:avLst/>
          </a:prstGeom>
          <a:noFill/>
        </p:spPr>
        <p:txBody>
          <a:bodyPr wrap="square" rtlCol="0">
            <a:spAutoFit/>
          </a:bodyPr>
          <a:lstStyle/>
          <a:p>
            <a:pPr marL="0" marR="0" lvl="0" indent="0" defTabSz="1219120" rtl="0" eaLnBrk="1" fontAlgn="auto" latinLnBrk="0" hangingPunct="1">
              <a:lnSpc>
                <a:spcPct val="100000"/>
              </a:lnSpc>
              <a:spcBef>
                <a:spcPts val="0"/>
              </a:spcBef>
              <a:spcAft>
                <a:spcPts val="0"/>
              </a:spcAft>
              <a:buClrTx/>
              <a:buSzTx/>
              <a:buFontTx/>
              <a:buNone/>
              <a:tabLst/>
              <a:defRPr/>
            </a:pPr>
            <a:r>
              <a:rPr lang="en-US" sz="1400" dirty="0">
                <a:solidFill>
                  <a:schemeClr val="accent2"/>
                </a:solidFill>
              </a:rPr>
              <a:t>GSK/ViiV involvement </a:t>
            </a:r>
            <a:br>
              <a:rPr lang="en-US" sz="1400" dirty="0">
                <a:solidFill>
                  <a:schemeClr val="accent2"/>
                </a:solidFill>
              </a:rPr>
            </a:br>
            <a:r>
              <a:rPr lang="en-US" sz="1400" dirty="0">
                <a:solidFill>
                  <a:schemeClr val="accent2"/>
                </a:solidFill>
              </a:rPr>
              <a:t>in FTR begins</a:t>
            </a:r>
          </a:p>
        </p:txBody>
      </p:sp>
      <p:sp>
        <p:nvSpPr>
          <p:cNvPr id="94" name="TextBox 93">
            <a:extLst>
              <a:ext uri="{FF2B5EF4-FFF2-40B4-BE49-F238E27FC236}">
                <a16:creationId xmlns:a16="http://schemas.microsoft.com/office/drawing/2014/main" id="{6FBFE4C1-5B55-4133-B061-F6D1ACBD01D2}"/>
              </a:ext>
            </a:extLst>
          </p:cNvPr>
          <p:cNvSpPr txBox="1"/>
          <p:nvPr/>
        </p:nvSpPr>
        <p:spPr>
          <a:xfrm>
            <a:off x="1326196" y="5805236"/>
            <a:ext cx="2618732" cy="523220"/>
          </a:xfrm>
          <a:prstGeom prst="rect">
            <a:avLst/>
          </a:prstGeom>
          <a:noFill/>
        </p:spPr>
        <p:txBody>
          <a:bodyPr wrap="square" rtlCol="0">
            <a:spAutoFit/>
          </a:bodyPr>
          <a:lstStyle/>
          <a:p>
            <a:pPr marL="0" marR="0" lvl="0" indent="0" defTabSz="121912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BRIGHTE study begins (Phase </a:t>
            </a:r>
            <a:r>
              <a:rPr lang="en-US" sz="1400" dirty="0">
                <a:solidFill>
                  <a:schemeClr val="accent2"/>
                </a:solidFill>
                <a:latin typeface="Arial" panose="020B0604020202020204" pitchFamily="34" charset="0"/>
              </a:rPr>
              <a:t>III</a:t>
            </a:r>
            <a:r>
              <a:rPr kumimoji="0" lang="en-US" sz="1400" b="0"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 study)</a:t>
            </a:r>
            <a:r>
              <a:rPr lang="en-US" sz="1400" baseline="30000" dirty="0">
                <a:solidFill>
                  <a:schemeClr val="accent2"/>
                </a:solidFill>
                <a:latin typeface="Arial" panose="020B0604020202020204" pitchFamily="34" charset="0"/>
              </a:rPr>
              <a:t>1,3</a:t>
            </a:r>
            <a:endParaRPr kumimoji="0" lang="en-US" sz="1400" b="0" i="0" u="none" strike="noStrike" kern="1200" cap="none" spc="0" normalizeH="0" baseline="0" noProof="0" dirty="0">
              <a:ln>
                <a:noFill/>
              </a:ln>
              <a:solidFill>
                <a:schemeClr val="accent2"/>
              </a:solidFill>
              <a:effectLst/>
              <a:uLnTx/>
              <a:uFillTx/>
              <a:latin typeface="Arial" panose="020B0604020202020204" pitchFamily="34" charset="0"/>
            </a:endParaRPr>
          </a:p>
        </p:txBody>
      </p:sp>
      <p:sp>
        <p:nvSpPr>
          <p:cNvPr id="112" name="Slide Number Placeholder 5">
            <a:extLst>
              <a:ext uri="{FF2B5EF4-FFF2-40B4-BE49-F238E27FC236}">
                <a16:creationId xmlns:a16="http://schemas.microsoft.com/office/drawing/2014/main" id="{7605193B-79F5-40C3-ACE5-FBBAFE338B23}"/>
              </a:ext>
            </a:extLst>
          </p:cNvPr>
          <p:cNvSpPr>
            <a:spLocks noGrp="1"/>
          </p:cNvSpPr>
          <p:nvPr>
            <p:ph type="sldNum" sz="quarter" idx="11"/>
          </p:nvPr>
        </p:nvSpPr>
        <p:spPr/>
        <p:txBody>
          <a:bodyPr/>
          <a:lstStyle/>
          <a:p>
            <a:fld id="{DA52DCD9-8769-4ED5-B8CC-B00FC588BA8C}" type="slidenum">
              <a:rPr lang="en-US" smtClean="0"/>
              <a:pPr/>
              <a:t>15</a:t>
            </a:fld>
            <a:endParaRPr lang="en-US" dirty="0"/>
          </a:p>
        </p:txBody>
      </p:sp>
      <p:sp>
        <p:nvSpPr>
          <p:cNvPr id="51" name="Title 15">
            <a:extLst>
              <a:ext uri="{FF2B5EF4-FFF2-40B4-BE49-F238E27FC236}">
                <a16:creationId xmlns:a16="http://schemas.microsoft.com/office/drawing/2014/main" id="{1B81F7FA-BB5B-4D71-8B7E-302B5F874BA8}"/>
              </a:ext>
            </a:extLst>
          </p:cNvPr>
          <p:cNvSpPr>
            <a:spLocks noGrp="1"/>
          </p:cNvSpPr>
          <p:nvPr>
            <p:ph type="title"/>
          </p:nvPr>
        </p:nvSpPr>
        <p:spPr/>
        <p:txBody>
          <a:bodyPr/>
          <a:lstStyle/>
          <a:p>
            <a:r>
              <a:rPr lang="en-GB" dirty="0"/>
              <a:t>Clinical development journey</a:t>
            </a:r>
            <a:br>
              <a:rPr lang="en-GB" dirty="0">
                <a:solidFill>
                  <a:schemeClr val="tx1"/>
                </a:solidFill>
              </a:rPr>
            </a:br>
            <a:r>
              <a:rPr lang="en-GB" sz="1800" dirty="0">
                <a:solidFill>
                  <a:schemeClr val="accent2"/>
                </a:solidFill>
              </a:rPr>
              <a:t>Two decades in the making</a:t>
            </a:r>
            <a:r>
              <a:rPr lang="en-GB" sz="1800" b="0" dirty="0">
                <a:solidFill>
                  <a:schemeClr val="accent2"/>
                </a:solidFill>
                <a:latin typeface="Arial" panose="020B0604020202020204" pitchFamily="34" charset="0"/>
              </a:rPr>
              <a:t> </a:t>
            </a:r>
            <a:r>
              <a:rPr lang="en-GB" sz="1800" dirty="0">
                <a:solidFill>
                  <a:schemeClr val="accent2"/>
                </a:solidFill>
                <a:latin typeface="Arial" panose="020B0604020202020204" pitchFamily="34" charset="0"/>
              </a:rPr>
              <a:t>– from pharmacology to clinic</a:t>
            </a:r>
            <a:endParaRPr lang="en-GB" sz="1800" dirty="0">
              <a:solidFill>
                <a:schemeClr val="accent2"/>
              </a:solidFill>
            </a:endParaRPr>
          </a:p>
        </p:txBody>
      </p:sp>
      <p:sp>
        <p:nvSpPr>
          <p:cNvPr id="2" name="Text Placeholder 1">
            <a:extLst>
              <a:ext uri="{FF2B5EF4-FFF2-40B4-BE49-F238E27FC236}">
                <a16:creationId xmlns:a16="http://schemas.microsoft.com/office/drawing/2014/main" id="{F99161D4-9894-4AF8-9DDE-A0829A577A6F}"/>
              </a:ext>
            </a:extLst>
          </p:cNvPr>
          <p:cNvSpPr>
            <a:spLocks noGrp="1"/>
          </p:cNvSpPr>
          <p:nvPr>
            <p:ph type="body" sz="quarter" idx="12"/>
          </p:nvPr>
        </p:nvSpPr>
        <p:spPr>
          <a:xfrm>
            <a:off x="803275" y="6528256"/>
            <a:ext cx="5202687" cy="215444"/>
          </a:xfrm>
        </p:spPr>
        <p:txBody>
          <a:bodyPr/>
          <a:lstStyle/>
          <a:p>
            <a:r>
              <a:rPr lang="en-US" b="1" dirty="0"/>
              <a:t>BID</a:t>
            </a:r>
            <a:r>
              <a:rPr lang="en-US" dirty="0"/>
              <a:t>, twice daily; </a:t>
            </a:r>
            <a:r>
              <a:rPr lang="en-US" b="1" dirty="0"/>
              <a:t>c/mL</a:t>
            </a:r>
            <a:r>
              <a:rPr lang="en-US" dirty="0"/>
              <a:t>, copies/mL; </a:t>
            </a:r>
            <a:r>
              <a:rPr lang="en-US" b="1" dirty="0"/>
              <a:t>COVID-19</a:t>
            </a:r>
            <a:r>
              <a:rPr lang="en-US" dirty="0"/>
              <a:t>, coronavirus disease; </a:t>
            </a:r>
            <a:r>
              <a:rPr lang="en-US" b="1" dirty="0"/>
              <a:t>HTE</a:t>
            </a:r>
            <a:r>
              <a:rPr lang="en-US" dirty="0"/>
              <a:t>, heavily treatment-experienced; </a:t>
            </a:r>
            <a:r>
              <a:rPr lang="en-US" b="1" dirty="0"/>
              <a:t>OBT</a:t>
            </a:r>
            <a:r>
              <a:rPr lang="en-US" dirty="0"/>
              <a:t>, optimized background therapy; </a:t>
            </a:r>
            <a:r>
              <a:rPr lang="en-US" b="1" dirty="0"/>
              <a:t>R</a:t>
            </a:r>
            <a:r>
              <a:rPr lang="en-US" dirty="0"/>
              <a:t>, randomized;</a:t>
            </a:r>
          </a:p>
        </p:txBody>
      </p:sp>
      <p:sp>
        <p:nvSpPr>
          <p:cNvPr id="3" name="Text Placeholder 2">
            <a:extLst>
              <a:ext uri="{FF2B5EF4-FFF2-40B4-BE49-F238E27FC236}">
                <a16:creationId xmlns:a16="http://schemas.microsoft.com/office/drawing/2014/main" id="{92758545-CD86-4CC5-9BB9-2DB00F78C31C}"/>
              </a:ext>
            </a:extLst>
          </p:cNvPr>
          <p:cNvSpPr>
            <a:spLocks noGrp="1"/>
          </p:cNvSpPr>
          <p:nvPr>
            <p:ph type="body" sz="quarter" idx="13"/>
          </p:nvPr>
        </p:nvSpPr>
        <p:spPr>
          <a:xfrm>
            <a:off x="6212541" y="6537781"/>
            <a:ext cx="5523847" cy="215444"/>
          </a:xfrm>
        </p:spPr>
        <p:txBody>
          <a:bodyPr/>
          <a:lstStyle/>
          <a:p>
            <a:r>
              <a:rPr lang="da-DK" b="1" dirty="0"/>
              <a:t>1</a:t>
            </a:r>
            <a:r>
              <a:rPr lang="da-DK" dirty="0"/>
              <a:t>. </a:t>
            </a:r>
            <a:r>
              <a:rPr lang="da-DK" dirty="0" err="1"/>
              <a:t>Kozal</a:t>
            </a:r>
            <a:r>
              <a:rPr lang="da-DK" dirty="0"/>
              <a:t> M, et al. N </a:t>
            </a:r>
            <a:r>
              <a:rPr lang="da-DK" dirty="0" err="1"/>
              <a:t>Engl</a:t>
            </a:r>
            <a:r>
              <a:rPr lang="da-DK" dirty="0"/>
              <a:t> J Med 2020;382:1232–43. </a:t>
            </a:r>
            <a:r>
              <a:rPr lang="da-DK" b="1" dirty="0"/>
              <a:t>2</a:t>
            </a:r>
            <a:r>
              <a:rPr lang="da-DK" dirty="0"/>
              <a:t>. </a:t>
            </a:r>
            <a:r>
              <a:rPr lang="en-US" dirty="0"/>
              <a:t>Aberg J, et al. 24th International AIDS Conference 2022. Poster EPB160 </a:t>
            </a:r>
            <a:br>
              <a:rPr lang="en-US" dirty="0"/>
            </a:br>
            <a:r>
              <a:rPr lang="en-US" b="1" dirty="0"/>
              <a:t>3</a:t>
            </a:r>
            <a:r>
              <a:rPr lang="en-US" dirty="0"/>
              <a:t>. </a:t>
            </a:r>
            <a:r>
              <a:rPr lang="en-US" dirty="0" err="1"/>
              <a:t>Lataillade</a:t>
            </a:r>
            <a:r>
              <a:rPr lang="en-US" dirty="0"/>
              <a:t> M, et al. Lancet HIV 2020;7:e740–51. </a:t>
            </a:r>
            <a:r>
              <a:rPr lang="en-US" b="1" dirty="0"/>
              <a:t>4</a:t>
            </a:r>
            <a:r>
              <a:rPr lang="en-US" dirty="0"/>
              <a:t>. </a:t>
            </a:r>
            <a:r>
              <a:rPr lang="da-DK" dirty="0" err="1"/>
              <a:t>Althoff</a:t>
            </a:r>
            <a:r>
              <a:rPr lang="da-DK" dirty="0"/>
              <a:t> KN, et al. Lancet HIV 2019;6:e93–104</a:t>
            </a:r>
          </a:p>
        </p:txBody>
      </p:sp>
      <p:cxnSp>
        <p:nvCxnSpPr>
          <p:cNvPr id="67" name="Straight Connector 66">
            <a:extLst>
              <a:ext uri="{FF2B5EF4-FFF2-40B4-BE49-F238E27FC236}">
                <a16:creationId xmlns:a16="http://schemas.microsoft.com/office/drawing/2014/main" id="{40597DB1-F5A0-4869-A39D-E151CDF7CA81}"/>
              </a:ext>
            </a:extLst>
          </p:cNvPr>
          <p:cNvCxnSpPr>
            <a:cxnSpLocks/>
            <a:stCxn id="97" idx="0"/>
          </p:cNvCxnSpPr>
          <p:nvPr/>
        </p:nvCxnSpPr>
        <p:spPr>
          <a:xfrm flipV="1">
            <a:off x="8637165" y="4702754"/>
            <a:ext cx="0" cy="69119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87" name="!! 5">
            <a:extLst>
              <a:ext uri="{FF2B5EF4-FFF2-40B4-BE49-F238E27FC236}">
                <a16:creationId xmlns:a16="http://schemas.microsoft.com/office/drawing/2014/main" id="{EB77AB83-BB23-4456-950E-73275DBCB62F}"/>
              </a:ext>
            </a:extLst>
          </p:cNvPr>
          <p:cNvGrpSpPr/>
          <p:nvPr/>
        </p:nvGrpSpPr>
        <p:grpSpPr>
          <a:xfrm>
            <a:off x="8447844" y="5995488"/>
            <a:ext cx="378642" cy="529516"/>
            <a:chOff x="6689521" y="2638357"/>
            <a:chExt cx="454237" cy="635231"/>
          </a:xfrm>
        </p:grpSpPr>
        <p:pic>
          <p:nvPicPr>
            <p:cNvPr id="90" name="Picture 89" descr="A picture containing text, clock, gauge&#10;&#10;Description automatically generated">
              <a:extLst>
                <a:ext uri="{FF2B5EF4-FFF2-40B4-BE49-F238E27FC236}">
                  <a16:creationId xmlns:a16="http://schemas.microsoft.com/office/drawing/2014/main" id="{54F5811A-7B90-4AE4-880E-52989928644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3263"/>
            <a:stretch/>
          </p:blipFill>
          <p:spPr>
            <a:xfrm>
              <a:off x="6689521" y="2638357"/>
              <a:ext cx="454237" cy="635231"/>
            </a:xfrm>
            <a:prstGeom prst="rect">
              <a:avLst/>
            </a:prstGeom>
          </p:spPr>
        </p:pic>
        <p:pic>
          <p:nvPicPr>
            <p:cNvPr id="91" name="Picture 90" descr="A picture containing text, clock, gauge&#10;&#10;Description automatically generated">
              <a:extLst>
                <a:ext uri="{FF2B5EF4-FFF2-40B4-BE49-F238E27FC236}">
                  <a16:creationId xmlns:a16="http://schemas.microsoft.com/office/drawing/2014/main" id="{61257502-F0D4-4755-9D73-096E96E3339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3263"/>
            <a:stretch/>
          </p:blipFill>
          <p:spPr>
            <a:xfrm>
              <a:off x="6689521" y="2638357"/>
              <a:ext cx="454237" cy="635231"/>
            </a:xfrm>
            <a:prstGeom prst="rect">
              <a:avLst/>
            </a:prstGeom>
          </p:spPr>
        </p:pic>
      </p:grpSp>
      <p:sp>
        <p:nvSpPr>
          <p:cNvPr id="93" name="TextBox 92">
            <a:extLst>
              <a:ext uri="{FF2B5EF4-FFF2-40B4-BE49-F238E27FC236}">
                <a16:creationId xmlns:a16="http://schemas.microsoft.com/office/drawing/2014/main" id="{DE1033C0-02FB-497C-834E-CC69D566D2D0}"/>
              </a:ext>
            </a:extLst>
          </p:cNvPr>
          <p:cNvSpPr txBox="1"/>
          <p:nvPr/>
        </p:nvSpPr>
        <p:spPr>
          <a:xfrm>
            <a:off x="8214419" y="5805236"/>
            <a:ext cx="845490" cy="369332"/>
          </a:xfrm>
          <a:prstGeom prst="rect">
            <a:avLst/>
          </a:prstGeom>
          <a:noFill/>
        </p:spPr>
        <p:txBody>
          <a:bodyPr wrap="square" rtlCol="0">
            <a:spAutoFit/>
          </a:bodyPr>
          <a:lstStyle/>
          <a:p>
            <a:pPr marL="0" marR="0" lvl="0" indent="0" algn="ctr" defTabSz="121912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accent1"/>
                </a:solidFill>
                <a:effectLst/>
                <a:uLnTx/>
                <a:uFillTx/>
                <a:ea typeface="+mn-ea"/>
                <a:cs typeface="+mn-cs"/>
              </a:rPr>
              <a:t>2017</a:t>
            </a:r>
          </a:p>
        </p:txBody>
      </p:sp>
      <p:sp>
        <p:nvSpPr>
          <p:cNvPr id="95" name="TextBox 94">
            <a:extLst>
              <a:ext uri="{FF2B5EF4-FFF2-40B4-BE49-F238E27FC236}">
                <a16:creationId xmlns:a16="http://schemas.microsoft.com/office/drawing/2014/main" id="{0711EB38-40A1-4892-B65F-A8E1C81E128B}"/>
              </a:ext>
            </a:extLst>
          </p:cNvPr>
          <p:cNvSpPr txBox="1"/>
          <p:nvPr/>
        </p:nvSpPr>
        <p:spPr>
          <a:xfrm>
            <a:off x="8943770" y="5805236"/>
            <a:ext cx="2795438" cy="719338"/>
          </a:xfrm>
          <a:prstGeom prst="rect">
            <a:avLst/>
          </a:prstGeom>
          <a:noFill/>
        </p:spPr>
        <p:txBody>
          <a:bodyPr wrap="square" rtlCol="0" anchor="b" anchorCtr="0">
            <a:noAutofit/>
          </a:bodyPr>
          <a:lstStyle/>
          <a:p>
            <a:pPr marL="0" marR="0" lvl="0" indent="0" defTabSz="121912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2"/>
                </a:solidFill>
                <a:effectLst/>
                <a:uLnTx/>
                <a:uFillTx/>
                <a:ea typeface="+mn-ea"/>
                <a:cs typeface="+mn-cs"/>
              </a:rPr>
              <a:t>BRIGHTE study</a:t>
            </a:r>
            <a:r>
              <a:rPr kumimoji="0" lang="en-US" sz="1400" b="0" i="0" u="none" strike="noStrike" kern="1200" cap="none" spc="0" normalizeH="0" noProof="0" dirty="0">
                <a:ln>
                  <a:noFill/>
                </a:ln>
                <a:solidFill>
                  <a:schemeClr val="accent2"/>
                </a:solidFill>
                <a:effectLst/>
                <a:uLnTx/>
                <a:uFillTx/>
                <a:ea typeface="+mn-ea"/>
                <a:cs typeface="+mn-cs"/>
              </a:rPr>
              <a:t> </a:t>
            </a:r>
            <a:r>
              <a:rPr kumimoji="0" lang="en-US" sz="1400" b="0" i="0" u="none" strike="noStrike" kern="1200" cap="none" spc="0" normalizeH="0" baseline="0" noProof="0" dirty="0">
                <a:ln>
                  <a:noFill/>
                </a:ln>
                <a:solidFill>
                  <a:schemeClr val="accent2"/>
                </a:solidFill>
                <a:effectLst/>
                <a:uLnTx/>
                <a:uFillTx/>
                <a:ea typeface="+mn-ea"/>
                <a:cs typeface="+mn-cs"/>
              </a:rPr>
              <a:t>primary endpoint met</a:t>
            </a:r>
            <a:r>
              <a:rPr lang="en-US" sz="1400" dirty="0">
                <a:solidFill>
                  <a:schemeClr val="accent2"/>
                </a:solidFill>
              </a:rPr>
              <a:t> and </a:t>
            </a:r>
            <a:r>
              <a:rPr kumimoji="0" lang="en-US" sz="1400" b="0" i="0" u="none" strike="noStrike" kern="1200" cap="none" spc="0" normalizeH="0" baseline="0" noProof="0" dirty="0">
                <a:ln>
                  <a:noFill/>
                </a:ln>
                <a:solidFill>
                  <a:schemeClr val="accent2"/>
                </a:solidFill>
                <a:effectLst/>
                <a:uLnTx/>
                <a:uFillTx/>
                <a:ea typeface="+mn-ea"/>
                <a:cs typeface="+mn-cs"/>
              </a:rPr>
              <a:t>data</a:t>
            </a:r>
            <a:r>
              <a:rPr kumimoji="0" lang="en-US" sz="1400" b="0" i="0" u="none" strike="noStrike" kern="1200" cap="none" spc="0" normalizeH="0" noProof="0" dirty="0">
                <a:ln>
                  <a:noFill/>
                </a:ln>
                <a:solidFill>
                  <a:schemeClr val="accent2"/>
                </a:solidFill>
                <a:effectLst/>
                <a:uLnTx/>
                <a:uFillTx/>
                <a:ea typeface="+mn-ea"/>
                <a:cs typeface="+mn-cs"/>
              </a:rPr>
              <a:t> </a:t>
            </a:r>
            <a:br>
              <a:rPr kumimoji="0" lang="en-US" sz="1400" b="0" i="0" u="none" strike="noStrike" kern="1200" cap="none" spc="0" normalizeH="0" noProof="0" dirty="0">
                <a:ln>
                  <a:noFill/>
                </a:ln>
                <a:solidFill>
                  <a:schemeClr val="accent2"/>
                </a:solidFill>
                <a:effectLst/>
                <a:uLnTx/>
                <a:uFillTx/>
                <a:ea typeface="+mn-ea"/>
                <a:cs typeface="+mn-cs"/>
              </a:rPr>
            </a:br>
            <a:r>
              <a:rPr kumimoji="0" lang="en-US" sz="1400" b="0" i="0" u="none" strike="noStrike" kern="1200" cap="none" spc="0" normalizeH="0" baseline="0" noProof="0" dirty="0">
                <a:ln>
                  <a:noFill/>
                </a:ln>
                <a:solidFill>
                  <a:schemeClr val="accent2"/>
                </a:solidFill>
                <a:effectLst/>
                <a:uLnTx/>
                <a:uFillTx/>
                <a:ea typeface="+mn-ea"/>
                <a:cs typeface="+mn-cs"/>
              </a:rPr>
              <a:t>presented at EACS conference</a:t>
            </a:r>
            <a:r>
              <a:rPr lang="en-US" sz="1400" baseline="30000" noProof="0" dirty="0">
                <a:solidFill>
                  <a:schemeClr val="accent2"/>
                </a:solidFill>
              </a:rPr>
              <a:t>3,4</a:t>
            </a:r>
            <a:endParaRPr kumimoji="0" lang="en-US" sz="1400" b="0" i="0" u="none" strike="noStrike" kern="1200" cap="none" spc="0" normalizeH="0" baseline="0" noProof="0" dirty="0">
              <a:ln>
                <a:noFill/>
              </a:ln>
              <a:solidFill>
                <a:schemeClr val="accent2"/>
              </a:solidFill>
              <a:effectLst/>
              <a:uLnTx/>
              <a:uFillTx/>
            </a:endParaRPr>
          </a:p>
        </p:txBody>
      </p:sp>
      <p:sp>
        <p:nvSpPr>
          <p:cNvPr id="97" name="!! ABC">
            <a:extLst>
              <a:ext uri="{FF2B5EF4-FFF2-40B4-BE49-F238E27FC236}">
                <a16:creationId xmlns:a16="http://schemas.microsoft.com/office/drawing/2014/main" id="{E7049D16-850D-464B-AB0C-2D3ED436DA6D}"/>
              </a:ext>
            </a:extLst>
          </p:cNvPr>
          <p:cNvSpPr/>
          <p:nvPr/>
        </p:nvSpPr>
        <p:spPr>
          <a:xfrm>
            <a:off x="8441965" y="5393952"/>
            <a:ext cx="390399" cy="390399"/>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14" name="TextBox 113">
            <a:extLst>
              <a:ext uri="{FF2B5EF4-FFF2-40B4-BE49-F238E27FC236}">
                <a16:creationId xmlns:a16="http://schemas.microsoft.com/office/drawing/2014/main" id="{6FA860E5-0526-4CF8-AA8B-5055CB40488E}"/>
              </a:ext>
            </a:extLst>
          </p:cNvPr>
          <p:cNvSpPr txBox="1"/>
          <p:nvPr/>
        </p:nvSpPr>
        <p:spPr>
          <a:xfrm>
            <a:off x="8009988" y="1759712"/>
            <a:ext cx="3721325" cy="2943042"/>
          </a:xfrm>
          <a:prstGeom prst="roundRect">
            <a:avLst>
              <a:gd name="adj" fmla="val 14319"/>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lIns="73152" tIns="0" rIns="0" bIns="0" rtlCol="0" anchor="ctr">
            <a:noAutofit/>
          </a:bodyPr>
          <a:lstStyle>
            <a:defPPr>
              <a:defRPr lang="en-US"/>
            </a:defPPr>
            <a:lvl1pPr>
              <a:defRPr sz="1050"/>
            </a:lvl1pPr>
          </a:lstStyle>
          <a:p>
            <a:pPr>
              <a:spcAft>
                <a:spcPts val="1200"/>
              </a:spcAft>
            </a:pPr>
            <a:r>
              <a:rPr lang="en-US" sz="1800" b="1" dirty="0"/>
              <a:t>In the baseline HIV-1 RNA &gt;1000 c/mL subgroup (n=182), FTR participants demonstrated from baseline to Day 8</a:t>
            </a:r>
            <a:r>
              <a:rPr lang="en-US" sz="1800" b="1" baseline="30000" dirty="0"/>
              <a:t>1</a:t>
            </a:r>
            <a:r>
              <a:rPr lang="en-US" sz="1800" b="1" dirty="0"/>
              <a:t>:</a:t>
            </a:r>
            <a:endParaRPr lang="en-US" sz="1800" b="1" baseline="30000" dirty="0"/>
          </a:p>
          <a:p>
            <a:pPr marL="171450" indent="-171450">
              <a:spcAft>
                <a:spcPts val="600"/>
              </a:spcAft>
              <a:buClr>
                <a:schemeClr val="accent1"/>
              </a:buClr>
              <a:buFont typeface="Arial" panose="020B0604020202020204" pitchFamily="34" charset="0"/>
              <a:buChar char="/"/>
            </a:pPr>
            <a:r>
              <a:rPr lang="en-US" sz="1800" dirty="0"/>
              <a:t>Median decrease in HIV-1 RNA of </a:t>
            </a:r>
            <a:r>
              <a:rPr lang="en-US" sz="1800" b="1" dirty="0"/>
              <a:t>1.02 log</a:t>
            </a:r>
            <a:r>
              <a:rPr lang="en-US" sz="1800" b="1" baseline="-25000" dirty="0"/>
              <a:t>10</a:t>
            </a:r>
          </a:p>
          <a:p>
            <a:pPr marL="406400" indent="-171450">
              <a:spcAft>
                <a:spcPts val="600"/>
              </a:spcAft>
              <a:buClr>
                <a:schemeClr val="accent1"/>
              </a:buClr>
              <a:buFont typeface="Arial" panose="020B0604020202020204" pitchFamily="34" charset="0"/>
              <a:buChar char="/"/>
            </a:pPr>
            <a:r>
              <a:rPr lang="en-US" sz="1800" dirty="0"/>
              <a:t>&gt;0.5 log</a:t>
            </a:r>
            <a:r>
              <a:rPr lang="en-US" sz="1800" baseline="-25000" dirty="0"/>
              <a:t>10</a:t>
            </a:r>
            <a:r>
              <a:rPr lang="en-US" sz="1800" dirty="0"/>
              <a:t> decrease in </a:t>
            </a:r>
            <a:r>
              <a:rPr lang="en-US" sz="1800" b="1" dirty="0"/>
              <a:t>68%</a:t>
            </a:r>
          </a:p>
          <a:p>
            <a:pPr marL="406400" indent="-171450">
              <a:spcAft>
                <a:spcPts val="600"/>
              </a:spcAft>
              <a:buClr>
                <a:schemeClr val="accent1"/>
              </a:buClr>
              <a:buFont typeface="Arial" panose="020B0604020202020204" pitchFamily="34" charset="0"/>
              <a:buChar char="/"/>
            </a:pPr>
            <a:r>
              <a:rPr lang="en-US" sz="1800" dirty="0"/>
              <a:t>&gt;1 log</a:t>
            </a:r>
            <a:r>
              <a:rPr lang="en-US" sz="1800" baseline="-25000" dirty="0"/>
              <a:t>10</a:t>
            </a:r>
            <a:r>
              <a:rPr lang="en-US" sz="1800" dirty="0"/>
              <a:t> decrease in </a:t>
            </a:r>
            <a:r>
              <a:rPr lang="en-US" sz="1800" b="1" dirty="0"/>
              <a:t>50%</a:t>
            </a:r>
            <a:endParaRPr lang="en-US" sz="1800" b="1" baseline="-25000" dirty="0"/>
          </a:p>
        </p:txBody>
      </p:sp>
      <p:grpSp>
        <p:nvGrpSpPr>
          <p:cNvPr id="8" name="Group 7">
            <a:extLst>
              <a:ext uri="{FF2B5EF4-FFF2-40B4-BE49-F238E27FC236}">
                <a16:creationId xmlns:a16="http://schemas.microsoft.com/office/drawing/2014/main" id="{AB4DBD88-D1A9-4628-A832-A336743A5EB8}"/>
              </a:ext>
            </a:extLst>
          </p:cNvPr>
          <p:cNvGrpSpPr/>
          <p:nvPr/>
        </p:nvGrpSpPr>
        <p:grpSpPr>
          <a:xfrm>
            <a:off x="820001" y="1700264"/>
            <a:ext cx="6719010" cy="3046190"/>
            <a:chOff x="820001" y="1700264"/>
            <a:chExt cx="6719010" cy="3046190"/>
          </a:xfrm>
        </p:grpSpPr>
        <p:sp>
          <p:nvSpPr>
            <p:cNvPr id="115" name="Rectangle 114">
              <a:extLst>
                <a:ext uri="{FF2B5EF4-FFF2-40B4-BE49-F238E27FC236}">
                  <a16:creationId xmlns:a16="http://schemas.microsoft.com/office/drawing/2014/main" id="{278D8505-B2CF-46E6-BC53-A31DEEC9C383}"/>
                </a:ext>
              </a:extLst>
            </p:cNvPr>
            <p:cNvSpPr/>
            <p:nvPr/>
          </p:nvSpPr>
          <p:spPr>
            <a:xfrm>
              <a:off x="820001" y="1700264"/>
              <a:ext cx="6719010" cy="3046190"/>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buClr>
                  <a:schemeClr val="accent1"/>
                </a:buClr>
              </a:pPr>
              <a:endParaRPr lang="en-GB" sz="1500" baseline="30000" dirty="0">
                <a:solidFill>
                  <a:schemeClr val="accent2"/>
                </a:solidFill>
              </a:endParaRPr>
            </a:p>
          </p:txBody>
        </p:sp>
        <p:grpSp>
          <p:nvGrpSpPr>
            <p:cNvPr id="4" name="Group 3">
              <a:extLst>
                <a:ext uri="{FF2B5EF4-FFF2-40B4-BE49-F238E27FC236}">
                  <a16:creationId xmlns:a16="http://schemas.microsoft.com/office/drawing/2014/main" id="{F4DA486F-8742-44F4-BA96-C895AAABCA1B}"/>
                </a:ext>
              </a:extLst>
            </p:cNvPr>
            <p:cNvGrpSpPr/>
            <p:nvPr/>
          </p:nvGrpSpPr>
          <p:grpSpPr>
            <a:xfrm>
              <a:off x="865041" y="2180552"/>
              <a:ext cx="6623514" cy="2497326"/>
              <a:chOff x="865041" y="1921472"/>
              <a:chExt cx="6623514" cy="2497326"/>
            </a:xfrm>
          </p:grpSpPr>
          <p:grpSp>
            <p:nvGrpSpPr>
              <p:cNvPr id="229" name="Group 228">
                <a:extLst>
                  <a:ext uri="{FF2B5EF4-FFF2-40B4-BE49-F238E27FC236}">
                    <a16:creationId xmlns:a16="http://schemas.microsoft.com/office/drawing/2014/main" id="{8EA673BC-8931-4308-87F5-B71B41E110A4}"/>
                  </a:ext>
                </a:extLst>
              </p:cNvPr>
              <p:cNvGrpSpPr/>
              <p:nvPr/>
            </p:nvGrpSpPr>
            <p:grpSpPr>
              <a:xfrm>
                <a:off x="882668" y="1921472"/>
                <a:ext cx="6540059" cy="2216104"/>
                <a:chOff x="677518" y="2676285"/>
                <a:chExt cx="10545957" cy="2216104"/>
              </a:xfrm>
            </p:grpSpPr>
            <p:grpSp>
              <p:nvGrpSpPr>
                <p:cNvPr id="230" name="Group 229">
                  <a:extLst>
                    <a:ext uri="{FF2B5EF4-FFF2-40B4-BE49-F238E27FC236}">
                      <a16:creationId xmlns:a16="http://schemas.microsoft.com/office/drawing/2014/main" id="{353313E3-0F55-40B7-B702-8AD5FC0D6354}"/>
                    </a:ext>
                  </a:extLst>
                </p:cNvPr>
                <p:cNvGrpSpPr/>
                <p:nvPr/>
              </p:nvGrpSpPr>
              <p:grpSpPr>
                <a:xfrm>
                  <a:off x="677518" y="2676285"/>
                  <a:ext cx="10545957" cy="1967746"/>
                  <a:chOff x="5205570" y="5825597"/>
                  <a:chExt cx="9771991" cy="1967746"/>
                </a:xfrm>
              </p:grpSpPr>
              <p:sp>
                <p:nvSpPr>
                  <p:cNvPr id="241" name="Rectangle 240">
                    <a:extLst>
                      <a:ext uri="{FF2B5EF4-FFF2-40B4-BE49-F238E27FC236}">
                        <a16:creationId xmlns:a16="http://schemas.microsoft.com/office/drawing/2014/main" id="{563AE63E-F43C-40A1-9F88-EAAB38338429}"/>
                      </a:ext>
                    </a:extLst>
                  </p:cNvPr>
                  <p:cNvSpPr/>
                  <p:nvPr/>
                </p:nvSpPr>
                <p:spPr>
                  <a:xfrm>
                    <a:off x="5205570" y="6243572"/>
                    <a:ext cx="3114069" cy="758669"/>
                  </a:xfrm>
                  <a:prstGeom prst="rect">
                    <a:avLst/>
                  </a:prstGeom>
                  <a:solidFill>
                    <a:srgbClr val="E7E6E6"/>
                  </a:solidFill>
                  <a:ln>
                    <a:noFill/>
                  </a:ln>
                  <a:effectLst/>
                </p:spPr>
                <p:txBody>
                  <a:bodyPr wrap="square" tIns="36576" rIns="45720" bIns="36576">
                    <a:spAutoFit/>
                  </a:bodyPr>
                  <a:lstStyle/>
                  <a:p>
                    <a:pPr marL="0" marR="0" lvl="0" indent="0" defTabSz="51435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071D49"/>
                        </a:solidFill>
                        <a:effectLst/>
                        <a:uLnTx/>
                        <a:uFillTx/>
                        <a:cs typeface="Arial" panose="020B0604020202020204" pitchFamily="34" charset="0"/>
                      </a:rPr>
                      <a:t>Randomized Cohort</a:t>
                    </a:r>
                    <a:r>
                      <a:rPr kumimoji="0" lang="en-US" altLang="en-US" sz="1050" b="1" i="0" u="none" strike="noStrike" kern="0" cap="none" spc="0" normalizeH="0" noProof="0" dirty="0">
                        <a:ln>
                          <a:noFill/>
                        </a:ln>
                        <a:solidFill>
                          <a:srgbClr val="071D49"/>
                        </a:solidFill>
                        <a:effectLst/>
                        <a:uLnTx/>
                        <a:uFillTx/>
                        <a:cs typeface="Arial" panose="020B0604020202020204" pitchFamily="34" charset="0"/>
                      </a:rPr>
                      <a:t>*</a:t>
                    </a:r>
                    <a:endParaRPr kumimoji="0" lang="en-US" sz="1050" b="1" i="0" u="none" strike="noStrike" kern="0" cap="none" spc="0" normalizeH="0" noProof="0" dirty="0">
                      <a:ln>
                        <a:noFill/>
                      </a:ln>
                      <a:solidFill>
                        <a:srgbClr val="071D49"/>
                      </a:solidFill>
                      <a:effectLst/>
                      <a:uLnTx/>
                      <a:uFillTx/>
                      <a:cs typeface="Arial" panose="020B0604020202020204" pitchFamily="34" charset="0"/>
                    </a:endParaRPr>
                  </a:p>
                  <a:p>
                    <a:pPr marL="57150" marR="0" lvl="0" indent="-57150" defTabSz="514350" eaLnBrk="0" fontAlgn="base" latinLnBrk="0" hangingPunct="0">
                      <a:lnSpc>
                        <a:spcPct val="100000"/>
                      </a:lnSpc>
                      <a:spcBef>
                        <a:spcPct val="0"/>
                      </a:spcBef>
                      <a:spcAft>
                        <a:spcPct val="0"/>
                      </a:spcAft>
                      <a:buClr>
                        <a:schemeClr val="accent1"/>
                      </a:buClr>
                      <a:buSzTx/>
                      <a:buFont typeface="Arial" panose="020B0604020202020204" pitchFamily="34" charset="0"/>
                      <a:buChar char="/"/>
                      <a:tabLst/>
                      <a:defRPr/>
                    </a:pPr>
                    <a:r>
                      <a:rPr kumimoji="0" lang="en-US" sz="850" b="0" i="0" u="none" strike="noStrike" kern="0" cap="none" spc="0" normalizeH="0" baseline="0" noProof="0" dirty="0">
                        <a:ln>
                          <a:noFill/>
                        </a:ln>
                        <a:solidFill>
                          <a:srgbClr val="071D49"/>
                        </a:solidFill>
                        <a:effectLst/>
                        <a:uLnTx/>
                        <a:uFillTx/>
                        <a:cs typeface="Arial" panose="020B0604020202020204" pitchFamily="34" charset="0"/>
                      </a:rPr>
                      <a:t>1 or 2 ART classes remaining with ≥1 approved fully active agent per class</a:t>
                    </a:r>
                  </a:p>
                  <a:p>
                    <a:pPr marL="57150" marR="0" lvl="0" indent="-57150" defTabSz="514350" eaLnBrk="0" fontAlgn="base" latinLnBrk="0" hangingPunct="0">
                      <a:lnSpc>
                        <a:spcPct val="100000"/>
                      </a:lnSpc>
                      <a:spcBef>
                        <a:spcPct val="0"/>
                      </a:spcBef>
                      <a:spcAft>
                        <a:spcPct val="0"/>
                      </a:spcAft>
                      <a:buClr>
                        <a:schemeClr val="accent1"/>
                      </a:buClr>
                      <a:buSzTx/>
                      <a:buFont typeface="Arial" panose="020B0604020202020204" pitchFamily="34" charset="0"/>
                      <a:buChar char="/"/>
                      <a:tabLst/>
                      <a:defRPr/>
                    </a:pPr>
                    <a:r>
                      <a:rPr kumimoji="0" lang="en-US" sz="850" b="0" i="0" u="none" strike="noStrike" kern="0" cap="none" spc="0" normalizeH="0" baseline="0" noProof="0" dirty="0">
                        <a:ln>
                          <a:noFill/>
                        </a:ln>
                        <a:solidFill>
                          <a:srgbClr val="071D49"/>
                        </a:solidFill>
                        <a:effectLst/>
                        <a:uLnTx/>
                        <a:uFillTx/>
                        <a:cs typeface="Arial" panose="020B0604020202020204" pitchFamily="34" charset="0"/>
                      </a:rPr>
                      <a:t>Unable to construct viable regimen from remaining approved agents</a:t>
                    </a:r>
                  </a:p>
                </p:txBody>
              </p:sp>
              <p:sp>
                <p:nvSpPr>
                  <p:cNvPr id="242" name="Rectangle 241">
                    <a:extLst>
                      <a:ext uri="{FF2B5EF4-FFF2-40B4-BE49-F238E27FC236}">
                        <a16:creationId xmlns:a16="http://schemas.microsoft.com/office/drawing/2014/main" id="{0C830542-2A6F-43C3-B892-BB4412FF4418}"/>
                      </a:ext>
                    </a:extLst>
                  </p:cNvPr>
                  <p:cNvSpPr/>
                  <p:nvPr/>
                </p:nvSpPr>
                <p:spPr>
                  <a:xfrm>
                    <a:off x="5207767" y="7072263"/>
                    <a:ext cx="3105637" cy="627864"/>
                  </a:xfrm>
                  <a:prstGeom prst="rect">
                    <a:avLst/>
                  </a:prstGeom>
                  <a:solidFill>
                    <a:srgbClr val="E7E6E6"/>
                  </a:solidFill>
                  <a:ln>
                    <a:noFill/>
                  </a:ln>
                  <a:effectLst/>
                </p:spPr>
                <p:txBody>
                  <a:bodyPr wrap="square" tIns="36576" rIns="45720" bIns="36576">
                    <a:spAutoFit/>
                  </a:bodyPr>
                  <a:lstStyle/>
                  <a:p>
                    <a:pPr marL="0" marR="0" lvl="0" indent="0" defTabSz="51435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071D49"/>
                        </a:solidFill>
                        <a:effectLst/>
                        <a:uLnTx/>
                        <a:uFillTx/>
                        <a:cs typeface="Arial" panose="020B0604020202020204" pitchFamily="34" charset="0"/>
                      </a:rPr>
                      <a:t>Non-randomized Cohort</a:t>
                    </a:r>
                    <a:r>
                      <a:rPr kumimoji="0" lang="en-US" sz="1050" b="1" i="0" u="none" strike="noStrike" kern="0" cap="none" spc="0" normalizeH="0" noProof="0" dirty="0">
                        <a:ln>
                          <a:noFill/>
                        </a:ln>
                        <a:solidFill>
                          <a:srgbClr val="071D49"/>
                        </a:solidFill>
                        <a:effectLst/>
                        <a:uLnTx/>
                        <a:uFillTx/>
                        <a:cs typeface="Arial" charset="0"/>
                      </a:rPr>
                      <a:t>*</a:t>
                    </a:r>
                    <a:endParaRPr kumimoji="0" lang="en-US" sz="1050" b="1" i="0" u="none" strike="noStrike" kern="0" cap="none" spc="0" normalizeH="0" noProof="0" dirty="0">
                      <a:ln>
                        <a:noFill/>
                      </a:ln>
                      <a:solidFill>
                        <a:srgbClr val="071D49"/>
                      </a:solidFill>
                      <a:effectLst/>
                      <a:uLnTx/>
                      <a:uFillTx/>
                      <a:cs typeface="Arial" panose="020B0604020202020204" pitchFamily="34" charset="0"/>
                    </a:endParaRPr>
                  </a:p>
                  <a:p>
                    <a:pPr marL="57150" marR="0" lvl="0" indent="-57150" defTabSz="514350" eaLnBrk="0" fontAlgn="base" latinLnBrk="0" hangingPunct="0">
                      <a:lnSpc>
                        <a:spcPct val="100000"/>
                      </a:lnSpc>
                      <a:spcBef>
                        <a:spcPct val="0"/>
                      </a:spcBef>
                      <a:spcAft>
                        <a:spcPct val="0"/>
                      </a:spcAft>
                      <a:buClr>
                        <a:schemeClr val="accent1"/>
                      </a:buClr>
                      <a:buSzTx/>
                      <a:buFont typeface="Arial" panose="020B0604020202020204" pitchFamily="34" charset="0"/>
                      <a:buChar char="/"/>
                      <a:tabLst/>
                      <a:defRPr/>
                    </a:pPr>
                    <a:r>
                      <a:rPr kumimoji="0" lang="en-US" sz="850" b="0" i="0" u="none" strike="noStrike" kern="0" cap="none" spc="0" normalizeH="0" baseline="0" noProof="0" dirty="0">
                        <a:ln>
                          <a:noFill/>
                        </a:ln>
                        <a:solidFill>
                          <a:srgbClr val="071D49"/>
                        </a:solidFill>
                        <a:effectLst/>
                        <a:uLnTx/>
                        <a:uFillTx/>
                        <a:cs typeface="Arial" panose="020B0604020202020204" pitchFamily="34" charset="0"/>
                      </a:rPr>
                      <a:t>0 ART classes remaining and no remaining approved fully active agents</a:t>
                    </a:r>
                    <a:r>
                      <a:rPr kumimoji="0" lang="en-US" altLang="en-US" sz="850" b="0" i="0" u="none" strike="noStrike" kern="0" cap="none" spc="0" normalizeH="0" baseline="30000" noProof="0" dirty="0">
                        <a:ln>
                          <a:noFill/>
                        </a:ln>
                        <a:solidFill>
                          <a:srgbClr val="071D49"/>
                        </a:solidFill>
                        <a:effectLst/>
                        <a:uLnTx/>
                        <a:uFillTx/>
                        <a:cs typeface="Arial" panose="020B0604020202020204" pitchFamily="34" charset="0"/>
                      </a:rPr>
                      <a:t>†</a:t>
                    </a:r>
                    <a:endParaRPr kumimoji="0" lang="en-US" sz="850" b="0" i="0" u="none" strike="noStrike" kern="0" cap="none" spc="0" normalizeH="0" baseline="30000" noProof="0" dirty="0">
                      <a:ln>
                        <a:noFill/>
                      </a:ln>
                      <a:solidFill>
                        <a:srgbClr val="071D49"/>
                      </a:solidFill>
                      <a:effectLst/>
                      <a:uLnTx/>
                      <a:uFillTx/>
                      <a:cs typeface="Arial" panose="020B0604020202020204" pitchFamily="34" charset="0"/>
                    </a:endParaRPr>
                  </a:p>
                </p:txBody>
              </p:sp>
              <p:cxnSp>
                <p:nvCxnSpPr>
                  <p:cNvPr id="243" name="Straight Connector 19">
                    <a:extLst>
                      <a:ext uri="{FF2B5EF4-FFF2-40B4-BE49-F238E27FC236}">
                        <a16:creationId xmlns:a16="http://schemas.microsoft.com/office/drawing/2014/main" id="{56C10103-8E1E-4B28-AE49-C8E03A9BA51A}"/>
                      </a:ext>
                    </a:extLst>
                  </p:cNvPr>
                  <p:cNvCxnSpPr>
                    <a:cxnSpLocks noChangeShapeType="1"/>
                  </p:cNvCxnSpPr>
                  <p:nvPr/>
                </p:nvCxnSpPr>
                <p:spPr bwMode="auto">
                  <a:xfrm>
                    <a:off x="12698347" y="6064249"/>
                    <a:ext cx="2275313" cy="0"/>
                  </a:xfrm>
                  <a:prstGeom prst="line">
                    <a:avLst/>
                  </a:prstGeom>
                  <a:noFill/>
                  <a:ln w="19050" algn="ctr">
                    <a:solidFill>
                      <a:srgbClr val="071D49"/>
                    </a:solidFill>
                    <a:prstDash val="dash"/>
                    <a:round/>
                    <a:headEnd type="none" w="med" len="med"/>
                    <a:tailEnd type="arrow" w="med" len="med"/>
                  </a:ln>
                  <a:extLst>
                    <a:ext uri="{909E8E84-426E-40DD-AFC4-6F175D3DCCD1}">
                      <a14:hiddenFill xmlns:a14="http://schemas.microsoft.com/office/drawing/2010/main">
                        <a:noFill/>
                      </a14:hiddenFill>
                    </a:ext>
                  </a:extLst>
                </p:spPr>
              </p:cxnSp>
              <p:cxnSp>
                <p:nvCxnSpPr>
                  <p:cNvPr id="244" name="Straight Connector 19">
                    <a:extLst>
                      <a:ext uri="{FF2B5EF4-FFF2-40B4-BE49-F238E27FC236}">
                        <a16:creationId xmlns:a16="http://schemas.microsoft.com/office/drawing/2014/main" id="{829C1130-3519-4D9B-B8CF-E76FEC4BDC96}"/>
                      </a:ext>
                    </a:extLst>
                  </p:cNvPr>
                  <p:cNvCxnSpPr>
                    <a:cxnSpLocks noChangeShapeType="1"/>
                  </p:cNvCxnSpPr>
                  <p:nvPr/>
                </p:nvCxnSpPr>
                <p:spPr bwMode="auto">
                  <a:xfrm>
                    <a:off x="12698346" y="7597137"/>
                    <a:ext cx="2279215" cy="0"/>
                  </a:xfrm>
                  <a:prstGeom prst="line">
                    <a:avLst/>
                  </a:prstGeom>
                  <a:noFill/>
                  <a:ln w="19050" algn="ctr">
                    <a:solidFill>
                      <a:srgbClr val="071D49"/>
                    </a:solidFill>
                    <a:prstDash val="dash"/>
                    <a:round/>
                    <a:headEnd type="none" w="med" len="med"/>
                    <a:tailEnd type="arrow" w="med" len="med"/>
                  </a:ln>
                  <a:extLst>
                    <a:ext uri="{909E8E84-426E-40DD-AFC4-6F175D3DCCD1}">
                      <a14:hiddenFill xmlns:a14="http://schemas.microsoft.com/office/drawing/2010/main">
                        <a:noFill/>
                      </a14:hiddenFill>
                    </a:ext>
                  </a:extLst>
                </p:spPr>
              </p:cxnSp>
              <p:sp>
                <p:nvSpPr>
                  <p:cNvPr id="245" name="AutoShape 4">
                    <a:extLst>
                      <a:ext uri="{FF2B5EF4-FFF2-40B4-BE49-F238E27FC236}">
                        <a16:creationId xmlns:a16="http://schemas.microsoft.com/office/drawing/2014/main" id="{EE1310C6-A2BC-41CC-92D8-6D7888E39552}"/>
                      </a:ext>
                    </a:extLst>
                  </p:cNvPr>
                  <p:cNvSpPr>
                    <a:spLocks noChangeArrowheads="1"/>
                  </p:cNvSpPr>
                  <p:nvPr/>
                </p:nvSpPr>
                <p:spPr bwMode="auto">
                  <a:xfrm>
                    <a:off x="11502448" y="7140664"/>
                    <a:ext cx="3471212" cy="335660"/>
                  </a:xfrm>
                  <a:prstGeom prst="homePlate">
                    <a:avLst>
                      <a:gd name="adj" fmla="val 37877"/>
                    </a:avLst>
                  </a:prstGeom>
                  <a:solidFill>
                    <a:srgbClr val="6D81A9"/>
                  </a:solidFill>
                  <a:ln w="19050">
                    <a:noFill/>
                    <a:miter lim="800000"/>
                    <a:headEnd/>
                    <a:tailEnd/>
                  </a:ln>
                  <a:effectLst/>
                </p:spPr>
                <p:txBody>
                  <a:bodyPr wrap="none" anchor="ctr"/>
                  <a:lstStyle/>
                  <a:p>
                    <a:pPr marL="0" marR="0" lvl="0" indent="0" algn="ctr" defTabSz="514350" eaLnBrk="0" fontAlgn="base" latinLnBrk="0" hangingPunct="0">
                      <a:lnSpc>
                        <a:spcPct val="100000"/>
                      </a:lnSpc>
                      <a:spcBef>
                        <a:spcPct val="0"/>
                      </a:spcBef>
                      <a:spcAft>
                        <a:spcPct val="0"/>
                      </a:spcAft>
                      <a:buClrTx/>
                      <a:buSzTx/>
                      <a:buFontTx/>
                      <a:buNone/>
                      <a:tabLst/>
                      <a:defRPr/>
                    </a:pPr>
                    <a:endParaRPr kumimoji="0" lang="en-US" sz="1050" b="1" i="0" u="none" strike="noStrike" kern="0" cap="none" spc="0" normalizeH="0" baseline="0" noProof="0" dirty="0">
                      <a:ln>
                        <a:noFill/>
                      </a:ln>
                      <a:solidFill>
                        <a:srgbClr val="071D49"/>
                      </a:solidFill>
                      <a:effectLst/>
                      <a:uLnTx/>
                      <a:uFillTx/>
                      <a:cs typeface="Arial" panose="020B0604020202020204" pitchFamily="34" charset="0"/>
                    </a:endParaRPr>
                  </a:p>
                </p:txBody>
              </p:sp>
              <p:sp>
                <p:nvSpPr>
                  <p:cNvPr id="246" name="AutoShape 4">
                    <a:extLst>
                      <a:ext uri="{FF2B5EF4-FFF2-40B4-BE49-F238E27FC236}">
                        <a16:creationId xmlns:a16="http://schemas.microsoft.com/office/drawing/2014/main" id="{9BACB78D-B561-4F34-BCB5-2AB12FB3EBAB}"/>
                      </a:ext>
                    </a:extLst>
                  </p:cNvPr>
                  <p:cNvSpPr>
                    <a:spLocks noChangeArrowheads="1"/>
                  </p:cNvSpPr>
                  <p:nvPr/>
                </p:nvSpPr>
                <p:spPr bwMode="auto">
                  <a:xfrm>
                    <a:off x="12298929" y="6367568"/>
                    <a:ext cx="2674731" cy="516395"/>
                  </a:xfrm>
                  <a:prstGeom prst="homePlate">
                    <a:avLst>
                      <a:gd name="adj" fmla="val 37877"/>
                    </a:avLst>
                  </a:prstGeom>
                  <a:solidFill>
                    <a:schemeClr val="accent1">
                      <a:alpha val="60000"/>
                    </a:schemeClr>
                  </a:solidFill>
                  <a:ln w="19050">
                    <a:noFill/>
                    <a:miter lim="800000"/>
                    <a:headEnd/>
                    <a:tailEnd/>
                  </a:ln>
                  <a:effectLst/>
                </p:spPr>
                <p:txBody>
                  <a:bodyPr wrap="none" anchor="ctr"/>
                  <a:lstStyle/>
                  <a:p>
                    <a:pPr marL="0" marR="0" lvl="0" indent="0" algn="ctr" defTabSz="514350" eaLnBrk="0" fontAlgn="base" latinLnBrk="0" hangingPunct="0">
                      <a:lnSpc>
                        <a:spcPct val="100000"/>
                      </a:lnSpc>
                      <a:spcBef>
                        <a:spcPct val="0"/>
                      </a:spcBef>
                      <a:spcAft>
                        <a:spcPct val="0"/>
                      </a:spcAft>
                      <a:buClrTx/>
                      <a:buSzTx/>
                      <a:buFontTx/>
                      <a:buNone/>
                      <a:tabLst/>
                      <a:defRPr/>
                    </a:pPr>
                    <a:endParaRPr kumimoji="0" lang="en-US" sz="105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247" name="AutoShape 2">
                    <a:extLst>
                      <a:ext uri="{FF2B5EF4-FFF2-40B4-BE49-F238E27FC236}">
                        <a16:creationId xmlns:a16="http://schemas.microsoft.com/office/drawing/2014/main" id="{E2091ED9-16F6-47E0-92F1-4D905271CBC7}"/>
                      </a:ext>
                    </a:extLst>
                  </p:cNvPr>
                  <p:cNvSpPr>
                    <a:spLocks noChangeArrowheads="1"/>
                  </p:cNvSpPr>
                  <p:nvPr/>
                </p:nvSpPr>
                <p:spPr bwMode="auto">
                  <a:xfrm>
                    <a:off x="8250351" y="6407786"/>
                    <a:ext cx="697681" cy="435746"/>
                  </a:xfrm>
                  <a:prstGeom prst="rightArrow">
                    <a:avLst>
                      <a:gd name="adj1" fmla="val 57009"/>
                      <a:gd name="adj2" fmla="val 46123"/>
                    </a:avLst>
                  </a:prstGeom>
                  <a:solidFill>
                    <a:srgbClr val="E7E6E6"/>
                  </a:solidFill>
                  <a:ln w="19050">
                    <a:noFill/>
                    <a:miter lim="800000"/>
                    <a:headEnd/>
                    <a:tailEnd/>
                  </a:ln>
                  <a:effectLst/>
                </p:spPr>
                <p:txBody>
                  <a:bodyPr wrap="none" anchor="ctr"/>
                  <a:lstStyle/>
                  <a:p>
                    <a:pPr marL="0" marR="0" lvl="0" indent="0" algn="ctr" defTabSz="514350"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rgbClr val="071D49"/>
                        </a:solidFill>
                        <a:effectLst/>
                        <a:uLnTx/>
                        <a:uFillTx/>
                        <a:cs typeface="Arial" panose="020B0604020202020204" pitchFamily="34" charset="0"/>
                      </a:rPr>
                      <a:t>  R 3:1</a:t>
                    </a:r>
                  </a:p>
                </p:txBody>
              </p:sp>
              <p:grpSp>
                <p:nvGrpSpPr>
                  <p:cNvPr id="248" name="Group 247">
                    <a:extLst>
                      <a:ext uri="{FF2B5EF4-FFF2-40B4-BE49-F238E27FC236}">
                        <a16:creationId xmlns:a16="http://schemas.microsoft.com/office/drawing/2014/main" id="{450279C0-35AC-4CA1-91C7-C012327C9ED2}"/>
                      </a:ext>
                    </a:extLst>
                  </p:cNvPr>
                  <p:cNvGrpSpPr/>
                  <p:nvPr/>
                </p:nvGrpSpPr>
                <p:grpSpPr>
                  <a:xfrm>
                    <a:off x="8922411" y="6156492"/>
                    <a:ext cx="1075913" cy="941898"/>
                    <a:chOff x="3562514" y="1792665"/>
                    <a:chExt cx="1038408" cy="1255866"/>
                  </a:xfrm>
                </p:grpSpPr>
                <p:sp>
                  <p:nvSpPr>
                    <p:cNvPr id="283" name="AutoShape 4">
                      <a:extLst>
                        <a:ext uri="{FF2B5EF4-FFF2-40B4-BE49-F238E27FC236}">
                          <a16:creationId xmlns:a16="http://schemas.microsoft.com/office/drawing/2014/main" id="{301C9F20-00A0-43BB-8634-3945D4C57C4F}"/>
                        </a:ext>
                      </a:extLst>
                    </p:cNvPr>
                    <p:cNvSpPr>
                      <a:spLocks noChangeArrowheads="1"/>
                    </p:cNvSpPr>
                    <p:nvPr/>
                  </p:nvSpPr>
                  <p:spPr bwMode="auto">
                    <a:xfrm>
                      <a:off x="3562518" y="2451835"/>
                      <a:ext cx="1038404" cy="596696"/>
                    </a:xfrm>
                    <a:prstGeom prst="homePlate">
                      <a:avLst>
                        <a:gd name="adj" fmla="val 37877"/>
                      </a:avLst>
                    </a:prstGeom>
                    <a:solidFill>
                      <a:srgbClr val="FFC000"/>
                    </a:solidFill>
                    <a:ln w="19050">
                      <a:noFill/>
                      <a:miter lim="800000"/>
                      <a:headEnd/>
                      <a:tailEnd/>
                    </a:ln>
                    <a:effectLst/>
                  </p:spPr>
                  <p:txBody>
                    <a:bodyPr wrap="none" anchor="ctr"/>
                    <a:lstStyle/>
                    <a:p>
                      <a:pPr marL="0" marR="0" lvl="0" indent="0" algn="ctr" defTabSz="514350" eaLnBrk="0" fontAlgn="base" latinLnBrk="0" hangingPunct="0">
                        <a:lnSpc>
                          <a:spcPts val="800"/>
                        </a:lnSpc>
                        <a:spcBef>
                          <a:spcPct val="0"/>
                        </a:spcBef>
                        <a:spcAft>
                          <a:spcPct val="0"/>
                        </a:spcAft>
                        <a:buClrTx/>
                        <a:buSzTx/>
                        <a:buFontTx/>
                        <a:buNone/>
                        <a:tabLst/>
                        <a:defRPr/>
                      </a:pPr>
                      <a:r>
                        <a:rPr kumimoji="0" lang="en-US" sz="800" b="1" i="0" u="none" strike="noStrike" kern="0" cap="none" spc="0" normalizeH="0" baseline="0" noProof="0" dirty="0">
                          <a:ln>
                            <a:noFill/>
                          </a:ln>
                          <a:solidFill>
                            <a:srgbClr val="071D49"/>
                          </a:solidFill>
                          <a:effectLst/>
                          <a:uLnTx/>
                          <a:uFillTx/>
                          <a:cs typeface="Arial" panose="020B0604020202020204" pitchFamily="34" charset="0"/>
                        </a:rPr>
                        <a:t>Blinded </a:t>
                      </a:r>
                    </a:p>
                    <a:p>
                      <a:pPr marL="0" marR="0" lvl="0" indent="0" algn="ctr" defTabSz="514350" eaLnBrk="0" fontAlgn="base" latinLnBrk="0" hangingPunct="0">
                        <a:lnSpc>
                          <a:spcPts val="800"/>
                        </a:lnSpc>
                        <a:spcBef>
                          <a:spcPct val="0"/>
                        </a:spcBef>
                        <a:spcAft>
                          <a:spcPct val="0"/>
                        </a:spcAft>
                        <a:buClrTx/>
                        <a:buSzTx/>
                        <a:buFontTx/>
                        <a:buNone/>
                        <a:tabLst/>
                        <a:defRPr/>
                      </a:pPr>
                      <a:r>
                        <a:rPr kumimoji="0" lang="en-US" sz="800" b="1" i="0" u="none" strike="noStrike" kern="0" cap="none" spc="0" normalizeH="0" baseline="0" noProof="0" dirty="0">
                          <a:ln>
                            <a:noFill/>
                          </a:ln>
                          <a:solidFill>
                            <a:srgbClr val="071D49"/>
                          </a:solidFill>
                          <a:effectLst/>
                          <a:uLnTx/>
                          <a:uFillTx/>
                          <a:cs typeface="Arial" panose="020B0604020202020204" pitchFamily="34" charset="0"/>
                        </a:rPr>
                        <a:t>placebo + </a:t>
                      </a:r>
                    </a:p>
                    <a:p>
                      <a:pPr marL="0" marR="0" lvl="0" indent="0" algn="ctr" defTabSz="514350" eaLnBrk="0" fontAlgn="base" latinLnBrk="0" hangingPunct="0">
                        <a:lnSpc>
                          <a:spcPts val="800"/>
                        </a:lnSpc>
                        <a:spcBef>
                          <a:spcPct val="0"/>
                        </a:spcBef>
                        <a:spcAft>
                          <a:spcPct val="0"/>
                        </a:spcAft>
                        <a:buClrTx/>
                        <a:buSzTx/>
                        <a:buFontTx/>
                        <a:buNone/>
                        <a:tabLst/>
                        <a:defRPr/>
                      </a:pPr>
                      <a:r>
                        <a:rPr kumimoji="0" lang="en-US" sz="800" b="1" i="0" u="none" strike="noStrike" kern="0" cap="none" spc="0" normalizeH="0" baseline="0" noProof="0" dirty="0">
                          <a:ln>
                            <a:noFill/>
                          </a:ln>
                          <a:solidFill>
                            <a:srgbClr val="071D49"/>
                          </a:solidFill>
                          <a:effectLst/>
                          <a:uLnTx/>
                          <a:uFillTx/>
                          <a:cs typeface="Arial" panose="020B0604020202020204" pitchFamily="34" charset="0"/>
                        </a:rPr>
                        <a:t>failing </a:t>
                      </a:r>
                    </a:p>
                    <a:p>
                      <a:pPr marL="0" marR="0" lvl="0" indent="0" algn="ctr" defTabSz="514350" eaLnBrk="0" fontAlgn="base" latinLnBrk="0" hangingPunct="0">
                        <a:lnSpc>
                          <a:spcPts val="800"/>
                        </a:lnSpc>
                        <a:spcBef>
                          <a:spcPct val="0"/>
                        </a:spcBef>
                        <a:spcAft>
                          <a:spcPct val="0"/>
                        </a:spcAft>
                        <a:buClrTx/>
                        <a:buSzTx/>
                        <a:buFontTx/>
                        <a:buNone/>
                        <a:tabLst/>
                        <a:defRPr/>
                      </a:pPr>
                      <a:r>
                        <a:rPr kumimoji="0" lang="en-US" sz="800" b="1" i="0" u="none" strike="noStrike" kern="0" cap="none" spc="0" normalizeH="0" baseline="0" noProof="0" dirty="0">
                          <a:ln>
                            <a:noFill/>
                          </a:ln>
                          <a:solidFill>
                            <a:srgbClr val="071D49"/>
                          </a:solidFill>
                          <a:effectLst/>
                          <a:uLnTx/>
                          <a:uFillTx/>
                          <a:cs typeface="Arial" panose="020B0604020202020204" pitchFamily="34" charset="0"/>
                        </a:rPr>
                        <a:t>regimen</a:t>
                      </a:r>
                    </a:p>
                  </p:txBody>
                </p:sp>
                <p:sp>
                  <p:nvSpPr>
                    <p:cNvPr id="284" name="AutoShape 4">
                      <a:extLst>
                        <a:ext uri="{FF2B5EF4-FFF2-40B4-BE49-F238E27FC236}">
                          <a16:creationId xmlns:a16="http://schemas.microsoft.com/office/drawing/2014/main" id="{5801AB8B-F894-43D3-9355-A7197B0DC0BA}"/>
                        </a:ext>
                      </a:extLst>
                    </p:cNvPr>
                    <p:cNvSpPr>
                      <a:spLocks noChangeArrowheads="1"/>
                    </p:cNvSpPr>
                    <p:nvPr/>
                  </p:nvSpPr>
                  <p:spPr bwMode="auto">
                    <a:xfrm>
                      <a:off x="3562514" y="1792665"/>
                      <a:ext cx="1038405" cy="597029"/>
                    </a:xfrm>
                    <a:prstGeom prst="homePlate">
                      <a:avLst>
                        <a:gd name="adj" fmla="val 37877"/>
                      </a:avLst>
                    </a:prstGeom>
                    <a:solidFill>
                      <a:schemeClr val="accent1"/>
                    </a:solidFill>
                    <a:ln w="19050">
                      <a:noFill/>
                      <a:miter lim="800000"/>
                      <a:headEnd/>
                      <a:tailEnd/>
                    </a:ln>
                    <a:effectLst/>
                  </p:spPr>
                  <p:txBody>
                    <a:bodyPr wrap="none" anchor="ctr"/>
                    <a:lstStyle/>
                    <a:p>
                      <a:pPr marL="0" marR="0" lvl="0" indent="0" algn="ctr" defTabSz="514350" eaLnBrk="0" fontAlgn="base" latinLnBrk="0" hangingPunct="0">
                        <a:lnSpc>
                          <a:spcPts val="800"/>
                        </a:lnSpc>
                        <a:spcBef>
                          <a:spcPct val="0"/>
                        </a:spcBef>
                        <a:spcAft>
                          <a:spcPct val="0"/>
                        </a:spcAft>
                        <a:buClrTx/>
                        <a:buSzTx/>
                        <a:buFontTx/>
                        <a:buNone/>
                        <a:tabLst/>
                        <a:defRPr/>
                      </a:pPr>
                      <a:r>
                        <a:rPr kumimoji="0" lang="en-US" sz="800" b="1" i="0" u="none" strike="noStrike" kern="0" cap="none" spc="0" normalizeH="0" baseline="0" noProof="0" dirty="0">
                          <a:ln>
                            <a:noFill/>
                          </a:ln>
                          <a:solidFill>
                            <a:srgbClr val="FFFFFF"/>
                          </a:solidFill>
                          <a:effectLst/>
                          <a:uLnTx/>
                          <a:uFillTx/>
                          <a:cs typeface="Arial" panose="020B0604020202020204" pitchFamily="34" charset="0"/>
                        </a:rPr>
                        <a:t>Blinded </a:t>
                      </a:r>
                    </a:p>
                    <a:p>
                      <a:pPr marL="0" marR="0" lvl="0" indent="0" algn="ctr" defTabSz="514350" eaLnBrk="0" fontAlgn="base" latinLnBrk="0" hangingPunct="0">
                        <a:lnSpc>
                          <a:spcPts val="800"/>
                        </a:lnSpc>
                        <a:spcBef>
                          <a:spcPct val="0"/>
                        </a:spcBef>
                        <a:spcAft>
                          <a:spcPct val="0"/>
                        </a:spcAft>
                        <a:buClrTx/>
                        <a:buSzTx/>
                        <a:buFontTx/>
                        <a:buNone/>
                        <a:tabLst/>
                        <a:defRPr/>
                      </a:pPr>
                      <a:r>
                        <a:rPr kumimoji="0" lang="en-US" sz="800" b="1" i="0" u="none" strike="noStrike" kern="0" cap="none" spc="0" normalizeH="0" baseline="0" noProof="0" dirty="0">
                          <a:ln>
                            <a:noFill/>
                          </a:ln>
                          <a:solidFill>
                            <a:srgbClr val="FFFFFF"/>
                          </a:solidFill>
                          <a:effectLst/>
                          <a:uLnTx/>
                          <a:uFillTx/>
                          <a:cs typeface="Arial" panose="020B0604020202020204" pitchFamily="34" charset="0"/>
                        </a:rPr>
                        <a:t>FTR 600 mg </a:t>
                      </a:r>
                    </a:p>
                    <a:p>
                      <a:pPr marL="0" marR="0" lvl="0" indent="0" algn="ctr" defTabSz="514350" eaLnBrk="0" fontAlgn="base" latinLnBrk="0" hangingPunct="0">
                        <a:lnSpc>
                          <a:spcPts val="800"/>
                        </a:lnSpc>
                        <a:spcBef>
                          <a:spcPct val="0"/>
                        </a:spcBef>
                        <a:spcAft>
                          <a:spcPct val="0"/>
                        </a:spcAft>
                        <a:buClrTx/>
                        <a:buSzTx/>
                        <a:buFontTx/>
                        <a:buNone/>
                        <a:tabLst/>
                        <a:defRPr/>
                      </a:pPr>
                      <a:r>
                        <a:rPr kumimoji="0" lang="en-US" sz="800" b="1" i="0" u="none" strike="noStrike" kern="0" cap="none" spc="0" normalizeH="0" baseline="0" noProof="0" dirty="0">
                          <a:ln>
                            <a:noFill/>
                          </a:ln>
                          <a:solidFill>
                            <a:srgbClr val="FFFFFF"/>
                          </a:solidFill>
                          <a:effectLst/>
                          <a:uLnTx/>
                          <a:uFillTx/>
                          <a:cs typeface="Arial" panose="020B0604020202020204" pitchFamily="34" charset="0"/>
                        </a:rPr>
                        <a:t>BID + failing </a:t>
                      </a:r>
                    </a:p>
                    <a:p>
                      <a:pPr marL="0" marR="0" lvl="0" indent="0" algn="ctr" defTabSz="514350" eaLnBrk="0" fontAlgn="base" latinLnBrk="0" hangingPunct="0">
                        <a:lnSpc>
                          <a:spcPts val="800"/>
                        </a:lnSpc>
                        <a:spcBef>
                          <a:spcPct val="0"/>
                        </a:spcBef>
                        <a:spcAft>
                          <a:spcPct val="0"/>
                        </a:spcAft>
                        <a:buClrTx/>
                        <a:buSzTx/>
                        <a:buFontTx/>
                        <a:buNone/>
                        <a:tabLst/>
                        <a:defRPr/>
                      </a:pPr>
                      <a:r>
                        <a:rPr kumimoji="0" lang="en-US" sz="800" b="1" i="0" u="none" strike="noStrike" kern="0" cap="none" spc="0" normalizeH="0" baseline="0" noProof="0" dirty="0">
                          <a:ln>
                            <a:noFill/>
                          </a:ln>
                          <a:solidFill>
                            <a:srgbClr val="FFFFFF"/>
                          </a:solidFill>
                          <a:effectLst/>
                          <a:uLnTx/>
                          <a:uFillTx/>
                          <a:cs typeface="Arial" panose="020B0604020202020204" pitchFamily="34" charset="0"/>
                        </a:rPr>
                        <a:t>regimen</a:t>
                      </a:r>
                    </a:p>
                  </p:txBody>
                </p:sp>
              </p:grpSp>
              <p:sp>
                <p:nvSpPr>
                  <p:cNvPr id="249" name="AutoShape 2">
                    <a:extLst>
                      <a:ext uri="{FF2B5EF4-FFF2-40B4-BE49-F238E27FC236}">
                        <a16:creationId xmlns:a16="http://schemas.microsoft.com/office/drawing/2014/main" id="{FA55ECA1-DAFF-431B-93BF-291EAF4C7647}"/>
                      </a:ext>
                    </a:extLst>
                  </p:cNvPr>
                  <p:cNvSpPr>
                    <a:spLocks noChangeArrowheads="1"/>
                  </p:cNvSpPr>
                  <p:nvPr/>
                </p:nvSpPr>
                <p:spPr bwMode="auto">
                  <a:xfrm>
                    <a:off x="8313407" y="7119929"/>
                    <a:ext cx="1549452" cy="400757"/>
                  </a:xfrm>
                  <a:prstGeom prst="rightArrow">
                    <a:avLst>
                      <a:gd name="adj1" fmla="val 71117"/>
                      <a:gd name="adj2" fmla="val 48094"/>
                    </a:avLst>
                  </a:prstGeom>
                  <a:solidFill>
                    <a:srgbClr val="E7E6E6"/>
                  </a:solidFill>
                  <a:ln w="19050">
                    <a:noFill/>
                    <a:miter lim="800000"/>
                    <a:headEnd/>
                    <a:tailEnd/>
                  </a:ln>
                  <a:effectLst/>
                </p:spPr>
                <p:txBody>
                  <a:bodyPr wrap="none" anchor="ctr"/>
                  <a:lstStyle/>
                  <a:p>
                    <a:pPr marL="0" marR="0" lvl="0" indent="0" algn="ctr" defTabSz="51435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071D49"/>
                        </a:solidFill>
                        <a:effectLst/>
                        <a:uLnTx/>
                        <a:uFillTx/>
                        <a:cs typeface="Arial" panose="020B0604020202020204" pitchFamily="34" charset="0"/>
                      </a:rPr>
                      <a:t>Non-randomized</a:t>
                    </a:r>
                  </a:p>
                </p:txBody>
              </p:sp>
              <p:sp>
                <p:nvSpPr>
                  <p:cNvPr id="250" name="AutoShape 4">
                    <a:extLst>
                      <a:ext uri="{FF2B5EF4-FFF2-40B4-BE49-F238E27FC236}">
                        <a16:creationId xmlns:a16="http://schemas.microsoft.com/office/drawing/2014/main" id="{219278C7-2763-44BB-A035-A90463C841FC}"/>
                      </a:ext>
                    </a:extLst>
                  </p:cNvPr>
                  <p:cNvSpPr>
                    <a:spLocks noChangeArrowheads="1"/>
                  </p:cNvSpPr>
                  <p:nvPr/>
                </p:nvSpPr>
                <p:spPr bwMode="auto">
                  <a:xfrm>
                    <a:off x="9879811" y="7140664"/>
                    <a:ext cx="2960405" cy="335660"/>
                  </a:xfrm>
                  <a:prstGeom prst="homePlate">
                    <a:avLst>
                      <a:gd name="adj" fmla="val 37877"/>
                    </a:avLst>
                  </a:prstGeom>
                  <a:solidFill>
                    <a:schemeClr val="accent2"/>
                  </a:solidFill>
                  <a:ln w="19050">
                    <a:noFill/>
                    <a:miter lim="800000"/>
                    <a:headEnd/>
                    <a:tailEnd/>
                  </a:ln>
                  <a:effectLst/>
                </p:spPr>
                <p:txBody>
                  <a:bodyPr wrap="none" anchor="ctr"/>
                  <a:lstStyle/>
                  <a:p>
                    <a:pPr marL="0" marR="0" lvl="0" indent="0" algn="ctr" defTabSz="51435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cs typeface="Arial" panose="020B0604020202020204" pitchFamily="34" charset="0"/>
                      </a:rPr>
                      <a:t>Open-label FTR 600 mg BID </a:t>
                    </a:r>
                    <a:br>
                      <a:rPr kumimoji="0" lang="en-US" sz="1050" b="1" i="0" u="none" strike="noStrike" kern="0" cap="none" spc="0" normalizeH="0" baseline="0" noProof="0" dirty="0">
                        <a:ln>
                          <a:noFill/>
                        </a:ln>
                        <a:solidFill>
                          <a:srgbClr val="FFFFFF"/>
                        </a:solidFill>
                        <a:effectLst/>
                        <a:uLnTx/>
                        <a:uFillTx/>
                        <a:cs typeface="Arial" panose="020B0604020202020204" pitchFamily="34" charset="0"/>
                      </a:rPr>
                    </a:br>
                    <a:r>
                      <a:rPr kumimoji="0" lang="en-US" sz="1050" b="1" i="0" u="none" strike="noStrike" kern="0" cap="none" spc="0" normalizeH="0" baseline="0" noProof="0" dirty="0">
                        <a:ln>
                          <a:noFill/>
                        </a:ln>
                        <a:solidFill>
                          <a:srgbClr val="FFFFFF"/>
                        </a:solidFill>
                        <a:effectLst/>
                        <a:uLnTx/>
                        <a:uFillTx/>
                        <a:cs typeface="Arial" panose="020B0604020202020204" pitchFamily="34" charset="0"/>
                      </a:rPr>
                      <a:t>+ OBT</a:t>
                    </a:r>
                    <a:r>
                      <a:rPr kumimoji="0" lang="en-US" sz="1050" b="1" i="0" u="none" strike="noStrike" kern="0" cap="none" spc="0" normalizeH="0" baseline="30000" noProof="0" dirty="0">
                        <a:ln>
                          <a:noFill/>
                        </a:ln>
                        <a:solidFill>
                          <a:srgbClr val="FFFFFF"/>
                        </a:solidFill>
                        <a:effectLst/>
                        <a:uLnTx/>
                        <a:uFillTx/>
                        <a:cs typeface="Arial" panose="020B0604020202020204" pitchFamily="34" charset="0"/>
                      </a:rPr>
                      <a:t>†</a:t>
                    </a:r>
                    <a:r>
                      <a:rPr kumimoji="0" lang="en-US" sz="1050" b="1" i="0" u="none" strike="noStrike" kern="0" cap="none" spc="0" normalizeH="0" baseline="0" noProof="0" dirty="0">
                        <a:ln>
                          <a:noFill/>
                        </a:ln>
                        <a:solidFill>
                          <a:srgbClr val="FFFFFF"/>
                        </a:solidFill>
                        <a:effectLst/>
                        <a:uLnTx/>
                        <a:uFillTx/>
                        <a:cs typeface="Arial" panose="020B0604020202020204" pitchFamily="34" charset="0"/>
                      </a:rPr>
                      <a:t> </a:t>
                    </a:r>
                  </a:p>
                </p:txBody>
              </p:sp>
              <p:sp>
                <p:nvSpPr>
                  <p:cNvPr id="251" name="Rectangle 20">
                    <a:extLst>
                      <a:ext uri="{FF2B5EF4-FFF2-40B4-BE49-F238E27FC236}">
                        <a16:creationId xmlns:a16="http://schemas.microsoft.com/office/drawing/2014/main" id="{6D16EFD6-F4C5-4965-ABE1-AC987D15CC63}"/>
                      </a:ext>
                    </a:extLst>
                  </p:cNvPr>
                  <p:cNvSpPr>
                    <a:spLocks noChangeArrowheads="1"/>
                  </p:cNvSpPr>
                  <p:nvPr/>
                </p:nvSpPr>
                <p:spPr bwMode="auto">
                  <a:xfrm>
                    <a:off x="8948031" y="5893619"/>
                    <a:ext cx="596804" cy="94500"/>
                  </a:xfrm>
                  <a:prstGeom prst="rect">
                    <a:avLst/>
                  </a:prstGeom>
                  <a:noFill/>
                  <a:ln w="9525" algn="ctr">
                    <a:noFill/>
                    <a:miter lim="800000"/>
                    <a:headEnd/>
                    <a:tailEnd/>
                  </a:ln>
                </p:spPr>
                <p:txBody>
                  <a:bodyPr wrap="none" lIns="0" tIns="0" rIns="0" bIns="0" anchor="t" anchorCtr="0"/>
                  <a:lstStyle/>
                  <a:p>
                    <a:pPr marL="159842" marR="0" lvl="0" indent="-159842" algn="ctr" defTabSz="448271" eaLnBrk="0" fontAlgn="base" latinLnBrk="0" hangingPunct="0">
                      <a:lnSpc>
                        <a:spcPts val="750"/>
                      </a:lnSpc>
                      <a:spcBef>
                        <a:spcPct val="25000"/>
                      </a:spcBef>
                      <a:spcAft>
                        <a:spcPct val="0"/>
                      </a:spcAft>
                      <a:buClr>
                        <a:srgbClr val="FF6623"/>
                      </a:buClr>
                      <a:buSzPct val="125000"/>
                      <a:buFontTx/>
                      <a:buNone/>
                      <a:tabLst/>
                      <a:defRPr/>
                    </a:pPr>
                    <a:r>
                      <a:rPr kumimoji="0" lang="en-US" sz="800" b="1" i="0" u="none" strike="noStrike" kern="0" cap="none" spc="0" normalizeH="0" baseline="0" noProof="0" dirty="0">
                        <a:ln>
                          <a:noFill/>
                        </a:ln>
                        <a:solidFill>
                          <a:srgbClr val="071D49"/>
                        </a:solidFill>
                        <a:effectLst/>
                        <a:uLnTx/>
                        <a:uFillTx/>
                        <a:ea typeface="MS PGothic" pitchFamily="34" charset="-128"/>
                        <a:cs typeface="Arial" panose="020B0604020202020204" pitchFamily="34" charset="0"/>
                      </a:rPr>
                      <a:t>Day 1</a:t>
                    </a:r>
                  </a:p>
                </p:txBody>
              </p:sp>
              <p:cxnSp>
                <p:nvCxnSpPr>
                  <p:cNvPr id="252" name="Straight Connector 19">
                    <a:extLst>
                      <a:ext uri="{FF2B5EF4-FFF2-40B4-BE49-F238E27FC236}">
                        <a16:creationId xmlns:a16="http://schemas.microsoft.com/office/drawing/2014/main" id="{F3C536F7-DB60-4B73-B017-C716EB72B2AD}"/>
                      </a:ext>
                    </a:extLst>
                  </p:cNvPr>
                  <p:cNvCxnSpPr>
                    <a:cxnSpLocks noChangeShapeType="1"/>
                  </p:cNvCxnSpPr>
                  <p:nvPr/>
                </p:nvCxnSpPr>
                <p:spPr bwMode="auto">
                  <a:xfrm flipV="1">
                    <a:off x="9332081" y="6063243"/>
                    <a:ext cx="3268081" cy="2013"/>
                  </a:xfrm>
                  <a:prstGeom prst="line">
                    <a:avLst/>
                  </a:prstGeom>
                  <a:noFill/>
                  <a:ln w="19050" algn="ctr">
                    <a:solidFill>
                      <a:srgbClr val="071D49"/>
                    </a:solidFill>
                    <a:round/>
                    <a:headEnd/>
                    <a:tailEnd/>
                  </a:ln>
                  <a:extLst>
                    <a:ext uri="{909E8E84-426E-40DD-AFC4-6F175D3DCCD1}">
                      <a14:hiddenFill xmlns:a14="http://schemas.microsoft.com/office/drawing/2010/main">
                        <a:noFill/>
                      </a14:hiddenFill>
                    </a:ext>
                  </a:extLst>
                </p:spPr>
              </p:cxnSp>
              <p:sp>
                <p:nvSpPr>
                  <p:cNvPr id="253" name="Oval 252">
                    <a:extLst>
                      <a:ext uri="{FF2B5EF4-FFF2-40B4-BE49-F238E27FC236}">
                        <a16:creationId xmlns:a16="http://schemas.microsoft.com/office/drawing/2014/main" id="{F3C3B1A6-358C-452E-8C3A-841BF90606B5}"/>
                      </a:ext>
                    </a:extLst>
                  </p:cNvPr>
                  <p:cNvSpPr/>
                  <p:nvPr/>
                </p:nvSpPr>
                <p:spPr>
                  <a:xfrm>
                    <a:off x="9254567" y="6033780"/>
                    <a:ext cx="77515" cy="60939"/>
                  </a:xfrm>
                  <a:prstGeom prst="ellipse">
                    <a:avLst/>
                  </a:prstGeom>
                  <a:solidFill>
                    <a:srgbClr val="071D49"/>
                  </a:solidFill>
                  <a:ln w="25400" cap="flat" cmpd="sng" algn="ctr">
                    <a:solidFill>
                      <a:srgbClr val="071D49"/>
                    </a:solidFill>
                    <a:prstDash val="solid"/>
                  </a:ln>
                  <a:effectLst/>
                </p:spPr>
                <p:txBody>
                  <a:bodyPr anchor="ctr"/>
                  <a:lstStyle/>
                  <a:p>
                    <a:pPr marL="0" marR="0" lvl="0" indent="0" algn="ctr" defTabSz="514350" eaLnBrk="0" fontAlgn="base" latinLnBrk="0" hangingPunct="0">
                      <a:lnSpc>
                        <a:spcPct val="100000"/>
                      </a:lnSpc>
                      <a:spcBef>
                        <a:spcPct val="0"/>
                      </a:spcBef>
                      <a:spcAft>
                        <a:spcPct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54" name="Oval 253">
                    <a:extLst>
                      <a:ext uri="{FF2B5EF4-FFF2-40B4-BE49-F238E27FC236}">
                        <a16:creationId xmlns:a16="http://schemas.microsoft.com/office/drawing/2014/main" id="{E3EFBCD1-C77F-49FB-8D58-49AC61CFA6DA}"/>
                      </a:ext>
                    </a:extLst>
                  </p:cNvPr>
                  <p:cNvSpPr/>
                  <p:nvPr/>
                </p:nvSpPr>
                <p:spPr>
                  <a:xfrm>
                    <a:off x="9862857" y="6033780"/>
                    <a:ext cx="77515" cy="60939"/>
                  </a:xfrm>
                  <a:prstGeom prst="ellipse">
                    <a:avLst/>
                  </a:prstGeom>
                  <a:solidFill>
                    <a:srgbClr val="071D49"/>
                  </a:solidFill>
                  <a:ln w="25400" cap="flat" cmpd="sng" algn="ctr">
                    <a:solidFill>
                      <a:srgbClr val="071D49"/>
                    </a:solidFill>
                    <a:prstDash val="solid"/>
                  </a:ln>
                  <a:effectLst/>
                </p:spPr>
                <p:txBody>
                  <a:bodyPr anchor="ctr"/>
                  <a:lstStyle/>
                  <a:p>
                    <a:pPr marL="0" marR="0" lvl="0" indent="0" algn="ctr" defTabSz="514350" eaLnBrk="0" fontAlgn="base" latinLnBrk="0" hangingPunct="0">
                      <a:lnSpc>
                        <a:spcPct val="100000"/>
                      </a:lnSpc>
                      <a:spcBef>
                        <a:spcPct val="0"/>
                      </a:spcBef>
                      <a:spcAft>
                        <a:spcPct val="0"/>
                      </a:spcAft>
                      <a:buClrTx/>
                      <a:buSzTx/>
                      <a:buFontTx/>
                      <a:buNone/>
                      <a:tabLst/>
                      <a:defRPr/>
                    </a:pPr>
                    <a:endParaRPr kumimoji="0" lang="en-US" sz="900" b="0" i="0" u="none" strike="noStrike" kern="0" cap="none" spc="0" normalizeH="0" baseline="0" noProof="0" dirty="0">
                      <a:ln>
                        <a:noFill/>
                      </a:ln>
                      <a:solidFill>
                        <a:srgbClr val="E40046"/>
                      </a:solidFill>
                      <a:effectLst/>
                      <a:uLnTx/>
                      <a:uFillTx/>
                      <a:latin typeface="Arial" panose="020B0604020202020204"/>
                      <a:ea typeface="+mn-ea"/>
                      <a:cs typeface="+mn-cs"/>
                    </a:endParaRPr>
                  </a:p>
                </p:txBody>
              </p:sp>
              <p:sp>
                <p:nvSpPr>
                  <p:cNvPr id="255" name="Rectangle 20">
                    <a:extLst>
                      <a:ext uri="{FF2B5EF4-FFF2-40B4-BE49-F238E27FC236}">
                        <a16:creationId xmlns:a16="http://schemas.microsoft.com/office/drawing/2014/main" id="{A716AAA7-2139-4FBD-A42C-1639F03B0CFA}"/>
                      </a:ext>
                    </a:extLst>
                  </p:cNvPr>
                  <p:cNvSpPr>
                    <a:spLocks noChangeArrowheads="1"/>
                  </p:cNvSpPr>
                  <p:nvPr/>
                </p:nvSpPr>
                <p:spPr bwMode="auto">
                  <a:xfrm>
                    <a:off x="9357426" y="5904347"/>
                    <a:ext cx="596804" cy="94500"/>
                  </a:xfrm>
                  <a:prstGeom prst="rect">
                    <a:avLst/>
                  </a:prstGeom>
                  <a:noFill/>
                  <a:ln w="9525" algn="ctr">
                    <a:noFill/>
                    <a:miter lim="800000"/>
                    <a:headEnd/>
                    <a:tailEnd/>
                  </a:ln>
                </p:spPr>
                <p:txBody>
                  <a:bodyPr wrap="none" lIns="0" tIns="0" rIns="0" bIns="0" anchor="b" anchorCtr="0"/>
                  <a:lstStyle/>
                  <a:p>
                    <a:pPr marL="159842" marR="0" lvl="0" indent="-159842" algn="r" defTabSz="448271" eaLnBrk="0" fontAlgn="base" latinLnBrk="0" hangingPunct="0">
                      <a:lnSpc>
                        <a:spcPct val="80000"/>
                      </a:lnSpc>
                      <a:spcBef>
                        <a:spcPct val="0"/>
                      </a:spcBef>
                      <a:spcAft>
                        <a:spcPts val="200"/>
                      </a:spcAft>
                      <a:buClr>
                        <a:srgbClr val="FF6623"/>
                      </a:buClr>
                      <a:buSzPct val="125000"/>
                      <a:buFontTx/>
                      <a:buNone/>
                      <a:tabLst/>
                      <a:defRPr/>
                    </a:pPr>
                    <a:r>
                      <a:rPr kumimoji="0" lang="en-US" sz="800" b="0" i="1" u="none" strike="noStrike" kern="0" cap="none" spc="0" normalizeH="0" baseline="0" noProof="0" dirty="0">
                        <a:ln>
                          <a:noFill/>
                        </a:ln>
                        <a:solidFill>
                          <a:srgbClr val="071D49"/>
                        </a:solidFill>
                        <a:effectLst/>
                        <a:uLnTx/>
                        <a:uFillTx/>
                        <a:ea typeface="MS PGothic" pitchFamily="34" charset="-128"/>
                        <a:cs typeface="Arial" panose="020B0604020202020204" pitchFamily="34" charset="0"/>
                      </a:rPr>
                      <a:t>Primary</a:t>
                    </a:r>
                    <a:br>
                      <a:rPr kumimoji="0" lang="en-US" sz="800" b="0" i="1" u="none" strike="noStrike" kern="0" cap="none" spc="0" normalizeH="0" baseline="0" noProof="0" dirty="0">
                        <a:ln>
                          <a:noFill/>
                        </a:ln>
                        <a:solidFill>
                          <a:srgbClr val="071D49"/>
                        </a:solidFill>
                        <a:effectLst/>
                        <a:uLnTx/>
                        <a:uFillTx/>
                        <a:ea typeface="MS PGothic" pitchFamily="34" charset="-128"/>
                        <a:cs typeface="Arial" panose="020B0604020202020204" pitchFamily="34" charset="0"/>
                      </a:rPr>
                    </a:br>
                    <a:r>
                      <a:rPr kumimoji="0" lang="en-US" sz="800" b="0" i="1" u="none" strike="noStrike" kern="0" cap="none" spc="0" normalizeH="0" baseline="0" noProof="0" dirty="0">
                        <a:ln>
                          <a:noFill/>
                        </a:ln>
                        <a:solidFill>
                          <a:srgbClr val="071D49"/>
                        </a:solidFill>
                        <a:effectLst/>
                        <a:uLnTx/>
                        <a:uFillTx/>
                        <a:ea typeface="MS PGothic" pitchFamily="34" charset="-128"/>
                        <a:cs typeface="Arial" panose="020B0604020202020204" pitchFamily="34" charset="0"/>
                      </a:rPr>
                      <a:t>endpoint</a:t>
                    </a:r>
                  </a:p>
                  <a:p>
                    <a:pPr marL="159842" marR="0" lvl="0" indent="-159842" algn="r" defTabSz="448271" eaLnBrk="0" fontAlgn="base" latinLnBrk="0" hangingPunct="0">
                      <a:lnSpc>
                        <a:spcPct val="80000"/>
                      </a:lnSpc>
                      <a:spcBef>
                        <a:spcPct val="0"/>
                      </a:spcBef>
                      <a:spcAft>
                        <a:spcPct val="0"/>
                      </a:spcAft>
                      <a:buClr>
                        <a:srgbClr val="FF6623"/>
                      </a:buClr>
                      <a:buSzPct val="125000"/>
                      <a:buFontTx/>
                      <a:buNone/>
                      <a:tabLst/>
                      <a:defRPr/>
                    </a:pPr>
                    <a:r>
                      <a:rPr kumimoji="0" lang="en-US" sz="800" b="1" i="0" u="none" strike="noStrike" kern="0" cap="none" spc="0" normalizeH="0" baseline="0" noProof="0" dirty="0">
                        <a:ln>
                          <a:noFill/>
                        </a:ln>
                        <a:solidFill>
                          <a:srgbClr val="071D49"/>
                        </a:solidFill>
                        <a:effectLst/>
                        <a:uLnTx/>
                        <a:uFillTx/>
                        <a:ea typeface="MS PGothic" pitchFamily="34" charset="-128"/>
                        <a:cs typeface="Arial" panose="020B0604020202020204" pitchFamily="34" charset="0"/>
                      </a:rPr>
                      <a:t>Day 8</a:t>
                    </a:r>
                  </a:p>
                </p:txBody>
              </p:sp>
              <p:sp>
                <p:nvSpPr>
                  <p:cNvPr id="256" name="Oval 255">
                    <a:extLst>
                      <a:ext uri="{FF2B5EF4-FFF2-40B4-BE49-F238E27FC236}">
                        <a16:creationId xmlns:a16="http://schemas.microsoft.com/office/drawing/2014/main" id="{3C96ABB5-3590-494A-9328-6933E7786F7B}"/>
                      </a:ext>
                    </a:extLst>
                  </p:cNvPr>
                  <p:cNvSpPr/>
                  <p:nvPr/>
                </p:nvSpPr>
                <p:spPr bwMode="auto">
                  <a:xfrm>
                    <a:off x="11231838" y="6033246"/>
                    <a:ext cx="77515" cy="62007"/>
                  </a:xfrm>
                  <a:prstGeom prst="ellipse">
                    <a:avLst/>
                  </a:prstGeom>
                  <a:solidFill>
                    <a:srgbClr val="071D49"/>
                  </a:solidFill>
                  <a:ln w="25400" cap="flat" cmpd="sng" algn="ctr">
                    <a:solidFill>
                      <a:srgbClr val="071D49"/>
                    </a:solidFill>
                    <a:prstDash val="solid"/>
                  </a:ln>
                  <a:effectLst/>
                </p:spPr>
                <p:txBody>
                  <a:bodyPr anchor="ctr"/>
                  <a:lstStyle/>
                  <a:p>
                    <a:pPr marL="0" marR="0" lvl="0" indent="0" algn="ctr" defTabSz="514350" eaLnBrk="0" fontAlgn="base" latinLnBrk="0" hangingPunct="0">
                      <a:lnSpc>
                        <a:spcPct val="100000"/>
                      </a:lnSpc>
                      <a:spcBef>
                        <a:spcPct val="0"/>
                      </a:spcBef>
                      <a:spcAft>
                        <a:spcPct val="0"/>
                      </a:spcAft>
                      <a:buClrTx/>
                      <a:buSzTx/>
                      <a:buFontTx/>
                      <a:buNone/>
                      <a:tabLst/>
                      <a:defRPr/>
                    </a:pPr>
                    <a:endParaRPr kumimoji="0" lang="en-US" sz="9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57" name="Oval 256">
                    <a:extLst>
                      <a:ext uri="{FF2B5EF4-FFF2-40B4-BE49-F238E27FC236}">
                        <a16:creationId xmlns:a16="http://schemas.microsoft.com/office/drawing/2014/main" id="{ED6FF5CD-C6ED-47AD-82DD-F78BFD7A9E12}"/>
                      </a:ext>
                    </a:extLst>
                  </p:cNvPr>
                  <p:cNvSpPr/>
                  <p:nvPr/>
                </p:nvSpPr>
                <p:spPr bwMode="auto">
                  <a:xfrm>
                    <a:off x="10036279" y="6033246"/>
                    <a:ext cx="77515" cy="62007"/>
                  </a:xfrm>
                  <a:prstGeom prst="ellipse">
                    <a:avLst/>
                  </a:prstGeom>
                  <a:solidFill>
                    <a:srgbClr val="071D49"/>
                  </a:solidFill>
                  <a:ln w="25400" cap="flat" cmpd="sng" algn="ctr">
                    <a:solidFill>
                      <a:srgbClr val="071D49"/>
                    </a:solidFill>
                    <a:prstDash val="solid"/>
                  </a:ln>
                  <a:effectLst/>
                </p:spPr>
                <p:txBody>
                  <a:bodyPr anchor="ctr"/>
                  <a:lstStyle/>
                  <a:p>
                    <a:pPr marL="0" marR="0" lvl="0" indent="0" algn="ctr" defTabSz="514350" eaLnBrk="0" fontAlgn="base" latinLnBrk="0" hangingPunct="0">
                      <a:lnSpc>
                        <a:spcPct val="100000"/>
                      </a:lnSpc>
                      <a:spcBef>
                        <a:spcPct val="0"/>
                      </a:spcBef>
                      <a:spcAft>
                        <a:spcPct val="0"/>
                      </a:spcAft>
                      <a:buClrTx/>
                      <a:buSzTx/>
                      <a:buFontTx/>
                      <a:buNone/>
                      <a:tabLst/>
                      <a:defRPr/>
                    </a:pPr>
                    <a:endParaRPr kumimoji="0" lang="en-US" sz="9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58" name="Rectangle 20">
                    <a:extLst>
                      <a:ext uri="{FF2B5EF4-FFF2-40B4-BE49-F238E27FC236}">
                        <a16:creationId xmlns:a16="http://schemas.microsoft.com/office/drawing/2014/main" id="{C2524CB7-73CA-4E00-B508-7C0977EE0F5D}"/>
                      </a:ext>
                    </a:extLst>
                  </p:cNvPr>
                  <p:cNvSpPr>
                    <a:spLocks noChangeArrowheads="1"/>
                  </p:cNvSpPr>
                  <p:nvPr/>
                </p:nvSpPr>
                <p:spPr bwMode="auto">
                  <a:xfrm>
                    <a:off x="10065184" y="5893619"/>
                    <a:ext cx="596804" cy="94500"/>
                  </a:xfrm>
                  <a:prstGeom prst="rect">
                    <a:avLst/>
                  </a:prstGeom>
                  <a:noFill/>
                  <a:ln w="9525" algn="ctr">
                    <a:noFill/>
                    <a:miter lim="800000"/>
                    <a:headEnd/>
                    <a:tailEnd/>
                  </a:ln>
                </p:spPr>
                <p:txBody>
                  <a:bodyPr wrap="none" lIns="0" tIns="0" rIns="0" bIns="0" anchor="t" anchorCtr="0"/>
                  <a:lstStyle/>
                  <a:p>
                    <a:pPr marL="159842" marR="0" lvl="0" indent="-159842" defTabSz="448271" eaLnBrk="0" fontAlgn="base" latinLnBrk="0" hangingPunct="0">
                      <a:lnSpc>
                        <a:spcPts val="750"/>
                      </a:lnSpc>
                      <a:spcBef>
                        <a:spcPct val="25000"/>
                      </a:spcBef>
                      <a:spcAft>
                        <a:spcPct val="0"/>
                      </a:spcAft>
                      <a:buClr>
                        <a:srgbClr val="FF6623"/>
                      </a:buClr>
                      <a:buSzPct val="125000"/>
                      <a:buFontTx/>
                      <a:buNone/>
                      <a:tabLst/>
                      <a:defRPr/>
                    </a:pPr>
                    <a:r>
                      <a:rPr kumimoji="0" lang="en-US" sz="800" b="1" i="0" u="none" strike="noStrike" kern="0" cap="none" spc="0" normalizeH="0" baseline="0" noProof="0" dirty="0">
                        <a:ln>
                          <a:noFill/>
                        </a:ln>
                        <a:solidFill>
                          <a:srgbClr val="071D49"/>
                        </a:solidFill>
                        <a:effectLst/>
                        <a:uLnTx/>
                        <a:uFillTx/>
                        <a:ea typeface="MS PGothic" pitchFamily="34" charset="-128"/>
                        <a:cs typeface="Arial" panose="020B0604020202020204" pitchFamily="34" charset="0"/>
                      </a:rPr>
                      <a:t>Day 9</a:t>
                    </a:r>
                  </a:p>
                </p:txBody>
              </p:sp>
              <p:sp>
                <p:nvSpPr>
                  <p:cNvPr id="259" name="Oval 258">
                    <a:extLst>
                      <a:ext uri="{FF2B5EF4-FFF2-40B4-BE49-F238E27FC236}">
                        <a16:creationId xmlns:a16="http://schemas.microsoft.com/office/drawing/2014/main" id="{E2DEECED-91D9-4BEB-9355-CC5686C583D4}"/>
                      </a:ext>
                    </a:extLst>
                  </p:cNvPr>
                  <p:cNvSpPr/>
                  <p:nvPr/>
                </p:nvSpPr>
                <p:spPr bwMode="auto">
                  <a:xfrm>
                    <a:off x="12013075" y="6033246"/>
                    <a:ext cx="77515" cy="62007"/>
                  </a:xfrm>
                  <a:prstGeom prst="ellipse">
                    <a:avLst/>
                  </a:prstGeom>
                  <a:solidFill>
                    <a:srgbClr val="071D49"/>
                  </a:solidFill>
                  <a:ln w="25400" cap="flat" cmpd="sng" algn="ctr">
                    <a:solidFill>
                      <a:srgbClr val="071D49"/>
                    </a:solidFill>
                    <a:prstDash val="solid"/>
                  </a:ln>
                  <a:effectLst/>
                </p:spPr>
                <p:txBody>
                  <a:bodyPr anchor="ctr"/>
                  <a:lstStyle/>
                  <a:p>
                    <a:pPr marL="0" marR="0" lvl="0" indent="0" algn="ctr" defTabSz="514350" eaLnBrk="0" fontAlgn="base" latinLnBrk="0" hangingPunct="0">
                      <a:lnSpc>
                        <a:spcPct val="100000"/>
                      </a:lnSpc>
                      <a:spcBef>
                        <a:spcPct val="0"/>
                      </a:spcBef>
                      <a:spcAft>
                        <a:spcPct val="0"/>
                      </a:spcAft>
                      <a:buClrTx/>
                      <a:buSzTx/>
                      <a:buFontTx/>
                      <a:buNone/>
                      <a:tabLst/>
                      <a:defRPr/>
                    </a:pPr>
                    <a:endParaRPr kumimoji="0" lang="en-US" sz="9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60" name="Oval 259">
                    <a:extLst>
                      <a:ext uri="{FF2B5EF4-FFF2-40B4-BE49-F238E27FC236}">
                        <a16:creationId xmlns:a16="http://schemas.microsoft.com/office/drawing/2014/main" id="{8D194DFB-9956-4CBF-831A-587B76BCFB01}"/>
                      </a:ext>
                    </a:extLst>
                  </p:cNvPr>
                  <p:cNvSpPr/>
                  <p:nvPr/>
                </p:nvSpPr>
                <p:spPr bwMode="auto">
                  <a:xfrm>
                    <a:off x="12796909" y="6033246"/>
                    <a:ext cx="77515" cy="62007"/>
                  </a:xfrm>
                  <a:prstGeom prst="ellipse">
                    <a:avLst/>
                  </a:prstGeom>
                  <a:solidFill>
                    <a:srgbClr val="071D49"/>
                  </a:solidFill>
                  <a:ln w="25400" cap="flat" cmpd="sng" algn="ctr">
                    <a:solidFill>
                      <a:srgbClr val="071D49"/>
                    </a:solidFill>
                    <a:prstDash val="solid"/>
                  </a:ln>
                  <a:effectLst/>
                </p:spPr>
                <p:txBody>
                  <a:bodyPr anchor="ctr"/>
                  <a:lstStyle/>
                  <a:p>
                    <a:pPr marL="0" marR="0" lvl="0" indent="0" algn="ctr" defTabSz="514350" eaLnBrk="0" fontAlgn="base" latinLnBrk="0" hangingPunct="0">
                      <a:lnSpc>
                        <a:spcPct val="100000"/>
                      </a:lnSpc>
                      <a:spcBef>
                        <a:spcPct val="0"/>
                      </a:spcBef>
                      <a:spcAft>
                        <a:spcPct val="0"/>
                      </a:spcAft>
                      <a:buClrTx/>
                      <a:buSzTx/>
                      <a:buFontTx/>
                      <a:buNone/>
                      <a:tabLst/>
                      <a:defRPr/>
                    </a:pPr>
                    <a:endParaRPr kumimoji="0" lang="en-US" sz="900" b="0" i="0" u="none" strike="noStrike" kern="0" cap="none" spc="0" normalizeH="0" baseline="0" noProof="0" dirty="0">
                      <a:ln>
                        <a:noFill/>
                      </a:ln>
                      <a:solidFill>
                        <a:srgbClr val="071D49"/>
                      </a:solidFill>
                      <a:effectLst/>
                      <a:uLnTx/>
                      <a:uFillTx/>
                      <a:latin typeface="Arial" panose="020B0604020202020204"/>
                      <a:ea typeface="+mn-ea"/>
                      <a:cs typeface="+mn-cs"/>
                    </a:endParaRPr>
                  </a:p>
                </p:txBody>
              </p:sp>
              <p:sp>
                <p:nvSpPr>
                  <p:cNvPr id="261" name="Rectangle 20">
                    <a:extLst>
                      <a:ext uri="{FF2B5EF4-FFF2-40B4-BE49-F238E27FC236}">
                        <a16:creationId xmlns:a16="http://schemas.microsoft.com/office/drawing/2014/main" id="{C7CBF702-66EA-47FF-B158-561259928C17}"/>
                      </a:ext>
                    </a:extLst>
                  </p:cNvPr>
                  <p:cNvSpPr>
                    <a:spLocks noChangeArrowheads="1"/>
                  </p:cNvSpPr>
                  <p:nvPr/>
                </p:nvSpPr>
                <p:spPr bwMode="auto">
                  <a:xfrm>
                    <a:off x="10972194" y="5893619"/>
                    <a:ext cx="596804" cy="94500"/>
                  </a:xfrm>
                  <a:prstGeom prst="rect">
                    <a:avLst/>
                  </a:prstGeom>
                  <a:noFill/>
                  <a:ln w="9525" algn="ctr">
                    <a:noFill/>
                    <a:miter lim="800000"/>
                    <a:headEnd/>
                    <a:tailEnd/>
                  </a:ln>
                </p:spPr>
                <p:txBody>
                  <a:bodyPr wrap="none" lIns="0" tIns="0" rIns="0" bIns="0" anchor="t" anchorCtr="0"/>
                  <a:lstStyle/>
                  <a:p>
                    <a:pPr marL="0" marR="0" lvl="0" indent="0" algn="ctr" defTabSz="448271" eaLnBrk="0" fontAlgn="base" latinLnBrk="0" hangingPunct="0">
                      <a:lnSpc>
                        <a:spcPts val="750"/>
                      </a:lnSpc>
                      <a:spcBef>
                        <a:spcPct val="25000"/>
                      </a:spcBef>
                      <a:spcAft>
                        <a:spcPct val="0"/>
                      </a:spcAft>
                      <a:buClr>
                        <a:srgbClr val="FF6623"/>
                      </a:buClr>
                      <a:buSzPct val="125000"/>
                      <a:buFontTx/>
                      <a:buNone/>
                      <a:tabLst/>
                      <a:defRPr/>
                    </a:pPr>
                    <a:r>
                      <a:rPr kumimoji="0" lang="en-US" sz="800" b="1" i="0" u="none" strike="noStrike" kern="0" cap="none" spc="0" normalizeH="0" baseline="0" noProof="0" dirty="0">
                        <a:ln>
                          <a:noFill/>
                        </a:ln>
                        <a:solidFill>
                          <a:srgbClr val="071D49"/>
                        </a:solidFill>
                        <a:effectLst/>
                        <a:uLnTx/>
                        <a:uFillTx/>
                        <a:ea typeface="MS PGothic" pitchFamily="34" charset="-128"/>
                        <a:cs typeface="Arial" panose="020B0604020202020204" pitchFamily="34" charset="0"/>
                      </a:rPr>
                      <a:t>Week 24  </a:t>
                    </a:r>
                  </a:p>
                </p:txBody>
              </p:sp>
              <p:sp>
                <p:nvSpPr>
                  <p:cNvPr id="262" name="Rectangle 20">
                    <a:extLst>
                      <a:ext uri="{FF2B5EF4-FFF2-40B4-BE49-F238E27FC236}">
                        <a16:creationId xmlns:a16="http://schemas.microsoft.com/office/drawing/2014/main" id="{4C191B10-C45B-4AAD-90D2-EF5E90F186D1}"/>
                      </a:ext>
                    </a:extLst>
                  </p:cNvPr>
                  <p:cNvSpPr>
                    <a:spLocks noChangeArrowheads="1"/>
                  </p:cNvSpPr>
                  <p:nvPr/>
                </p:nvSpPr>
                <p:spPr bwMode="auto">
                  <a:xfrm>
                    <a:off x="11753430" y="5893619"/>
                    <a:ext cx="596804" cy="94500"/>
                  </a:xfrm>
                  <a:prstGeom prst="rect">
                    <a:avLst/>
                  </a:prstGeom>
                  <a:noFill/>
                  <a:ln w="9525" algn="ctr">
                    <a:noFill/>
                    <a:miter lim="800000"/>
                    <a:headEnd/>
                    <a:tailEnd/>
                  </a:ln>
                </p:spPr>
                <p:txBody>
                  <a:bodyPr wrap="none" lIns="0" tIns="0" rIns="0" bIns="0" anchor="t" anchorCtr="0"/>
                  <a:lstStyle/>
                  <a:p>
                    <a:pPr marL="0" marR="0" lvl="0" indent="0" algn="ctr" defTabSz="448271" eaLnBrk="0" fontAlgn="base" latinLnBrk="0" hangingPunct="0">
                      <a:lnSpc>
                        <a:spcPts val="750"/>
                      </a:lnSpc>
                      <a:spcBef>
                        <a:spcPct val="25000"/>
                      </a:spcBef>
                      <a:spcAft>
                        <a:spcPct val="0"/>
                      </a:spcAft>
                      <a:buClr>
                        <a:srgbClr val="FF6623"/>
                      </a:buClr>
                      <a:buSzPct val="125000"/>
                      <a:buFontTx/>
                      <a:buNone/>
                      <a:tabLst/>
                      <a:defRPr/>
                    </a:pPr>
                    <a:r>
                      <a:rPr kumimoji="0" lang="en-US" sz="800" b="1" i="0" u="none" strike="noStrike" kern="0" cap="none" spc="0" normalizeH="0" baseline="0" noProof="0" dirty="0">
                        <a:ln>
                          <a:noFill/>
                        </a:ln>
                        <a:solidFill>
                          <a:srgbClr val="071D49"/>
                        </a:solidFill>
                        <a:effectLst/>
                        <a:uLnTx/>
                        <a:uFillTx/>
                        <a:ea typeface="MS PGothic" pitchFamily="34" charset="-128"/>
                        <a:cs typeface="Arial" panose="020B0604020202020204" pitchFamily="34" charset="0"/>
                      </a:rPr>
                      <a:t>Week 48 </a:t>
                    </a:r>
                  </a:p>
                </p:txBody>
              </p:sp>
              <p:sp>
                <p:nvSpPr>
                  <p:cNvPr id="263" name="Rectangle 20">
                    <a:extLst>
                      <a:ext uri="{FF2B5EF4-FFF2-40B4-BE49-F238E27FC236}">
                        <a16:creationId xmlns:a16="http://schemas.microsoft.com/office/drawing/2014/main" id="{1D54DE46-86DC-44A2-9CC5-06178D90A17A}"/>
                      </a:ext>
                    </a:extLst>
                  </p:cNvPr>
                  <p:cNvSpPr>
                    <a:spLocks noChangeArrowheads="1"/>
                  </p:cNvSpPr>
                  <p:nvPr/>
                </p:nvSpPr>
                <p:spPr bwMode="auto">
                  <a:xfrm>
                    <a:off x="12537264" y="5893619"/>
                    <a:ext cx="596804" cy="94500"/>
                  </a:xfrm>
                  <a:prstGeom prst="rect">
                    <a:avLst/>
                  </a:prstGeom>
                  <a:noFill/>
                  <a:ln w="9525" algn="ctr">
                    <a:noFill/>
                    <a:miter lim="800000"/>
                    <a:headEnd/>
                    <a:tailEnd/>
                  </a:ln>
                </p:spPr>
                <p:txBody>
                  <a:bodyPr wrap="none" lIns="0" tIns="0" rIns="0" bIns="0" anchor="t" anchorCtr="0"/>
                  <a:lstStyle/>
                  <a:p>
                    <a:pPr marL="0" marR="0" lvl="0" indent="0" algn="ctr" defTabSz="448271" eaLnBrk="0" fontAlgn="base" latinLnBrk="0" hangingPunct="0">
                      <a:lnSpc>
                        <a:spcPts val="750"/>
                      </a:lnSpc>
                      <a:spcBef>
                        <a:spcPct val="25000"/>
                      </a:spcBef>
                      <a:spcAft>
                        <a:spcPct val="0"/>
                      </a:spcAft>
                      <a:buClr>
                        <a:srgbClr val="FF6623"/>
                      </a:buClr>
                      <a:buSzPct val="125000"/>
                      <a:buFontTx/>
                      <a:buNone/>
                      <a:tabLst/>
                      <a:defRPr/>
                    </a:pPr>
                    <a:r>
                      <a:rPr kumimoji="0" lang="en-US" sz="800" b="1" i="0" u="none" strike="noStrike" kern="0" cap="none" spc="0" normalizeH="0" baseline="0" noProof="0" dirty="0">
                        <a:ln>
                          <a:noFill/>
                        </a:ln>
                        <a:solidFill>
                          <a:srgbClr val="071D49"/>
                        </a:solidFill>
                        <a:effectLst/>
                        <a:uLnTx/>
                        <a:uFillTx/>
                        <a:ea typeface="MS PGothic" pitchFamily="34" charset="-128"/>
                        <a:cs typeface="Arial" panose="020B0604020202020204" pitchFamily="34" charset="0"/>
                      </a:rPr>
                      <a:t>Week 96</a:t>
                    </a:r>
                    <a:endParaRPr kumimoji="0" lang="en-US" sz="800" b="1" i="0" u="none" strike="noStrike" kern="0" cap="none" spc="0" normalizeH="0" baseline="30000" noProof="0" dirty="0">
                      <a:ln>
                        <a:noFill/>
                      </a:ln>
                      <a:solidFill>
                        <a:srgbClr val="071D49"/>
                      </a:solidFill>
                      <a:effectLst/>
                      <a:uLnTx/>
                      <a:uFillTx/>
                      <a:ea typeface="MS PGothic" pitchFamily="34" charset="-128"/>
                      <a:cs typeface="Arial" panose="020B0604020202020204" pitchFamily="34" charset="0"/>
                    </a:endParaRPr>
                  </a:p>
                </p:txBody>
              </p:sp>
              <p:sp>
                <p:nvSpPr>
                  <p:cNvPr id="264" name="AutoShape 4">
                    <a:extLst>
                      <a:ext uri="{FF2B5EF4-FFF2-40B4-BE49-F238E27FC236}">
                        <a16:creationId xmlns:a16="http://schemas.microsoft.com/office/drawing/2014/main" id="{1333232E-C4EE-4487-9C78-DD115EE46AC5}"/>
                      </a:ext>
                    </a:extLst>
                  </p:cNvPr>
                  <p:cNvSpPr>
                    <a:spLocks noChangeArrowheads="1"/>
                  </p:cNvSpPr>
                  <p:nvPr/>
                </p:nvSpPr>
                <p:spPr bwMode="auto">
                  <a:xfrm>
                    <a:off x="10006229" y="6367568"/>
                    <a:ext cx="2854281" cy="516395"/>
                  </a:xfrm>
                  <a:prstGeom prst="homePlate">
                    <a:avLst>
                      <a:gd name="adj" fmla="val 37877"/>
                    </a:avLst>
                  </a:prstGeom>
                  <a:solidFill>
                    <a:schemeClr val="accent1"/>
                  </a:solidFill>
                  <a:ln w="19050">
                    <a:noFill/>
                    <a:miter lim="800000"/>
                    <a:headEnd/>
                    <a:tailEnd/>
                  </a:ln>
                  <a:effectLst/>
                </p:spPr>
                <p:txBody>
                  <a:bodyPr wrap="none" anchor="ctr"/>
                  <a:lstStyle/>
                  <a:p>
                    <a:pPr marL="0" marR="0" lvl="0" indent="0" algn="ctr" defTabSz="51435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cs typeface="Arial" panose="020B0604020202020204" pitchFamily="34" charset="0"/>
                      </a:rPr>
                      <a:t>Open-label FTR 600 mg BID</a:t>
                    </a:r>
                    <a:br>
                      <a:rPr kumimoji="0" lang="en-US" sz="1050" b="1" i="0" u="none" strike="noStrike" kern="0" cap="none" spc="0" normalizeH="0" baseline="0" noProof="0" dirty="0">
                        <a:ln>
                          <a:noFill/>
                        </a:ln>
                        <a:solidFill>
                          <a:srgbClr val="FFFFFF"/>
                        </a:solidFill>
                        <a:effectLst/>
                        <a:uLnTx/>
                        <a:uFillTx/>
                        <a:cs typeface="Arial" panose="020B0604020202020204" pitchFamily="34" charset="0"/>
                      </a:rPr>
                    </a:br>
                    <a:r>
                      <a:rPr kumimoji="0" lang="en-US" sz="1050" b="1" i="0" u="none" strike="noStrike" kern="0" cap="none" spc="0" normalizeH="0" baseline="0" noProof="0" dirty="0">
                        <a:ln>
                          <a:noFill/>
                        </a:ln>
                        <a:solidFill>
                          <a:srgbClr val="FFFFFF"/>
                        </a:solidFill>
                        <a:effectLst/>
                        <a:uLnTx/>
                        <a:uFillTx/>
                        <a:cs typeface="Arial" panose="020B0604020202020204" pitchFamily="34" charset="0"/>
                      </a:rPr>
                      <a:t> + OBT </a:t>
                    </a:r>
                  </a:p>
                </p:txBody>
              </p:sp>
              <p:cxnSp>
                <p:nvCxnSpPr>
                  <p:cNvPr id="265" name="Straight Connector 19">
                    <a:extLst>
                      <a:ext uri="{FF2B5EF4-FFF2-40B4-BE49-F238E27FC236}">
                        <a16:creationId xmlns:a16="http://schemas.microsoft.com/office/drawing/2014/main" id="{D18D55A0-6B1E-45DA-AC8E-60D037FFEE3B}"/>
                      </a:ext>
                    </a:extLst>
                  </p:cNvPr>
                  <p:cNvCxnSpPr>
                    <a:cxnSpLocks noChangeShapeType="1"/>
                  </p:cNvCxnSpPr>
                  <p:nvPr/>
                </p:nvCxnSpPr>
                <p:spPr bwMode="auto">
                  <a:xfrm>
                    <a:off x="9908254" y="7595266"/>
                    <a:ext cx="2691906" cy="3742"/>
                  </a:xfrm>
                  <a:prstGeom prst="line">
                    <a:avLst/>
                  </a:prstGeom>
                  <a:noFill/>
                  <a:ln w="19050" algn="ctr">
                    <a:solidFill>
                      <a:srgbClr val="071D49"/>
                    </a:solidFill>
                    <a:round/>
                    <a:headEnd/>
                    <a:tailEnd/>
                  </a:ln>
                  <a:extLst>
                    <a:ext uri="{909E8E84-426E-40DD-AFC4-6F175D3DCCD1}">
                      <a14:hiddenFill xmlns:a14="http://schemas.microsoft.com/office/drawing/2010/main">
                        <a:noFill/>
                      </a14:hiddenFill>
                    </a:ext>
                  </a:extLst>
                </p:spPr>
              </p:cxnSp>
              <p:sp>
                <p:nvSpPr>
                  <p:cNvPr id="266" name="Oval 265">
                    <a:extLst>
                      <a:ext uri="{FF2B5EF4-FFF2-40B4-BE49-F238E27FC236}">
                        <a16:creationId xmlns:a16="http://schemas.microsoft.com/office/drawing/2014/main" id="{96510375-A814-431A-9122-FFFF1AE0471B}"/>
                      </a:ext>
                    </a:extLst>
                  </p:cNvPr>
                  <p:cNvSpPr/>
                  <p:nvPr/>
                </p:nvSpPr>
                <p:spPr>
                  <a:xfrm>
                    <a:off x="9863347" y="7566134"/>
                    <a:ext cx="77515" cy="60939"/>
                  </a:xfrm>
                  <a:prstGeom prst="ellipse">
                    <a:avLst/>
                  </a:prstGeom>
                  <a:solidFill>
                    <a:srgbClr val="071D49"/>
                  </a:solidFill>
                  <a:ln w="25400" cap="flat" cmpd="sng" algn="ctr">
                    <a:solidFill>
                      <a:srgbClr val="071D49"/>
                    </a:solidFill>
                    <a:prstDash val="solid"/>
                  </a:ln>
                  <a:effectLst/>
                </p:spPr>
                <p:txBody>
                  <a:bodyPr anchor="ctr"/>
                  <a:lstStyle/>
                  <a:p>
                    <a:pPr marL="0" marR="0" lvl="0" indent="0" algn="ctr" defTabSz="514350" eaLnBrk="0" fontAlgn="base" latinLnBrk="0" hangingPunct="0">
                      <a:lnSpc>
                        <a:spcPct val="100000"/>
                      </a:lnSpc>
                      <a:spcBef>
                        <a:spcPct val="0"/>
                      </a:spcBef>
                      <a:spcAft>
                        <a:spcPct val="0"/>
                      </a:spcAft>
                      <a:buClrTx/>
                      <a:buSzTx/>
                      <a:buFontTx/>
                      <a:buNone/>
                      <a:tabLst/>
                      <a:defRPr/>
                    </a:pPr>
                    <a:endParaRPr kumimoji="0" lang="en-US" sz="900" b="0" i="0" u="none" strike="noStrike" kern="0" cap="none" spc="0" normalizeH="0" baseline="0" noProof="0" dirty="0">
                      <a:ln>
                        <a:noFill/>
                      </a:ln>
                      <a:solidFill>
                        <a:srgbClr val="C00000"/>
                      </a:solidFill>
                      <a:effectLst/>
                      <a:uLnTx/>
                      <a:uFillTx/>
                      <a:latin typeface="Arial" panose="020B0604020202020204"/>
                      <a:ea typeface="+mn-ea"/>
                      <a:cs typeface="+mn-cs"/>
                    </a:endParaRPr>
                  </a:p>
                </p:txBody>
              </p:sp>
              <p:sp>
                <p:nvSpPr>
                  <p:cNvPr id="267" name="Rectangle 20">
                    <a:extLst>
                      <a:ext uri="{FF2B5EF4-FFF2-40B4-BE49-F238E27FC236}">
                        <a16:creationId xmlns:a16="http://schemas.microsoft.com/office/drawing/2014/main" id="{27346954-AD9A-46AD-9B14-27F1A1FDBE57}"/>
                      </a:ext>
                    </a:extLst>
                  </p:cNvPr>
                  <p:cNvSpPr>
                    <a:spLocks noChangeArrowheads="1"/>
                  </p:cNvSpPr>
                  <p:nvPr/>
                </p:nvSpPr>
                <p:spPr bwMode="auto">
                  <a:xfrm>
                    <a:off x="9783904" y="7698843"/>
                    <a:ext cx="596804" cy="94500"/>
                  </a:xfrm>
                  <a:prstGeom prst="rect">
                    <a:avLst/>
                  </a:prstGeom>
                  <a:noFill/>
                  <a:ln w="9525" algn="ctr">
                    <a:noFill/>
                    <a:miter lim="800000"/>
                    <a:headEnd/>
                    <a:tailEnd/>
                  </a:ln>
                </p:spPr>
                <p:txBody>
                  <a:bodyPr wrap="none" lIns="0" tIns="0" rIns="0" bIns="0" anchor="t" anchorCtr="0"/>
                  <a:lstStyle/>
                  <a:p>
                    <a:pPr marL="159842" marR="0" lvl="0" indent="-159842" defTabSz="448271" eaLnBrk="0" fontAlgn="base" latinLnBrk="0" hangingPunct="0">
                      <a:lnSpc>
                        <a:spcPts val="750"/>
                      </a:lnSpc>
                      <a:spcBef>
                        <a:spcPct val="25000"/>
                      </a:spcBef>
                      <a:spcAft>
                        <a:spcPct val="0"/>
                      </a:spcAft>
                      <a:buClr>
                        <a:srgbClr val="FF6623"/>
                      </a:buClr>
                      <a:buSzPct val="125000"/>
                      <a:buFontTx/>
                      <a:buNone/>
                      <a:tabLst/>
                      <a:defRPr/>
                    </a:pPr>
                    <a:r>
                      <a:rPr kumimoji="0" lang="en-US" sz="800" b="1" i="0" u="none" strike="noStrike" kern="0" cap="none" spc="0" normalizeH="0" baseline="0" noProof="0" dirty="0">
                        <a:ln>
                          <a:noFill/>
                        </a:ln>
                        <a:solidFill>
                          <a:srgbClr val="071D49"/>
                        </a:solidFill>
                        <a:effectLst/>
                        <a:uLnTx/>
                        <a:uFillTx/>
                        <a:ea typeface="MS PGothic" pitchFamily="34" charset="-128"/>
                        <a:cs typeface="Arial" panose="020B0604020202020204" pitchFamily="34" charset="0"/>
                      </a:rPr>
                      <a:t>Day 1  </a:t>
                    </a:r>
                  </a:p>
                </p:txBody>
              </p:sp>
              <p:sp>
                <p:nvSpPr>
                  <p:cNvPr id="268" name="Rectangle 20">
                    <a:extLst>
                      <a:ext uri="{FF2B5EF4-FFF2-40B4-BE49-F238E27FC236}">
                        <a16:creationId xmlns:a16="http://schemas.microsoft.com/office/drawing/2014/main" id="{16DF5073-C1E6-4017-84DF-0988824EB750}"/>
                      </a:ext>
                    </a:extLst>
                  </p:cNvPr>
                  <p:cNvSpPr>
                    <a:spLocks noChangeArrowheads="1"/>
                  </p:cNvSpPr>
                  <p:nvPr/>
                </p:nvSpPr>
                <p:spPr bwMode="auto">
                  <a:xfrm>
                    <a:off x="13321098" y="5893619"/>
                    <a:ext cx="596804" cy="94500"/>
                  </a:xfrm>
                  <a:prstGeom prst="rect">
                    <a:avLst/>
                  </a:prstGeom>
                  <a:noFill/>
                  <a:ln w="9525" algn="ctr">
                    <a:noFill/>
                    <a:miter lim="800000"/>
                    <a:headEnd/>
                    <a:tailEnd/>
                  </a:ln>
                </p:spPr>
                <p:txBody>
                  <a:bodyPr wrap="none" lIns="0" tIns="0" rIns="0" bIns="0" anchor="t" anchorCtr="0"/>
                  <a:lstStyle/>
                  <a:p>
                    <a:pPr marL="0" marR="0" lvl="0" indent="0" algn="ctr" defTabSz="448271" eaLnBrk="0" fontAlgn="base" latinLnBrk="0" hangingPunct="0">
                      <a:lnSpc>
                        <a:spcPts val="750"/>
                      </a:lnSpc>
                      <a:spcBef>
                        <a:spcPct val="25000"/>
                      </a:spcBef>
                      <a:spcAft>
                        <a:spcPct val="0"/>
                      </a:spcAft>
                      <a:buClr>
                        <a:srgbClr val="FF6623"/>
                      </a:buClr>
                      <a:buSzPct val="125000"/>
                      <a:buFontTx/>
                      <a:buNone/>
                      <a:tabLst/>
                      <a:defRPr/>
                    </a:pPr>
                    <a:r>
                      <a:rPr kumimoji="0" lang="en-US" sz="800" b="1" i="0" u="none" strike="noStrike" kern="0" cap="none" spc="0" normalizeH="0" baseline="0" noProof="0" dirty="0">
                        <a:ln>
                          <a:noFill/>
                        </a:ln>
                        <a:solidFill>
                          <a:srgbClr val="E40046"/>
                        </a:solidFill>
                        <a:effectLst/>
                        <a:uLnTx/>
                        <a:uFillTx/>
                        <a:ea typeface="MS PGothic" pitchFamily="34" charset="-128"/>
                        <a:cs typeface="Arial" panose="020B0604020202020204" pitchFamily="34" charset="0"/>
                      </a:rPr>
                      <a:t>Week 192</a:t>
                    </a:r>
                    <a:endParaRPr kumimoji="0" lang="en-US" sz="800" b="1" i="0" u="none" strike="noStrike" kern="0" cap="none" spc="0" normalizeH="0" baseline="30000" noProof="0" dirty="0">
                      <a:ln>
                        <a:noFill/>
                      </a:ln>
                      <a:solidFill>
                        <a:srgbClr val="E40046"/>
                      </a:solidFill>
                      <a:effectLst/>
                      <a:uLnTx/>
                      <a:uFillTx/>
                      <a:ea typeface="MS PGothic" pitchFamily="34" charset="-128"/>
                      <a:cs typeface="Arial" panose="020B0604020202020204" pitchFamily="34" charset="0"/>
                    </a:endParaRPr>
                  </a:p>
                </p:txBody>
              </p:sp>
              <p:sp>
                <p:nvSpPr>
                  <p:cNvPr id="269" name="Rectangle 20">
                    <a:extLst>
                      <a:ext uri="{FF2B5EF4-FFF2-40B4-BE49-F238E27FC236}">
                        <a16:creationId xmlns:a16="http://schemas.microsoft.com/office/drawing/2014/main" id="{6C4D6368-A58A-4BF5-B20C-D5E3C73FC289}"/>
                      </a:ext>
                    </a:extLst>
                  </p:cNvPr>
                  <p:cNvSpPr>
                    <a:spLocks noChangeArrowheads="1"/>
                  </p:cNvSpPr>
                  <p:nvPr/>
                </p:nvSpPr>
                <p:spPr bwMode="auto">
                  <a:xfrm>
                    <a:off x="14104931" y="5893619"/>
                    <a:ext cx="596804" cy="94500"/>
                  </a:xfrm>
                  <a:prstGeom prst="rect">
                    <a:avLst/>
                  </a:prstGeom>
                  <a:noFill/>
                  <a:ln w="9525" algn="ctr">
                    <a:noFill/>
                    <a:miter lim="800000"/>
                    <a:headEnd/>
                    <a:tailEnd/>
                  </a:ln>
                </p:spPr>
                <p:txBody>
                  <a:bodyPr wrap="none" lIns="0" tIns="0" rIns="0" bIns="0" anchor="t" anchorCtr="0"/>
                  <a:lstStyle/>
                  <a:p>
                    <a:pPr marL="0" marR="0" lvl="0" indent="0" algn="ctr" defTabSz="448271" eaLnBrk="0" fontAlgn="base" latinLnBrk="0" hangingPunct="0">
                      <a:lnSpc>
                        <a:spcPts val="750"/>
                      </a:lnSpc>
                      <a:spcBef>
                        <a:spcPct val="25000"/>
                      </a:spcBef>
                      <a:spcAft>
                        <a:spcPct val="0"/>
                      </a:spcAft>
                      <a:buClr>
                        <a:srgbClr val="FF6623"/>
                      </a:buClr>
                      <a:buSzPct val="125000"/>
                      <a:buFontTx/>
                      <a:buNone/>
                      <a:tabLst/>
                      <a:defRPr/>
                    </a:pPr>
                    <a:r>
                      <a:rPr kumimoji="0" lang="en-US" sz="800" b="1" i="0" u="none" strike="noStrike" kern="0" cap="none" spc="0" normalizeH="0" baseline="0" noProof="0" dirty="0">
                        <a:ln>
                          <a:noFill/>
                        </a:ln>
                        <a:solidFill>
                          <a:srgbClr val="E40046"/>
                        </a:solidFill>
                        <a:effectLst/>
                        <a:uLnTx/>
                        <a:uFillTx/>
                        <a:ea typeface="MS PGothic" pitchFamily="34" charset="-128"/>
                        <a:cs typeface="Arial" panose="020B0604020202020204" pitchFamily="34" charset="0"/>
                      </a:rPr>
                      <a:t>Week 240</a:t>
                    </a:r>
                    <a:r>
                      <a:rPr kumimoji="0" lang="en-US" sz="800" b="1" i="0" u="none" strike="noStrike" kern="0" cap="none" spc="0" normalizeH="0" baseline="30000" noProof="0" dirty="0">
                        <a:ln>
                          <a:noFill/>
                        </a:ln>
                        <a:solidFill>
                          <a:srgbClr val="E40046"/>
                        </a:solidFill>
                        <a:effectLst/>
                        <a:uLnTx/>
                        <a:uFillTx/>
                        <a:ea typeface="MS PGothic" pitchFamily="34" charset="-128"/>
                        <a:cs typeface="Arial" panose="020B0604020202020204" pitchFamily="34" charset="0"/>
                      </a:rPr>
                      <a:t>‡</a:t>
                    </a:r>
                  </a:p>
                </p:txBody>
              </p:sp>
              <p:sp>
                <p:nvSpPr>
                  <p:cNvPr id="270" name="Oval 269">
                    <a:extLst>
                      <a:ext uri="{FF2B5EF4-FFF2-40B4-BE49-F238E27FC236}">
                        <a16:creationId xmlns:a16="http://schemas.microsoft.com/office/drawing/2014/main" id="{86A43C94-5227-4D2D-8124-00B68111EBCD}"/>
                      </a:ext>
                    </a:extLst>
                  </p:cNvPr>
                  <p:cNvSpPr/>
                  <p:nvPr/>
                </p:nvSpPr>
                <p:spPr bwMode="auto">
                  <a:xfrm>
                    <a:off x="11231838" y="7566134"/>
                    <a:ext cx="77515" cy="62007"/>
                  </a:xfrm>
                  <a:prstGeom prst="ellipse">
                    <a:avLst/>
                  </a:prstGeom>
                  <a:solidFill>
                    <a:srgbClr val="071D49"/>
                  </a:solidFill>
                  <a:ln w="25400" cap="flat" cmpd="sng" algn="ctr">
                    <a:solidFill>
                      <a:srgbClr val="071D49"/>
                    </a:solidFill>
                    <a:prstDash val="solid"/>
                  </a:ln>
                  <a:effectLst/>
                </p:spPr>
                <p:txBody>
                  <a:bodyPr anchor="ctr"/>
                  <a:lstStyle/>
                  <a:p>
                    <a:pPr marL="0" marR="0" lvl="0" indent="0" algn="ctr" defTabSz="514350" eaLnBrk="0" fontAlgn="base" latinLnBrk="0" hangingPunct="0">
                      <a:lnSpc>
                        <a:spcPct val="100000"/>
                      </a:lnSpc>
                      <a:spcBef>
                        <a:spcPct val="0"/>
                      </a:spcBef>
                      <a:spcAft>
                        <a:spcPct val="0"/>
                      </a:spcAft>
                      <a:buClrTx/>
                      <a:buSzTx/>
                      <a:buFontTx/>
                      <a:buNone/>
                      <a:tabLst/>
                      <a:defRPr/>
                    </a:pPr>
                    <a:endParaRPr kumimoji="0" lang="en-US" sz="9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71" name="Oval 270">
                    <a:extLst>
                      <a:ext uri="{FF2B5EF4-FFF2-40B4-BE49-F238E27FC236}">
                        <a16:creationId xmlns:a16="http://schemas.microsoft.com/office/drawing/2014/main" id="{8ADB7486-9FCE-4127-8F98-C426C972FCFB}"/>
                      </a:ext>
                    </a:extLst>
                  </p:cNvPr>
                  <p:cNvSpPr/>
                  <p:nvPr/>
                </p:nvSpPr>
                <p:spPr bwMode="auto">
                  <a:xfrm>
                    <a:off x="12013075" y="7566134"/>
                    <a:ext cx="77515" cy="62007"/>
                  </a:xfrm>
                  <a:prstGeom prst="ellipse">
                    <a:avLst/>
                  </a:prstGeom>
                  <a:solidFill>
                    <a:srgbClr val="071D49"/>
                  </a:solidFill>
                  <a:ln w="25400" cap="flat" cmpd="sng" algn="ctr">
                    <a:solidFill>
                      <a:srgbClr val="071D49"/>
                    </a:solidFill>
                    <a:prstDash val="solid"/>
                  </a:ln>
                  <a:effectLst/>
                </p:spPr>
                <p:txBody>
                  <a:bodyPr anchor="ctr"/>
                  <a:lstStyle/>
                  <a:p>
                    <a:pPr marL="0" marR="0" lvl="0" indent="0" algn="ctr" defTabSz="514350" eaLnBrk="0" fontAlgn="base" latinLnBrk="0" hangingPunct="0">
                      <a:lnSpc>
                        <a:spcPct val="100000"/>
                      </a:lnSpc>
                      <a:spcBef>
                        <a:spcPct val="0"/>
                      </a:spcBef>
                      <a:spcAft>
                        <a:spcPct val="0"/>
                      </a:spcAft>
                      <a:buClrTx/>
                      <a:buSzTx/>
                      <a:buFontTx/>
                      <a:buNone/>
                      <a:tabLst/>
                      <a:defRPr/>
                    </a:pPr>
                    <a:endParaRPr kumimoji="0" lang="en-US" sz="9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72" name="Oval 271">
                    <a:extLst>
                      <a:ext uri="{FF2B5EF4-FFF2-40B4-BE49-F238E27FC236}">
                        <a16:creationId xmlns:a16="http://schemas.microsoft.com/office/drawing/2014/main" id="{41EAB192-8294-4DA7-A8CC-3903B65C4AC3}"/>
                      </a:ext>
                    </a:extLst>
                  </p:cNvPr>
                  <p:cNvSpPr/>
                  <p:nvPr/>
                </p:nvSpPr>
                <p:spPr bwMode="auto">
                  <a:xfrm>
                    <a:off x="12796909" y="7566134"/>
                    <a:ext cx="77515" cy="62007"/>
                  </a:xfrm>
                  <a:prstGeom prst="ellipse">
                    <a:avLst/>
                  </a:prstGeom>
                  <a:solidFill>
                    <a:srgbClr val="071D49"/>
                  </a:solidFill>
                  <a:ln w="25400" cap="flat" cmpd="sng" algn="ctr">
                    <a:solidFill>
                      <a:srgbClr val="071D49"/>
                    </a:solidFill>
                    <a:prstDash val="solid"/>
                  </a:ln>
                  <a:effectLst/>
                </p:spPr>
                <p:txBody>
                  <a:bodyPr anchor="ctr"/>
                  <a:lstStyle/>
                  <a:p>
                    <a:pPr marL="0" marR="0" lvl="0" indent="0" algn="ctr" defTabSz="514350" eaLnBrk="0" fontAlgn="base" latinLnBrk="0" hangingPunct="0">
                      <a:lnSpc>
                        <a:spcPct val="100000"/>
                      </a:lnSpc>
                      <a:spcBef>
                        <a:spcPct val="0"/>
                      </a:spcBef>
                      <a:spcAft>
                        <a:spcPct val="0"/>
                      </a:spcAft>
                      <a:buClrTx/>
                      <a:buSzTx/>
                      <a:buFontTx/>
                      <a:buNone/>
                      <a:tabLst/>
                      <a:defRPr/>
                    </a:pPr>
                    <a:endParaRPr kumimoji="0" lang="en-US" sz="900" b="0" i="0" u="none" strike="noStrike" kern="0" cap="none" spc="0" normalizeH="0" baseline="0" noProof="0" dirty="0">
                      <a:ln>
                        <a:noFill/>
                      </a:ln>
                      <a:solidFill>
                        <a:srgbClr val="071D49"/>
                      </a:solidFill>
                      <a:effectLst/>
                      <a:uLnTx/>
                      <a:uFillTx/>
                      <a:latin typeface="Arial" panose="020B0604020202020204"/>
                      <a:ea typeface="+mn-ea"/>
                      <a:cs typeface="+mn-cs"/>
                    </a:endParaRPr>
                  </a:p>
                </p:txBody>
              </p:sp>
              <p:sp>
                <p:nvSpPr>
                  <p:cNvPr id="273" name="Rectangle 20">
                    <a:extLst>
                      <a:ext uri="{FF2B5EF4-FFF2-40B4-BE49-F238E27FC236}">
                        <a16:creationId xmlns:a16="http://schemas.microsoft.com/office/drawing/2014/main" id="{312922CA-0DBE-47A7-BBC8-079A84708849}"/>
                      </a:ext>
                    </a:extLst>
                  </p:cNvPr>
                  <p:cNvSpPr>
                    <a:spLocks noChangeArrowheads="1"/>
                  </p:cNvSpPr>
                  <p:nvPr/>
                </p:nvSpPr>
                <p:spPr bwMode="auto">
                  <a:xfrm>
                    <a:off x="10972194" y="7698843"/>
                    <a:ext cx="596804" cy="94500"/>
                  </a:xfrm>
                  <a:prstGeom prst="rect">
                    <a:avLst/>
                  </a:prstGeom>
                  <a:noFill/>
                  <a:ln w="9525" algn="ctr">
                    <a:noFill/>
                    <a:miter lim="800000"/>
                    <a:headEnd/>
                    <a:tailEnd/>
                  </a:ln>
                </p:spPr>
                <p:txBody>
                  <a:bodyPr wrap="none" lIns="0" tIns="0" rIns="0" bIns="0" anchor="t" anchorCtr="0"/>
                  <a:lstStyle/>
                  <a:p>
                    <a:pPr marL="0" marR="0" lvl="0" indent="0" algn="ctr" defTabSz="448271" eaLnBrk="0" fontAlgn="base" latinLnBrk="0" hangingPunct="0">
                      <a:lnSpc>
                        <a:spcPts val="750"/>
                      </a:lnSpc>
                      <a:spcBef>
                        <a:spcPct val="25000"/>
                      </a:spcBef>
                      <a:spcAft>
                        <a:spcPct val="0"/>
                      </a:spcAft>
                      <a:buClr>
                        <a:srgbClr val="FF6623"/>
                      </a:buClr>
                      <a:buSzPct val="125000"/>
                      <a:buFontTx/>
                      <a:buNone/>
                      <a:tabLst/>
                      <a:defRPr/>
                    </a:pPr>
                    <a:r>
                      <a:rPr kumimoji="0" lang="en-US" sz="800" b="1" i="0" u="none" strike="noStrike" kern="0" cap="none" spc="0" normalizeH="0" baseline="0" noProof="0" dirty="0">
                        <a:ln>
                          <a:noFill/>
                        </a:ln>
                        <a:solidFill>
                          <a:srgbClr val="071D49"/>
                        </a:solidFill>
                        <a:effectLst/>
                        <a:uLnTx/>
                        <a:uFillTx/>
                        <a:ea typeface="MS PGothic" pitchFamily="34" charset="-128"/>
                        <a:cs typeface="Arial" panose="020B0604020202020204" pitchFamily="34" charset="0"/>
                      </a:rPr>
                      <a:t>Week 24  </a:t>
                    </a:r>
                  </a:p>
                </p:txBody>
              </p:sp>
              <p:sp>
                <p:nvSpPr>
                  <p:cNvPr id="274" name="Rectangle 20">
                    <a:extLst>
                      <a:ext uri="{FF2B5EF4-FFF2-40B4-BE49-F238E27FC236}">
                        <a16:creationId xmlns:a16="http://schemas.microsoft.com/office/drawing/2014/main" id="{1D69BEE0-A55A-4A74-B35C-97BDAA889A18}"/>
                      </a:ext>
                    </a:extLst>
                  </p:cNvPr>
                  <p:cNvSpPr>
                    <a:spLocks noChangeArrowheads="1"/>
                  </p:cNvSpPr>
                  <p:nvPr/>
                </p:nvSpPr>
                <p:spPr bwMode="auto">
                  <a:xfrm>
                    <a:off x="11753430" y="7698843"/>
                    <a:ext cx="596804" cy="94500"/>
                  </a:xfrm>
                  <a:prstGeom prst="rect">
                    <a:avLst/>
                  </a:prstGeom>
                  <a:noFill/>
                  <a:ln w="9525" algn="ctr">
                    <a:noFill/>
                    <a:miter lim="800000"/>
                    <a:headEnd/>
                    <a:tailEnd/>
                  </a:ln>
                </p:spPr>
                <p:txBody>
                  <a:bodyPr wrap="none" lIns="0" tIns="0" rIns="0" bIns="0" anchor="t" anchorCtr="0"/>
                  <a:lstStyle/>
                  <a:p>
                    <a:pPr marL="0" marR="0" lvl="0" indent="0" algn="ctr" defTabSz="448271" eaLnBrk="0" fontAlgn="base" latinLnBrk="0" hangingPunct="0">
                      <a:lnSpc>
                        <a:spcPts val="750"/>
                      </a:lnSpc>
                      <a:spcBef>
                        <a:spcPct val="25000"/>
                      </a:spcBef>
                      <a:spcAft>
                        <a:spcPct val="0"/>
                      </a:spcAft>
                      <a:buClr>
                        <a:srgbClr val="FF6623"/>
                      </a:buClr>
                      <a:buSzPct val="125000"/>
                      <a:buFontTx/>
                      <a:buNone/>
                      <a:tabLst/>
                      <a:defRPr/>
                    </a:pPr>
                    <a:r>
                      <a:rPr kumimoji="0" lang="en-US" sz="800" b="1" i="0" u="none" strike="noStrike" kern="0" cap="none" spc="0" normalizeH="0" baseline="0" noProof="0" dirty="0">
                        <a:ln>
                          <a:noFill/>
                        </a:ln>
                        <a:solidFill>
                          <a:srgbClr val="071D49"/>
                        </a:solidFill>
                        <a:effectLst/>
                        <a:uLnTx/>
                        <a:uFillTx/>
                        <a:ea typeface="MS PGothic" pitchFamily="34" charset="-128"/>
                        <a:cs typeface="Arial" panose="020B0604020202020204" pitchFamily="34" charset="0"/>
                      </a:rPr>
                      <a:t>Week 48 </a:t>
                    </a:r>
                  </a:p>
                </p:txBody>
              </p:sp>
              <p:sp>
                <p:nvSpPr>
                  <p:cNvPr id="275" name="Rectangle 20">
                    <a:extLst>
                      <a:ext uri="{FF2B5EF4-FFF2-40B4-BE49-F238E27FC236}">
                        <a16:creationId xmlns:a16="http://schemas.microsoft.com/office/drawing/2014/main" id="{D6BD409B-DD9A-49D3-A76B-400E46110468}"/>
                      </a:ext>
                    </a:extLst>
                  </p:cNvPr>
                  <p:cNvSpPr>
                    <a:spLocks noChangeArrowheads="1"/>
                  </p:cNvSpPr>
                  <p:nvPr/>
                </p:nvSpPr>
                <p:spPr bwMode="auto">
                  <a:xfrm>
                    <a:off x="12537264" y="7698843"/>
                    <a:ext cx="596804" cy="94500"/>
                  </a:xfrm>
                  <a:prstGeom prst="rect">
                    <a:avLst/>
                  </a:prstGeom>
                  <a:noFill/>
                  <a:ln w="9525" algn="ctr">
                    <a:noFill/>
                    <a:miter lim="800000"/>
                    <a:headEnd/>
                    <a:tailEnd/>
                  </a:ln>
                </p:spPr>
                <p:txBody>
                  <a:bodyPr wrap="none" lIns="0" tIns="0" rIns="0" bIns="0" anchor="t" anchorCtr="0"/>
                  <a:lstStyle/>
                  <a:p>
                    <a:pPr marL="0" marR="0" lvl="0" indent="0" algn="ctr" defTabSz="448271" eaLnBrk="0" fontAlgn="base" latinLnBrk="0" hangingPunct="0">
                      <a:lnSpc>
                        <a:spcPts val="750"/>
                      </a:lnSpc>
                      <a:spcBef>
                        <a:spcPct val="25000"/>
                      </a:spcBef>
                      <a:spcAft>
                        <a:spcPct val="0"/>
                      </a:spcAft>
                      <a:buClr>
                        <a:srgbClr val="FF6623"/>
                      </a:buClr>
                      <a:buSzPct val="125000"/>
                      <a:buFontTx/>
                      <a:buNone/>
                      <a:tabLst/>
                      <a:defRPr/>
                    </a:pPr>
                    <a:r>
                      <a:rPr kumimoji="0" lang="en-US" sz="800" b="1" i="0" u="none" strike="noStrike" kern="0" cap="none" spc="0" normalizeH="0" baseline="0" noProof="0" dirty="0">
                        <a:ln>
                          <a:noFill/>
                        </a:ln>
                        <a:solidFill>
                          <a:srgbClr val="071D49"/>
                        </a:solidFill>
                        <a:effectLst/>
                        <a:uLnTx/>
                        <a:uFillTx/>
                        <a:ea typeface="MS PGothic" pitchFamily="34" charset="-128"/>
                        <a:cs typeface="Arial" panose="020B0604020202020204" pitchFamily="34" charset="0"/>
                      </a:rPr>
                      <a:t>Week 96</a:t>
                    </a:r>
                  </a:p>
                </p:txBody>
              </p:sp>
              <p:sp>
                <p:nvSpPr>
                  <p:cNvPr id="276" name="Oval 275">
                    <a:extLst>
                      <a:ext uri="{FF2B5EF4-FFF2-40B4-BE49-F238E27FC236}">
                        <a16:creationId xmlns:a16="http://schemas.microsoft.com/office/drawing/2014/main" id="{18B2A18A-1668-485B-9EAE-B48A1C9C7A05}"/>
                      </a:ext>
                    </a:extLst>
                  </p:cNvPr>
                  <p:cNvSpPr/>
                  <p:nvPr/>
                </p:nvSpPr>
                <p:spPr bwMode="auto">
                  <a:xfrm>
                    <a:off x="13580742" y="6033246"/>
                    <a:ext cx="77515" cy="62007"/>
                  </a:xfrm>
                  <a:prstGeom prst="ellipse">
                    <a:avLst/>
                  </a:prstGeom>
                  <a:solidFill>
                    <a:srgbClr val="E40046"/>
                  </a:solidFill>
                  <a:ln w="25400" cap="flat" cmpd="sng" algn="ctr">
                    <a:solidFill>
                      <a:srgbClr val="E40046"/>
                    </a:solidFill>
                    <a:prstDash val="solid"/>
                  </a:ln>
                  <a:effectLst/>
                </p:spPr>
                <p:txBody>
                  <a:bodyPr anchor="ctr"/>
                  <a:lstStyle/>
                  <a:p>
                    <a:pPr marL="0" marR="0" lvl="0" indent="0" algn="ctr" defTabSz="514350" eaLnBrk="0" fontAlgn="base" latinLnBrk="0" hangingPunct="0">
                      <a:lnSpc>
                        <a:spcPct val="100000"/>
                      </a:lnSpc>
                      <a:spcBef>
                        <a:spcPct val="0"/>
                      </a:spcBef>
                      <a:spcAft>
                        <a:spcPct val="0"/>
                      </a:spcAft>
                      <a:buClrTx/>
                      <a:buSzTx/>
                      <a:buFontTx/>
                      <a:buNone/>
                      <a:tabLst/>
                      <a:defRPr/>
                    </a:pPr>
                    <a:endParaRPr kumimoji="0" lang="en-US" sz="900" b="0" i="0" u="none" strike="noStrike" kern="0" cap="none" spc="0" normalizeH="0" baseline="0" noProof="0" dirty="0">
                      <a:ln>
                        <a:noFill/>
                      </a:ln>
                      <a:solidFill>
                        <a:srgbClr val="071D49"/>
                      </a:solidFill>
                      <a:effectLst/>
                      <a:uLnTx/>
                      <a:uFillTx/>
                      <a:latin typeface="Arial" panose="020B0604020202020204"/>
                      <a:ea typeface="+mn-ea"/>
                      <a:cs typeface="+mn-cs"/>
                    </a:endParaRPr>
                  </a:p>
                </p:txBody>
              </p:sp>
              <p:sp>
                <p:nvSpPr>
                  <p:cNvPr id="277" name="Oval 276">
                    <a:extLst>
                      <a:ext uri="{FF2B5EF4-FFF2-40B4-BE49-F238E27FC236}">
                        <a16:creationId xmlns:a16="http://schemas.microsoft.com/office/drawing/2014/main" id="{4F879167-DAAA-493F-9DD7-7916B02B8E91}"/>
                      </a:ext>
                    </a:extLst>
                  </p:cNvPr>
                  <p:cNvSpPr/>
                  <p:nvPr/>
                </p:nvSpPr>
                <p:spPr bwMode="auto">
                  <a:xfrm>
                    <a:off x="14364575" y="6033246"/>
                    <a:ext cx="77515" cy="62007"/>
                  </a:xfrm>
                  <a:prstGeom prst="ellipse">
                    <a:avLst/>
                  </a:prstGeom>
                  <a:solidFill>
                    <a:srgbClr val="E40046"/>
                  </a:solidFill>
                  <a:ln w="25400" cap="flat" cmpd="sng" algn="ctr">
                    <a:solidFill>
                      <a:srgbClr val="E40046"/>
                    </a:solidFill>
                    <a:prstDash val="solid"/>
                  </a:ln>
                  <a:effectLst/>
                </p:spPr>
                <p:txBody>
                  <a:bodyPr anchor="ctr"/>
                  <a:lstStyle/>
                  <a:p>
                    <a:pPr marL="0" marR="0" lvl="0" indent="0" algn="ctr" defTabSz="514350" eaLnBrk="0" fontAlgn="base" latinLnBrk="0" hangingPunct="0">
                      <a:lnSpc>
                        <a:spcPct val="100000"/>
                      </a:lnSpc>
                      <a:spcBef>
                        <a:spcPct val="0"/>
                      </a:spcBef>
                      <a:spcAft>
                        <a:spcPct val="0"/>
                      </a:spcAft>
                      <a:buClrTx/>
                      <a:buSzTx/>
                      <a:buFontTx/>
                      <a:buNone/>
                      <a:tabLst/>
                      <a:defRPr/>
                    </a:pPr>
                    <a:endParaRPr kumimoji="0" lang="en-US" sz="900" b="0" i="0" u="none" strike="noStrike" kern="0" cap="none" spc="0" normalizeH="0" baseline="0" noProof="0" dirty="0">
                      <a:ln>
                        <a:noFill/>
                      </a:ln>
                      <a:solidFill>
                        <a:srgbClr val="071D49"/>
                      </a:solidFill>
                      <a:effectLst/>
                      <a:uLnTx/>
                      <a:uFillTx/>
                      <a:latin typeface="Arial" panose="020B0604020202020204"/>
                      <a:ea typeface="+mn-ea"/>
                      <a:cs typeface="+mn-cs"/>
                    </a:endParaRPr>
                  </a:p>
                </p:txBody>
              </p:sp>
              <p:sp>
                <p:nvSpPr>
                  <p:cNvPr id="278" name="Oval 277">
                    <a:extLst>
                      <a:ext uri="{FF2B5EF4-FFF2-40B4-BE49-F238E27FC236}">
                        <a16:creationId xmlns:a16="http://schemas.microsoft.com/office/drawing/2014/main" id="{8EBB677A-6C0E-49F6-86D4-0752AE58ADCB}"/>
                      </a:ext>
                    </a:extLst>
                  </p:cNvPr>
                  <p:cNvSpPr/>
                  <p:nvPr/>
                </p:nvSpPr>
                <p:spPr bwMode="auto">
                  <a:xfrm>
                    <a:off x="13580742" y="7566134"/>
                    <a:ext cx="77515" cy="62007"/>
                  </a:xfrm>
                  <a:prstGeom prst="ellipse">
                    <a:avLst/>
                  </a:prstGeom>
                  <a:solidFill>
                    <a:srgbClr val="E40046"/>
                  </a:solidFill>
                  <a:ln w="25400" cap="flat" cmpd="sng" algn="ctr">
                    <a:solidFill>
                      <a:srgbClr val="E40046"/>
                    </a:solidFill>
                    <a:prstDash val="solid"/>
                  </a:ln>
                  <a:effectLst/>
                </p:spPr>
                <p:txBody>
                  <a:bodyPr anchor="ctr"/>
                  <a:lstStyle/>
                  <a:p>
                    <a:pPr marL="0" marR="0" lvl="0" indent="0" algn="ctr" defTabSz="514350" eaLnBrk="0" fontAlgn="base" latinLnBrk="0" hangingPunct="0">
                      <a:lnSpc>
                        <a:spcPct val="100000"/>
                      </a:lnSpc>
                      <a:spcBef>
                        <a:spcPct val="0"/>
                      </a:spcBef>
                      <a:spcAft>
                        <a:spcPct val="0"/>
                      </a:spcAft>
                      <a:buClrTx/>
                      <a:buSzTx/>
                      <a:buFontTx/>
                      <a:buNone/>
                      <a:tabLst/>
                      <a:defRPr/>
                    </a:pPr>
                    <a:endParaRPr kumimoji="0" lang="en-US" sz="900" b="0" i="0" u="none" strike="noStrike" kern="0" cap="none" spc="0" normalizeH="0" baseline="0" noProof="0" dirty="0">
                      <a:ln>
                        <a:noFill/>
                      </a:ln>
                      <a:solidFill>
                        <a:srgbClr val="071D49"/>
                      </a:solidFill>
                      <a:effectLst/>
                      <a:uLnTx/>
                      <a:uFillTx/>
                      <a:latin typeface="Arial" panose="020B0604020202020204"/>
                      <a:ea typeface="+mn-ea"/>
                      <a:cs typeface="+mn-cs"/>
                    </a:endParaRPr>
                  </a:p>
                </p:txBody>
              </p:sp>
              <p:sp>
                <p:nvSpPr>
                  <p:cNvPr id="279" name="Oval 278">
                    <a:extLst>
                      <a:ext uri="{FF2B5EF4-FFF2-40B4-BE49-F238E27FC236}">
                        <a16:creationId xmlns:a16="http://schemas.microsoft.com/office/drawing/2014/main" id="{C9A99DA1-7A5B-4C32-8856-A5CFF9BEB8E4}"/>
                      </a:ext>
                    </a:extLst>
                  </p:cNvPr>
                  <p:cNvSpPr/>
                  <p:nvPr/>
                </p:nvSpPr>
                <p:spPr bwMode="auto">
                  <a:xfrm>
                    <a:off x="14364575" y="7566134"/>
                    <a:ext cx="77515" cy="62007"/>
                  </a:xfrm>
                  <a:prstGeom prst="ellipse">
                    <a:avLst/>
                  </a:prstGeom>
                  <a:solidFill>
                    <a:srgbClr val="E40046"/>
                  </a:solidFill>
                  <a:ln w="25400" cap="flat" cmpd="sng" algn="ctr">
                    <a:solidFill>
                      <a:srgbClr val="E40046"/>
                    </a:solidFill>
                    <a:prstDash val="solid"/>
                  </a:ln>
                  <a:effectLst/>
                </p:spPr>
                <p:txBody>
                  <a:bodyPr anchor="ctr"/>
                  <a:lstStyle/>
                  <a:p>
                    <a:pPr marL="0" marR="0" lvl="0" indent="0" algn="ctr" defTabSz="514350" eaLnBrk="0" fontAlgn="base" latinLnBrk="0" hangingPunct="0">
                      <a:lnSpc>
                        <a:spcPct val="100000"/>
                      </a:lnSpc>
                      <a:spcBef>
                        <a:spcPct val="0"/>
                      </a:spcBef>
                      <a:spcAft>
                        <a:spcPct val="0"/>
                      </a:spcAft>
                      <a:buClrTx/>
                      <a:buSzTx/>
                      <a:buFontTx/>
                      <a:buNone/>
                      <a:tabLst/>
                      <a:defRPr/>
                    </a:pPr>
                    <a:endParaRPr kumimoji="0" lang="en-US" sz="900" b="0" i="0" u="none" strike="noStrike" kern="0" cap="none" spc="0" normalizeH="0" baseline="0" noProof="0" dirty="0">
                      <a:ln>
                        <a:noFill/>
                      </a:ln>
                      <a:solidFill>
                        <a:srgbClr val="071D49"/>
                      </a:solidFill>
                      <a:effectLst/>
                      <a:uLnTx/>
                      <a:uFillTx/>
                      <a:latin typeface="Arial" panose="020B0604020202020204"/>
                      <a:ea typeface="+mn-ea"/>
                      <a:cs typeface="+mn-cs"/>
                    </a:endParaRPr>
                  </a:p>
                </p:txBody>
              </p:sp>
              <p:sp>
                <p:nvSpPr>
                  <p:cNvPr id="280" name="Rectangle 20">
                    <a:extLst>
                      <a:ext uri="{FF2B5EF4-FFF2-40B4-BE49-F238E27FC236}">
                        <a16:creationId xmlns:a16="http://schemas.microsoft.com/office/drawing/2014/main" id="{1714B467-4DAF-4ECE-9DF8-225FDB63B575}"/>
                      </a:ext>
                    </a:extLst>
                  </p:cNvPr>
                  <p:cNvSpPr>
                    <a:spLocks noChangeArrowheads="1"/>
                  </p:cNvSpPr>
                  <p:nvPr/>
                </p:nvSpPr>
                <p:spPr bwMode="auto">
                  <a:xfrm>
                    <a:off x="13321098" y="7698843"/>
                    <a:ext cx="596804" cy="94500"/>
                  </a:xfrm>
                  <a:prstGeom prst="rect">
                    <a:avLst/>
                  </a:prstGeom>
                  <a:noFill/>
                  <a:ln w="9525" algn="ctr">
                    <a:noFill/>
                    <a:miter lim="800000"/>
                    <a:headEnd/>
                    <a:tailEnd/>
                  </a:ln>
                </p:spPr>
                <p:txBody>
                  <a:bodyPr wrap="none" lIns="0" tIns="0" rIns="0" bIns="0" anchor="t" anchorCtr="0"/>
                  <a:lstStyle/>
                  <a:p>
                    <a:pPr marL="0" marR="0" lvl="0" indent="0" algn="ctr" defTabSz="448271" eaLnBrk="0" fontAlgn="base" latinLnBrk="0" hangingPunct="0">
                      <a:lnSpc>
                        <a:spcPts val="750"/>
                      </a:lnSpc>
                      <a:spcBef>
                        <a:spcPct val="25000"/>
                      </a:spcBef>
                      <a:spcAft>
                        <a:spcPct val="0"/>
                      </a:spcAft>
                      <a:buClr>
                        <a:srgbClr val="FF6623"/>
                      </a:buClr>
                      <a:buSzPct val="125000"/>
                      <a:buFontTx/>
                      <a:buNone/>
                      <a:tabLst/>
                      <a:defRPr/>
                    </a:pPr>
                    <a:r>
                      <a:rPr kumimoji="0" lang="en-US" sz="800" b="1" i="0" u="none" strike="noStrike" kern="0" cap="none" spc="0" normalizeH="0" baseline="0" noProof="0" dirty="0">
                        <a:ln>
                          <a:noFill/>
                        </a:ln>
                        <a:solidFill>
                          <a:srgbClr val="E40046"/>
                        </a:solidFill>
                        <a:effectLst/>
                        <a:uLnTx/>
                        <a:uFillTx/>
                        <a:ea typeface="MS PGothic" pitchFamily="34" charset="-128"/>
                        <a:cs typeface="Arial" panose="020B0604020202020204" pitchFamily="34" charset="0"/>
                      </a:rPr>
                      <a:t>Week 192</a:t>
                    </a:r>
                    <a:endParaRPr kumimoji="0" lang="en-US" sz="800" b="1" i="0" u="none" strike="noStrike" kern="0" cap="none" spc="0" normalizeH="0" baseline="30000" noProof="0" dirty="0">
                      <a:ln>
                        <a:noFill/>
                      </a:ln>
                      <a:solidFill>
                        <a:srgbClr val="E40046"/>
                      </a:solidFill>
                      <a:effectLst/>
                      <a:uLnTx/>
                      <a:uFillTx/>
                      <a:ea typeface="MS PGothic" pitchFamily="34" charset="-128"/>
                      <a:cs typeface="Arial" panose="020B0604020202020204" pitchFamily="34" charset="0"/>
                    </a:endParaRPr>
                  </a:p>
                </p:txBody>
              </p:sp>
              <p:sp>
                <p:nvSpPr>
                  <p:cNvPr id="281" name="Rectangle 20">
                    <a:extLst>
                      <a:ext uri="{FF2B5EF4-FFF2-40B4-BE49-F238E27FC236}">
                        <a16:creationId xmlns:a16="http://schemas.microsoft.com/office/drawing/2014/main" id="{3535FC83-B4E1-47B2-9944-A5593017F1EA}"/>
                      </a:ext>
                    </a:extLst>
                  </p:cNvPr>
                  <p:cNvSpPr>
                    <a:spLocks noChangeArrowheads="1"/>
                  </p:cNvSpPr>
                  <p:nvPr/>
                </p:nvSpPr>
                <p:spPr bwMode="auto">
                  <a:xfrm>
                    <a:off x="14104931" y="7698843"/>
                    <a:ext cx="596804" cy="94500"/>
                  </a:xfrm>
                  <a:prstGeom prst="rect">
                    <a:avLst/>
                  </a:prstGeom>
                  <a:noFill/>
                  <a:ln w="9525" algn="ctr">
                    <a:noFill/>
                    <a:miter lim="800000"/>
                    <a:headEnd/>
                    <a:tailEnd/>
                  </a:ln>
                </p:spPr>
                <p:txBody>
                  <a:bodyPr wrap="none" lIns="0" tIns="0" rIns="0" bIns="0" anchor="t" anchorCtr="0"/>
                  <a:lstStyle/>
                  <a:p>
                    <a:pPr marL="0" marR="0" lvl="0" indent="0" algn="ctr" defTabSz="448271" eaLnBrk="0" fontAlgn="base" latinLnBrk="0" hangingPunct="0">
                      <a:lnSpc>
                        <a:spcPts val="750"/>
                      </a:lnSpc>
                      <a:spcBef>
                        <a:spcPct val="25000"/>
                      </a:spcBef>
                      <a:spcAft>
                        <a:spcPct val="0"/>
                      </a:spcAft>
                      <a:buClr>
                        <a:srgbClr val="FF6623"/>
                      </a:buClr>
                      <a:buSzPct val="125000"/>
                      <a:buFontTx/>
                      <a:buNone/>
                      <a:tabLst/>
                      <a:defRPr/>
                    </a:pPr>
                    <a:r>
                      <a:rPr kumimoji="0" lang="en-US" sz="800" b="1" i="0" u="none" strike="noStrike" kern="0" cap="none" spc="0" normalizeH="0" baseline="0" noProof="0" dirty="0">
                        <a:ln>
                          <a:noFill/>
                        </a:ln>
                        <a:solidFill>
                          <a:srgbClr val="E40046"/>
                        </a:solidFill>
                        <a:effectLst/>
                        <a:uLnTx/>
                        <a:uFillTx/>
                        <a:ea typeface="MS PGothic" pitchFamily="34" charset="-128"/>
                        <a:cs typeface="Arial" panose="020B0604020202020204" pitchFamily="34" charset="0"/>
                      </a:rPr>
                      <a:t>Week 240</a:t>
                    </a:r>
                    <a:r>
                      <a:rPr kumimoji="0" lang="en-US" sz="800" b="1" i="0" u="none" strike="noStrike" kern="0" cap="none" spc="0" normalizeH="0" baseline="30000" noProof="0" dirty="0">
                        <a:ln>
                          <a:noFill/>
                        </a:ln>
                        <a:solidFill>
                          <a:srgbClr val="E40046"/>
                        </a:solidFill>
                        <a:effectLst/>
                        <a:uLnTx/>
                        <a:uFillTx/>
                        <a:ea typeface="MS PGothic" pitchFamily="34" charset="-128"/>
                        <a:cs typeface="Arial" panose="020B0604020202020204" pitchFamily="34" charset="0"/>
                      </a:rPr>
                      <a:t>‡</a:t>
                    </a:r>
                    <a:endParaRPr kumimoji="0" lang="en-US" sz="800" b="1" i="0" u="none" strike="noStrike" kern="0" cap="none" spc="0" normalizeH="0" baseline="0" noProof="0" dirty="0">
                      <a:ln>
                        <a:noFill/>
                      </a:ln>
                      <a:solidFill>
                        <a:srgbClr val="E40046"/>
                      </a:solidFill>
                      <a:effectLst/>
                      <a:uLnTx/>
                      <a:uFillTx/>
                      <a:ea typeface="MS PGothic" pitchFamily="34" charset="-128"/>
                      <a:cs typeface="Arial" panose="020B0604020202020204" pitchFamily="34" charset="0"/>
                    </a:endParaRPr>
                  </a:p>
                </p:txBody>
              </p:sp>
              <p:sp>
                <p:nvSpPr>
                  <p:cNvPr id="282" name="TextBox 281">
                    <a:extLst>
                      <a:ext uri="{FF2B5EF4-FFF2-40B4-BE49-F238E27FC236}">
                        <a16:creationId xmlns:a16="http://schemas.microsoft.com/office/drawing/2014/main" id="{DDB742B4-A5F0-4DDF-B007-622EEF80DFF8}"/>
                      </a:ext>
                    </a:extLst>
                  </p:cNvPr>
                  <p:cNvSpPr txBox="1"/>
                  <p:nvPr/>
                </p:nvSpPr>
                <p:spPr bwMode="auto">
                  <a:xfrm>
                    <a:off x="5206726" y="5825597"/>
                    <a:ext cx="3112913" cy="353943"/>
                  </a:xfrm>
                  <a:prstGeom prst="rect">
                    <a:avLst/>
                  </a:prstGeom>
                  <a:solidFill>
                    <a:srgbClr val="E7E6E6"/>
                  </a:solidFill>
                  <a:ln>
                    <a:noFill/>
                  </a:ln>
                </p:spPr>
                <p:txBody>
                  <a:bodyPr wrap="square" lIns="0" rIns="0">
                    <a:spAutoFit/>
                  </a:bodyPr>
                  <a:lstStyle/>
                  <a:p>
                    <a:pPr marL="0" marR="0" lvl="0" indent="0" algn="ctr" defTabSz="514350" eaLnBrk="0" fontAlgn="base" latinLnBrk="0" hangingPunct="0">
                      <a:lnSpc>
                        <a:spcPct val="100000"/>
                      </a:lnSpc>
                      <a:spcBef>
                        <a:spcPct val="0"/>
                      </a:spcBef>
                      <a:spcAft>
                        <a:spcPct val="0"/>
                      </a:spcAft>
                      <a:buClrTx/>
                      <a:buSzTx/>
                      <a:buFontTx/>
                      <a:buNone/>
                      <a:tabLst/>
                      <a:defRPr/>
                    </a:pPr>
                    <a:r>
                      <a:rPr kumimoji="0" lang="en-US" sz="850" b="0" i="0" u="none" strike="noStrike" kern="0" cap="none" spc="0" normalizeH="0" baseline="0" noProof="0" dirty="0">
                        <a:ln>
                          <a:noFill/>
                        </a:ln>
                        <a:solidFill>
                          <a:srgbClr val="071D49"/>
                        </a:solidFill>
                        <a:effectLst/>
                        <a:uLnTx/>
                        <a:uFillTx/>
                        <a:cs typeface="Arial" panose="020B0604020202020204" pitchFamily="34" charset="0"/>
                      </a:rPr>
                      <a:t>HTE participants failing current regimen with confirmed HIV-1 RNA ≥400 c/mL and</a:t>
                    </a:r>
                  </a:p>
                </p:txBody>
              </p:sp>
            </p:grpSp>
            <p:sp>
              <p:nvSpPr>
                <p:cNvPr id="232" name="TextBox 231">
                  <a:extLst>
                    <a:ext uri="{FF2B5EF4-FFF2-40B4-BE49-F238E27FC236}">
                      <a16:creationId xmlns:a16="http://schemas.microsoft.com/office/drawing/2014/main" id="{58E91FDB-DACC-44B0-BEE5-347A19BE05E7}"/>
                    </a:ext>
                  </a:extLst>
                </p:cNvPr>
                <p:cNvSpPr txBox="1"/>
                <p:nvPr/>
              </p:nvSpPr>
              <p:spPr bwMode="auto">
                <a:xfrm>
                  <a:off x="9286674" y="4720470"/>
                  <a:ext cx="1822117" cy="171919"/>
                </a:xfrm>
                <a:prstGeom prst="homePlate">
                  <a:avLst/>
                </a:prstGeom>
                <a:solidFill>
                  <a:srgbClr val="FFFFFF"/>
                </a:solidFill>
                <a:ln w="9525">
                  <a:solidFill>
                    <a:srgbClr val="071D49"/>
                  </a:solidFill>
                  <a:miter lim="800000"/>
                  <a:headEnd/>
                  <a:tailEnd/>
                </a:ln>
              </p:spPr>
              <p:txBody>
                <a:bodyPr vert="horz" wrap="square" lIns="0" tIns="36576" rIns="0" bIns="27000" numCol="1" rtlCol="0" anchor="t" anchorCtr="0" compatLnSpc="1">
                  <a:prstTxWarp prst="textNoShape">
                    <a:avLst/>
                  </a:prstTxWarp>
                  <a:spAutoFit/>
                </a:bodyPr>
                <a:lstStyle/>
                <a:p>
                  <a:pPr marL="0" marR="0" lvl="0" indent="0" algn="ctr" defTabSz="1129325" eaLnBrk="1" fontAlgn="base" latinLnBrk="0" hangingPunct="1">
                    <a:lnSpc>
                      <a:spcPct val="100000"/>
                    </a:lnSpc>
                    <a:spcBef>
                      <a:spcPct val="0"/>
                    </a:spcBef>
                    <a:spcAft>
                      <a:spcPct val="0"/>
                    </a:spcAft>
                    <a:buClrTx/>
                    <a:buSzTx/>
                    <a:buFontTx/>
                    <a:buNone/>
                    <a:tabLst/>
                    <a:defRPr/>
                  </a:pPr>
                  <a:r>
                    <a:rPr kumimoji="0" lang="en-GB" sz="700" b="0" i="0" u="none" strike="noStrike" kern="0" cap="none" spc="0" normalizeH="0" baseline="0" noProof="0" dirty="0">
                      <a:ln>
                        <a:noFill/>
                      </a:ln>
                      <a:solidFill>
                        <a:srgbClr val="071D49"/>
                      </a:solidFill>
                      <a:effectLst/>
                      <a:uLnTx/>
                      <a:uFillTx/>
                      <a:cs typeface="Arial" charset="0"/>
                    </a:rPr>
                    <a:t>COVID-19: from Dec 2019 </a:t>
                  </a:r>
                </a:p>
              </p:txBody>
            </p:sp>
          </p:grpSp>
          <p:sp>
            <p:nvSpPr>
              <p:cNvPr id="285" name="TextBox 284">
                <a:extLst>
                  <a:ext uri="{FF2B5EF4-FFF2-40B4-BE49-F238E27FC236}">
                    <a16:creationId xmlns:a16="http://schemas.microsoft.com/office/drawing/2014/main" id="{4F80CE9A-E3AC-48CD-B27B-8FA4C5D494F6}"/>
                  </a:ext>
                </a:extLst>
              </p:cNvPr>
              <p:cNvSpPr txBox="1"/>
              <p:nvPr/>
            </p:nvSpPr>
            <p:spPr>
              <a:xfrm>
                <a:off x="865041" y="4203354"/>
                <a:ext cx="6623514" cy="215444"/>
              </a:xfrm>
              <a:prstGeom prst="rect">
                <a:avLst/>
              </a:prstGeom>
              <a:noFill/>
            </p:spPr>
            <p:txBody>
              <a:bodyPr wrap="square" lIns="0" tIns="0" rIns="0" bIns="0" rtlCol="0">
                <a:spAutoFit/>
              </a:bodyPr>
              <a:lstStyle/>
              <a:p>
                <a:r>
                  <a:rPr lang="en-US" sz="700" dirty="0"/>
                  <a:t>*</a:t>
                </a:r>
                <a:r>
                  <a:rPr lang="en-US" sz="700" dirty="0">
                    <a:latin typeface="+mn-lt"/>
                    <a:cs typeface="+mn-cs"/>
                  </a:rPr>
                  <a:t>There were no screening </a:t>
                </a:r>
                <a:r>
                  <a:rPr lang="en-US" sz="700" dirty="0" err="1">
                    <a:latin typeface="+mn-lt"/>
                    <a:cs typeface="+mn-cs"/>
                  </a:rPr>
                  <a:t>temsavir</a:t>
                </a:r>
                <a:r>
                  <a:rPr lang="en-US" sz="700" dirty="0">
                    <a:latin typeface="+mn-lt"/>
                    <a:cs typeface="+mn-cs"/>
                  </a:rPr>
                  <a:t> susceptibility criteria. </a:t>
                </a:r>
                <a:r>
                  <a:rPr lang="en-US" sz="700" baseline="30000" dirty="0">
                    <a:latin typeface="+mn-lt"/>
                    <a:cs typeface="+mn-cs"/>
                  </a:rPr>
                  <a:t>†</a:t>
                </a:r>
                <a:r>
                  <a:rPr lang="en-US" sz="700" dirty="0">
                    <a:latin typeface="+mn-lt"/>
                    <a:cs typeface="+mn-cs"/>
                  </a:rPr>
                  <a:t>Use of investigational agents as part of OBT was permitted in the Non-randomized Cohort only. </a:t>
                </a:r>
                <a:r>
                  <a:rPr lang="en-US" sz="700" baseline="30000" dirty="0">
                    <a:latin typeface="+mn-lt"/>
                    <a:cs typeface="+mn-cs"/>
                  </a:rPr>
                  <a:t>‡</a:t>
                </a:r>
                <a:r>
                  <a:rPr lang="en-US" sz="700" dirty="0">
                    <a:latin typeface="+mn-lt"/>
                    <a:cs typeface="+mn-cs"/>
                  </a:rPr>
                  <a:t>The study is expected to be conducted until participants can access FTR through other means (eg, marketing approval). </a:t>
                </a:r>
              </a:p>
            </p:txBody>
          </p:sp>
        </p:grpSp>
        <p:sp>
          <p:nvSpPr>
            <p:cNvPr id="286" name="TextBox 285">
              <a:extLst>
                <a:ext uri="{FF2B5EF4-FFF2-40B4-BE49-F238E27FC236}">
                  <a16:creationId xmlns:a16="http://schemas.microsoft.com/office/drawing/2014/main" id="{E252885C-4CDE-4DC6-AF06-79F010C355D2}"/>
                </a:ext>
              </a:extLst>
            </p:cNvPr>
            <p:cNvSpPr txBox="1"/>
            <p:nvPr/>
          </p:nvSpPr>
          <p:spPr>
            <a:xfrm>
              <a:off x="825633" y="1729043"/>
              <a:ext cx="6134965" cy="369535"/>
            </a:xfrm>
            <a:prstGeom prst="rect">
              <a:avLst/>
            </a:prstGeom>
            <a:noFill/>
          </p:spPr>
          <p:txBody>
            <a:bodyPr wrap="square">
              <a:spAutoFit/>
            </a:bodyPr>
            <a:lstStyle/>
            <a:p>
              <a:pPr>
                <a:spcAft>
                  <a:spcPts val="1200"/>
                </a:spcAft>
                <a:buClr>
                  <a:schemeClr val="accent1"/>
                </a:buClr>
              </a:pPr>
              <a:r>
                <a:rPr lang="en-GB" sz="1800" b="1" dirty="0">
                  <a:solidFill>
                    <a:schemeClr val="accent2"/>
                  </a:solidFill>
                </a:rPr>
                <a:t>BRIGHTE: Study design</a:t>
              </a:r>
              <a:r>
                <a:rPr lang="en-GB" sz="1800" b="1" baseline="30000" dirty="0">
                  <a:solidFill>
                    <a:schemeClr val="accent2"/>
                  </a:solidFill>
                </a:rPr>
                <a:t>1,2</a:t>
              </a:r>
              <a:endParaRPr lang="en-GB" sz="1800" baseline="30000" dirty="0">
                <a:solidFill>
                  <a:schemeClr val="accent2"/>
                </a:solidFill>
              </a:endParaRPr>
            </a:p>
          </p:txBody>
        </p:sp>
      </p:grpSp>
    </p:spTree>
    <p:extLst>
      <p:ext uri="{BB962C8B-B14F-4D97-AF65-F5344CB8AC3E}">
        <p14:creationId xmlns:p14="http://schemas.microsoft.com/office/powerpoint/2010/main" val="3669597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64EC2D19-3366-479B-A4E7-F0F82D4FE52C}"/>
              </a:ext>
            </a:extLst>
          </p:cNvPr>
          <p:cNvSpPr/>
          <p:nvPr/>
        </p:nvSpPr>
        <p:spPr>
          <a:xfrm>
            <a:off x="-41768" y="5546991"/>
            <a:ext cx="12252960" cy="1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 name="!! ABC">
            <a:extLst>
              <a:ext uri="{FF2B5EF4-FFF2-40B4-BE49-F238E27FC236}">
                <a16:creationId xmlns:a16="http://schemas.microsoft.com/office/drawing/2014/main" id="{B1651DF8-CDE5-4980-819A-7B225C476585}"/>
              </a:ext>
            </a:extLst>
          </p:cNvPr>
          <p:cNvSpPr/>
          <p:nvPr/>
        </p:nvSpPr>
        <p:spPr>
          <a:xfrm>
            <a:off x="779690" y="5362828"/>
            <a:ext cx="390399" cy="390399"/>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5" name="!! 4" descr="A picture containing text, clock, gauge&#10;&#10;Description automatically generated">
            <a:extLst>
              <a:ext uri="{FF2B5EF4-FFF2-40B4-BE49-F238E27FC236}">
                <a16:creationId xmlns:a16="http://schemas.microsoft.com/office/drawing/2014/main" id="{2AB7C553-F011-4361-B33A-8A870D35B8B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67546" y="6110545"/>
            <a:ext cx="614686" cy="578064"/>
          </a:xfrm>
          <a:prstGeom prst="rect">
            <a:avLst/>
          </a:prstGeom>
        </p:spPr>
      </p:pic>
      <p:sp>
        <p:nvSpPr>
          <p:cNvPr id="89" name="TextBox 88">
            <a:extLst>
              <a:ext uri="{FF2B5EF4-FFF2-40B4-BE49-F238E27FC236}">
                <a16:creationId xmlns:a16="http://schemas.microsoft.com/office/drawing/2014/main" id="{CD1B41E8-14B0-47DA-A251-4C0C3E0643E2}"/>
              </a:ext>
            </a:extLst>
          </p:cNvPr>
          <p:cNvSpPr txBox="1"/>
          <p:nvPr/>
        </p:nvSpPr>
        <p:spPr>
          <a:xfrm>
            <a:off x="100961" y="5805236"/>
            <a:ext cx="1747857" cy="369332"/>
          </a:xfrm>
          <a:prstGeom prst="rect">
            <a:avLst/>
          </a:prstGeom>
          <a:noFill/>
        </p:spPr>
        <p:txBody>
          <a:bodyPr wrap="square" rtlCol="0">
            <a:spAutoFit/>
          </a:bodyPr>
          <a:lstStyle/>
          <a:p>
            <a:pPr marL="0" marR="0" lvl="0" indent="0" algn="ctr" defTabSz="121912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2017–19</a:t>
            </a:r>
          </a:p>
        </p:txBody>
      </p:sp>
      <p:sp>
        <p:nvSpPr>
          <p:cNvPr id="95" name="TextBox 94">
            <a:extLst>
              <a:ext uri="{FF2B5EF4-FFF2-40B4-BE49-F238E27FC236}">
                <a16:creationId xmlns:a16="http://schemas.microsoft.com/office/drawing/2014/main" id="{F610C190-23E3-42E7-B88E-4B2662DB38F5}"/>
              </a:ext>
            </a:extLst>
          </p:cNvPr>
          <p:cNvSpPr txBox="1"/>
          <p:nvPr/>
        </p:nvSpPr>
        <p:spPr>
          <a:xfrm>
            <a:off x="1506293" y="5805236"/>
            <a:ext cx="3163176" cy="523220"/>
          </a:xfrm>
          <a:prstGeom prst="rect">
            <a:avLst/>
          </a:prstGeom>
          <a:noFill/>
        </p:spPr>
        <p:txBody>
          <a:bodyPr wrap="square" rtlCol="0">
            <a:spAutoFit/>
          </a:bodyPr>
          <a:lstStyle/>
          <a:p>
            <a:pPr marL="0" marR="0" lvl="0" indent="0" defTabSz="1219120" rtl="0" eaLnBrk="1" fontAlgn="auto" latinLnBrk="0" hangingPunct="1">
              <a:lnSpc>
                <a:spcPct val="100000"/>
              </a:lnSpc>
              <a:spcBef>
                <a:spcPts val="0"/>
              </a:spcBef>
              <a:spcAft>
                <a:spcPts val="0"/>
              </a:spcAft>
              <a:buClrTx/>
              <a:buSzTx/>
              <a:buFontTx/>
              <a:buNone/>
              <a:tabLst/>
              <a:defRPr/>
            </a:pPr>
            <a:r>
              <a:rPr lang="en-GB" sz="1400" dirty="0">
                <a:solidFill>
                  <a:schemeClr val="accent2"/>
                </a:solidFill>
                <a:latin typeface="Arial" panose="020B0604020202020204" pitchFamily="34" charset="0"/>
              </a:rPr>
              <a:t>Investment in new manufacturing facilities dedicated to FTR</a:t>
            </a:r>
            <a:r>
              <a:rPr lang="en-GB" sz="1400" baseline="30000" dirty="0">
                <a:solidFill>
                  <a:schemeClr val="accent2"/>
                </a:solidFill>
                <a:latin typeface="Arial" panose="020B0604020202020204" pitchFamily="34" charset="0"/>
              </a:rPr>
              <a:t>1</a:t>
            </a:r>
          </a:p>
        </p:txBody>
      </p:sp>
      <p:pic>
        <p:nvPicPr>
          <p:cNvPr id="3" name="Picture 2">
            <a:extLst>
              <a:ext uri="{FF2B5EF4-FFF2-40B4-BE49-F238E27FC236}">
                <a16:creationId xmlns:a16="http://schemas.microsoft.com/office/drawing/2014/main" id="{A3E84EF1-7A9E-4F07-A619-C23B2D323502}"/>
              </a:ext>
            </a:extLst>
          </p:cNvPr>
          <p:cNvPicPr>
            <a:picLocks noChangeAspect="1"/>
          </p:cNvPicPr>
          <p:nvPr/>
        </p:nvPicPr>
        <p:blipFill>
          <a:blip r:embed="rId4"/>
          <a:stretch>
            <a:fillRect/>
          </a:stretch>
        </p:blipFill>
        <p:spPr>
          <a:xfrm>
            <a:off x="6431425" y="1888432"/>
            <a:ext cx="4480948" cy="3011685"/>
          </a:xfrm>
          <a:prstGeom prst="rect">
            <a:avLst/>
          </a:prstGeom>
          <a:ln w="19050">
            <a:solidFill>
              <a:schemeClr val="accent2"/>
            </a:solidFill>
          </a:ln>
        </p:spPr>
      </p:pic>
      <p:pic>
        <p:nvPicPr>
          <p:cNvPr id="4" name="Picture 3">
            <a:extLst>
              <a:ext uri="{FF2B5EF4-FFF2-40B4-BE49-F238E27FC236}">
                <a16:creationId xmlns:a16="http://schemas.microsoft.com/office/drawing/2014/main" id="{0FBF6EA6-7503-45DD-ACA7-4635BDF0C337}"/>
              </a:ext>
            </a:extLst>
          </p:cNvPr>
          <p:cNvPicPr>
            <a:picLocks noChangeAspect="1"/>
          </p:cNvPicPr>
          <p:nvPr/>
        </p:nvPicPr>
        <p:blipFill>
          <a:blip r:embed="rId5"/>
          <a:stretch>
            <a:fillRect/>
          </a:stretch>
        </p:blipFill>
        <p:spPr>
          <a:xfrm>
            <a:off x="1600702" y="1888432"/>
            <a:ext cx="4480948" cy="3011685"/>
          </a:xfrm>
          <a:prstGeom prst="rect">
            <a:avLst/>
          </a:prstGeom>
          <a:ln w="19050">
            <a:solidFill>
              <a:schemeClr val="accent2"/>
            </a:solidFill>
          </a:ln>
        </p:spPr>
      </p:pic>
      <p:sp>
        <p:nvSpPr>
          <p:cNvPr id="65" name="Slide Number Placeholder 5">
            <a:extLst>
              <a:ext uri="{FF2B5EF4-FFF2-40B4-BE49-F238E27FC236}">
                <a16:creationId xmlns:a16="http://schemas.microsoft.com/office/drawing/2014/main" id="{70A057E2-28F1-4F38-8740-916471C8A3A5}"/>
              </a:ext>
            </a:extLst>
          </p:cNvPr>
          <p:cNvSpPr>
            <a:spLocks noGrp="1"/>
          </p:cNvSpPr>
          <p:nvPr>
            <p:ph type="sldNum" sz="quarter" idx="11"/>
          </p:nvPr>
        </p:nvSpPr>
        <p:spPr/>
        <p:txBody>
          <a:bodyPr/>
          <a:lstStyle/>
          <a:p>
            <a:fld id="{DA52DCD9-8769-4ED5-B8CC-B00FC588BA8C}" type="slidenum">
              <a:rPr lang="en-US" smtClean="0"/>
              <a:pPr/>
              <a:t>16</a:t>
            </a:fld>
            <a:endParaRPr lang="en-US" dirty="0"/>
          </a:p>
        </p:txBody>
      </p:sp>
      <p:sp>
        <p:nvSpPr>
          <p:cNvPr id="39" name="Title 15">
            <a:extLst>
              <a:ext uri="{FF2B5EF4-FFF2-40B4-BE49-F238E27FC236}">
                <a16:creationId xmlns:a16="http://schemas.microsoft.com/office/drawing/2014/main" id="{8DFABEF9-1CA6-49A7-9052-30283A3DD70B}"/>
              </a:ext>
            </a:extLst>
          </p:cNvPr>
          <p:cNvSpPr>
            <a:spLocks noGrp="1"/>
          </p:cNvSpPr>
          <p:nvPr>
            <p:ph type="title"/>
          </p:nvPr>
        </p:nvSpPr>
        <p:spPr/>
        <p:txBody>
          <a:bodyPr/>
          <a:lstStyle/>
          <a:p>
            <a:r>
              <a:rPr lang="en-GB" dirty="0"/>
              <a:t>Clinical development journey</a:t>
            </a:r>
            <a:br>
              <a:rPr lang="en-GB" dirty="0"/>
            </a:br>
            <a:r>
              <a:rPr lang="en-GB" sz="1800" dirty="0">
                <a:solidFill>
                  <a:schemeClr val="accent2"/>
                </a:solidFill>
              </a:rPr>
              <a:t>Two decades in the making</a:t>
            </a:r>
            <a:r>
              <a:rPr lang="en-GB" sz="1800" b="0" dirty="0">
                <a:solidFill>
                  <a:schemeClr val="accent2"/>
                </a:solidFill>
                <a:latin typeface="Arial" panose="020B0604020202020204" pitchFamily="34" charset="0"/>
              </a:rPr>
              <a:t> </a:t>
            </a:r>
            <a:r>
              <a:rPr lang="en-GB" sz="1800" dirty="0">
                <a:solidFill>
                  <a:schemeClr val="accent2"/>
                </a:solidFill>
                <a:latin typeface="Arial" panose="020B0604020202020204" pitchFamily="34" charset="0"/>
              </a:rPr>
              <a:t>– from pharmacology to clinic</a:t>
            </a:r>
            <a:endParaRPr lang="en-GB" sz="1800" dirty="0">
              <a:solidFill>
                <a:schemeClr val="accent2"/>
              </a:solidFill>
            </a:endParaRPr>
          </a:p>
        </p:txBody>
      </p:sp>
      <p:sp>
        <p:nvSpPr>
          <p:cNvPr id="5" name="Text Placeholder 4">
            <a:extLst>
              <a:ext uri="{FF2B5EF4-FFF2-40B4-BE49-F238E27FC236}">
                <a16:creationId xmlns:a16="http://schemas.microsoft.com/office/drawing/2014/main" id="{A2B75DB4-7B63-4E15-9C71-C21E4A48FBC3}"/>
              </a:ext>
            </a:extLst>
          </p:cNvPr>
          <p:cNvSpPr>
            <a:spLocks noGrp="1"/>
          </p:cNvSpPr>
          <p:nvPr>
            <p:ph type="body" sz="quarter" idx="13"/>
          </p:nvPr>
        </p:nvSpPr>
        <p:spPr>
          <a:xfrm>
            <a:off x="5191125" y="6386810"/>
            <a:ext cx="6545264" cy="461665"/>
          </a:xfrm>
        </p:spPr>
        <p:txBody>
          <a:bodyPr/>
          <a:lstStyle/>
          <a:p>
            <a:r>
              <a:rPr lang="en-US" sz="600" b="1" dirty="0"/>
              <a:t>1</a:t>
            </a:r>
            <a:r>
              <a:rPr lang="en-US" sz="600" dirty="0"/>
              <a:t>. European Pharmaceutical Review. Expediating the set-up of a manufacturing site: </a:t>
            </a:r>
            <a:r>
              <a:rPr lang="en-US" sz="600" dirty="0" err="1"/>
              <a:t>Rukobia</a:t>
            </a:r>
            <a:r>
              <a:rPr lang="en-US" sz="600" dirty="0"/>
              <a:t> case study. Available at: https://www.europeanpharmaceuticalreview.com/article/152108/expediting-the-set-up-of-a-manufacturing-site-rukobia-case-study/. Accessed October 2022</a:t>
            </a:r>
          </a:p>
          <a:p>
            <a:r>
              <a:rPr lang="en-US" sz="600" b="1" dirty="0"/>
              <a:t>2</a:t>
            </a:r>
            <a:r>
              <a:rPr lang="en-US" sz="600" dirty="0"/>
              <a:t>. </a:t>
            </a:r>
            <a:r>
              <a:rPr lang="en-US" sz="600" dirty="0" err="1"/>
              <a:t>Rukobia</a:t>
            </a:r>
            <a:r>
              <a:rPr lang="en-US" sz="600" dirty="0"/>
              <a:t> Prescribing Information, July 2020. Available at: https://www.accessdata.fda.gov/drugsatfda_docs/label/2020/212950s000lbl.pdf. Accessed October 2022 </a:t>
            </a:r>
            <a:br>
              <a:rPr lang="en-US" sz="600" dirty="0"/>
            </a:br>
            <a:r>
              <a:rPr lang="en-US" sz="600" b="1" dirty="0"/>
              <a:t>3</a:t>
            </a:r>
            <a:r>
              <a:rPr lang="en-US" sz="600" dirty="0"/>
              <a:t>. </a:t>
            </a:r>
            <a:r>
              <a:rPr lang="en-US" sz="600" dirty="0" err="1"/>
              <a:t>Rukobia</a:t>
            </a:r>
            <a:r>
              <a:rPr lang="en-US" sz="600" dirty="0"/>
              <a:t> Summary of Product Characteristics. Available at: https://www.ema.europa.eu/en/documents/product-information/rukobia-epar-product-information_en.pdf. Accessed October 2022. </a:t>
            </a:r>
          </a:p>
        </p:txBody>
      </p:sp>
      <p:sp>
        <p:nvSpPr>
          <p:cNvPr id="60" name="TextBox 59">
            <a:extLst>
              <a:ext uri="{FF2B5EF4-FFF2-40B4-BE49-F238E27FC236}">
                <a16:creationId xmlns:a16="http://schemas.microsoft.com/office/drawing/2014/main" id="{2C656F3F-5516-49CA-9A97-314E0C6D5CBD}"/>
              </a:ext>
            </a:extLst>
          </p:cNvPr>
          <p:cNvSpPr txBox="1"/>
          <p:nvPr/>
        </p:nvSpPr>
        <p:spPr>
          <a:xfrm>
            <a:off x="7971608" y="5805236"/>
            <a:ext cx="1747857" cy="369332"/>
          </a:xfrm>
          <a:prstGeom prst="rect">
            <a:avLst/>
          </a:prstGeom>
          <a:noFill/>
        </p:spPr>
        <p:txBody>
          <a:bodyPr wrap="square" rtlCol="0">
            <a:spAutoFit/>
          </a:bodyPr>
          <a:lstStyle/>
          <a:p>
            <a:pPr marL="0" marR="0" lvl="0" indent="0" algn="ctr" defTabSz="121912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2021</a:t>
            </a:r>
          </a:p>
        </p:txBody>
      </p:sp>
      <p:sp>
        <p:nvSpPr>
          <p:cNvPr id="64" name="!! ABC">
            <a:extLst>
              <a:ext uri="{FF2B5EF4-FFF2-40B4-BE49-F238E27FC236}">
                <a16:creationId xmlns:a16="http://schemas.microsoft.com/office/drawing/2014/main" id="{2DD5620B-FA1A-4D76-BF5B-D6ADD9DC8FD5}"/>
              </a:ext>
            </a:extLst>
          </p:cNvPr>
          <p:cNvSpPr/>
          <p:nvPr/>
        </p:nvSpPr>
        <p:spPr>
          <a:xfrm>
            <a:off x="8650337" y="5362828"/>
            <a:ext cx="390399" cy="390399"/>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0" name="Picture 79" descr="A picture containing text, clock, gauge&#10;&#10;Description automatically generated">
            <a:extLst>
              <a:ext uri="{FF2B5EF4-FFF2-40B4-BE49-F238E27FC236}">
                <a16:creationId xmlns:a16="http://schemas.microsoft.com/office/drawing/2014/main" id="{6F2610B1-6F58-4FF5-AC2C-B527601E90A2}"/>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573002" y="6059594"/>
            <a:ext cx="545070" cy="435726"/>
          </a:xfrm>
          <a:prstGeom prst="rect">
            <a:avLst/>
          </a:prstGeom>
        </p:spPr>
      </p:pic>
      <p:sp>
        <p:nvSpPr>
          <p:cNvPr id="91" name="TextBox 90">
            <a:extLst>
              <a:ext uri="{FF2B5EF4-FFF2-40B4-BE49-F238E27FC236}">
                <a16:creationId xmlns:a16="http://schemas.microsoft.com/office/drawing/2014/main" id="{1AAE387B-3D15-4870-A803-FC4F28923770}"/>
              </a:ext>
            </a:extLst>
          </p:cNvPr>
          <p:cNvSpPr txBox="1"/>
          <p:nvPr/>
        </p:nvSpPr>
        <p:spPr>
          <a:xfrm>
            <a:off x="9183779" y="5805236"/>
            <a:ext cx="1325288" cy="529589"/>
          </a:xfrm>
          <a:prstGeom prst="rect">
            <a:avLst/>
          </a:prstGeom>
          <a:noFill/>
        </p:spPr>
        <p:txBody>
          <a:bodyPr wrap="square" rtlCol="0" anchor="b" anchorCtr="0">
            <a:noAutofit/>
          </a:bodyPr>
          <a:lstStyle/>
          <a:p>
            <a:pPr marL="0" marR="0" lvl="0" indent="0" defTabSz="121912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2"/>
                </a:solidFill>
                <a:effectLst/>
                <a:uLnTx/>
                <a:uFillTx/>
                <a:ea typeface="+mn-ea"/>
                <a:cs typeface="+mn-cs"/>
              </a:rPr>
              <a:t>EU EMA approval</a:t>
            </a:r>
            <a:r>
              <a:rPr kumimoji="0" lang="en-US" sz="1400" b="0" i="0" u="none" strike="noStrike" kern="1200" cap="none" spc="0" normalizeH="0" baseline="30000" noProof="0" dirty="0">
                <a:ln>
                  <a:noFill/>
                </a:ln>
                <a:solidFill>
                  <a:schemeClr val="accent2"/>
                </a:solidFill>
                <a:effectLst/>
                <a:uLnTx/>
                <a:uFillTx/>
                <a:ea typeface="+mn-ea"/>
                <a:cs typeface="+mn-cs"/>
              </a:rPr>
              <a:t>3</a:t>
            </a:r>
            <a:endParaRPr kumimoji="0" lang="en-US" sz="1400" b="0" i="0" u="none" strike="noStrike" kern="1200" cap="none" spc="0" normalizeH="0" baseline="0" noProof="0" dirty="0">
              <a:ln>
                <a:noFill/>
              </a:ln>
              <a:solidFill>
                <a:schemeClr val="accent2"/>
              </a:solidFill>
              <a:effectLst/>
              <a:uLnTx/>
              <a:uFillTx/>
              <a:ea typeface="+mn-ea"/>
              <a:cs typeface="+mn-cs"/>
            </a:endParaRPr>
          </a:p>
        </p:txBody>
      </p:sp>
      <p:sp>
        <p:nvSpPr>
          <p:cNvPr id="93" name="TextBox 92">
            <a:extLst>
              <a:ext uri="{FF2B5EF4-FFF2-40B4-BE49-F238E27FC236}">
                <a16:creationId xmlns:a16="http://schemas.microsoft.com/office/drawing/2014/main" id="{C68C311D-33AF-4A35-965B-D989ED1BE20A}"/>
              </a:ext>
            </a:extLst>
          </p:cNvPr>
          <p:cNvSpPr txBox="1"/>
          <p:nvPr/>
        </p:nvSpPr>
        <p:spPr>
          <a:xfrm>
            <a:off x="6047442" y="5805236"/>
            <a:ext cx="1747857" cy="369332"/>
          </a:xfrm>
          <a:prstGeom prst="rect">
            <a:avLst/>
          </a:prstGeom>
          <a:noFill/>
        </p:spPr>
        <p:txBody>
          <a:bodyPr wrap="square" rtlCol="0">
            <a:spAutoFit/>
          </a:bodyPr>
          <a:lstStyle/>
          <a:p>
            <a:pPr marL="0" marR="0" lvl="0" indent="0" algn="ctr" defTabSz="121912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2020</a:t>
            </a:r>
          </a:p>
        </p:txBody>
      </p:sp>
      <p:sp>
        <p:nvSpPr>
          <p:cNvPr id="94" name="!! ABC">
            <a:extLst>
              <a:ext uri="{FF2B5EF4-FFF2-40B4-BE49-F238E27FC236}">
                <a16:creationId xmlns:a16="http://schemas.microsoft.com/office/drawing/2014/main" id="{96FA8BD0-AB83-4A6A-8245-B21DDE6DDAC7}"/>
              </a:ext>
            </a:extLst>
          </p:cNvPr>
          <p:cNvSpPr/>
          <p:nvPr/>
        </p:nvSpPr>
        <p:spPr>
          <a:xfrm>
            <a:off x="6726171" y="5362828"/>
            <a:ext cx="390399" cy="390399"/>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6" name="Picture 95" descr="A picture containing text, clock, gauge&#10;&#10;Description automatically generated">
            <a:extLst>
              <a:ext uri="{FF2B5EF4-FFF2-40B4-BE49-F238E27FC236}">
                <a16:creationId xmlns:a16="http://schemas.microsoft.com/office/drawing/2014/main" id="{52EBFAA4-0FF6-4C1F-8546-31D7A7066BA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648836" y="6062617"/>
            <a:ext cx="545070" cy="435726"/>
          </a:xfrm>
          <a:prstGeom prst="rect">
            <a:avLst/>
          </a:prstGeom>
        </p:spPr>
      </p:pic>
      <p:sp>
        <p:nvSpPr>
          <p:cNvPr id="97" name="TextBox 96">
            <a:extLst>
              <a:ext uri="{FF2B5EF4-FFF2-40B4-BE49-F238E27FC236}">
                <a16:creationId xmlns:a16="http://schemas.microsoft.com/office/drawing/2014/main" id="{0BAEC3CD-CE2E-4BCA-A91F-DFA49EAA90F5}"/>
              </a:ext>
            </a:extLst>
          </p:cNvPr>
          <p:cNvSpPr txBox="1"/>
          <p:nvPr/>
        </p:nvSpPr>
        <p:spPr>
          <a:xfrm>
            <a:off x="7259613" y="5805236"/>
            <a:ext cx="1325288" cy="529589"/>
          </a:xfrm>
          <a:prstGeom prst="rect">
            <a:avLst/>
          </a:prstGeom>
          <a:noFill/>
        </p:spPr>
        <p:txBody>
          <a:bodyPr wrap="square" rtlCol="0" anchor="b" anchorCtr="0">
            <a:noAutofit/>
          </a:bodyPr>
          <a:lstStyle/>
          <a:p>
            <a:pPr marL="0" marR="0" lvl="0" indent="0" defTabSz="121912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2"/>
                </a:solidFill>
                <a:effectLst/>
                <a:uLnTx/>
                <a:uFillTx/>
                <a:ea typeface="+mn-ea"/>
                <a:cs typeface="+mn-cs"/>
              </a:rPr>
              <a:t>US FDA approval</a:t>
            </a:r>
            <a:r>
              <a:rPr kumimoji="0" lang="en-US" sz="1400" b="0" i="0" u="none" strike="noStrike" kern="1200" cap="none" spc="0" normalizeH="0" baseline="30000" noProof="0" dirty="0">
                <a:ln>
                  <a:noFill/>
                </a:ln>
                <a:solidFill>
                  <a:schemeClr val="accent2"/>
                </a:solidFill>
                <a:effectLst/>
                <a:uLnTx/>
                <a:uFillTx/>
                <a:ea typeface="+mn-ea"/>
                <a:cs typeface="+mn-cs"/>
              </a:rPr>
              <a:t>2</a:t>
            </a:r>
            <a:endParaRPr kumimoji="0" lang="en-US" sz="1400" b="0" i="0" u="none" strike="noStrike" kern="1200" cap="none" spc="0" normalizeH="0" baseline="0" noProof="0" dirty="0">
              <a:ln>
                <a:noFill/>
              </a:ln>
              <a:solidFill>
                <a:schemeClr val="accent2"/>
              </a:solidFill>
              <a:effectLst/>
              <a:uLnTx/>
              <a:uFillTx/>
              <a:ea typeface="+mn-ea"/>
              <a:cs typeface="+mn-cs"/>
            </a:endParaRPr>
          </a:p>
        </p:txBody>
      </p:sp>
    </p:spTree>
    <p:extLst>
      <p:ext uri="{BB962C8B-B14F-4D97-AF65-F5344CB8AC3E}">
        <p14:creationId xmlns:p14="http://schemas.microsoft.com/office/powerpoint/2010/main" val="3139174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a:extLst>
              <a:ext uri="{FF2B5EF4-FFF2-40B4-BE49-F238E27FC236}">
                <a16:creationId xmlns:a16="http://schemas.microsoft.com/office/drawing/2014/main" id="{79C93CC5-F52E-45FA-866A-4050E4F7AFE0}"/>
              </a:ext>
            </a:extLst>
          </p:cNvPr>
          <p:cNvPicPr>
            <a:picLocks noChangeAspect="1"/>
          </p:cNvPicPr>
          <p:nvPr/>
        </p:nvPicPr>
        <p:blipFill>
          <a:blip r:embed="rId3"/>
          <a:stretch>
            <a:fillRect/>
          </a:stretch>
        </p:blipFill>
        <p:spPr>
          <a:xfrm>
            <a:off x="5124512" y="5860378"/>
            <a:ext cx="1145319" cy="442113"/>
          </a:xfrm>
          <a:prstGeom prst="rect">
            <a:avLst/>
          </a:prstGeom>
        </p:spPr>
      </p:pic>
      <p:sp>
        <p:nvSpPr>
          <p:cNvPr id="19" name="Rectangle 18">
            <a:extLst>
              <a:ext uri="{FF2B5EF4-FFF2-40B4-BE49-F238E27FC236}">
                <a16:creationId xmlns:a16="http://schemas.microsoft.com/office/drawing/2014/main" id="{745481E3-F9D5-4716-AF1D-8DD5F06A0166}"/>
              </a:ext>
            </a:extLst>
          </p:cNvPr>
          <p:cNvSpPr/>
          <p:nvPr/>
        </p:nvSpPr>
        <p:spPr>
          <a:xfrm>
            <a:off x="-50052" y="5546991"/>
            <a:ext cx="12344400" cy="1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Title 15">
            <a:extLst>
              <a:ext uri="{FF2B5EF4-FFF2-40B4-BE49-F238E27FC236}">
                <a16:creationId xmlns:a16="http://schemas.microsoft.com/office/drawing/2014/main" id="{7875E155-6C51-4265-931C-F34ECE2677F7}"/>
              </a:ext>
            </a:extLst>
          </p:cNvPr>
          <p:cNvSpPr>
            <a:spLocks noGrp="1"/>
          </p:cNvSpPr>
          <p:nvPr>
            <p:ph type="title"/>
          </p:nvPr>
        </p:nvSpPr>
        <p:spPr/>
        <p:txBody>
          <a:bodyPr/>
          <a:lstStyle/>
          <a:p>
            <a:r>
              <a:rPr lang="en-GB" dirty="0"/>
              <a:t>Clinical development journey</a:t>
            </a:r>
            <a:br>
              <a:rPr lang="en-GB" dirty="0"/>
            </a:br>
            <a:r>
              <a:rPr lang="en-GB" sz="1800" dirty="0">
                <a:solidFill>
                  <a:schemeClr val="accent2"/>
                </a:solidFill>
              </a:rPr>
              <a:t>Two decades in the making</a:t>
            </a:r>
            <a:r>
              <a:rPr lang="en-GB" sz="1800" b="0" dirty="0">
                <a:solidFill>
                  <a:schemeClr val="accent2"/>
                </a:solidFill>
                <a:latin typeface="Arial" panose="020B0604020202020204" pitchFamily="34" charset="0"/>
              </a:rPr>
              <a:t> </a:t>
            </a:r>
            <a:r>
              <a:rPr lang="en-GB" sz="1800" dirty="0">
                <a:solidFill>
                  <a:schemeClr val="accent2"/>
                </a:solidFill>
                <a:latin typeface="Arial" panose="020B0604020202020204" pitchFamily="34" charset="0"/>
              </a:rPr>
              <a:t>– from pharmacology to clinic</a:t>
            </a:r>
            <a:endParaRPr lang="en-GB" sz="1800" dirty="0">
              <a:solidFill>
                <a:schemeClr val="accent2"/>
              </a:solidFill>
            </a:endParaRPr>
          </a:p>
        </p:txBody>
      </p:sp>
      <p:sp>
        <p:nvSpPr>
          <p:cNvPr id="56" name="Slide Number Placeholder 5">
            <a:extLst>
              <a:ext uri="{FF2B5EF4-FFF2-40B4-BE49-F238E27FC236}">
                <a16:creationId xmlns:a16="http://schemas.microsoft.com/office/drawing/2014/main" id="{F30E887A-01A8-4A63-93E9-3D2B47874B53}"/>
              </a:ext>
            </a:extLst>
          </p:cNvPr>
          <p:cNvSpPr>
            <a:spLocks noGrp="1"/>
          </p:cNvSpPr>
          <p:nvPr>
            <p:ph type="sldNum" sz="quarter" idx="11"/>
          </p:nvPr>
        </p:nvSpPr>
        <p:spPr/>
        <p:txBody>
          <a:bodyPr/>
          <a:lstStyle/>
          <a:p>
            <a:fld id="{DA52DCD9-8769-4ED5-B8CC-B00FC588BA8C}" type="slidenum">
              <a:rPr lang="en-US" smtClean="0"/>
              <a:pPr/>
              <a:t>17</a:t>
            </a:fld>
            <a:endParaRPr lang="en-US" dirty="0"/>
          </a:p>
        </p:txBody>
      </p:sp>
      <p:sp>
        <p:nvSpPr>
          <p:cNvPr id="4" name="Text Placeholder 3">
            <a:extLst>
              <a:ext uri="{FF2B5EF4-FFF2-40B4-BE49-F238E27FC236}">
                <a16:creationId xmlns:a16="http://schemas.microsoft.com/office/drawing/2014/main" id="{911371BB-E254-4C90-B7E7-0AFAC95478BA}"/>
              </a:ext>
            </a:extLst>
          </p:cNvPr>
          <p:cNvSpPr>
            <a:spLocks noGrp="1"/>
          </p:cNvSpPr>
          <p:nvPr>
            <p:ph type="body" sz="quarter" idx="14"/>
          </p:nvPr>
        </p:nvSpPr>
        <p:spPr/>
        <p:txBody>
          <a:bodyPr/>
          <a:lstStyle/>
          <a:p>
            <a:r>
              <a:rPr lang="en-US" b="1" dirty="0"/>
              <a:t>1</a:t>
            </a:r>
            <a:r>
              <a:rPr lang="en-US" dirty="0"/>
              <a:t>. Aberg J, et al. 24th International AIDS Conference 2022. Poster EPB160</a:t>
            </a:r>
          </a:p>
        </p:txBody>
      </p:sp>
      <p:cxnSp>
        <p:nvCxnSpPr>
          <p:cNvPr id="52" name="Straight Connector 51">
            <a:extLst>
              <a:ext uri="{FF2B5EF4-FFF2-40B4-BE49-F238E27FC236}">
                <a16:creationId xmlns:a16="http://schemas.microsoft.com/office/drawing/2014/main" id="{76B1FCFC-49D6-49BC-AAE4-FB9E14223DB7}"/>
              </a:ext>
            </a:extLst>
          </p:cNvPr>
          <p:cNvCxnSpPr>
            <a:cxnSpLocks/>
          </p:cNvCxnSpPr>
          <p:nvPr/>
        </p:nvCxnSpPr>
        <p:spPr>
          <a:xfrm flipV="1">
            <a:off x="981598" y="5006442"/>
            <a:ext cx="0" cy="35794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3" name="!! ABC">
            <a:extLst>
              <a:ext uri="{FF2B5EF4-FFF2-40B4-BE49-F238E27FC236}">
                <a16:creationId xmlns:a16="http://schemas.microsoft.com/office/drawing/2014/main" id="{74316C61-6C23-4211-85EA-06B3677E9221}"/>
              </a:ext>
            </a:extLst>
          </p:cNvPr>
          <p:cNvSpPr/>
          <p:nvPr/>
        </p:nvSpPr>
        <p:spPr>
          <a:xfrm>
            <a:off x="786398" y="5364384"/>
            <a:ext cx="390399" cy="390399"/>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4" name="Group 53">
            <a:extLst>
              <a:ext uri="{FF2B5EF4-FFF2-40B4-BE49-F238E27FC236}">
                <a16:creationId xmlns:a16="http://schemas.microsoft.com/office/drawing/2014/main" id="{8A663B18-AEAF-4B18-9A1B-6935A232F330}"/>
              </a:ext>
            </a:extLst>
          </p:cNvPr>
          <p:cNvGrpSpPr/>
          <p:nvPr/>
        </p:nvGrpSpPr>
        <p:grpSpPr>
          <a:xfrm>
            <a:off x="792763" y="1619738"/>
            <a:ext cx="6595587" cy="3386704"/>
            <a:chOff x="792764" y="1607038"/>
            <a:chExt cx="5715000" cy="3386704"/>
          </a:xfrm>
        </p:grpSpPr>
        <p:sp>
          <p:nvSpPr>
            <p:cNvPr id="57" name="Rectangle 56">
              <a:extLst>
                <a:ext uri="{FF2B5EF4-FFF2-40B4-BE49-F238E27FC236}">
                  <a16:creationId xmlns:a16="http://schemas.microsoft.com/office/drawing/2014/main" id="{B1F9B758-EACA-408B-9C95-6AB8E66690B3}"/>
                </a:ext>
              </a:extLst>
            </p:cNvPr>
            <p:cNvSpPr/>
            <p:nvPr/>
          </p:nvSpPr>
          <p:spPr>
            <a:xfrm>
              <a:off x="792764" y="1607038"/>
              <a:ext cx="5715000" cy="3386704"/>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buClr>
                  <a:schemeClr val="accent1"/>
                </a:buClr>
              </a:pPr>
              <a:endParaRPr lang="en-GB" sz="1600" b="1" dirty="0">
                <a:solidFill>
                  <a:schemeClr val="accent1"/>
                </a:solidFill>
              </a:endParaRPr>
            </a:p>
          </p:txBody>
        </p:sp>
        <p:sp>
          <p:nvSpPr>
            <p:cNvPr id="62" name="Title 2">
              <a:extLst>
                <a:ext uri="{FF2B5EF4-FFF2-40B4-BE49-F238E27FC236}">
                  <a16:creationId xmlns:a16="http://schemas.microsoft.com/office/drawing/2014/main" id="{2859898A-DD11-46DF-A07A-180AD6B8F8BB}"/>
                </a:ext>
              </a:extLst>
            </p:cNvPr>
            <p:cNvSpPr txBox="1">
              <a:spLocks/>
            </p:cNvSpPr>
            <p:nvPr/>
          </p:nvSpPr>
          <p:spPr>
            <a:xfrm>
              <a:off x="856329" y="1686392"/>
              <a:ext cx="5513991" cy="184666"/>
            </a:xfrm>
            <a:prstGeom prst="rect">
              <a:avLst/>
            </a:prstGeom>
            <a:solidFill>
              <a:schemeClr val="bg1"/>
            </a:solidFill>
            <a:ln>
              <a:noFill/>
            </a:ln>
          </p:spPr>
          <p:txBody>
            <a:bodyPr vert="horz" lIns="0" tIns="0" rIns="0" bIns="0" rtlCol="0" anchor="ctr" anchorCtr="0">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sz="1600" dirty="0"/>
                <a:t>Baseline characteristics</a:t>
              </a:r>
              <a:r>
                <a:rPr lang="en-GB" sz="1600" baseline="30000" dirty="0"/>
                <a:t>1</a:t>
              </a:r>
              <a:endParaRPr lang="en-US" altLang="en-US" sz="1500" baseline="30000" dirty="0"/>
            </a:p>
          </p:txBody>
        </p:sp>
      </p:grpSp>
      <p:graphicFrame>
        <p:nvGraphicFramePr>
          <p:cNvPr id="44" name="Table 43">
            <a:extLst>
              <a:ext uri="{FF2B5EF4-FFF2-40B4-BE49-F238E27FC236}">
                <a16:creationId xmlns:a16="http://schemas.microsoft.com/office/drawing/2014/main" id="{8B986DD2-EA6B-4513-B41A-4F74BA30C42D}"/>
              </a:ext>
            </a:extLst>
          </p:cNvPr>
          <p:cNvGraphicFramePr>
            <a:graphicFrameLocks noGrp="1"/>
          </p:cNvGraphicFramePr>
          <p:nvPr>
            <p:extLst>
              <p:ext uri="{D42A27DB-BD31-4B8C-83A1-F6EECF244321}">
                <p14:modId xmlns:p14="http://schemas.microsoft.com/office/powerpoint/2010/main" val="643273366"/>
              </p:ext>
            </p:extLst>
          </p:nvPr>
        </p:nvGraphicFramePr>
        <p:xfrm>
          <a:off x="898391" y="1924372"/>
          <a:ext cx="6363600" cy="2982908"/>
        </p:xfrm>
        <a:graphic>
          <a:graphicData uri="http://schemas.openxmlformats.org/drawingml/2006/table">
            <a:tbl>
              <a:tblPr firstRow="1" bandRow="1">
                <a:tableStyleId>{5C22544A-7EE6-4342-B048-85BDC9FD1C3A}</a:tableStyleId>
              </a:tblPr>
              <a:tblGrid>
                <a:gridCol w="2917776">
                  <a:extLst>
                    <a:ext uri="{9D8B030D-6E8A-4147-A177-3AD203B41FA5}">
                      <a16:colId xmlns:a16="http://schemas.microsoft.com/office/drawing/2014/main" val="267143928"/>
                    </a:ext>
                  </a:extLst>
                </a:gridCol>
                <a:gridCol w="1148608">
                  <a:extLst>
                    <a:ext uri="{9D8B030D-6E8A-4147-A177-3AD203B41FA5}">
                      <a16:colId xmlns:a16="http://schemas.microsoft.com/office/drawing/2014/main" val="1389769249"/>
                    </a:ext>
                  </a:extLst>
                </a:gridCol>
                <a:gridCol w="1148608">
                  <a:extLst>
                    <a:ext uri="{9D8B030D-6E8A-4147-A177-3AD203B41FA5}">
                      <a16:colId xmlns:a16="http://schemas.microsoft.com/office/drawing/2014/main" val="489592672"/>
                    </a:ext>
                  </a:extLst>
                </a:gridCol>
                <a:gridCol w="1148608">
                  <a:extLst>
                    <a:ext uri="{9D8B030D-6E8A-4147-A177-3AD203B41FA5}">
                      <a16:colId xmlns:a16="http://schemas.microsoft.com/office/drawing/2014/main" val="60928816"/>
                    </a:ext>
                  </a:extLst>
                </a:gridCol>
              </a:tblGrid>
              <a:tr h="355317">
                <a:tc>
                  <a:txBody>
                    <a:bodyPr/>
                    <a:lstStyle/>
                    <a:p>
                      <a:pPr marL="0" marR="0">
                        <a:lnSpc>
                          <a:spcPct val="100000"/>
                        </a:lnSpc>
                        <a:spcBef>
                          <a:spcPts val="0"/>
                        </a:spcBef>
                        <a:spcAft>
                          <a:spcPts val="0"/>
                        </a:spcAft>
                      </a:pPr>
                      <a:r>
                        <a:rPr lang="en-US" sz="1000" dirty="0">
                          <a:solidFill>
                            <a:schemeClr val="accent2"/>
                          </a:solidFill>
                          <a:effectLst/>
                        </a:rPr>
                        <a:t>Parameter</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000" dirty="0">
                          <a:solidFill>
                            <a:schemeClr val="bg1"/>
                          </a:solidFill>
                          <a:effectLst/>
                        </a:rPr>
                        <a:t>Randomized</a:t>
                      </a:r>
                    </a:p>
                    <a:p>
                      <a:pPr marL="0" marR="0" algn="ctr">
                        <a:lnSpc>
                          <a:spcPct val="100000"/>
                        </a:lnSpc>
                        <a:spcBef>
                          <a:spcPts val="0"/>
                        </a:spcBef>
                        <a:spcAft>
                          <a:spcPts val="0"/>
                        </a:spcAft>
                      </a:pPr>
                      <a:r>
                        <a:rPr lang="en-US" sz="1000" dirty="0">
                          <a:solidFill>
                            <a:schemeClr val="bg1"/>
                          </a:solidFill>
                          <a:effectLst/>
                        </a:rPr>
                        <a:t>(N=272)</a:t>
                      </a:r>
                      <a:endParaRPr lang="en-US"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gn="ctr">
                        <a:lnSpc>
                          <a:spcPct val="100000"/>
                        </a:lnSpc>
                        <a:spcBef>
                          <a:spcPts val="0"/>
                        </a:spcBef>
                        <a:spcAft>
                          <a:spcPts val="0"/>
                        </a:spcAft>
                      </a:pPr>
                      <a:r>
                        <a:rPr lang="en-US" sz="1000" dirty="0">
                          <a:solidFill>
                            <a:schemeClr val="bg1"/>
                          </a:solidFill>
                          <a:effectLst/>
                        </a:rPr>
                        <a:t>Non-randomized</a:t>
                      </a:r>
                    </a:p>
                    <a:p>
                      <a:pPr marL="0" marR="0" algn="ctr">
                        <a:lnSpc>
                          <a:spcPct val="100000"/>
                        </a:lnSpc>
                        <a:spcBef>
                          <a:spcPts val="0"/>
                        </a:spcBef>
                        <a:spcAft>
                          <a:spcPts val="0"/>
                        </a:spcAft>
                      </a:pPr>
                      <a:r>
                        <a:rPr lang="en-US" sz="1000" dirty="0">
                          <a:solidFill>
                            <a:schemeClr val="bg1"/>
                          </a:solidFill>
                          <a:effectLst/>
                        </a:rPr>
                        <a:t>(N=99)</a:t>
                      </a:r>
                      <a:endParaRPr lang="en-US"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algn="ctr">
                        <a:lnSpc>
                          <a:spcPct val="100000"/>
                        </a:lnSpc>
                        <a:spcBef>
                          <a:spcPts val="0"/>
                        </a:spcBef>
                        <a:spcAft>
                          <a:spcPts val="0"/>
                        </a:spcAft>
                      </a:pPr>
                      <a:r>
                        <a:rPr lang="en-US" sz="1000" dirty="0">
                          <a:solidFill>
                            <a:schemeClr val="accent2"/>
                          </a:solidFill>
                          <a:effectLst/>
                        </a:rPr>
                        <a:t>Total</a:t>
                      </a:r>
                    </a:p>
                    <a:p>
                      <a:pPr marL="0" marR="0" algn="ctr">
                        <a:lnSpc>
                          <a:spcPct val="100000"/>
                        </a:lnSpc>
                        <a:spcBef>
                          <a:spcPts val="0"/>
                        </a:spcBef>
                        <a:spcAft>
                          <a:spcPts val="0"/>
                        </a:spcAft>
                      </a:pPr>
                      <a:r>
                        <a:rPr lang="en-US" sz="1000" dirty="0">
                          <a:solidFill>
                            <a:schemeClr val="accent2"/>
                          </a:solidFill>
                          <a:effectLst/>
                        </a:rPr>
                        <a:t>(N=371)</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4365198"/>
                  </a:ext>
                </a:extLst>
              </a:tr>
              <a:tr h="177658">
                <a:tc>
                  <a:txBody>
                    <a:bodyPr/>
                    <a:lstStyle/>
                    <a:p>
                      <a:pPr marL="0" marR="0">
                        <a:lnSpc>
                          <a:spcPct val="100000"/>
                        </a:lnSpc>
                        <a:spcBef>
                          <a:spcPts val="0"/>
                        </a:spcBef>
                        <a:spcAft>
                          <a:spcPts val="0"/>
                        </a:spcAft>
                      </a:pPr>
                      <a:r>
                        <a:rPr lang="en-US" sz="1000" b="1" dirty="0">
                          <a:solidFill>
                            <a:schemeClr val="accent2"/>
                          </a:solidFill>
                          <a:effectLst/>
                        </a:rPr>
                        <a:t>HIV-1 RNA log</a:t>
                      </a:r>
                      <a:r>
                        <a:rPr lang="en-US" sz="1000" b="1" baseline="-25000" dirty="0">
                          <a:solidFill>
                            <a:schemeClr val="accent2"/>
                          </a:solidFill>
                          <a:effectLst/>
                        </a:rPr>
                        <a:t>10</a:t>
                      </a:r>
                      <a:r>
                        <a:rPr lang="en-US" sz="1000" b="1" dirty="0">
                          <a:solidFill>
                            <a:schemeClr val="accent2"/>
                          </a:solidFill>
                          <a:effectLst/>
                        </a:rPr>
                        <a:t> c/mL, median (range)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algn="ctr">
                        <a:lnSpc>
                          <a:spcPct val="100000"/>
                        </a:lnSpc>
                        <a:spcBef>
                          <a:spcPts val="0"/>
                        </a:spcBef>
                        <a:spcAft>
                          <a:spcPts val="0"/>
                        </a:spcAft>
                      </a:pPr>
                      <a:r>
                        <a:rPr lang="en-US" sz="1000" dirty="0">
                          <a:solidFill>
                            <a:schemeClr val="accent2"/>
                          </a:solidFill>
                          <a:effectLst/>
                        </a:rPr>
                        <a:t>4.7 (1.6–6.9)</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gn="ctr">
                        <a:lnSpc>
                          <a:spcPct val="100000"/>
                        </a:lnSpc>
                        <a:spcBef>
                          <a:spcPts val="0"/>
                        </a:spcBef>
                        <a:spcAft>
                          <a:spcPts val="0"/>
                        </a:spcAft>
                      </a:pPr>
                      <a:r>
                        <a:rPr lang="en-US" sz="1000" dirty="0">
                          <a:solidFill>
                            <a:schemeClr val="accent2"/>
                          </a:solidFill>
                          <a:effectLst/>
                        </a:rPr>
                        <a:t>4.3 (1.6–6.6)</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CADAFA"/>
                    </a:solidFill>
                  </a:tcPr>
                </a:tc>
                <a:tc>
                  <a:txBody>
                    <a:bodyPr/>
                    <a:lstStyle/>
                    <a:p>
                      <a:pPr marL="0" marR="0" algn="ctr">
                        <a:lnSpc>
                          <a:spcPct val="100000"/>
                        </a:lnSpc>
                        <a:spcBef>
                          <a:spcPts val="0"/>
                        </a:spcBef>
                        <a:spcAft>
                          <a:spcPts val="0"/>
                        </a:spcAft>
                      </a:pPr>
                      <a:r>
                        <a:rPr lang="en-US" sz="1000" dirty="0">
                          <a:solidFill>
                            <a:schemeClr val="accent2"/>
                          </a:solidFill>
                          <a:effectLst/>
                        </a:rPr>
                        <a:t>4.6 (1.6–6.9)</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93194668"/>
                  </a:ext>
                </a:extLst>
              </a:tr>
              <a:tr h="888292">
                <a:tc>
                  <a:txBody>
                    <a:bodyPr/>
                    <a:lstStyle/>
                    <a:p>
                      <a:pPr marL="0" marR="0">
                        <a:lnSpc>
                          <a:spcPct val="100000"/>
                        </a:lnSpc>
                        <a:spcBef>
                          <a:spcPts val="0"/>
                        </a:spcBef>
                        <a:spcAft>
                          <a:spcPts val="0"/>
                        </a:spcAft>
                      </a:pPr>
                      <a:r>
                        <a:rPr lang="en-US" sz="1000" b="1" dirty="0">
                          <a:solidFill>
                            <a:schemeClr val="accent2"/>
                          </a:solidFill>
                          <a:effectLst/>
                        </a:rPr>
                        <a:t>HIV-1 RNA, n (%), c/mL</a:t>
                      </a:r>
                    </a:p>
                    <a:p>
                      <a:pPr marL="0" marR="0">
                        <a:lnSpc>
                          <a:spcPct val="100000"/>
                        </a:lnSpc>
                        <a:spcBef>
                          <a:spcPts val="0"/>
                        </a:spcBef>
                        <a:spcAft>
                          <a:spcPts val="0"/>
                        </a:spcAft>
                      </a:pPr>
                      <a:r>
                        <a:rPr lang="en-US" sz="1000" dirty="0">
                          <a:solidFill>
                            <a:schemeClr val="accent2"/>
                          </a:solidFill>
                          <a:effectLst/>
                        </a:rPr>
                        <a:t>   &lt;400</a:t>
                      </a:r>
                    </a:p>
                    <a:p>
                      <a:pPr marL="0" marR="0">
                        <a:lnSpc>
                          <a:spcPct val="100000"/>
                        </a:lnSpc>
                        <a:spcBef>
                          <a:spcPts val="0"/>
                        </a:spcBef>
                        <a:spcAft>
                          <a:spcPts val="0"/>
                        </a:spcAft>
                      </a:pPr>
                      <a:r>
                        <a:rPr lang="en-US" sz="1000" dirty="0">
                          <a:solidFill>
                            <a:schemeClr val="accent2"/>
                          </a:solidFill>
                          <a:effectLst/>
                        </a:rPr>
                        <a:t>   400 to &lt;1,000</a:t>
                      </a:r>
                    </a:p>
                    <a:p>
                      <a:pPr marL="0" marR="0">
                        <a:lnSpc>
                          <a:spcPct val="100000"/>
                        </a:lnSpc>
                        <a:spcBef>
                          <a:spcPts val="0"/>
                        </a:spcBef>
                        <a:spcAft>
                          <a:spcPts val="0"/>
                        </a:spcAft>
                      </a:pPr>
                      <a:r>
                        <a:rPr lang="en-US" sz="1000" dirty="0">
                          <a:solidFill>
                            <a:schemeClr val="accent2"/>
                          </a:solidFill>
                          <a:effectLst/>
                        </a:rPr>
                        <a:t>   1,000 to &lt;100,000</a:t>
                      </a:r>
                    </a:p>
                    <a:p>
                      <a:pPr marL="0" marR="0">
                        <a:lnSpc>
                          <a:spcPct val="100000"/>
                        </a:lnSpc>
                        <a:spcBef>
                          <a:spcPts val="0"/>
                        </a:spcBef>
                        <a:spcAft>
                          <a:spcPts val="0"/>
                        </a:spcAft>
                      </a:pPr>
                      <a:r>
                        <a:rPr lang="en-US" sz="1000" dirty="0">
                          <a:solidFill>
                            <a:schemeClr val="accent2"/>
                          </a:solidFill>
                          <a:effectLst/>
                        </a:rPr>
                        <a:t>   ≥100,000</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000" dirty="0">
                          <a:solidFill>
                            <a:schemeClr val="accent2"/>
                          </a:solidFill>
                          <a:effectLst/>
                        </a:rPr>
                        <a:t> </a:t>
                      </a:r>
                    </a:p>
                    <a:p>
                      <a:pPr marL="0" marR="0" algn="ctr">
                        <a:lnSpc>
                          <a:spcPct val="100000"/>
                        </a:lnSpc>
                        <a:spcBef>
                          <a:spcPts val="0"/>
                        </a:spcBef>
                        <a:spcAft>
                          <a:spcPts val="0"/>
                        </a:spcAft>
                      </a:pPr>
                      <a:r>
                        <a:rPr lang="en-US" sz="1000" dirty="0">
                          <a:solidFill>
                            <a:schemeClr val="accent2"/>
                          </a:solidFill>
                          <a:effectLst/>
                        </a:rPr>
                        <a:t>21 (8)</a:t>
                      </a:r>
                    </a:p>
                    <a:p>
                      <a:pPr marL="0" marR="0" algn="ctr">
                        <a:lnSpc>
                          <a:spcPct val="100000"/>
                        </a:lnSpc>
                        <a:spcBef>
                          <a:spcPts val="0"/>
                        </a:spcBef>
                        <a:spcAft>
                          <a:spcPts val="0"/>
                        </a:spcAft>
                      </a:pPr>
                      <a:r>
                        <a:rPr lang="en-US" sz="1000" dirty="0">
                          <a:solidFill>
                            <a:schemeClr val="accent2"/>
                          </a:solidFill>
                          <a:effectLst/>
                        </a:rPr>
                        <a:t>10 (4)</a:t>
                      </a:r>
                    </a:p>
                    <a:p>
                      <a:pPr marL="0" marR="0" algn="ctr">
                        <a:lnSpc>
                          <a:spcPct val="100000"/>
                        </a:lnSpc>
                        <a:spcBef>
                          <a:spcPts val="0"/>
                        </a:spcBef>
                        <a:spcAft>
                          <a:spcPts val="0"/>
                        </a:spcAft>
                      </a:pPr>
                      <a:r>
                        <a:rPr lang="en-US" sz="1000" dirty="0">
                          <a:solidFill>
                            <a:schemeClr val="accent2"/>
                          </a:solidFill>
                          <a:effectLst/>
                        </a:rPr>
                        <a:t>161 (59)</a:t>
                      </a:r>
                    </a:p>
                    <a:p>
                      <a:pPr marL="0" marR="0" algn="ctr">
                        <a:lnSpc>
                          <a:spcPct val="100000"/>
                        </a:lnSpc>
                        <a:spcBef>
                          <a:spcPts val="0"/>
                        </a:spcBef>
                        <a:spcAft>
                          <a:spcPts val="0"/>
                        </a:spcAft>
                      </a:pPr>
                      <a:r>
                        <a:rPr lang="en-US" sz="1000" dirty="0">
                          <a:solidFill>
                            <a:schemeClr val="accent2"/>
                          </a:solidFill>
                          <a:effectLst/>
                        </a:rPr>
                        <a:t>80 (29)</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FE5ED"/>
                    </a:solidFill>
                  </a:tcPr>
                </a:tc>
                <a:tc>
                  <a:txBody>
                    <a:bodyPr/>
                    <a:lstStyle/>
                    <a:p>
                      <a:pPr marL="0" marR="0" algn="ctr">
                        <a:lnSpc>
                          <a:spcPct val="100000"/>
                        </a:lnSpc>
                        <a:spcBef>
                          <a:spcPts val="0"/>
                        </a:spcBef>
                        <a:spcAft>
                          <a:spcPts val="0"/>
                        </a:spcAft>
                      </a:pPr>
                      <a:r>
                        <a:rPr lang="en-US" sz="1000" dirty="0">
                          <a:solidFill>
                            <a:schemeClr val="accent2"/>
                          </a:solidFill>
                          <a:effectLst/>
                        </a:rPr>
                        <a:t> </a:t>
                      </a:r>
                    </a:p>
                    <a:p>
                      <a:pPr marL="0" marR="0" algn="ctr">
                        <a:lnSpc>
                          <a:spcPct val="100000"/>
                        </a:lnSpc>
                        <a:spcBef>
                          <a:spcPts val="0"/>
                        </a:spcBef>
                        <a:spcAft>
                          <a:spcPts val="0"/>
                        </a:spcAft>
                      </a:pPr>
                      <a:r>
                        <a:rPr lang="en-US" sz="1000" dirty="0">
                          <a:solidFill>
                            <a:schemeClr val="accent2"/>
                          </a:solidFill>
                          <a:effectLst/>
                        </a:rPr>
                        <a:t>5 (5)</a:t>
                      </a:r>
                    </a:p>
                    <a:p>
                      <a:pPr marL="0" marR="0" algn="ctr">
                        <a:lnSpc>
                          <a:spcPct val="100000"/>
                        </a:lnSpc>
                        <a:spcBef>
                          <a:spcPts val="0"/>
                        </a:spcBef>
                        <a:spcAft>
                          <a:spcPts val="0"/>
                        </a:spcAft>
                      </a:pPr>
                      <a:r>
                        <a:rPr lang="en-US" sz="1000" dirty="0">
                          <a:solidFill>
                            <a:schemeClr val="accent2"/>
                          </a:solidFill>
                          <a:effectLst/>
                        </a:rPr>
                        <a:t>4 (4)</a:t>
                      </a:r>
                    </a:p>
                    <a:p>
                      <a:pPr marL="0" marR="0" algn="ctr">
                        <a:lnSpc>
                          <a:spcPct val="100000"/>
                        </a:lnSpc>
                        <a:spcBef>
                          <a:spcPts val="0"/>
                        </a:spcBef>
                        <a:spcAft>
                          <a:spcPts val="0"/>
                        </a:spcAft>
                      </a:pPr>
                      <a:r>
                        <a:rPr lang="en-US" sz="1000" dirty="0">
                          <a:solidFill>
                            <a:schemeClr val="accent2"/>
                          </a:solidFill>
                          <a:effectLst/>
                        </a:rPr>
                        <a:t>75 (76)</a:t>
                      </a:r>
                    </a:p>
                    <a:p>
                      <a:pPr marL="0" marR="0" algn="ctr">
                        <a:lnSpc>
                          <a:spcPct val="100000"/>
                        </a:lnSpc>
                        <a:spcBef>
                          <a:spcPts val="0"/>
                        </a:spcBef>
                        <a:spcAft>
                          <a:spcPts val="0"/>
                        </a:spcAft>
                      </a:pPr>
                      <a:r>
                        <a:rPr lang="en-US" sz="1000" dirty="0">
                          <a:solidFill>
                            <a:schemeClr val="accent2"/>
                          </a:solidFill>
                          <a:effectLst/>
                        </a:rPr>
                        <a:t>15 (15)</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4ECFC"/>
                    </a:solidFill>
                  </a:tcPr>
                </a:tc>
                <a:tc>
                  <a:txBody>
                    <a:bodyPr/>
                    <a:lstStyle/>
                    <a:p>
                      <a:pPr marL="0" marR="0" algn="ctr">
                        <a:lnSpc>
                          <a:spcPct val="100000"/>
                        </a:lnSpc>
                        <a:spcBef>
                          <a:spcPts val="0"/>
                        </a:spcBef>
                        <a:spcAft>
                          <a:spcPts val="0"/>
                        </a:spcAft>
                      </a:pPr>
                      <a:r>
                        <a:rPr lang="en-US" sz="1000" dirty="0">
                          <a:solidFill>
                            <a:schemeClr val="accent2"/>
                          </a:solidFill>
                          <a:effectLst/>
                        </a:rPr>
                        <a:t> </a:t>
                      </a:r>
                    </a:p>
                    <a:p>
                      <a:pPr marL="0" marR="0" algn="ctr">
                        <a:lnSpc>
                          <a:spcPct val="100000"/>
                        </a:lnSpc>
                        <a:spcBef>
                          <a:spcPts val="0"/>
                        </a:spcBef>
                        <a:spcAft>
                          <a:spcPts val="0"/>
                        </a:spcAft>
                      </a:pPr>
                      <a:r>
                        <a:rPr lang="en-US" sz="1000" dirty="0">
                          <a:solidFill>
                            <a:schemeClr val="accent2"/>
                          </a:solidFill>
                          <a:effectLst/>
                        </a:rPr>
                        <a:t>26 (7)</a:t>
                      </a:r>
                    </a:p>
                    <a:p>
                      <a:pPr marL="0" marR="0" algn="ctr">
                        <a:lnSpc>
                          <a:spcPct val="100000"/>
                        </a:lnSpc>
                        <a:spcBef>
                          <a:spcPts val="0"/>
                        </a:spcBef>
                        <a:spcAft>
                          <a:spcPts val="0"/>
                        </a:spcAft>
                      </a:pPr>
                      <a:r>
                        <a:rPr lang="en-US" sz="1000" dirty="0">
                          <a:solidFill>
                            <a:schemeClr val="accent2"/>
                          </a:solidFill>
                          <a:effectLst/>
                        </a:rPr>
                        <a:t>14 (4)</a:t>
                      </a:r>
                    </a:p>
                    <a:p>
                      <a:pPr marL="0" marR="0" algn="ctr">
                        <a:lnSpc>
                          <a:spcPct val="100000"/>
                        </a:lnSpc>
                        <a:spcBef>
                          <a:spcPts val="0"/>
                        </a:spcBef>
                        <a:spcAft>
                          <a:spcPts val="0"/>
                        </a:spcAft>
                      </a:pPr>
                      <a:r>
                        <a:rPr lang="en-US" sz="1000" dirty="0">
                          <a:solidFill>
                            <a:schemeClr val="accent2"/>
                          </a:solidFill>
                          <a:effectLst/>
                        </a:rPr>
                        <a:t>236 (64)</a:t>
                      </a:r>
                    </a:p>
                    <a:p>
                      <a:pPr marL="0" marR="0" algn="ctr">
                        <a:lnSpc>
                          <a:spcPct val="100000"/>
                        </a:lnSpc>
                        <a:spcBef>
                          <a:spcPts val="0"/>
                        </a:spcBef>
                        <a:spcAft>
                          <a:spcPts val="0"/>
                        </a:spcAft>
                      </a:pPr>
                      <a:r>
                        <a:rPr lang="en-US" sz="1000" dirty="0">
                          <a:solidFill>
                            <a:schemeClr val="accent2"/>
                          </a:solidFill>
                          <a:effectLst/>
                        </a:rPr>
                        <a:t>95 (26)</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8873687"/>
                  </a:ext>
                </a:extLst>
              </a:tr>
              <a:tr h="177658">
                <a:tc>
                  <a:txBody>
                    <a:bodyPr/>
                    <a:lstStyle/>
                    <a:p>
                      <a:pPr marL="0" marR="0">
                        <a:lnSpc>
                          <a:spcPct val="100000"/>
                        </a:lnSpc>
                        <a:spcBef>
                          <a:spcPts val="0"/>
                        </a:spcBef>
                        <a:spcAft>
                          <a:spcPts val="0"/>
                        </a:spcAft>
                      </a:pPr>
                      <a:r>
                        <a:rPr lang="en-US" sz="1000" b="1" dirty="0">
                          <a:solidFill>
                            <a:schemeClr val="accent2"/>
                          </a:solidFill>
                          <a:effectLst/>
                        </a:rPr>
                        <a:t>CD4+ T-cell count, median (range), cells/mm</a:t>
                      </a:r>
                      <a:r>
                        <a:rPr lang="en-US" sz="1000" b="1" baseline="30000" dirty="0">
                          <a:solidFill>
                            <a:schemeClr val="accent2"/>
                          </a:solidFill>
                          <a:effectLst/>
                        </a:rPr>
                        <a:t>3</a:t>
                      </a:r>
                      <a:endParaRPr lang="en-US" sz="1000" b="1"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algn="ctr">
                        <a:lnSpc>
                          <a:spcPct val="100000"/>
                        </a:lnSpc>
                        <a:spcBef>
                          <a:spcPts val="0"/>
                        </a:spcBef>
                        <a:spcAft>
                          <a:spcPts val="0"/>
                        </a:spcAft>
                      </a:pPr>
                      <a:r>
                        <a:rPr lang="en-US" sz="1000" dirty="0">
                          <a:solidFill>
                            <a:schemeClr val="accent2"/>
                          </a:solidFill>
                          <a:effectLst/>
                        </a:rPr>
                        <a:t>99.5 (0–1,160)</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gn="ctr">
                        <a:lnSpc>
                          <a:spcPct val="100000"/>
                        </a:lnSpc>
                        <a:spcBef>
                          <a:spcPts val="0"/>
                        </a:spcBef>
                        <a:spcAft>
                          <a:spcPts val="0"/>
                        </a:spcAft>
                      </a:pPr>
                      <a:r>
                        <a:rPr lang="en-US" sz="1000" dirty="0">
                          <a:solidFill>
                            <a:schemeClr val="accent2"/>
                          </a:solidFill>
                          <a:effectLst/>
                        </a:rPr>
                        <a:t>41.0 (0–641)</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CADAFA"/>
                    </a:solidFill>
                  </a:tcPr>
                </a:tc>
                <a:tc>
                  <a:txBody>
                    <a:bodyPr/>
                    <a:lstStyle/>
                    <a:p>
                      <a:pPr marL="0" marR="0" algn="ctr">
                        <a:lnSpc>
                          <a:spcPct val="100000"/>
                        </a:lnSpc>
                        <a:spcBef>
                          <a:spcPts val="0"/>
                        </a:spcBef>
                        <a:spcAft>
                          <a:spcPts val="0"/>
                        </a:spcAft>
                      </a:pPr>
                      <a:r>
                        <a:rPr lang="en-US" sz="1000" dirty="0">
                          <a:solidFill>
                            <a:schemeClr val="accent2"/>
                          </a:solidFill>
                          <a:effectLst/>
                        </a:rPr>
                        <a:t>80.0 (0–1,160)</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16691867"/>
                  </a:ext>
                </a:extLst>
              </a:tr>
              <a:tr h="1065950">
                <a:tc>
                  <a:txBody>
                    <a:bodyPr/>
                    <a:lstStyle/>
                    <a:p>
                      <a:pPr marL="0" marR="0">
                        <a:lnSpc>
                          <a:spcPct val="100000"/>
                        </a:lnSpc>
                        <a:spcBef>
                          <a:spcPts val="0"/>
                        </a:spcBef>
                        <a:spcAft>
                          <a:spcPts val="0"/>
                        </a:spcAft>
                      </a:pPr>
                      <a:r>
                        <a:rPr lang="en-US" sz="1000" b="1" dirty="0">
                          <a:solidFill>
                            <a:schemeClr val="accent2"/>
                          </a:solidFill>
                          <a:effectLst/>
                        </a:rPr>
                        <a:t>CD4+ T-cell count, n (%), cells/mm</a:t>
                      </a:r>
                      <a:r>
                        <a:rPr lang="en-US" sz="1000" b="1" baseline="30000" dirty="0">
                          <a:solidFill>
                            <a:schemeClr val="accent2"/>
                          </a:solidFill>
                          <a:effectLst/>
                        </a:rPr>
                        <a:t>3</a:t>
                      </a:r>
                      <a:endParaRPr lang="en-US" sz="1000" b="1" dirty="0">
                        <a:solidFill>
                          <a:schemeClr val="accent2"/>
                        </a:solidFill>
                        <a:effectLst/>
                      </a:endParaRPr>
                    </a:p>
                    <a:p>
                      <a:pPr marL="0" marR="0">
                        <a:lnSpc>
                          <a:spcPct val="100000"/>
                        </a:lnSpc>
                        <a:spcBef>
                          <a:spcPts val="0"/>
                        </a:spcBef>
                        <a:spcAft>
                          <a:spcPts val="0"/>
                        </a:spcAft>
                      </a:pPr>
                      <a:r>
                        <a:rPr lang="en-US" sz="1000" dirty="0">
                          <a:solidFill>
                            <a:schemeClr val="accent2"/>
                          </a:solidFill>
                          <a:effectLst/>
                        </a:rPr>
                        <a:t>   &lt;20</a:t>
                      </a:r>
                    </a:p>
                    <a:p>
                      <a:pPr marL="0" marR="0">
                        <a:lnSpc>
                          <a:spcPct val="100000"/>
                        </a:lnSpc>
                        <a:spcBef>
                          <a:spcPts val="0"/>
                        </a:spcBef>
                        <a:spcAft>
                          <a:spcPts val="0"/>
                        </a:spcAft>
                      </a:pPr>
                      <a:r>
                        <a:rPr lang="en-US" sz="1000" dirty="0">
                          <a:solidFill>
                            <a:schemeClr val="accent2"/>
                          </a:solidFill>
                          <a:effectLst/>
                        </a:rPr>
                        <a:t>   20 to &lt;50</a:t>
                      </a:r>
                    </a:p>
                    <a:p>
                      <a:pPr marL="0" marR="0">
                        <a:lnSpc>
                          <a:spcPct val="100000"/>
                        </a:lnSpc>
                        <a:spcBef>
                          <a:spcPts val="0"/>
                        </a:spcBef>
                        <a:spcAft>
                          <a:spcPts val="0"/>
                        </a:spcAft>
                      </a:pPr>
                      <a:r>
                        <a:rPr lang="en-US" sz="1000" dirty="0">
                          <a:solidFill>
                            <a:schemeClr val="accent2"/>
                          </a:solidFill>
                          <a:effectLst/>
                        </a:rPr>
                        <a:t>   50 to &lt;200</a:t>
                      </a:r>
                    </a:p>
                    <a:p>
                      <a:pPr marL="0" marR="0">
                        <a:lnSpc>
                          <a:spcPct val="100000"/>
                        </a:lnSpc>
                        <a:spcBef>
                          <a:spcPts val="0"/>
                        </a:spcBef>
                        <a:spcAft>
                          <a:spcPts val="0"/>
                        </a:spcAft>
                      </a:pPr>
                      <a:r>
                        <a:rPr lang="en-US" sz="1000" dirty="0">
                          <a:solidFill>
                            <a:schemeClr val="accent2"/>
                          </a:solidFill>
                          <a:effectLst/>
                        </a:rPr>
                        <a:t>   200 to &lt;500</a:t>
                      </a:r>
                    </a:p>
                    <a:p>
                      <a:pPr marL="0" marR="0">
                        <a:lnSpc>
                          <a:spcPct val="100000"/>
                        </a:lnSpc>
                        <a:spcBef>
                          <a:spcPts val="0"/>
                        </a:spcBef>
                        <a:spcAft>
                          <a:spcPts val="0"/>
                        </a:spcAft>
                      </a:pPr>
                      <a:r>
                        <a:rPr lang="en-US" sz="1000" dirty="0">
                          <a:solidFill>
                            <a:schemeClr val="accent2"/>
                          </a:solidFill>
                          <a:effectLst/>
                        </a:rPr>
                        <a:t>   ≥500</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000" dirty="0">
                          <a:solidFill>
                            <a:schemeClr val="accent2"/>
                          </a:solidFill>
                          <a:effectLst/>
                        </a:rPr>
                        <a:t> </a:t>
                      </a:r>
                    </a:p>
                    <a:p>
                      <a:pPr marL="0" marR="0" algn="ctr">
                        <a:lnSpc>
                          <a:spcPct val="100000"/>
                        </a:lnSpc>
                        <a:spcBef>
                          <a:spcPts val="0"/>
                        </a:spcBef>
                        <a:spcAft>
                          <a:spcPts val="0"/>
                        </a:spcAft>
                      </a:pPr>
                      <a:r>
                        <a:rPr lang="en-US" sz="1000" dirty="0">
                          <a:solidFill>
                            <a:schemeClr val="accent2"/>
                          </a:solidFill>
                          <a:effectLst/>
                        </a:rPr>
                        <a:t>72 (26)</a:t>
                      </a:r>
                    </a:p>
                    <a:p>
                      <a:pPr marL="0" marR="0" algn="ctr">
                        <a:lnSpc>
                          <a:spcPct val="100000"/>
                        </a:lnSpc>
                        <a:spcBef>
                          <a:spcPts val="0"/>
                        </a:spcBef>
                        <a:spcAft>
                          <a:spcPts val="0"/>
                        </a:spcAft>
                      </a:pPr>
                      <a:r>
                        <a:rPr lang="en-US" sz="1000" dirty="0">
                          <a:solidFill>
                            <a:schemeClr val="accent2"/>
                          </a:solidFill>
                          <a:effectLst/>
                        </a:rPr>
                        <a:t>25 (9)</a:t>
                      </a:r>
                    </a:p>
                    <a:p>
                      <a:pPr marL="0" marR="0" algn="ctr">
                        <a:lnSpc>
                          <a:spcPct val="100000"/>
                        </a:lnSpc>
                        <a:spcBef>
                          <a:spcPts val="0"/>
                        </a:spcBef>
                        <a:spcAft>
                          <a:spcPts val="0"/>
                        </a:spcAft>
                      </a:pPr>
                      <a:r>
                        <a:rPr lang="en-US" sz="1000" dirty="0">
                          <a:solidFill>
                            <a:schemeClr val="accent2"/>
                          </a:solidFill>
                          <a:effectLst/>
                        </a:rPr>
                        <a:t>102 (38)</a:t>
                      </a:r>
                    </a:p>
                    <a:p>
                      <a:pPr marL="0" marR="0" algn="ctr">
                        <a:lnSpc>
                          <a:spcPct val="100000"/>
                        </a:lnSpc>
                        <a:spcBef>
                          <a:spcPts val="0"/>
                        </a:spcBef>
                        <a:spcAft>
                          <a:spcPts val="0"/>
                        </a:spcAft>
                      </a:pPr>
                      <a:r>
                        <a:rPr lang="en-US" sz="1000" dirty="0">
                          <a:solidFill>
                            <a:schemeClr val="accent2"/>
                          </a:solidFill>
                          <a:effectLst/>
                        </a:rPr>
                        <a:t>58 (21)</a:t>
                      </a:r>
                    </a:p>
                    <a:p>
                      <a:pPr marL="0" marR="0" algn="ctr">
                        <a:lnSpc>
                          <a:spcPct val="100000"/>
                        </a:lnSpc>
                        <a:spcBef>
                          <a:spcPts val="0"/>
                        </a:spcBef>
                        <a:spcAft>
                          <a:spcPts val="0"/>
                        </a:spcAft>
                      </a:pPr>
                      <a:r>
                        <a:rPr lang="en-US" sz="1000" dirty="0">
                          <a:solidFill>
                            <a:schemeClr val="accent2"/>
                          </a:solidFill>
                          <a:effectLst/>
                        </a:rPr>
                        <a:t>15 (6)</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FE5ED"/>
                    </a:solidFill>
                  </a:tcPr>
                </a:tc>
                <a:tc>
                  <a:txBody>
                    <a:bodyPr/>
                    <a:lstStyle/>
                    <a:p>
                      <a:pPr marL="0" marR="0" algn="ctr">
                        <a:lnSpc>
                          <a:spcPct val="100000"/>
                        </a:lnSpc>
                        <a:spcBef>
                          <a:spcPts val="0"/>
                        </a:spcBef>
                        <a:spcAft>
                          <a:spcPts val="0"/>
                        </a:spcAft>
                      </a:pPr>
                      <a:r>
                        <a:rPr lang="en-US" sz="1000" dirty="0">
                          <a:solidFill>
                            <a:schemeClr val="accent2"/>
                          </a:solidFill>
                          <a:effectLst/>
                        </a:rPr>
                        <a:t>  </a:t>
                      </a:r>
                    </a:p>
                    <a:p>
                      <a:pPr marL="0" marR="0" algn="ctr">
                        <a:lnSpc>
                          <a:spcPct val="100000"/>
                        </a:lnSpc>
                        <a:spcBef>
                          <a:spcPts val="0"/>
                        </a:spcBef>
                        <a:spcAft>
                          <a:spcPts val="0"/>
                        </a:spcAft>
                      </a:pPr>
                      <a:r>
                        <a:rPr lang="en-US" sz="1000" dirty="0">
                          <a:solidFill>
                            <a:schemeClr val="accent2"/>
                          </a:solidFill>
                          <a:effectLst/>
                        </a:rPr>
                        <a:t>40 (40)</a:t>
                      </a:r>
                    </a:p>
                    <a:p>
                      <a:pPr marL="0" marR="0" algn="ctr">
                        <a:lnSpc>
                          <a:spcPct val="100000"/>
                        </a:lnSpc>
                        <a:spcBef>
                          <a:spcPts val="0"/>
                        </a:spcBef>
                        <a:spcAft>
                          <a:spcPts val="0"/>
                        </a:spcAft>
                      </a:pPr>
                      <a:r>
                        <a:rPr lang="en-US" sz="1000" dirty="0">
                          <a:solidFill>
                            <a:schemeClr val="accent2"/>
                          </a:solidFill>
                          <a:effectLst/>
                        </a:rPr>
                        <a:t>14 (14)</a:t>
                      </a:r>
                    </a:p>
                    <a:p>
                      <a:pPr marL="0" marR="0" algn="ctr">
                        <a:lnSpc>
                          <a:spcPct val="100000"/>
                        </a:lnSpc>
                        <a:spcBef>
                          <a:spcPts val="0"/>
                        </a:spcBef>
                        <a:spcAft>
                          <a:spcPts val="0"/>
                        </a:spcAft>
                      </a:pPr>
                      <a:r>
                        <a:rPr lang="en-US" sz="1000" dirty="0">
                          <a:solidFill>
                            <a:schemeClr val="accent2"/>
                          </a:solidFill>
                          <a:effectLst/>
                        </a:rPr>
                        <a:t>25 (25)</a:t>
                      </a:r>
                    </a:p>
                    <a:p>
                      <a:pPr marL="0" marR="0" algn="ctr">
                        <a:lnSpc>
                          <a:spcPct val="100000"/>
                        </a:lnSpc>
                        <a:spcBef>
                          <a:spcPts val="0"/>
                        </a:spcBef>
                        <a:spcAft>
                          <a:spcPts val="0"/>
                        </a:spcAft>
                      </a:pPr>
                      <a:r>
                        <a:rPr lang="en-US" sz="1000" dirty="0">
                          <a:solidFill>
                            <a:schemeClr val="accent2"/>
                          </a:solidFill>
                          <a:effectLst/>
                        </a:rPr>
                        <a:t>18 (18)</a:t>
                      </a:r>
                    </a:p>
                    <a:p>
                      <a:pPr marL="0" marR="0" algn="ctr">
                        <a:lnSpc>
                          <a:spcPct val="100000"/>
                        </a:lnSpc>
                        <a:spcBef>
                          <a:spcPts val="0"/>
                        </a:spcBef>
                        <a:spcAft>
                          <a:spcPts val="0"/>
                        </a:spcAft>
                      </a:pPr>
                      <a:r>
                        <a:rPr lang="en-US" sz="1000" dirty="0">
                          <a:solidFill>
                            <a:schemeClr val="accent2"/>
                          </a:solidFill>
                          <a:effectLst/>
                        </a:rPr>
                        <a:t>2 (2)</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4ECFC"/>
                    </a:solidFill>
                  </a:tcPr>
                </a:tc>
                <a:tc>
                  <a:txBody>
                    <a:bodyPr/>
                    <a:lstStyle/>
                    <a:p>
                      <a:pPr marL="0" marR="0" algn="ctr">
                        <a:lnSpc>
                          <a:spcPct val="100000"/>
                        </a:lnSpc>
                        <a:spcBef>
                          <a:spcPts val="0"/>
                        </a:spcBef>
                        <a:spcAft>
                          <a:spcPts val="0"/>
                        </a:spcAft>
                      </a:pPr>
                      <a:r>
                        <a:rPr lang="en-US" sz="1000" dirty="0">
                          <a:solidFill>
                            <a:schemeClr val="accent2"/>
                          </a:solidFill>
                          <a:effectLst/>
                        </a:rPr>
                        <a:t>  </a:t>
                      </a:r>
                    </a:p>
                    <a:p>
                      <a:pPr marL="0" marR="0" algn="ctr">
                        <a:lnSpc>
                          <a:spcPct val="100000"/>
                        </a:lnSpc>
                        <a:spcBef>
                          <a:spcPts val="0"/>
                        </a:spcBef>
                        <a:spcAft>
                          <a:spcPts val="0"/>
                        </a:spcAft>
                      </a:pPr>
                      <a:r>
                        <a:rPr lang="en-US" sz="1000" dirty="0">
                          <a:solidFill>
                            <a:schemeClr val="accent2"/>
                          </a:solidFill>
                          <a:effectLst/>
                        </a:rPr>
                        <a:t>112 (30)</a:t>
                      </a:r>
                    </a:p>
                    <a:p>
                      <a:pPr marL="0" marR="0" algn="ctr">
                        <a:lnSpc>
                          <a:spcPct val="100000"/>
                        </a:lnSpc>
                        <a:spcBef>
                          <a:spcPts val="0"/>
                        </a:spcBef>
                        <a:spcAft>
                          <a:spcPts val="0"/>
                        </a:spcAft>
                      </a:pPr>
                      <a:r>
                        <a:rPr lang="en-US" sz="1000" dirty="0">
                          <a:solidFill>
                            <a:schemeClr val="accent2"/>
                          </a:solidFill>
                          <a:effectLst/>
                        </a:rPr>
                        <a:t>39 (11)</a:t>
                      </a:r>
                    </a:p>
                    <a:p>
                      <a:pPr marL="0" marR="0" algn="ctr">
                        <a:lnSpc>
                          <a:spcPct val="100000"/>
                        </a:lnSpc>
                        <a:spcBef>
                          <a:spcPts val="0"/>
                        </a:spcBef>
                        <a:spcAft>
                          <a:spcPts val="0"/>
                        </a:spcAft>
                      </a:pPr>
                      <a:r>
                        <a:rPr lang="en-US" sz="1000" dirty="0">
                          <a:solidFill>
                            <a:schemeClr val="accent2"/>
                          </a:solidFill>
                          <a:effectLst/>
                        </a:rPr>
                        <a:t>127 (34)</a:t>
                      </a:r>
                    </a:p>
                    <a:p>
                      <a:pPr marL="0" marR="0" algn="ctr">
                        <a:lnSpc>
                          <a:spcPct val="100000"/>
                        </a:lnSpc>
                        <a:spcBef>
                          <a:spcPts val="0"/>
                        </a:spcBef>
                        <a:spcAft>
                          <a:spcPts val="0"/>
                        </a:spcAft>
                      </a:pPr>
                      <a:r>
                        <a:rPr lang="en-US" sz="1000" dirty="0">
                          <a:solidFill>
                            <a:schemeClr val="accent2"/>
                          </a:solidFill>
                          <a:effectLst/>
                        </a:rPr>
                        <a:t>76 (20)</a:t>
                      </a:r>
                    </a:p>
                    <a:p>
                      <a:pPr marL="0" marR="0" algn="ctr">
                        <a:lnSpc>
                          <a:spcPct val="100000"/>
                        </a:lnSpc>
                        <a:spcBef>
                          <a:spcPts val="0"/>
                        </a:spcBef>
                        <a:spcAft>
                          <a:spcPts val="0"/>
                        </a:spcAft>
                      </a:pPr>
                      <a:r>
                        <a:rPr lang="en-US" sz="1000" dirty="0">
                          <a:solidFill>
                            <a:schemeClr val="accent2"/>
                          </a:solidFill>
                          <a:effectLst/>
                        </a:rPr>
                        <a:t>17 (5)</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5530204"/>
                  </a:ext>
                </a:extLst>
              </a:tr>
              <a:tr h="177658">
                <a:tc>
                  <a:txBody>
                    <a:bodyPr/>
                    <a:lstStyle/>
                    <a:p>
                      <a:pPr marL="0" marR="0">
                        <a:lnSpc>
                          <a:spcPct val="100000"/>
                        </a:lnSpc>
                        <a:spcBef>
                          <a:spcPts val="0"/>
                        </a:spcBef>
                        <a:spcAft>
                          <a:spcPts val="0"/>
                        </a:spcAft>
                      </a:pPr>
                      <a:r>
                        <a:rPr lang="en-US" sz="1000" b="1" dirty="0">
                          <a:solidFill>
                            <a:schemeClr val="accent2"/>
                          </a:solidFill>
                          <a:effectLst/>
                        </a:rPr>
                        <a:t>AIDS history, n (%)*</a:t>
                      </a:r>
                      <a:endParaRPr lang="en-US" sz="1000" b="1"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algn="ctr">
                        <a:lnSpc>
                          <a:spcPct val="100000"/>
                        </a:lnSpc>
                        <a:spcBef>
                          <a:spcPts val="0"/>
                        </a:spcBef>
                        <a:spcAft>
                          <a:spcPts val="0"/>
                        </a:spcAft>
                      </a:pPr>
                      <a:r>
                        <a:rPr lang="en-US" sz="1000" dirty="0">
                          <a:solidFill>
                            <a:schemeClr val="accent2"/>
                          </a:solidFill>
                          <a:effectLst/>
                        </a:rPr>
                        <a:t>231 (85)</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gn="ctr">
                        <a:lnSpc>
                          <a:spcPct val="100000"/>
                        </a:lnSpc>
                        <a:spcBef>
                          <a:spcPts val="0"/>
                        </a:spcBef>
                        <a:spcAft>
                          <a:spcPts val="0"/>
                        </a:spcAft>
                      </a:pPr>
                      <a:r>
                        <a:rPr lang="en-US" sz="1000" dirty="0">
                          <a:solidFill>
                            <a:schemeClr val="accent2"/>
                          </a:solidFill>
                          <a:effectLst/>
                        </a:rPr>
                        <a:t>89 (90)</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CADAFA"/>
                    </a:solidFill>
                  </a:tcPr>
                </a:tc>
                <a:tc>
                  <a:txBody>
                    <a:bodyPr/>
                    <a:lstStyle/>
                    <a:p>
                      <a:pPr marL="0" marR="0" algn="ctr">
                        <a:lnSpc>
                          <a:spcPct val="100000"/>
                        </a:lnSpc>
                        <a:spcBef>
                          <a:spcPts val="0"/>
                        </a:spcBef>
                        <a:spcAft>
                          <a:spcPts val="0"/>
                        </a:spcAft>
                      </a:pPr>
                      <a:r>
                        <a:rPr lang="en-US" sz="1000" dirty="0">
                          <a:solidFill>
                            <a:schemeClr val="accent2"/>
                          </a:solidFill>
                          <a:effectLst/>
                        </a:rPr>
                        <a:t>320 (86)</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54535943"/>
                  </a:ext>
                </a:extLst>
              </a:tr>
              <a:tr h="140375">
                <a:tc gridSpan="4">
                  <a:txBody>
                    <a:bodyPr/>
                    <a:lstStyle/>
                    <a:p>
                      <a:pPr marL="0" marR="0">
                        <a:lnSpc>
                          <a:spcPct val="115000"/>
                        </a:lnSpc>
                        <a:spcBef>
                          <a:spcPts val="0"/>
                        </a:spcBef>
                        <a:spcAft>
                          <a:spcPts val="0"/>
                        </a:spcAft>
                      </a:pPr>
                      <a:r>
                        <a:rPr lang="en-US" sz="700" b="1" baseline="0" dirty="0">
                          <a:solidFill>
                            <a:schemeClr val="accent2"/>
                          </a:solidFill>
                          <a:effectLst/>
                        </a:rPr>
                        <a:t>*</a:t>
                      </a:r>
                      <a:r>
                        <a:rPr lang="en-GB" sz="700" dirty="0">
                          <a:solidFill>
                            <a:schemeClr val="accent2"/>
                          </a:solidFill>
                          <a:effectLst/>
                        </a:rPr>
                        <a:t>History of AIDS = yes if participant had nadir CD4+ T-cell count &lt;200 cells/mm</a:t>
                      </a:r>
                      <a:r>
                        <a:rPr lang="en-GB" sz="700" baseline="30000" dirty="0">
                          <a:solidFill>
                            <a:schemeClr val="accent2"/>
                          </a:solidFill>
                          <a:effectLst/>
                        </a:rPr>
                        <a:t>3</a:t>
                      </a:r>
                      <a:r>
                        <a:rPr lang="en-GB" sz="700" dirty="0">
                          <a:solidFill>
                            <a:schemeClr val="accent2"/>
                          </a:solidFill>
                          <a:effectLst/>
                        </a:rPr>
                        <a:t> or if response to “Does participant have AIDS?” on disease history CRF was yes</a:t>
                      </a:r>
                      <a:endParaRPr lang="en-US" sz="7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b">
                    <a:lnT w="6350" cap="flat" cmpd="sng" algn="ctr">
                      <a:solidFill>
                        <a:schemeClr val="bg1">
                          <a:lumMod val="65000"/>
                        </a:schemeClr>
                      </a:solidFill>
                      <a:prstDash val="solid"/>
                      <a:round/>
                      <a:headEnd type="none" w="med" len="med"/>
                      <a:tailEnd type="none" w="med" len="med"/>
                    </a:lnT>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35803357"/>
                  </a:ext>
                </a:extLst>
              </a:tr>
            </a:tbl>
          </a:graphicData>
        </a:graphic>
      </p:graphicFrame>
      <p:grpSp>
        <p:nvGrpSpPr>
          <p:cNvPr id="45" name="Group 44">
            <a:extLst>
              <a:ext uri="{FF2B5EF4-FFF2-40B4-BE49-F238E27FC236}">
                <a16:creationId xmlns:a16="http://schemas.microsoft.com/office/drawing/2014/main" id="{8AFDEAB2-FAF9-49DB-8FF6-77C3A10671C1}"/>
              </a:ext>
            </a:extLst>
          </p:cNvPr>
          <p:cNvGrpSpPr/>
          <p:nvPr/>
        </p:nvGrpSpPr>
        <p:grpSpPr>
          <a:xfrm>
            <a:off x="42905" y="5805236"/>
            <a:ext cx="5023364" cy="523220"/>
            <a:chOff x="42905" y="5805236"/>
            <a:chExt cx="5023364" cy="523220"/>
          </a:xfrm>
        </p:grpSpPr>
        <p:sp>
          <p:nvSpPr>
            <p:cNvPr id="47" name="TextBox 46">
              <a:extLst>
                <a:ext uri="{FF2B5EF4-FFF2-40B4-BE49-F238E27FC236}">
                  <a16:creationId xmlns:a16="http://schemas.microsoft.com/office/drawing/2014/main" id="{0C312C20-5AAC-4717-8290-7F71736A3F52}"/>
                </a:ext>
              </a:extLst>
            </p:cNvPr>
            <p:cNvSpPr txBox="1"/>
            <p:nvPr/>
          </p:nvSpPr>
          <p:spPr>
            <a:xfrm>
              <a:off x="1499702" y="5805236"/>
              <a:ext cx="3566567" cy="523220"/>
            </a:xfrm>
            <a:prstGeom prst="rect">
              <a:avLst/>
            </a:prstGeom>
            <a:noFill/>
          </p:spPr>
          <p:txBody>
            <a:bodyPr wrap="square" rtlCol="0">
              <a:spAutoFit/>
            </a:bodyPr>
            <a:lstStyle/>
            <a:p>
              <a:pPr marL="0" marR="0" lvl="0" indent="0" defTabSz="121912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BRIGHTE study Week 240 data presented at International AIDS Conference 2022</a:t>
              </a:r>
              <a:r>
                <a:rPr kumimoji="0" lang="en-GB" sz="1400" b="0" i="0" u="none" strike="noStrike" kern="1200" cap="none" spc="0" normalizeH="0" baseline="30000" noProof="0" dirty="0">
                  <a:ln>
                    <a:noFill/>
                  </a:ln>
                  <a:solidFill>
                    <a:schemeClr val="accent2"/>
                  </a:solidFill>
                  <a:effectLst/>
                  <a:uLnTx/>
                  <a:uFillTx/>
                  <a:latin typeface="Arial" panose="020B0604020202020204" pitchFamily="34" charset="0"/>
                  <a:ea typeface="+mn-ea"/>
                  <a:cs typeface="+mn-cs"/>
                </a:rPr>
                <a:t>1</a:t>
              </a:r>
              <a:endParaRPr kumimoji="0" lang="en-US" sz="1400" b="0" i="0" u="none" strike="noStrike" kern="1200" cap="none" spc="0" normalizeH="0" baseline="30000" noProof="0" dirty="0">
                <a:ln>
                  <a:noFill/>
                </a:ln>
                <a:solidFill>
                  <a:schemeClr val="accent2"/>
                </a:solidFill>
                <a:effectLst/>
                <a:uLnTx/>
                <a:uFillTx/>
                <a:latin typeface="Arial" panose="020B0604020202020204" pitchFamily="34" charset="0"/>
                <a:ea typeface="+mn-ea"/>
                <a:cs typeface="+mn-cs"/>
              </a:endParaRPr>
            </a:p>
          </p:txBody>
        </p:sp>
        <p:sp>
          <p:nvSpPr>
            <p:cNvPr id="48" name="TextBox 47">
              <a:extLst>
                <a:ext uri="{FF2B5EF4-FFF2-40B4-BE49-F238E27FC236}">
                  <a16:creationId xmlns:a16="http://schemas.microsoft.com/office/drawing/2014/main" id="{E103FFE6-F02C-47B5-B902-B4765E5E3120}"/>
                </a:ext>
              </a:extLst>
            </p:cNvPr>
            <p:cNvSpPr txBox="1"/>
            <p:nvPr/>
          </p:nvSpPr>
          <p:spPr>
            <a:xfrm>
              <a:off x="42905" y="5805236"/>
              <a:ext cx="1928770" cy="369332"/>
            </a:xfrm>
            <a:prstGeom prst="rect">
              <a:avLst/>
            </a:prstGeom>
            <a:noFill/>
          </p:spPr>
          <p:txBody>
            <a:bodyPr wrap="square" rtlCol="0">
              <a:spAutoFit/>
            </a:bodyPr>
            <a:lstStyle/>
            <a:p>
              <a:pPr marL="0" marR="0" lvl="0" indent="0" algn="ctr" defTabSz="121912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2022</a:t>
              </a:r>
            </a:p>
          </p:txBody>
        </p:sp>
      </p:grpSp>
      <p:sp>
        <p:nvSpPr>
          <p:cNvPr id="3" name="Text Placeholder 2">
            <a:extLst>
              <a:ext uri="{FF2B5EF4-FFF2-40B4-BE49-F238E27FC236}">
                <a16:creationId xmlns:a16="http://schemas.microsoft.com/office/drawing/2014/main" id="{4E97FDDF-B9BB-42B8-B1A1-33773C3E165D}"/>
              </a:ext>
            </a:extLst>
          </p:cNvPr>
          <p:cNvSpPr>
            <a:spLocks noGrp="1"/>
          </p:cNvSpPr>
          <p:nvPr>
            <p:ph type="body" sz="quarter" idx="13"/>
          </p:nvPr>
        </p:nvSpPr>
        <p:spPr/>
        <p:txBody>
          <a:bodyPr/>
          <a:lstStyle/>
          <a:p>
            <a:r>
              <a:rPr lang="en-US" b="1" dirty="0"/>
              <a:t>CRF</a:t>
            </a:r>
            <a:r>
              <a:rPr lang="en-US" dirty="0"/>
              <a:t>, circulating recombinant form</a:t>
            </a:r>
          </a:p>
        </p:txBody>
      </p:sp>
      <p:grpSp>
        <p:nvGrpSpPr>
          <p:cNvPr id="5" name="Group 4">
            <a:extLst>
              <a:ext uri="{FF2B5EF4-FFF2-40B4-BE49-F238E27FC236}">
                <a16:creationId xmlns:a16="http://schemas.microsoft.com/office/drawing/2014/main" id="{EB2DAAED-647E-4120-8F31-67B9751FD1E7}"/>
              </a:ext>
            </a:extLst>
          </p:cNvPr>
          <p:cNvGrpSpPr/>
          <p:nvPr/>
        </p:nvGrpSpPr>
        <p:grpSpPr>
          <a:xfrm>
            <a:off x="913233" y="6174568"/>
            <a:ext cx="178684" cy="369333"/>
            <a:chOff x="881482" y="6174568"/>
            <a:chExt cx="251617" cy="520083"/>
          </a:xfrm>
        </p:grpSpPr>
        <p:sp>
          <p:nvSpPr>
            <p:cNvPr id="43" name="Freeform 44">
              <a:extLst>
                <a:ext uri="{FF2B5EF4-FFF2-40B4-BE49-F238E27FC236}">
                  <a16:creationId xmlns:a16="http://schemas.microsoft.com/office/drawing/2014/main" id="{9EAB5DB2-E551-42B3-8B3B-AE0B3C89054C}"/>
                </a:ext>
              </a:extLst>
            </p:cNvPr>
            <p:cNvSpPr>
              <a:spLocks/>
            </p:cNvSpPr>
            <p:nvPr/>
          </p:nvSpPr>
          <p:spPr bwMode="auto">
            <a:xfrm>
              <a:off x="881482" y="6352652"/>
              <a:ext cx="251617" cy="341999"/>
            </a:xfrm>
            <a:custGeom>
              <a:avLst/>
              <a:gdLst>
                <a:gd name="T0" fmla="*/ 93 w 312"/>
                <a:gd name="T1" fmla="*/ 378 h 425"/>
                <a:gd name="T2" fmla="*/ 54 w 312"/>
                <a:gd name="T3" fmla="*/ 378 h 425"/>
                <a:gd name="T4" fmla="*/ 54 w 312"/>
                <a:gd name="T5" fmla="*/ 425 h 425"/>
                <a:gd name="T6" fmla="*/ 258 w 312"/>
                <a:gd name="T7" fmla="*/ 425 h 425"/>
                <a:gd name="T8" fmla="*/ 258 w 312"/>
                <a:gd name="T9" fmla="*/ 376 h 425"/>
                <a:gd name="T10" fmla="*/ 221 w 312"/>
                <a:gd name="T11" fmla="*/ 376 h 425"/>
                <a:gd name="T12" fmla="*/ 232 w 312"/>
                <a:gd name="T13" fmla="*/ 98 h 425"/>
                <a:gd name="T14" fmla="*/ 289 w 312"/>
                <a:gd name="T15" fmla="*/ 97 h 425"/>
                <a:gd name="T16" fmla="*/ 299 w 312"/>
                <a:gd name="T17" fmla="*/ 89 h 425"/>
                <a:gd name="T18" fmla="*/ 312 w 312"/>
                <a:gd name="T19" fmla="*/ 0 h 425"/>
                <a:gd name="T20" fmla="*/ 0 w 312"/>
                <a:gd name="T21" fmla="*/ 0 h 425"/>
                <a:gd name="T22" fmla="*/ 11 w 312"/>
                <a:gd name="T23" fmla="*/ 76 h 425"/>
                <a:gd name="T24" fmla="*/ 29 w 312"/>
                <a:gd name="T25" fmla="*/ 98 h 425"/>
                <a:gd name="T26" fmla="*/ 81 w 312"/>
                <a:gd name="T27" fmla="*/ 97 h 425"/>
                <a:gd name="T28" fmla="*/ 93 w 312"/>
                <a:gd name="T29" fmla="*/ 378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2" h="425">
                  <a:moveTo>
                    <a:pt x="93" y="378"/>
                  </a:moveTo>
                  <a:cubicBezTo>
                    <a:pt x="79" y="378"/>
                    <a:pt x="66" y="378"/>
                    <a:pt x="54" y="378"/>
                  </a:cubicBezTo>
                  <a:cubicBezTo>
                    <a:pt x="54" y="395"/>
                    <a:pt x="54" y="410"/>
                    <a:pt x="54" y="425"/>
                  </a:cubicBezTo>
                  <a:cubicBezTo>
                    <a:pt x="122" y="425"/>
                    <a:pt x="190" y="425"/>
                    <a:pt x="258" y="425"/>
                  </a:cubicBezTo>
                  <a:cubicBezTo>
                    <a:pt x="258" y="409"/>
                    <a:pt x="258" y="394"/>
                    <a:pt x="258" y="376"/>
                  </a:cubicBezTo>
                  <a:cubicBezTo>
                    <a:pt x="245" y="376"/>
                    <a:pt x="233" y="376"/>
                    <a:pt x="221" y="376"/>
                  </a:cubicBezTo>
                  <a:cubicBezTo>
                    <a:pt x="221" y="373"/>
                    <a:pt x="229" y="97"/>
                    <a:pt x="232" y="98"/>
                  </a:cubicBezTo>
                  <a:cubicBezTo>
                    <a:pt x="247" y="98"/>
                    <a:pt x="273" y="97"/>
                    <a:pt x="289" y="97"/>
                  </a:cubicBezTo>
                  <a:cubicBezTo>
                    <a:pt x="293" y="97"/>
                    <a:pt x="298" y="92"/>
                    <a:pt x="299" y="89"/>
                  </a:cubicBezTo>
                  <a:cubicBezTo>
                    <a:pt x="304" y="60"/>
                    <a:pt x="308" y="30"/>
                    <a:pt x="312" y="0"/>
                  </a:cubicBezTo>
                  <a:cubicBezTo>
                    <a:pt x="207" y="0"/>
                    <a:pt x="104" y="0"/>
                    <a:pt x="0" y="0"/>
                  </a:cubicBezTo>
                  <a:cubicBezTo>
                    <a:pt x="4" y="27"/>
                    <a:pt x="8" y="51"/>
                    <a:pt x="11" y="76"/>
                  </a:cubicBezTo>
                  <a:cubicBezTo>
                    <a:pt x="12" y="93"/>
                    <a:pt x="17" y="99"/>
                    <a:pt x="29" y="98"/>
                  </a:cubicBezTo>
                  <a:cubicBezTo>
                    <a:pt x="46" y="96"/>
                    <a:pt x="63" y="97"/>
                    <a:pt x="81" y="97"/>
                  </a:cubicBezTo>
                  <a:cubicBezTo>
                    <a:pt x="85" y="191"/>
                    <a:pt x="89" y="283"/>
                    <a:pt x="93" y="378"/>
                  </a:cubicBezTo>
                  <a:close/>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5" name="Freeform 45">
              <a:extLst>
                <a:ext uri="{FF2B5EF4-FFF2-40B4-BE49-F238E27FC236}">
                  <a16:creationId xmlns:a16="http://schemas.microsoft.com/office/drawing/2014/main" id="{71BBB127-42B5-4042-B354-B5FB0EA585E0}"/>
                </a:ext>
              </a:extLst>
            </p:cNvPr>
            <p:cNvSpPr>
              <a:spLocks/>
            </p:cNvSpPr>
            <p:nvPr/>
          </p:nvSpPr>
          <p:spPr bwMode="auto">
            <a:xfrm>
              <a:off x="968801" y="6174568"/>
              <a:ext cx="77362" cy="82340"/>
            </a:xfrm>
            <a:custGeom>
              <a:avLst/>
              <a:gdLst>
                <a:gd name="T0" fmla="*/ 0 w 96"/>
                <a:gd name="T1" fmla="*/ 51 h 102"/>
                <a:gd name="T2" fmla="*/ 48 w 96"/>
                <a:gd name="T3" fmla="*/ 102 h 102"/>
                <a:gd name="T4" fmla="*/ 96 w 96"/>
                <a:gd name="T5" fmla="*/ 51 h 102"/>
                <a:gd name="T6" fmla="*/ 48 w 96"/>
                <a:gd name="T7" fmla="*/ 0 h 102"/>
                <a:gd name="T8" fmla="*/ 0 w 96"/>
                <a:gd name="T9" fmla="*/ 51 h 102"/>
              </a:gdLst>
              <a:ahLst/>
              <a:cxnLst>
                <a:cxn ang="0">
                  <a:pos x="T0" y="T1"/>
                </a:cxn>
                <a:cxn ang="0">
                  <a:pos x="T2" y="T3"/>
                </a:cxn>
                <a:cxn ang="0">
                  <a:pos x="T4" y="T5"/>
                </a:cxn>
                <a:cxn ang="0">
                  <a:pos x="T6" y="T7"/>
                </a:cxn>
                <a:cxn ang="0">
                  <a:pos x="T8" y="T9"/>
                </a:cxn>
              </a:cxnLst>
              <a:rect l="0" t="0" r="r" b="b"/>
              <a:pathLst>
                <a:path w="96" h="102">
                  <a:moveTo>
                    <a:pt x="0" y="51"/>
                  </a:moveTo>
                  <a:cubicBezTo>
                    <a:pt x="0" y="80"/>
                    <a:pt x="21" y="102"/>
                    <a:pt x="48" y="102"/>
                  </a:cubicBezTo>
                  <a:cubicBezTo>
                    <a:pt x="76" y="102"/>
                    <a:pt x="96" y="80"/>
                    <a:pt x="96" y="51"/>
                  </a:cubicBezTo>
                  <a:cubicBezTo>
                    <a:pt x="96" y="22"/>
                    <a:pt x="75" y="0"/>
                    <a:pt x="48" y="0"/>
                  </a:cubicBezTo>
                  <a:cubicBezTo>
                    <a:pt x="21" y="0"/>
                    <a:pt x="0" y="22"/>
                    <a:pt x="0" y="51"/>
                  </a:cubicBezTo>
                  <a:close/>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0" name="Freeform 46">
              <a:extLst>
                <a:ext uri="{FF2B5EF4-FFF2-40B4-BE49-F238E27FC236}">
                  <a16:creationId xmlns:a16="http://schemas.microsoft.com/office/drawing/2014/main" id="{EDE8EAA8-11C6-473F-A70A-1A1680D75A95}"/>
                </a:ext>
              </a:extLst>
            </p:cNvPr>
            <p:cNvSpPr>
              <a:spLocks/>
            </p:cNvSpPr>
            <p:nvPr/>
          </p:nvSpPr>
          <p:spPr bwMode="auto">
            <a:xfrm>
              <a:off x="925908" y="6270312"/>
              <a:ext cx="163149" cy="66255"/>
            </a:xfrm>
            <a:custGeom>
              <a:avLst/>
              <a:gdLst>
                <a:gd name="T0" fmla="*/ 201 w 202"/>
                <a:gd name="T1" fmla="*/ 82 h 82"/>
                <a:gd name="T2" fmla="*/ 176 w 202"/>
                <a:gd name="T3" fmla="*/ 20 h 82"/>
                <a:gd name="T4" fmla="*/ 158 w 202"/>
                <a:gd name="T5" fmla="*/ 6 h 82"/>
                <a:gd name="T6" fmla="*/ 138 w 202"/>
                <a:gd name="T7" fmla="*/ 7 h 82"/>
                <a:gd name="T8" fmla="*/ 69 w 202"/>
                <a:gd name="T9" fmla="*/ 10 h 82"/>
                <a:gd name="T10" fmla="*/ 39 w 202"/>
                <a:gd name="T11" fmla="*/ 10 h 82"/>
                <a:gd name="T12" fmla="*/ 26 w 202"/>
                <a:gd name="T13" fmla="*/ 20 h 82"/>
                <a:gd name="T14" fmla="*/ 1 w 202"/>
                <a:gd name="T15" fmla="*/ 82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82">
                  <a:moveTo>
                    <a:pt x="201" y="82"/>
                  </a:moveTo>
                  <a:cubicBezTo>
                    <a:pt x="202" y="54"/>
                    <a:pt x="194" y="33"/>
                    <a:pt x="176" y="20"/>
                  </a:cubicBezTo>
                  <a:cubicBezTo>
                    <a:pt x="170" y="15"/>
                    <a:pt x="163" y="11"/>
                    <a:pt x="158" y="6"/>
                  </a:cubicBezTo>
                  <a:cubicBezTo>
                    <a:pt x="151" y="0"/>
                    <a:pt x="145" y="1"/>
                    <a:pt x="138" y="7"/>
                  </a:cubicBezTo>
                  <a:cubicBezTo>
                    <a:pt x="116" y="26"/>
                    <a:pt x="92" y="29"/>
                    <a:pt x="69" y="10"/>
                  </a:cubicBezTo>
                  <a:cubicBezTo>
                    <a:pt x="58" y="1"/>
                    <a:pt x="49" y="0"/>
                    <a:pt x="39" y="10"/>
                  </a:cubicBezTo>
                  <a:cubicBezTo>
                    <a:pt x="35" y="14"/>
                    <a:pt x="30" y="17"/>
                    <a:pt x="26" y="20"/>
                  </a:cubicBezTo>
                  <a:cubicBezTo>
                    <a:pt x="8" y="33"/>
                    <a:pt x="0" y="53"/>
                    <a:pt x="1" y="82"/>
                  </a:cubicBezTo>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29305077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45481E3-F9D5-4716-AF1D-8DD5F06A0166}"/>
              </a:ext>
            </a:extLst>
          </p:cNvPr>
          <p:cNvSpPr/>
          <p:nvPr/>
        </p:nvSpPr>
        <p:spPr>
          <a:xfrm>
            <a:off x="-46356" y="5546991"/>
            <a:ext cx="12344400" cy="1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Title 15">
            <a:extLst>
              <a:ext uri="{FF2B5EF4-FFF2-40B4-BE49-F238E27FC236}">
                <a16:creationId xmlns:a16="http://schemas.microsoft.com/office/drawing/2014/main" id="{7875E155-6C51-4265-931C-F34ECE2677F7}"/>
              </a:ext>
            </a:extLst>
          </p:cNvPr>
          <p:cNvSpPr>
            <a:spLocks noGrp="1"/>
          </p:cNvSpPr>
          <p:nvPr>
            <p:ph type="title"/>
          </p:nvPr>
        </p:nvSpPr>
        <p:spPr>
          <a:xfrm>
            <a:off x="803275" y="184935"/>
            <a:ext cx="10933113" cy="883578"/>
          </a:xfrm>
        </p:spPr>
        <p:txBody>
          <a:bodyPr/>
          <a:lstStyle/>
          <a:p>
            <a:r>
              <a:rPr lang="en-GB" dirty="0"/>
              <a:t>Clinical development journey</a:t>
            </a:r>
            <a:br>
              <a:rPr lang="en-GB" dirty="0"/>
            </a:br>
            <a:r>
              <a:rPr lang="en-GB" sz="1800" dirty="0">
                <a:solidFill>
                  <a:schemeClr val="accent2"/>
                </a:solidFill>
              </a:rPr>
              <a:t>Two decades in the making</a:t>
            </a:r>
            <a:r>
              <a:rPr lang="en-GB" sz="1800" b="0" dirty="0">
                <a:solidFill>
                  <a:schemeClr val="accent2"/>
                </a:solidFill>
                <a:latin typeface="Arial" panose="020B0604020202020204" pitchFamily="34" charset="0"/>
              </a:rPr>
              <a:t> </a:t>
            </a:r>
            <a:r>
              <a:rPr lang="en-GB" sz="1800" dirty="0">
                <a:solidFill>
                  <a:schemeClr val="accent2"/>
                </a:solidFill>
                <a:latin typeface="Arial" panose="020B0604020202020204" pitchFamily="34" charset="0"/>
              </a:rPr>
              <a:t>– from pharmacology to clinic</a:t>
            </a:r>
            <a:endParaRPr lang="en-GB" sz="1800" dirty="0">
              <a:solidFill>
                <a:schemeClr val="accent2"/>
              </a:solidFill>
            </a:endParaRPr>
          </a:p>
        </p:txBody>
      </p:sp>
      <p:sp>
        <p:nvSpPr>
          <p:cNvPr id="87" name="TextBox 86">
            <a:extLst>
              <a:ext uri="{FF2B5EF4-FFF2-40B4-BE49-F238E27FC236}">
                <a16:creationId xmlns:a16="http://schemas.microsoft.com/office/drawing/2014/main" id="{1C517E48-3D6E-442A-9176-501724B991A4}"/>
              </a:ext>
            </a:extLst>
          </p:cNvPr>
          <p:cNvSpPr txBox="1"/>
          <p:nvPr/>
        </p:nvSpPr>
        <p:spPr>
          <a:xfrm>
            <a:off x="7450025" y="1908919"/>
            <a:ext cx="4286364" cy="2800767"/>
          </a:xfrm>
          <a:prstGeom prst="rect">
            <a:avLst/>
          </a:prstGeom>
          <a:noFill/>
        </p:spPr>
        <p:txBody>
          <a:bodyPr wrap="square" anchor="ctr">
            <a:spAutoFit/>
          </a:bodyPr>
          <a:lstStyle/>
          <a:p>
            <a:pPr marL="285750" indent="-285750">
              <a:buClr>
                <a:schemeClr val="accent1"/>
              </a:buClr>
              <a:buFont typeface="Arial" panose="020B0604020202020204" pitchFamily="34" charset="0"/>
              <a:buChar char="/"/>
            </a:pPr>
            <a:r>
              <a:rPr lang="en-GB" sz="1600" dirty="0">
                <a:solidFill>
                  <a:schemeClr val="accent2"/>
                </a:solidFill>
                <a:latin typeface="Arial" panose="020B0604020202020204" pitchFamily="34" charset="0"/>
              </a:rPr>
              <a:t>In the Randomized Cohort, virologic response rates (HIV-1 RNA &lt;40 c/mL by snapshot analysis [ITT-E]) generally remained consistent through Week 240 </a:t>
            </a:r>
          </a:p>
          <a:p>
            <a:pPr marL="742950" lvl="1" indent="-285750">
              <a:buClr>
                <a:schemeClr val="accent1"/>
              </a:buClr>
              <a:buFont typeface="Arial" panose="020B0604020202020204" pitchFamily="34" charset="0"/>
              <a:buChar char="/"/>
            </a:pPr>
            <a:r>
              <a:rPr lang="en-GB" sz="1400" dirty="0">
                <a:solidFill>
                  <a:schemeClr val="accent2"/>
                </a:solidFill>
                <a:latin typeface="Arial" panose="020B0604020202020204" pitchFamily="34" charset="0"/>
              </a:rPr>
              <a:t>Reduced virologic response rates by Snapshot at Week 192 and beyond were partially confounded by missing data due to the impact of COVID-19: at Week 240, 19 (7%) participants in the Randomized Cohort and 5 (5%) in the Non-randomized Cohort were counted as virologic failures for this reason </a:t>
            </a:r>
          </a:p>
        </p:txBody>
      </p:sp>
      <p:sp>
        <p:nvSpPr>
          <p:cNvPr id="35" name="Text Placeholder 9">
            <a:extLst>
              <a:ext uri="{FF2B5EF4-FFF2-40B4-BE49-F238E27FC236}">
                <a16:creationId xmlns:a16="http://schemas.microsoft.com/office/drawing/2014/main" id="{A270B63C-BB46-4278-9FFB-EC23CA5677D8}"/>
              </a:ext>
            </a:extLst>
          </p:cNvPr>
          <p:cNvSpPr>
            <a:spLocks noGrp="1"/>
          </p:cNvSpPr>
          <p:nvPr>
            <p:ph type="body" sz="quarter" idx="12"/>
          </p:nvPr>
        </p:nvSpPr>
        <p:spPr>
          <a:xfrm>
            <a:off x="803275" y="1426432"/>
            <a:ext cx="10933113" cy="258070"/>
          </a:xfrm>
        </p:spPr>
        <p:txBody>
          <a:bodyPr/>
          <a:lstStyle/>
          <a:p>
            <a:pPr marL="230400" indent="-230400">
              <a:buFont typeface="Century Gothic" panose="020B0502020202020204" pitchFamily="34" charset="0"/>
              <a:buChar char="/"/>
            </a:pPr>
            <a:r>
              <a:rPr lang="en-GB" sz="1600" dirty="0"/>
              <a:t>Antiviral efficacy and CD4+ T-cell count recovery</a:t>
            </a:r>
            <a:r>
              <a:rPr lang="en-GB" sz="1600" baseline="30000" dirty="0"/>
              <a:t>1</a:t>
            </a:r>
          </a:p>
        </p:txBody>
      </p:sp>
      <p:grpSp>
        <p:nvGrpSpPr>
          <p:cNvPr id="9" name="Group 8">
            <a:extLst>
              <a:ext uri="{FF2B5EF4-FFF2-40B4-BE49-F238E27FC236}">
                <a16:creationId xmlns:a16="http://schemas.microsoft.com/office/drawing/2014/main" id="{EFF433B0-8BCF-4A07-B10E-D8EF6B9AC91C}"/>
              </a:ext>
            </a:extLst>
          </p:cNvPr>
          <p:cNvGrpSpPr/>
          <p:nvPr/>
        </p:nvGrpSpPr>
        <p:grpSpPr>
          <a:xfrm>
            <a:off x="9238" y="1813706"/>
            <a:ext cx="6978682" cy="3228736"/>
            <a:chOff x="9238" y="1813706"/>
            <a:chExt cx="6978682" cy="3228736"/>
          </a:xfrm>
        </p:grpSpPr>
        <p:grpSp>
          <p:nvGrpSpPr>
            <p:cNvPr id="3" name="Group 2">
              <a:extLst>
                <a:ext uri="{FF2B5EF4-FFF2-40B4-BE49-F238E27FC236}">
                  <a16:creationId xmlns:a16="http://schemas.microsoft.com/office/drawing/2014/main" id="{D9843C20-4988-4220-B658-3ADA5CC5D998}"/>
                </a:ext>
              </a:extLst>
            </p:cNvPr>
            <p:cNvGrpSpPr/>
            <p:nvPr/>
          </p:nvGrpSpPr>
          <p:grpSpPr>
            <a:xfrm>
              <a:off x="9238" y="1813706"/>
              <a:ext cx="6978682" cy="3228736"/>
              <a:chOff x="9238" y="1813706"/>
              <a:chExt cx="6978682" cy="3228736"/>
            </a:xfrm>
          </p:grpSpPr>
          <p:grpSp>
            <p:nvGrpSpPr>
              <p:cNvPr id="13" name="Group 12">
                <a:extLst>
                  <a:ext uri="{FF2B5EF4-FFF2-40B4-BE49-F238E27FC236}">
                    <a16:creationId xmlns:a16="http://schemas.microsoft.com/office/drawing/2014/main" id="{685E8A63-E474-4D9C-9171-306B9C2C0755}"/>
                  </a:ext>
                </a:extLst>
              </p:cNvPr>
              <p:cNvGrpSpPr/>
              <p:nvPr/>
            </p:nvGrpSpPr>
            <p:grpSpPr>
              <a:xfrm>
                <a:off x="792763" y="1813706"/>
                <a:ext cx="6195157" cy="3228736"/>
                <a:chOff x="792763" y="1813706"/>
                <a:chExt cx="6195157" cy="3228736"/>
              </a:xfrm>
            </p:grpSpPr>
            <p:grpSp>
              <p:nvGrpSpPr>
                <p:cNvPr id="8" name="Group 7">
                  <a:extLst>
                    <a:ext uri="{FF2B5EF4-FFF2-40B4-BE49-F238E27FC236}">
                      <a16:creationId xmlns:a16="http://schemas.microsoft.com/office/drawing/2014/main" id="{54F93250-D3C1-4578-BC47-5F37809E12A8}"/>
                    </a:ext>
                  </a:extLst>
                </p:cNvPr>
                <p:cNvGrpSpPr/>
                <p:nvPr/>
              </p:nvGrpSpPr>
              <p:grpSpPr>
                <a:xfrm>
                  <a:off x="792763" y="1813706"/>
                  <a:ext cx="6195157" cy="3228736"/>
                  <a:chOff x="792764" y="1813706"/>
                  <a:chExt cx="5715000" cy="2978492"/>
                </a:xfrm>
              </p:grpSpPr>
              <p:sp>
                <p:nvSpPr>
                  <p:cNvPr id="33" name="Rectangle 32">
                    <a:extLst>
                      <a:ext uri="{FF2B5EF4-FFF2-40B4-BE49-F238E27FC236}">
                        <a16:creationId xmlns:a16="http://schemas.microsoft.com/office/drawing/2014/main" id="{4B6170A0-5F05-40F5-93A4-EC009B6B25CE}"/>
                      </a:ext>
                    </a:extLst>
                  </p:cNvPr>
                  <p:cNvSpPr/>
                  <p:nvPr/>
                </p:nvSpPr>
                <p:spPr>
                  <a:xfrm>
                    <a:off x="792764" y="1813706"/>
                    <a:ext cx="5715000" cy="29784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buClr>
                        <a:schemeClr val="accent1"/>
                      </a:buClr>
                    </a:pPr>
                    <a:endParaRPr lang="en-GB" sz="1600" b="1" dirty="0">
                      <a:solidFill>
                        <a:schemeClr val="accent1"/>
                      </a:solidFill>
                    </a:endParaRPr>
                  </a:p>
                </p:txBody>
              </p:sp>
              <p:sp>
                <p:nvSpPr>
                  <p:cNvPr id="40" name="Title 2">
                    <a:extLst>
                      <a:ext uri="{FF2B5EF4-FFF2-40B4-BE49-F238E27FC236}">
                        <a16:creationId xmlns:a16="http://schemas.microsoft.com/office/drawing/2014/main" id="{F29F30BD-BE21-4820-AABD-4AC75C69FFE6}"/>
                      </a:ext>
                    </a:extLst>
                  </p:cNvPr>
                  <p:cNvSpPr txBox="1">
                    <a:spLocks/>
                  </p:cNvSpPr>
                  <p:nvPr/>
                </p:nvSpPr>
                <p:spPr>
                  <a:xfrm>
                    <a:off x="874606" y="1991192"/>
                    <a:ext cx="5495714" cy="184666"/>
                  </a:xfrm>
                  <a:prstGeom prst="rect">
                    <a:avLst/>
                  </a:prstGeom>
                  <a:solidFill>
                    <a:schemeClr val="bg1"/>
                  </a:solidFill>
                  <a:ln>
                    <a:noFill/>
                  </a:ln>
                </p:spPr>
                <p:txBody>
                  <a:bodyPr vert="horz" lIns="0" tIns="0" rIns="0" bIns="0" rtlCol="0" anchor="ctr" anchorCtr="0">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US" altLang="en-US" sz="1400" dirty="0"/>
                      <a:t>HIV-1 RNA &lt;40 c/mL through Week 240 by Snapshot analysis (ITT-E) and observed analysis </a:t>
                    </a:r>
                    <a:endParaRPr lang="en-US" altLang="en-US" sz="1400" baseline="30000" dirty="0"/>
                  </a:p>
                </p:txBody>
              </p:sp>
              <p:sp>
                <p:nvSpPr>
                  <p:cNvPr id="22" name="TextBox 21">
                    <a:extLst>
                      <a:ext uri="{FF2B5EF4-FFF2-40B4-BE49-F238E27FC236}">
                        <a16:creationId xmlns:a16="http://schemas.microsoft.com/office/drawing/2014/main" id="{890ED546-4E46-4BAE-9370-DF9E5EC43EF4}"/>
                      </a:ext>
                    </a:extLst>
                  </p:cNvPr>
                  <p:cNvSpPr txBox="1"/>
                  <p:nvPr/>
                </p:nvSpPr>
                <p:spPr>
                  <a:xfrm>
                    <a:off x="847701" y="4446511"/>
                    <a:ext cx="2349824" cy="314482"/>
                  </a:xfrm>
                  <a:prstGeom prst="rect">
                    <a:avLst/>
                  </a:prstGeom>
                  <a:noFill/>
                </p:spPr>
                <p:txBody>
                  <a:bodyPr wrap="square" lIns="0" tIns="0" rIns="0" bIns="0" rtlCol="0" anchor="b">
                    <a:noAutofit/>
                  </a:bodyPr>
                  <a:lstStyle/>
                  <a:p>
                    <a:pPr algn="l"/>
                    <a:r>
                      <a:rPr lang="en-GB" sz="600" dirty="0">
                        <a:solidFill>
                          <a:schemeClr val="accent2"/>
                        </a:solidFill>
                      </a:rPr>
                      <a:t>ITT-E participants without an HIV-1 RNA value at the relevant time point </a:t>
                    </a:r>
                    <a:br>
                      <a:rPr lang="en-GB" sz="600" dirty="0">
                        <a:solidFill>
                          <a:schemeClr val="accent2"/>
                        </a:solidFill>
                      </a:rPr>
                    </a:br>
                    <a:r>
                      <a:rPr lang="en-GB" sz="600" dirty="0">
                        <a:solidFill>
                          <a:schemeClr val="accent2"/>
                        </a:solidFill>
                      </a:rPr>
                      <a:t>or those who changed OBT due to lack of efficacy up to each time point counted as failures; </a:t>
                    </a:r>
                    <a:r>
                      <a:rPr lang="en-GB" sz="600" b="1" dirty="0">
                        <a:solidFill>
                          <a:schemeClr val="accent2"/>
                        </a:solidFill>
                      </a:rPr>
                      <a:t>*</a:t>
                    </a:r>
                    <a:r>
                      <a:rPr lang="en-GB" sz="600" dirty="0">
                        <a:solidFill>
                          <a:schemeClr val="accent2"/>
                        </a:solidFill>
                      </a:rPr>
                      <a:t>ITT-E population, N=267; </a:t>
                    </a:r>
                    <a:r>
                      <a:rPr lang="en-GB" sz="600" b="1" dirty="0">
                        <a:solidFill>
                          <a:schemeClr val="accent2"/>
                        </a:solidFill>
                      </a:rPr>
                      <a:t>†</a:t>
                    </a:r>
                    <a:r>
                      <a:rPr lang="en-GB" sz="600" dirty="0">
                        <a:solidFill>
                          <a:schemeClr val="accent2"/>
                        </a:solidFill>
                      </a:rPr>
                      <a:t>ITT-E population, N=92</a:t>
                    </a:r>
                  </a:p>
                </p:txBody>
              </p:sp>
            </p:grpSp>
            <p:sp>
              <p:nvSpPr>
                <p:cNvPr id="68" name="Rectangle 67">
                  <a:extLst>
                    <a:ext uri="{FF2B5EF4-FFF2-40B4-BE49-F238E27FC236}">
                      <a16:creationId xmlns:a16="http://schemas.microsoft.com/office/drawing/2014/main" id="{1EFDD4B4-4718-4937-92B4-66CDC1434F63}"/>
                    </a:ext>
                  </a:extLst>
                </p:cNvPr>
                <p:cNvSpPr/>
                <p:nvPr/>
              </p:nvSpPr>
              <p:spPr>
                <a:xfrm>
                  <a:off x="3579508" y="4676065"/>
                  <a:ext cx="875822" cy="230832"/>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400" b="0" i="0" u="none" strike="noStrike" kern="1200" baseline="0">
                      <a:solidFill>
                        <a:srgbClr val="000000"/>
                      </a:solidFill>
                      <a:latin typeface="Arial" panose="020B0604020202020204" pitchFamily="34" charset="0"/>
                      <a:ea typeface="+mn-ea"/>
                      <a:cs typeface="Arial" panose="020B0604020202020204" pitchFamily="34" charset="0"/>
                    </a:defRPr>
                  </a:pPr>
                  <a:r>
                    <a:rPr kumimoji="0" lang="en-US" sz="900" b="1" i="0" u="none" strike="noStrike" kern="1200" cap="none" spc="0" normalizeH="0" baseline="0" noProof="0" dirty="0">
                      <a:ln>
                        <a:noFill/>
                      </a:ln>
                      <a:solidFill>
                        <a:schemeClr val="accent2"/>
                      </a:solidFill>
                      <a:effectLst/>
                      <a:uLnTx/>
                      <a:uFillTx/>
                      <a:ea typeface="+mn-ea"/>
                      <a:cs typeface="Arial" panose="020B0604020202020204" pitchFamily="34" charset="0"/>
                    </a:rPr>
                    <a:t>Week</a:t>
                  </a:r>
                </a:p>
              </p:txBody>
            </p:sp>
            <p:sp>
              <p:nvSpPr>
                <p:cNvPr id="69" name="Rectangle 68">
                  <a:extLst>
                    <a:ext uri="{FF2B5EF4-FFF2-40B4-BE49-F238E27FC236}">
                      <a16:creationId xmlns:a16="http://schemas.microsoft.com/office/drawing/2014/main" id="{4710777A-9BBC-47CA-A838-566C8BDB07DB}"/>
                    </a:ext>
                  </a:extLst>
                </p:cNvPr>
                <p:cNvSpPr/>
                <p:nvPr/>
              </p:nvSpPr>
              <p:spPr>
                <a:xfrm rot="16200000">
                  <a:off x="-210863" y="3385543"/>
                  <a:ext cx="2392350" cy="230832"/>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400" b="0" i="0" u="none" strike="noStrike" kern="1200" baseline="0">
                      <a:solidFill>
                        <a:srgbClr val="000000"/>
                      </a:solidFill>
                      <a:latin typeface="Arial" panose="020B0604020202020204" pitchFamily="34" charset="0"/>
                      <a:ea typeface="+mn-ea"/>
                      <a:cs typeface="Arial" panose="020B0604020202020204" pitchFamily="34" charset="0"/>
                    </a:defRPr>
                  </a:pPr>
                  <a:r>
                    <a:rPr kumimoji="0" lang="en-US" sz="900" b="1" i="0" u="none" strike="noStrike" kern="1200" cap="none" spc="0" normalizeH="0" baseline="0" noProof="0" dirty="0">
                      <a:ln>
                        <a:noFill/>
                      </a:ln>
                      <a:solidFill>
                        <a:schemeClr val="accent2"/>
                      </a:solidFill>
                      <a:effectLst/>
                      <a:uLnTx/>
                      <a:uFillTx/>
                      <a:ea typeface="+mn-ea"/>
                      <a:cs typeface="Arial" panose="020B0604020202020204" pitchFamily="34" charset="0"/>
                    </a:rPr>
                    <a:t>Proportion of participants, %</a:t>
                  </a:r>
                </a:p>
              </p:txBody>
            </p:sp>
          </p:grpSp>
          <p:graphicFrame>
            <p:nvGraphicFramePr>
              <p:cNvPr id="41" name="Chart 40">
                <a:extLst>
                  <a:ext uri="{FF2B5EF4-FFF2-40B4-BE49-F238E27FC236}">
                    <a16:creationId xmlns:a16="http://schemas.microsoft.com/office/drawing/2014/main" id="{C639C679-A561-4296-AF8E-29026F8F8210}"/>
                  </a:ext>
                </a:extLst>
              </p:cNvPr>
              <p:cNvGraphicFramePr/>
              <p:nvPr>
                <p:extLst>
                  <p:ext uri="{D42A27DB-BD31-4B8C-83A1-F6EECF244321}">
                    <p14:modId xmlns:p14="http://schemas.microsoft.com/office/powerpoint/2010/main" val="241808987"/>
                  </p:ext>
                </p:extLst>
              </p:nvPr>
            </p:nvGraphicFramePr>
            <p:xfrm>
              <a:off x="9238" y="2240112"/>
              <a:ext cx="6838408" cy="2715449"/>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6" name="Group 5">
              <a:extLst>
                <a:ext uri="{FF2B5EF4-FFF2-40B4-BE49-F238E27FC236}">
                  <a16:creationId xmlns:a16="http://schemas.microsoft.com/office/drawing/2014/main" id="{97FA965D-63D0-4866-BDD6-D62CEF13609F}"/>
                </a:ext>
              </a:extLst>
            </p:cNvPr>
            <p:cNvGrpSpPr/>
            <p:nvPr/>
          </p:nvGrpSpPr>
          <p:grpSpPr>
            <a:xfrm>
              <a:off x="3133834" y="2150089"/>
              <a:ext cx="3126271" cy="532191"/>
              <a:chOff x="3133834" y="2150089"/>
              <a:chExt cx="3126271" cy="532191"/>
            </a:xfrm>
          </p:grpSpPr>
          <p:grpSp>
            <p:nvGrpSpPr>
              <p:cNvPr id="60" name="Group 59">
                <a:extLst>
                  <a:ext uri="{FF2B5EF4-FFF2-40B4-BE49-F238E27FC236}">
                    <a16:creationId xmlns:a16="http://schemas.microsoft.com/office/drawing/2014/main" id="{C40EC594-57A2-45FF-8252-1154A973C093}"/>
                  </a:ext>
                </a:extLst>
              </p:cNvPr>
              <p:cNvGrpSpPr/>
              <p:nvPr/>
            </p:nvGrpSpPr>
            <p:grpSpPr>
              <a:xfrm>
                <a:off x="3133834" y="2150089"/>
                <a:ext cx="3126271" cy="532191"/>
                <a:chOff x="6845505" y="1366705"/>
                <a:chExt cx="4977313" cy="847296"/>
              </a:xfrm>
            </p:grpSpPr>
            <p:grpSp>
              <p:nvGrpSpPr>
                <p:cNvPr id="64" name="Group 63">
                  <a:extLst>
                    <a:ext uri="{FF2B5EF4-FFF2-40B4-BE49-F238E27FC236}">
                      <a16:creationId xmlns:a16="http://schemas.microsoft.com/office/drawing/2014/main" id="{F53FDC3C-96D1-4502-A47F-CDE9FE1937BD}"/>
                    </a:ext>
                  </a:extLst>
                </p:cNvPr>
                <p:cNvGrpSpPr/>
                <p:nvPr/>
              </p:nvGrpSpPr>
              <p:grpSpPr>
                <a:xfrm>
                  <a:off x="7445470" y="1366705"/>
                  <a:ext cx="4377348" cy="800763"/>
                  <a:chOff x="-194854" y="2867658"/>
                  <a:chExt cx="3951524" cy="800763"/>
                </a:xfrm>
              </p:grpSpPr>
              <p:sp>
                <p:nvSpPr>
                  <p:cNvPr id="73" name="TextBox 72">
                    <a:extLst>
                      <a:ext uri="{FF2B5EF4-FFF2-40B4-BE49-F238E27FC236}">
                        <a16:creationId xmlns:a16="http://schemas.microsoft.com/office/drawing/2014/main" id="{CA927F72-507E-4D31-AB6A-A58E796C8394}"/>
                      </a:ext>
                    </a:extLst>
                  </p:cNvPr>
                  <p:cNvSpPr txBox="1"/>
                  <p:nvPr/>
                </p:nvSpPr>
                <p:spPr>
                  <a:xfrm>
                    <a:off x="-194854" y="2882307"/>
                    <a:ext cx="1440591" cy="687536"/>
                  </a:xfrm>
                  <a:prstGeom prst="rect">
                    <a:avLst/>
                  </a:prstGeom>
                  <a:noFill/>
                </p:spPr>
                <p:txBody>
                  <a:bodyPr wrap="square" lIns="0" tIns="0" rIns="0" bIns="0" rtlCol="0">
                    <a:noAutofit/>
                  </a:bodyPr>
                  <a:lstStyle/>
                  <a:p>
                    <a:pPr algn="l">
                      <a:lnSpc>
                        <a:spcPct val="150000"/>
                      </a:lnSpc>
                    </a:pPr>
                    <a:r>
                      <a:rPr lang="en-GB" sz="800" b="1" dirty="0">
                        <a:solidFill>
                          <a:schemeClr val="accent2"/>
                        </a:solidFill>
                      </a:rPr>
                      <a:t>Randomized Cohort</a:t>
                    </a:r>
                  </a:p>
                  <a:p>
                    <a:pPr algn="l">
                      <a:lnSpc>
                        <a:spcPct val="150000"/>
                      </a:lnSpc>
                    </a:pPr>
                    <a:r>
                      <a:rPr lang="en-GB" sz="800" dirty="0">
                        <a:solidFill>
                          <a:schemeClr val="accent2"/>
                        </a:solidFill>
                      </a:rPr>
                      <a:t>ITT-E population</a:t>
                    </a:r>
                  </a:p>
                  <a:p>
                    <a:pPr algn="l">
                      <a:lnSpc>
                        <a:spcPct val="150000"/>
                      </a:lnSpc>
                    </a:pPr>
                    <a:r>
                      <a:rPr lang="en-GB" sz="800" dirty="0">
                        <a:solidFill>
                          <a:schemeClr val="accent2"/>
                        </a:solidFill>
                      </a:rPr>
                      <a:t>Observed analysis</a:t>
                    </a:r>
                  </a:p>
                </p:txBody>
              </p:sp>
              <p:sp>
                <p:nvSpPr>
                  <p:cNvPr id="74" name="TextBox 73">
                    <a:extLst>
                      <a:ext uri="{FF2B5EF4-FFF2-40B4-BE49-F238E27FC236}">
                        <a16:creationId xmlns:a16="http://schemas.microsoft.com/office/drawing/2014/main" id="{4E09B751-437F-4B88-A378-9789AAF0D5C6}"/>
                      </a:ext>
                    </a:extLst>
                  </p:cNvPr>
                  <p:cNvSpPr txBox="1"/>
                  <p:nvPr/>
                </p:nvSpPr>
                <p:spPr>
                  <a:xfrm>
                    <a:off x="2041326" y="2867658"/>
                    <a:ext cx="1715344" cy="800763"/>
                  </a:xfrm>
                  <a:prstGeom prst="rect">
                    <a:avLst/>
                  </a:prstGeom>
                  <a:noFill/>
                </p:spPr>
                <p:txBody>
                  <a:bodyPr wrap="square" lIns="0" tIns="0" rIns="0" bIns="0" rtlCol="0">
                    <a:noAutofit/>
                  </a:bodyPr>
                  <a:lstStyle/>
                  <a:p>
                    <a:pPr algn="l">
                      <a:lnSpc>
                        <a:spcPct val="150000"/>
                      </a:lnSpc>
                    </a:pPr>
                    <a:r>
                      <a:rPr lang="en-GB" sz="800" b="1" dirty="0">
                        <a:solidFill>
                          <a:schemeClr val="accent2"/>
                        </a:solidFill>
                      </a:rPr>
                      <a:t>Non-randomized Cohort</a:t>
                    </a:r>
                  </a:p>
                  <a:p>
                    <a:pPr algn="l">
                      <a:lnSpc>
                        <a:spcPct val="150000"/>
                      </a:lnSpc>
                    </a:pPr>
                    <a:r>
                      <a:rPr lang="en-GB" sz="800" dirty="0">
                        <a:solidFill>
                          <a:schemeClr val="accent2"/>
                        </a:solidFill>
                      </a:rPr>
                      <a:t>ITT-E population</a:t>
                    </a:r>
                  </a:p>
                  <a:p>
                    <a:pPr>
                      <a:lnSpc>
                        <a:spcPct val="150000"/>
                      </a:lnSpc>
                    </a:pPr>
                    <a:r>
                      <a:rPr lang="en-GB" sz="800" dirty="0">
                        <a:solidFill>
                          <a:schemeClr val="accent2"/>
                        </a:solidFill>
                      </a:rPr>
                      <a:t>Observed analysis</a:t>
                    </a:r>
                  </a:p>
                </p:txBody>
              </p:sp>
            </p:grpSp>
            <p:pic>
              <p:nvPicPr>
                <p:cNvPr id="65" name="Picture 64">
                  <a:extLst>
                    <a:ext uri="{FF2B5EF4-FFF2-40B4-BE49-F238E27FC236}">
                      <a16:creationId xmlns:a16="http://schemas.microsoft.com/office/drawing/2014/main" id="{779C3AC5-DF79-4354-8E9F-7D5BE183041F}"/>
                    </a:ext>
                  </a:extLst>
                </p:cNvPr>
                <p:cNvPicPr>
                  <a:picLocks noChangeAspect="1"/>
                </p:cNvPicPr>
                <p:nvPr/>
              </p:nvPicPr>
              <p:blipFill>
                <a:blip r:embed="rId4"/>
                <a:stretch>
                  <a:fillRect/>
                </a:stretch>
              </p:blipFill>
              <p:spPr>
                <a:xfrm>
                  <a:off x="6845505" y="1732712"/>
                  <a:ext cx="561359" cy="199236"/>
                </a:xfrm>
                <a:prstGeom prst="rect">
                  <a:avLst/>
                </a:prstGeom>
              </p:spPr>
            </p:pic>
            <p:pic>
              <p:nvPicPr>
                <p:cNvPr id="66" name="Picture 65">
                  <a:extLst>
                    <a:ext uri="{FF2B5EF4-FFF2-40B4-BE49-F238E27FC236}">
                      <a16:creationId xmlns:a16="http://schemas.microsoft.com/office/drawing/2014/main" id="{D66C28DF-8E46-459C-8B4C-67E089B01555}"/>
                    </a:ext>
                  </a:extLst>
                </p:cNvPr>
                <p:cNvPicPr>
                  <a:picLocks noChangeAspect="1"/>
                </p:cNvPicPr>
                <p:nvPr/>
              </p:nvPicPr>
              <p:blipFill>
                <a:blip r:embed="rId5"/>
                <a:stretch>
                  <a:fillRect/>
                </a:stretch>
              </p:blipFill>
              <p:spPr>
                <a:xfrm>
                  <a:off x="6845505" y="1982099"/>
                  <a:ext cx="561359" cy="231902"/>
                </a:xfrm>
                <a:prstGeom prst="rect">
                  <a:avLst/>
                </a:prstGeom>
              </p:spPr>
            </p:pic>
          </p:grpSp>
          <p:pic>
            <p:nvPicPr>
              <p:cNvPr id="75" name="Picture 74">
                <a:extLst>
                  <a:ext uri="{FF2B5EF4-FFF2-40B4-BE49-F238E27FC236}">
                    <a16:creationId xmlns:a16="http://schemas.microsoft.com/office/drawing/2014/main" id="{0F795804-AC32-43FB-86B3-F572742F20DF}"/>
                  </a:ext>
                </a:extLst>
              </p:cNvPr>
              <p:cNvPicPr>
                <a:picLocks noChangeAspect="1"/>
              </p:cNvPicPr>
              <p:nvPr/>
            </p:nvPicPr>
            <p:blipFill>
              <a:blip r:embed="rId6"/>
              <a:stretch>
                <a:fillRect/>
              </a:stretch>
            </p:blipFill>
            <p:spPr>
              <a:xfrm>
                <a:off x="4640587" y="2349946"/>
                <a:ext cx="400736" cy="163373"/>
              </a:xfrm>
              <a:prstGeom prst="rect">
                <a:avLst/>
              </a:prstGeom>
            </p:spPr>
          </p:pic>
          <p:pic>
            <p:nvPicPr>
              <p:cNvPr id="76" name="Picture 75">
                <a:extLst>
                  <a:ext uri="{FF2B5EF4-FFF2-40B4-BE49-F238E27FC236}">
                    <a16:creationId xmlns:a16="http://schemas.microsoft.com/office/drawing/2014/main" id="{D6FB0BE9-7185-4FCB-AFA1-58103ABB6D24}"/>
                  </a:ext>
                </a:extLst>
              </p:cNvPr>
              <p:cNvPicPr>
                <a:picLocks noChangeAspect="1"/>
              </p:cNvPicPr>
              <p:nvPr/>
            </p:nvPicPr>
            <p:blipFill>
              <a:blip r:embed="rId7"/>
              <a:stretch>
                <a:fillRect/>
              </a:stretch>
            </p:blipFill>
            <p:spPr>
              <a:xfrm>
                <a:off x="4658008" y="2530045"/>
                <a:ext cx="383312" cy="148296"/>
              </a:xfrm>
              <a:prstGeom prst="rect">
                <a:avLst/>
              </a:prstGeom>
            </p:spPr>
          </p:pic>
        </p:grpSp>
      </p:grpSp>
      <p:graphicFrame>
        <p:nvGraphicFramePr>
          <p:cNvPr id="80" name="Chart 79">
            <a:extLst>
              <a:ext uri="{FF2B5EF4-FFF2-40B4-BE49-F238E27FC236}">
                <a16:creationId xmlns:a16="http://schemas.microsoft.com/office/drawing/2014/main" id="{43DDA920-EE20-4779-93B0-D11C856479BA}"/>
              </a:ext>
            </a:extLst>
          </p:cNvPr>
          <p:cNvGraphicFramePr/>
          <p:nvPr>
            <p:extLst>
              <p:ext uri="{D42A27DB-BD31-4B8C-83A1-F6EECF244321}">
                <p14:modId xmlns:p14="http://schemas.microsoft.com/office/powerpoint/2010/main" val="4090976544"/>
              </p:ext>
            </p:extLst>
          </p:nvPr>
        </p:nvGraphicFramePr>
        <p:xfrm>
          <a:off x="3015" y="2243220"/>
          <a:ext cx="6838408" cy="271544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81" name="Chart 80">
            <a:extLst>
              <a:ext uri="{FF2B5EF4-FFF2-40B4-BE49-F238E27FC236}">
                <a16:creationId xmlns:a16="http://schemas.microsoft.com/office/drawing/2014/main" id="{D2E0B5A9-E6BD-413E-A839-18389F995924}"/>
              </a:ext>
            </a:extLst>
          </p:cNvPr>
          <p:cNvGraphicFramePr/>
          <p:nvPr>
            <p:extLst>
              <p:ext uri="{D42A27DB-BD31-4B8C-83A1-F6EECF244321}">
                <p14:modId xmlns:p14="http://schemas.microsoft.com/office/powerpoint/2010/main" val="3723816142"/>
              </p:ext>
            </p:extLst>
          </p:nvPr>
        </p:nvGraphicFramePr>
        <p:xfrm>
          <a:off x="9237" y="2240112"/>
          <a:ext cx="6838408" cy="2715449"/>
        </p:xfrm>
        <a:graphic>
          <a:graphicData uri="http://schemas.openxmlformats.org/drawingml/2006/chart">
            <c:chart xmlns:c="http://schemas.openxmlformats.org/drawingml/2006/chart" xmlns:r="http://schemas.openxmlformats.org/officeDocument/2006/relationships" r:id="rId9"/>
          </a:graphicData>
        </a:graphic>
      </p:graphicFrame>
      <p:sp>
        <p:nvSpPr>
          <p:cNvPr id="82" name="TextBox 81">
            <a:extLst>
              <a:ext uri="{FF2B5EF4-FFF2-40B4-BE49-F238E27FC236}">
                <a16:creationId xmlns:a16="http://schemas.microsoft.com/office/drawing/2014/main" id="{6A351B6D-EBB6-4D54-AE8D-E3120C00012E}"/>
              </a:ext>
            </a:extLst>
          </p:cNvPr>
          <p:cNvSpPr txBox="1"/>
          <p:nvPr/>
        </p:nvSpPr>
        <p:spPr>
          <a:xfrm>
            <a:off x="6635503" y="3790679"/>
            <a:ext cx="173111" cy="215444"/>
          </a:xfrm>
          <a:prstGeom prst="rect">
            <a:avLst/>
          </a:prstGeom>
          <a:noFill/>
        </p:spPr>
        <p:txBody>
          <a:bodyPr wrap="square">
            <a:spAutoFit/>
          </a:bodyPr>
          <a:lstStyle/>
          <a:p>
            <a:r>
              <a:rPr lang="en-GB" sz="800" b="1" dirty="0">
                <a:solidFill>
                  <a:schemeClr val="accent2"/>
                </a:solidFill>
                <a:latin typeface="Segoe UI" panose="020B0502040204020203" pitchFamily="34" charset="0"/>
              </a:rPr>
              <a:t>†</a:t>
            </a:r>
            <a:endParaRPr lang="en-GB" b="1" dirty="0">
              <a:solidFill>
                <a:schemeClr val="accent2"/>
              </a:solidFill>
            </a:endParaRPr>
          </a:p>
        </p:txBody>
      </p:sp>
      <p:sp>
        <p:nvSpPr>
          <p:cNvPr id="83" name="TextBox 82">
            <a:extLst>
              <a:ext uri="{FF2B5EF4-FFF2-40B4-BE49-F238E27FC236}">
                <a16:creationId xmlns:a16="http://schemas.microsoft.com/office/drawing/2014/main" id="{863F97E0-E527-4008-9C9F-962DF32D2072}"/>
              </a:ext>
            </a:extLst>
          </p:cNvPr>
          <p:cNvSpPr txBox="1"/>
          <p:nvPr/>
        </p:nvSpPr>
        <p:spPr>
          <a:xfrm>
            <a:off x="6630916" y="3349024"/>
            <a:ext cx="173111" cy="215444"/>
          </a:xfrm>
          <a:prstGeom prst="rect">
            <a:avLst/>
          </a:prstGeom>
          <a:noFill/>
        </p:spPr>
        <p:txBody>
          <a:bodyPr wrap="square">
            <a:spAutoFit/>
          </a:bodyPr>
          <a:lstStyle/>
          <a:p>
            <a:r>
              <a:rPr lang="en-GB" sz="800" b="1" dirty="0">
                <a:solidFill>
                  <a:schemeClr val="accent1"/>
                </a:solidFill>
                <a:latin typeface="Segoe UI" panose="020B0502040204020203" pitchFamily="34" charset="0"/>
              </a:rPr>
              <a:t>*</a:t>
            </a:r>
            <a:endParaRPr lang="en-GB" b="1" dirty="0">
              <a:solidFill>
                <a:schemeClr val="accent1"/>
              </a:solidFill>
            </a:endParaRPr>
          </a:p>
        </p:txBody>
      </p:sp>
      <p:grpSp>
        <p:nvGrpSpPr>
          <p:cNvPr id="4" name="Group 3">
            <a:extLst>
              <a:ext uri="{FF2B5EF4-FFF2-40B4-BE49-F238E27FC236}">
                <a16:creationId xmlns:a16="http://schemas.microsoft.com/office/drawing/2014/main" id="{11A3D253-E9F9-44EB-89FF-555C56142776}"/>
              </a:ext>
            </a:extLst>
          </p:cNvPr>
          <p:cNvGrpSpPr/>
          <p:nvPr/>
        </p:nvGrpSpPr>
        <p:grpSpPr>
          <a:xfrm>
            <a:off x="4791074" y="4546650"/>
            <a:ext cx="2134566" cy="732676"/>
            <a:chOff x="4791074" y="4546650"/>
            <a:chExt cx="2134566" cy="732676"/>
          </a:xfrm>
        </p:grpSpPr>
        <p:sp>
          <p:nvSpPr>
            <p:cNvPr id="84" name="TextBox 83">
              <a:extLst>
                <a:ext uri="{FF2B5EF4-FFF2-40B4-BE49-F238E27FC236}">
                  <a16:creationId xmlns:a16="http://schemas.microsoft.com/office/drawing/2014/main" id="{85426AA7-0B1A-4553-9764-3A0BEDCEA8B7}"/>
                </a:ext>
              </a:extLst>
            </p:cNvPr>
            <p:cNvSpPr txBox="1"/>
            <p:nvPr/>
          </p:nvSpPr>
          <p:spPr>
            <a:xfrm>
              <a:off x="4791074" y="4695159"/>
              <a:ext cx="2134566" cy="584167"/>
            </a:xfrm>
            <a:prstGeom prst="rect">
              <a:avLst/>
            </a:prstGeom>
            <a:noFill/>
          </p:spPr>
          <p:txBody>
            <a:bodyPr wrap="square" lIns="0" tIns="0" rIns="0" bIns="0" rtlCol="0">
              <a:noAutofit/>
            </a:bodyPr>
            <a:lstStyle/>
            <a:p>
              <a:pPr algn="l"/>
              <a:r>
                <a:rPr lang="en-GB" sz="700" dirty="0">
                  <a:solidFill>
                    <a:schemeClr val="accent1"/>
                  </a:solidFill>
                </a:rPr>
                <a:t>Lower virologic suppression by Snapshot analysis beyond Week 192 was partially confounded by missing data due to COVID-19</a:t>
              </a:r>
            </a:p>
          </p:txBody>
        </p:sp>
        <p:sp>
          <p:nvSpPr>
            <p:cNvPr id="85" name="Rectangle 84">
              <a:extLst>
                <a:ext uri="{FF2B5EF4-FFF2-40B4-BE49-F238E27FC236}">
                  <a16:creationId xmlns:a16="http://schemas.microsoft.com/office/drawing/2014/main" id="{05C13A3B-D1BD-4F0F-A62A-4A0B08C83705}"/>
                </a:ext>
              </a:extLst>
            </p:cNvPr>
            <p:cNvSpPr/>
            <p:nvPr/>
          </p:nvSpPr>
          <p:spPr>
            <a:xfrm>
              <a:off x="5456917" y="4546650"/>
              <a:ext cx="1327265" cy="146304"/>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0" name="Slide Number Placeholder 5">
            <a:extLst>
              <a:ext uri="{FF2B5EF4-FFF2-40B4-BE49-F238E27FC236}">
                <a16:creationId xmlns:a16="http://schemas.microsoft.com/office/drawing/2014/main" id="{85092FFD-9805-4012-9CAD-9D7F0E2EEB78}"/>
              </a:ext>
            </a:extLst>
          </p:cNvPr>
          <p:cNvSpPr>
            <a:spLocks noGrp="1"/>
          </p:cNvSpPr>
          <p:nvPr>
            <p:ph type="sldNum" sz="quarter" idx="11"/>
          </p:nvPr>
        </p:nvSpPr>
        <p:spPr>
          <a:xfrm>
            <a:off x="11942967" y="6510704"/>
            <a:ext cx="249033" cy="246221"/>
          </a:xfrm>
        </p:spPr>
        <p:txBody>
          <a:bodyPr/>
          <a:lstStyle/>
          <a:p>
            <a:fld id="{DA52DCD9-8769-4ED5-B8CC-B00FC588BA8C}" type="slidenum">
              <a:rPr lang="en-US" smtClean="0"/>
              <a:pPr/>
              <a:t>18</a:t>
            </a:fld>
            <a:endParaRPr lang="en-US" dirty="0"/>
          </a:p>
        </p:txBody>
      </p:sp>
      <p:grpSp>
        <p:nvGrpSpPr>
          <p:cNvPr id="11" name="Group 10">
            <a:extLst>
              <a:ext uri="{FF2B5EF4-FFF2-40B4-BE49-F238E27FC236}">
                <a16:creationId xmlns:a16="http://schemas.microsoft.com/office/drawing/2014/main" id="{48CF5EF4-904E-41E6-B1FE-55F1B118EB13}"/>
              </a:ext>
            </a:extLst>
          </p:cNvPr>
          <p:cNvGrpSpPr/>
          <p:nvPr/>
        </p:nvGrpSpPr>
        <p:grpSpPr>
          <a:xfrm>
            <a:off x="42905" y="5805236"/>
            <a:ext cx="5023364" cy="523220"/>
            <a:chOff x="42905" y="5805236"/>
            <a:chExt cx="5023364" cy="523220"/>
          </a:xfrm>
        </p:grpSpPr>
        <p:sp>
          <p:nvSpPr>
            <p:cNvPr id="24" name="TextBox 23">
              <a:extLst>
                <a:ext uri="{FF2B5EF4-FFF2-40B4-BE49-F238E27FC236}">
                  <a16:creationId xmlns:a16="http://schemas.microsoft.com/office/drawing/2014/main" id="{B529DC7B-FA9E-4C91-9258-F05B6B403981}"/>
                </a:ext>
              </a:extLst>
            </p:cNvPr>
            <p:cNvSpPr txBox="1"/>
            <p:nvPr/>
          </p:nvSpPr>
          <p:spPr>
            <a:xfrm>
              <a:off x="1499702" y="5805236"/>
              <a:ext cx="3566567" cy="523220"/>
            </a:xfrm>
            <a:prstGeom prst="rect">
              <a:avLst/>
            </a:prstGeom>
            <a:noFill/>
          </p:spPr>
          <p:txBody>
            <a:bodyPr wrap="square" rtlCol="0">
              <a:spAutoFit/>
            </a:bodyPr>
            <a:lstStyle/>
            <a:p>
              <a:pPr marL="0" marR="0" lvl="0" indent="0" defTabSz="121912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BRIGHTE study Week 240 data presented at International AIDS Conference 2022</a:t>
              </a:r>
              <a:r>
                <a:rPr kumimoji="0" lang="en-GB" sz="1400" b="0" i="0" u="none" strike="noStrike" kern="1200" cap="none" spc="0" normalizeH="0" baseline="30000" noProof="0" dirty="0">
                  <a:ln>
                    <a:noFill/>
                  </a:ln>
                  <a:solidFill>
                    <a:schemeClr val="accent2"/>
                  </a:solidFill>
                  <a:effectLst/>
                  <a:uLnTx/>
                  <a:uFillTx/>
                  <a:latin typeface="Arial" panose="020B0604020202020204" pitchFamily="34" charset="0"/>
                  <a:ea typeface="+mn-ea"/>
                  <a:cs typeface="+mn-cs"/>
                </a:rPr>
                <a:t>1</a:t>
              </a:r>
              <a:endParaRPr kumimoji="0" lang="en-US" sz="1400" b="0" i="0" u="none" strike="noStrike" kern="1200" cap="none" spc="0" normalizeH="0" baseline="30000" noProof="0" dirty="0">
                <a:ln>
                  <a:noFill/>
                </a:ln>
                <a:solidFill>
                  <a:schemeClr val="accent2"/>
                </a:solidFill>
                <a:effectLst/>
                <a:uLnTx/>
                <a:uFillTx/>
                <a:latin typeface="Arial" panose="020B0604020202020204" pitchFamily="34" charset="0"/>
                <a:ea typeface="+mn-ea"/>
                <a:cs typeface="+mn-cs"/>
              </a:endParaRPr>
            </a:p>
          </p:txBody>
        </p:sp>
        <p:sp>
          <p:nvSpPr>
            <p:cNvPr id="23" name="TextBox 22">
              <a:extLst>
                <a:ext uri="{FF2B5EF4-FFF2-40B4-BE49-F238E27FC236}">
                  <a16:creationId xmlns:a16="http://schemas.microsoft.com/office/drawing/2014/main" id="{CEDB0B17-775A-48EE-9555-E9345218EE7E}"/>
                </a:ext>
              </a:extLst>
            </p:cNvPr>
            <p:cNvSpPr txBox="1"/>
            <p:nvPr/>
          </p:nvSpPr>
          <p:spPr>
            <a:xfrm>
              <a:off x="42905" y="5805236"/>
              <a:ext cx="1928770" cy="369332"/>
            </a:xfrm>
            <a:prstGeom prst="rect">
              <a:avLst/>
            </a:prstGeom>
            <a:noFill/>
          </p:spPr>
          <p:txBody>
            <a:bodyPr wrap="square" rtlCol="0">
              <a:spAutoFit/>
            </a:bodyPr>
            <a:lstStyle/>
            <a:p>
              <a:pPr marL="0" marR="0" lvl="0" indent="0" algn="ctr" defTabSz="121912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2022</a:t>
              </a:r>
            </a:p>
          </p:txBody>
        </p:sp>
      </p:grpSp>
      <p:cxnSp>
        <p:nvCxnSpPr>
          <p:cNvPr id="53" name="Straight Connector 52">
            <a:extLst>
              <a:ext uri="{FF2B5EF4-FFF2-40B4-BE49-F238E27FC236}">
                <a16:creationId xmlns:a16="http://schemas.microsoft.com/office/drawing/2014/main" id="{008EACC2-BAAC-440D-B76A-A28007A4FBE7}"/>
              </a:ext>
            </a:extLst>
          </p:cNvPr>
          <p:cNvCxnSpPr>
            <a:cxnSpLocks/>
          </p:cNvCxnSpPr>
          <p:nvPr/>
        </p:nvCxnSpPr>
        <p:spPr>
          <a:xfrm flipV="1">
            <a:off x="981598" y="5042442"/>
            <a:ext cx="0" cy="32194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5" name="!! ABC">
            <a:extLst>
              <a:ext uri="{FF2B5EF4-FFF2-40B4-BE49-F238E27FC236}">
                <a16:creationId xmlns:a16="http://schemas.microsoft.com/office/drawing/2014/main" id="{0E4FB605-B3C3-4967-82AE-A26B06EFC5C3}"/>
              </a:ext>
            </a:extLst>
          </p:cNvPr>
          <p:cNvSpPr/>
          <p:nvPr/>
        </p:nvSpPr>
        <p:spPr>
          <a:xfrm>
            <a:off x="786398" y="5364384"/>
            <a:ext cx="390399" cy="390399"/>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 name="Text Placeholder 3">
            <a:extLst>
              <a:ext uri="{FF2B5EF4-FFF2-40B4-BE49-F238E27FC236}">
                <a16:creationId xmlns:a16="http://schemas.microsoft.com/office/drawing/2014/main" id="{A8C79B48-89BD-4E6B-88D8-C5A282D69CD8}"/>
              </a:ext>
            </a:extLst>
          </p:cNvPr>
          <p:cNvSpPr txBox="1">
            <a:spLocks/>
          </p:cNvSpPr>
          <p:nvPr/>
        </p:nvSpPr>
        <p:spPr>
          <a:xfrm>
            <a:off x="6212541" y="6597878"/>
            <a:ext cx="5523847" cy="107722"/>
          </a:xfrm>
          <a:prstGeom prst="rect">
            <a:avLst/>
          </a:prstGeom>
        </p:spPr>
        <p:txBody>
          <a:bodyPr vert="horz" wrap="square" lIns="0" tIns="0" rIns="0" bIns="0" rtlCol="0" anchor="b">
            <a:spAutoFit/>
          </a:bodyPr>
          <a:lstStyle>
            <a:lvl1pPr marL="0" indent="0" algn="r" defTabSz="914400" rtl="0" eaLnBrk="1" latinLnBrk="0" hangingPunct="1">
              <a:lnSpc>
                <a:spcPct val="100000"/>
              </a:lnSpc>
              <a:spcBef>
                <a:spcPts val="0"/>
              </a:spcBef>
              <a:buClr>
                <a:schemeClr val="accent1"/>
              </a:buClr>
              <a:buFont typeface="Arial" panose="020B0604020202020204" pitchFamily="34" charset="0"/>
              <a:buNone/>
              <a:defRPr sz="700" kern="1200">
                <a:solidFill>
                  <a:schemeClr val="accent2"/>
                </a:solidFill>
                <a:latin typeface="+mn-lt"/>
                <a:ea typeface="+mn-ea"/>
                <a:cs typeface="+mn-cs"/>
              </a:defRPr>
            </a:lvl1pPr>
            <a:lvl2pPr marL="457200" indent="0" algn="r" defTabSz="914400" rtl="0" eaLnBrk="1" latinLnBrk="0" hangingPunct="1">
              <a:lnSpc>
                <a:spcPct val="100000"/>
              </a:lnSpc>
              <a:spcBef>
                <a:spcPts val="600"/>
              </a:spcBef>
              <a:buClr>
                <a:schemeClr val="accent1"/>
              </a:buClr>
              <a:buFont typeface="Arial" panose="020B0604020202020204" pitchFamily="34" charset="0"/>
              <a:buNone/>
              <a:defRPr sz="1800" kern="1200">
                <a:solidFill>
                  <a:schemeClr val="accent2"/>
                </a:solidFill>
                <a:latin typeface="+mn-lt"/>
                <a:ea typeface="+mn-ea"/>
                <a:cs typeface="+mn-cs"/>
              </a:defRPr>
            </a:lvl2pPr>
            <a:lvl3pPr marL="914400" indent="0" algn="r" defTabSz="914400" rtl="0" eaLnBrk="1" latinLnBrk="0" hangingPunct="1">
              <a:lnSpc>
                <a:spcPct val="100000"/>
              </a:lnSpc>
              <a:spcBef>
                <a:spcPts val="300"/>
              </a:spcBef>
              <a:buClr>
                <a:schemeClr val="accent1"/>
              </a:buClr>
              <a:buFont typeface="Arial" panose="020B0604020202020204" pitchFamily="34" charset="0"/>
              <a:buNone/>
              <a:defRPr sz="1600" kern="1200">
                <a:solidFill>
                  <a:schemeClr val="accent2"/>
                </a:solidFill>
                <a:latin typeface="+mn-lt"/>
                <a:ea typeface="+mn-ea"/>
                <a:cs typeface="+mn-cs"/>
              </a:defRPr>
            </a:lvl3pPr>
            <a:lvl4pPr marL="1371600" indent="0" algn="r" defTabSz="914400" rtl="0" eaLnBrk="1" latinLnBrk="0" hangingPunct="1">
              <a:lnSpc>
                <a:spcPct val="100000"/>
              </a:lnSpc>
              <a:spcBef>
                <a:spcPts val="300"/>
              </a:spcBef>
              <a:buClr>
                <a:schemeClr val="accent1"/>
              </a:buClr>
              <a:buFont typeface="Arial" panose="020B0604020202020204" pitchFamily="34" charset="0"/>
              <a:buNone/>
              <a:defRPr sz="1400" kern="1200">
                <a:solidFill>
                  <a:schemeClr val="accent2"/>
                </a:solidFill>
                <a:latin typeface="+mn-lt"/>
                <a:ea typeface="+mn-ea"/>
                <a:cs typeface="+mn-cs"/>
              </a:defRPr>
            </a:lvl4pPr>
            <a:lvl5pPr marL="1828800" indent="0" algn="r" defTabSz="914400" rtl="0" eaLnBrk="1" latinLnBrk="0" hangingPunct="1">
              <a:lnSpc>
                <a:spcPct val="100000"/>
              </a:lnSpc>
              <a:spcBef>
                <a:spcPts val="300"/>
              </a:spcBef>
              <a:buClr>
                <a:schemeClr val="accent1"/>
              </a:buClr>
              <a:buFont typeface="Arial" panose="020B0604020202020204" pitchFamily="34" charset="0"/>
              <a:buNone/>
              <a:defRPr sz="14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1</a:t>
            </a:r>
            <a:r>
              <a:rPr lang="en-US" dirty="0"/>
              <a:t>. Aberg J, et al. 24th International AIDS Conference 2022. Poster EPB160</a:t>
            </a:r>
          </a:p>
        </p:txBody>
      </p:sp>
      <p:pic>
        <p:nvPicPr>
          <p:cNvPr id="56" name="Picture 55">
            <a:extLst>
              <a:ext uri="{FF2B5EF4-FFF2-40B4-BE49-F238E27FC236}">
                <a16:creationId xmlns:a16="http://schemas.microsoft.com/office/drawing/2014/main" id="{DC1E7F10-1DF6-4100-8337-C44133D5FDAF}"/>
              </a:ext>
            </a:extLst>
          </p:cNvPr>
          <p:cNvPicPr>
            <a:picLocks noChangeAspect="1"/>
          </p:cNvPicPr>
          <p:nvPr/>
        </p:nvPicPr>
        <p:blipFill>
          <a:blip r:embed="rId10"/>
          <a:stretch>
            <a:fillRect/>
          </a:stretch>
        </p:blipFill>
        <p:spPr>
          <a:xfrm>
            <a:off x="5124512" y="5860378"/>
            <a:ext cx="1145319" cy="442113"/>
          </a:xfrm>
          <a:prstGeom prst="rect">
            <a:avLst/>
          </a:prstGeom>
        </p:spPr>
      </p:pic>
      <p:grpSp>
        <p:nvGrpSpPr>
          <p:cNvPr id="57" name="Group 56">
            <a:extLst>
              <a:ext uri="{FF2B5EF4-FFF2-40B4-BE49-F238E27FC236}">
                <a16:creationId xmlns:a16="http://schemas.microsoft.com/office/drawing/2014/main" id="{94420426-38CA-4D22-B94F-94E37392B759}"/>
              </a:ext>
            </a:extLst>
          </p:cNvPr>
          <p:cNvGrpSpPr/>
          <p:nvPr/>
        </p:nvGrpSpPr>
        <p:grpSpPr>
          <a:xfrm>
            <a:off x="913233" y="6174568"/>
            <a:ext cx="178684" cy="369333"/>
            <a:chOff x="881482" y="6174568"/>
            <a:chExt cx="251617" cy="520083"/>
          </a:xfrm>
        </p:grpSpPr>
        <p:sp>
          <p:nvSpPr>
            <p:cNvPr id="58" name="Freeform 44">
              <a:extLst>
                <a:ext uri="{FF2B5EF4-FFF2-40B4-BE49-F238E27FC236}">
                  <a16:creationId xmlns:a16="http://schemas.microsoft.com/office/drawing/2014/main" id="{A1CF5F2D-98D2-4522-8111-F7F36C53A050}"/>
                </a:ext>
              </a:extLst>
            </p:cNvPr>
            <p:cNvSpPr>
              <a:spLocks/>
            </p:cNvSpPr>
            <p:nvPr/>
          </p:nvSpPr>
          <p:spPr bwMode="auto">
            <a:xfrm>
              <a:off x="881482" y="6352652"/>
              <a:ext cx="251617" cy="341999"/>
            </a:xfrm>
            <a:custGeom>
              <a:avLst/>
              <a:gdLst>
                <a:gd name="T0" fmla="*/ 93 w 312"/>
                <a:gd name="T1" fmla="*/ 378 h 425"/>
                <a:gd name="T2" fmla="*/ 54 w 312"/>
                <a:gd name="T3" fmla="*/ 378 h 425"/>
                <a:gd name="T4" fmla="*/ 54 w 312"/>
                <a:gd name="T5" fmla="*/ 425 h 425"/>
                <a:gd name="T6" fmla="*/ 258 w 312"/>
                <a:gd name="T7" fmla="*/ 425 h 425"/>
                <a:gd name="T8" fmla="*/ 258 w 312"/>
                <a:gd name="T9" fmla="*/ 376 h 425"/>
                <a:gd name="T10" fmla="*/ 221 w 312"/>
                <a:gd name="T11" fmla="*/ 376 h 425"/>
                <a:gd name="T12" fmla="*/ 232 w 312"/>
                <a:gd name="T13" fmla="*/ 98 h 425"/>
                <a:gd name="T14" fmla="*/ 289 w 312"/>
                <a:gd name="T15" fmla="*/ 97 h 425"/>
                <a:gd name="T16" fmla="*/ 299 w 312"/>
                <a:gd name="T17" fmla="*/ 89 h 425"/>
                <a:gd name="T18" fmla="*/ 312 w 312"/>
                <a:gd name="T19" fmla="*/ 0 h 425"/>
                <a:gd name="T20" fmla="*/ 0 w 312"/>
                <a:gd name="T21" fmla="*/ 0 h 425"/>
                <a:gd name="T22" fmla="*/ 11 w 312"/>
                <a:gd name="T23" fmla="*/ 76 h 425"/>
                <a:gd name="T24" fmla="*/ 29 w 312"/>
                <a:gd name="T25" fmla="*/ 98 h 425"/>
                <a:gd name="T26" fmla="*/ 81 w 312"/>
                <a:gd name="T27" fmla="*/ 97 h 425"/>
                <a:gd name="T28" fmla="*/ 93 w 312"/>
                <a:gd name="T29" fmla="*/ 378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2" h="425">
                  <a:moveTo>
                    <a:pt x="93" y="378"/>
                  </a:moveTo>
                  <a:cubicBezTo>
                    <a:pt x="79" y="378"/>
                    <a:pt x="66" y="378"/>
                    <a:pt x="54" y="378"/>
                  </a:cubicBezTo>
                  <a:cubicBezTo>
                    <a:pt x="54" y="395"/>
                    <a:pt x="54" y="410"/>
                    <a:pt x="54" y="425"/>
                  </a:cubicBezTo>
                  <a:cubicBezTo>
                    <a:pt x="122" y="425"/>
                    <a:pt x="190" y="425"/>
                    <a:pt x="258" y="425"/>
                  </a:cubicBezTo>
                  <a:cubicBezTo>
                    <a:pt x="258" y="409"/>
                    <a:pt x="258" y="394"/>
                    <a:pt x="258" y="376"/>
                  </a:cubicBezTo>
                  <a:cubicBezTo>
                    <a:pt x="245" y="376"/>
                    <a:pt x="233" y="376"/>
                    <a:pt x="221" y="376"/>
                  </a:cubicBezTo>
                  <a:cubicBezTo>
                    <a:pt x="221" y="373"/>
                    <a:pt x="229" y="97"/>
                    <a:pt x="232" y="98"/>
                  </a:cubicBezTo>
                  <a:cubicBezTo>
                    <a:pt x="247" y="98"/>
                    <a:pt x="273" y="97"/>
                    <a:pt x="289" y="97"/>
                  </a:cubicBezTo>
                  <a:cubicBezTo>
                    <a:pt x="293" y="97"/>
                    <a:pt x="298" y="92"/>
                    <a:pt x="299" y="89"/>
                  </a:cubicBezTo>
                  <a:cubicBezTo>
                    <a:pt x="304" y="60"/>
                    <a:pt x="308" y="30"/>
                    <a:pt x="312" y="0"/>
                  </a:cubicBezTo>
                  <a:cubicBezTo>
                    <a:pt x="207" y="0"/>
                    <a:pt x="104" y="0"/>
                    <a:pt x="0" y="0"/>
                  </a:cubicBezTo>
                  <a:cubicBezTo>
                    <a:pt x="4" y="27"/>
                    <a:pt x="8" y="51"/>
                    <a:pt x="11" y="76"/>
                  </a:cubicBezTo>
                  <a:cubicBezTo>
                    <a:pt x="12" y="93"/>
                    <a:pt x="17" y="99"/>
                    <a:pt x="29" y="98"/>
                  </a:cubicBezTo>
                  <a:cubicBezTo>
                    <a:pt x="46" y="96"/>
                    <a:pt x="63" y="97"/>
                    <a:pt x="81" y="97"/>
                  </a:cubicBezTo>
                  <a:cubicBezTo>
                    <a:pt x="85" y="191"/>
                    <a:pt x="89" y="283"/>
                    <a:pt x="93" y="378"/>
                  </a:cubicBezTo>
                  <a:close/>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1" name="Freeform 45">
              <a:extLst>
                <a:ext uri="{FF2B5EF4-FFF2-40B4-BE49-F238E27FC236}">
                  <a16:creationId xmlns:a16="http://schemas.microsoft.com/office/drawing/2014/main" id="{BB28CB94-0A8E-499B-BF44-97E5FD701E6A}"/>
                </a:ext>
              </a:extLst>
            </p:cNvPr>
            <p:cNvSpPr>
              <a:spLocks/>
            </p:cNvSpPr>
            <p:nvPr/>
          </p:nvSpPr>
          <p:spPr bwMode="auto">
            <a:xfrm>
              <a:off x="968801" y="6174568"/>
              <a:ext cx="77362" cy="82340"/>
            </a:xfrm>
            <a:custGeom>
              <a:avLst/>
              <a:gdLst>
                <a:gd name="T0" fmla="*/ 0 w 96"/>
                <a:gd name="T1" fmla="*/ 51 h 102"/>
                <a:gd name="T2" fmla="*/ 48 w 96"/>
                <a:gd name="T3" fmla="*/ 102 h 102"/>
                <a:gd name="T4" fmla="*/ 96 w 96"/>
                <a:gd name="T5" fmla="*/ 51 h 102"/>
                <a:gd name="T6" fmla="*/ 48 w 96"/>
                <a:gd name="T7" fmla="*/ 0 h 102"/>
                <a:gd name="T8" fmla="*/ 0 w 96"/>
                <a:gd name="T9" fmla="*/ 51 h 102"/>
              </a:gdLst>
              <a:ahLst/>
              <a:cxnLst>
                <a:cxn ang="0">
                  <a:pos x="T0" y="T1"/>
                </a:cxn>
                <a:cxn ang="0">
                  <a:pos x="T2" y="T3"/>
                </a:cxn>
                <a:cxn ang="0">
                  <a:pos x="T4" y="T5"/>
                </a:cxn>
                <a:cxn ang="0">
                  <a:pos x="T6" y="T7"/>
                </a:cxn>
                <a:cxn ang="0">
                  <a:pos x="T8" y="T9"/>
                </a:cxn>
              </a:cxnLst>
              <a:rect l="0" t="0" r="r" b="b"/>
              <a:pathLst>
                <a:path w="96" h="102">
                  <a:moveTo>
                    <a:pt x="0" y="51"/>
                  </a:moveTo>
                  <a:cubicBezTo>
                    <a:pt x="0" y="80"/>
                    <a:pt x="21" y="102"/>
                    <a:pt x="48" y="102"/>
                  </a:cubicBezTo>
                  <a:cubicBezTo>
                    <a:pt x="76" y="102"/>
                    <a:pt x="96" y="80"/>
                    <a:pt x="96" y="51"/>
                  </a:cubicBezTo>
                  <a:cubicBezTo>
                    <a:pt x="96" y="22"/>
                    <a:pt x="75" y="0"/>
                    <a:pt x="48" y="0"/>
                  </a:cubicBezTo>
                  <a:cubicBezTo>
                    <a:pt x="21" y="0"/>
                    <a:pt x="0" y="22"/>
                    <a:pt x="0" y="51"/>
                  </a:cubicBezTo>
                  <a:close/>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 name="Freeform 46">
              <a:extLst>
                <a:ext uri="{FF2B5EF4-FFF2-40B4-BE49-F238E27FC236}">
                  <a16:creationId xmlns:a16="http://schemas.microsoft.com/office/drawing/2014/main" id="{533BE1A8-1B52-46DF-9FAA-4B8EC930A68D}"/>
                </a:ext>
              </a:extLst>
            </p:cNvPr>
            <p:cNvSpPr>
              <a:spLocks/>
            </p:cNvSpPr>
            <p:nvPr/>
          </p:nvSpPr>
          <p:spPr bwMode="auto">
            <a:xfrm>
              <a:off x="925908" y="6270312"/>
              <a:ext cx="163149" cy="66255"/>
            </a:xfrm>
            <a:custGeom>
              <a:avLst/>
              <a:gdLst>
                <a:gd name="T0" fmla="*/ 201 w 202"/>
                <a:gd name="T1" fmla="*/ 82 h 82"/>
                <a:gd name="T2" fmla="*/ 176 w 202"/>
                <a:gd name="T3" fmla="*/ 20 h 82"/>
                <a:gd name="T4" fmla="*/ 158 w 202"/>
                <a:gd name="T5" fmla="*/ 6 h 82"/>
                <a:gd name="T6" fmla="*/ 138 w 202"/>
                <a:gd name="T7" fmla="*/ 7 h 82"/>
                <a:gd name="T8" fmla="*/ 69 w 202"/>
                <a:gd name="T9" fmla="*/ 10 h 82"/>
                <a:gd name="T10" fmla="*/ 39 w 202"/>
                <a:gd name="T11" fmla="*/ 10 h 82"/>
                <a:gd name="T12" fmla="*/ 26 w 202"/>
                <a:gd name="T13" fmla="*/ 20 h 82"/>
                <a:gd name="T14" fmla="*/ 1 w 202"/>
                <a:gd name="T15" fmla="*/ 82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82">
                  <a:moveTo>
                    <a:pt x="201" y="82"/>
                  </a:moveTo>
                  <a:cubicBezTo>
                    <a:pt x="202" y="54"/>
                    <a:pt x="194" y="33"/>
                    <a:pt x="176" y="20"/>
                  </a:cubicBezTo>
                  <a:cubicBezTo>
                    <a:pt x="170" y="15"/>
                    <a:pt x="163" y="11"/>
                    <a:pt x="158" y="6"/>
                  </a:cubicBezTo>
                  <a:cubicBezTo>
                    <a:pt x="151" y="0"/>
                    <a:pt x="145" y="1"/>
                    <a:pt x="138" y="7"/>
                  </a:cubicBezTo>
                  <a:cubicBezTo>
                    <a:pt x="116" y="26"/>
                    <a:pt x="92" y="29"/>
                    <a:pt x="69" y="10"/>
                  </a:cubicBezTo>
                  <a:cubicBezTo>
                    <a:pt x="58" y="1"/>
                    <a:pt x="49" y="0"/>
                    <a:pt x="39" y="10"/>
                  </a:cubicBezTo>
                  <a:cubicBezTo>
                    <a:pt x="35" y="14"/>
                    <a:pt x="30" y="17"/>
                    <a:pt x="26" y="20"/>
                  </a:cubicBezTo>
                  <a:cubicBezTo>
                    <a:pt x="8" y="33"/>
                    <a:pt x="0" y="53"/>
                    <a:pt x="1" y="82"/>
                  </a:cubicBezTo>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63" name="Text Placeholder 2">
            <a:extLst>
              <a:ext uri="{FF2B5EF4-FFF2-40B4-BE49-F238E27FC236}">
                <a16:creationId xmlns:a16="http://schemas.microsoft.com/office/drawing/2014/main" id="{72A164E7-2C10-4A35-8C6D-7A48145FF42C}"/>
              </a:ext>
            </a:extLst>
          </p:cNvPr>
          <p:cNvSpPr>
            <a:spLocks noGrp="1"/>
          </p:cNvSpPr>
          <p:nvPr>
            <p:ph type="body" sz="quarter" idx="13"/>
          </p:nvPr>
        </p:nvSpPr>
        <p:spPr>
          <a:xfrm>
            <a:off x="803275" y="6597878"/>
            <a:ext cx="5202687" cy="107722"/>
          </a:xfrm>
        </p:spPr>
        <p:txBody>
          <a:bodyPr/>
          <a:lstStyle/>
          <a:p>
            <a:r>
              <a:rPr lang="en-US" b="1" dirty="0"/>
              <a:t>ITT-E</a:t>
            </a:r>
            <a:r>
              <a:rPr lang="en-US" dirty="0"/>
              <a:t>, intention-to-treat exposed</a:t>
            </a:r>
          </a:p>
        </p:txBody>
      </p:sp>
    </p:spTree>
    <p:extLst>
      <p:ext uri="{BB962C8B-B14F-4D97-AF65-F5344CB8AC3E}">
        <p14:creationId xmlns:p14="http://schemas.microsoft.com/office/powerpoint/2010/main" val="2816870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 name="Group 121">
            <a:extLst>
              <a:ext uri="{FF2B5EF4-FFF2-40B4-BE49-F238E27FC236}">
                <a16:creationId xmlns:a16="http://schemas.microsoft.com/office/drawing/2014/main" id="{CF6BF8A4-5763-4224-903F-BD85F080F228}"/>
              </a:ext>
            </a:extLst>
          </p:cNvPr>
          <p:cNvGrpSpPr/>
          <p:nvPr/>
        </p:nvGrpSpPr>
        <p:grpSpPr>
          <a:xfrm>
            <a:off x="801384" y="1992190"/>
            <a:ext cx="5523101" cy="3047006"/>
            <a:chOff x="804379" y="2029944"/>
            <a:chExt cx="6009146" cy="2979218"/>
          </a:xfrm>
        </p:grpSpPr>
        <p:sp>
          <p:nvSpPr>
            <p:cNvPr id="153" name="Title 2">
              <a:extLst>
                <a:ext uri="{FF2B5EF4-FFF2-40B4-BE49-F238E27FC236}">
                  <a16:creationId xmlns:a16="http://schemas.microsoft.com/office/drawing/2014/main" id="{9C1CF287-DB5E-4067-8071-CD2383F63921}"/>
                </a:ext>
              </a:extLst>
            </p:cNvPr>
            <p:cNvSpPr txBox="1">
              <a:spLocks/>
            </p:cNvSpPr>
            <p:nvPr/>
          </p:nvSpPr>
          <p:spPr>
            <a:xfrm>
              <a:off x="934632" y="2029944"/>
              <a:ext cx="5812855" cy="200181"/>
            </a:xfrm>
            <a:prstGeom prst="rect">
              <a:avLst/>
            </a:prstGeom>
            <a:noFill/>
            <a:ln>
              <a:noFill/>
            </a:ln>
          </p:spPr>
          <p:txBody>
            <a:bodyPr vert="horz" lIns="0" tIns="0" rIns="0" bIns="0" rtlCol="0" anchor="ctr" anchorCtr="0">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US" altLang="en-US" sz="1400" dirty="0"/>
                <a:t>Mean change in CD4+ T-cell count from baseline through </a:t>
              </a:r>
              <a:br>
                <a:rPr lang="en-US" altLang="en-US" sz="1400" dirty="0"/>
              </a:br>
              <a:r>
                <a:rPr lang="en-US" altLang="en-US" sz="1400" dirty="0"/>
                <a:t>Week 240 (observed analysis)</a:t>
              </a:r>
              <a:endParaRPr lang="en-US" altLang="en-US" sz="1400" baseline="30000" dirty="0"/>
            </a:p>
          </p:txBody>
        </p:sp>
        <p:grpSp>
          <p:nvGrpSpPr>
            <p:cNvPr id="124" name="Group 123">
              <a:extLst>
                <a:ext uri="{FF2B5EF4-FFF2-40B4-BE49-F238E27FC236}">
                  <a16:creationId xmlns:a16="http://schemas.microsoft.com/office/drawing/2014/main" id="{D4867F37-E85D-4E5A-8BB1-10A59F8D0955}"/>
                </a:ext>
              </a:extLst>
            </p:cNvPr>
            <p:cNvGrpSpPr/>
            <p:nvPr/>
          </p:nvGrpSpPr>
          <p:grpSpPr>
            <a:xfrm>
              <a:off x="804379" y="2315167"/>
              <a:ext cx="6009146" cy="2693995"/>
              <a:chOff x="5547060" y="22279907"/>
              <a:chExt cx="5036315" cy="2663147"/>
            </a:xfrm>
          </p:grpSpPr>
          <p:graphicFrame>
            <p:nvGraphicFramePr>
              <p:cNvPr id="125" name="Chart 124">
                <a:extLst>
                  <a:ext uri="{FF2B5EF4-FFF2-40B4-BE49-F238E27FC236}">
                    <a16:creationId xmlns:a16="http://schemas.microsoft.com/office/drawing/2014/main" id="{BFEA98D6-3DB6-4E99-AB56-5CEC4C5E38D3}"/>
                  </a:ext>
                </a:extLst>
              </p:cNvPr>
              <p:cNvGraphicFramePr/>
              <p:nvPr>
                <p:extLst>
                  <p:ext uri="{D42A27DB-BD31-4B8C-83A1-F6EECF244321}">
                    <p14:modId xmlns:p14="http://schemas.microsoft.com/office/powerpoint/2010/main" val="3966638990"/>
                  </p:ext>
                </p:extLst>
              </p:nvPr>
            </p:nvGraphicFramePr>
            <p:xfrm>
              <a:off x="5571383" y="22279907"/>
              <a:ext cx="5011992" cy="2289600"/>
            </p:xfrm>
            <a:graphic>
              <a:graphicData uri="http://schemas.openxmlformats.org/drawingml/2006/chart">
                <c:chart xmlns:c="http://schemas.openxmlformats.org/drawingml/2006/chart" xmlns:r="http://schemas.openxmlformats.org/officeDocument/2006/relationships" r:id="rId3"/>
              </a:graphicData>
            </a:graphic>
          </p:graphicFrame>
          <p:sp>
            <p:nvSpPr>
              <p:cNvPr id="130" name="TextBox 129">
                <a:extLst>
                  <a:ext uri="{FF2B5EF4-FFF2-40B4-BE49-F238E27FC236}">
                    <a16:creationId xmlns:a16="http://schemas.microsoft.com/office/drawing/2014/main" id="{B18A00AA-F212-42A4-BB0D-FEDAC7B07C32}"/>
                  </a:ext>
                </a:extLst>
              </p:cNvPr>
              <p:cNvSpPr txBox="1"/>
              <p:nvPr/>
            </p:nvSpPr>
            <p:spPr bwMode="auto">
              <a:xfrm>
                <a:off x="5547060" y="24639994"/>
                <a:ext cx="915052" cy="104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marL="0" marR="0" lvl="0" indent="0" algn="r" defTabSz="548640" eaLnBrk="0" fontAlgn="base" latinLnBrk="0" hangingPunct="0">
                  <a:lnSpc>
                    <a:spcPct val="100000"/>
                  </a:lnSpc>
                  <a:spcBef>
                    <a:spcPct val="0"/>
                  </a:spcBef>
                  <a:spcAft>
                    <a:spcPct val="0"/>
                  </a:spcAft>
                  <a:buClrTx/>
                  <a:buSzTx/>
                  <a:buFontTx/>
                  <a:buNone/>
                  <a:tabLst/>
                  <a:defRPr/>
                </a:pPr>
                <a:r>
                  <a:rPr kumimoji="0" lang="en-US" sz="700" b="1" i="0" u="none" strike="noStrike" kern="0" cap="none" spc="0" normalizeH="0" baseline="0" noProof="0" dirty="0">
                    <a:ln>
                      <a:noFill/>
                    </a:ln>
                    <a:solidFill>
                      <a:srgbClr val="071D49"/>
                    </a:solidFill>
                    <a:effectLst/>
                    <a:uLnTx/>
                    <a:uFillTx/>
                    <a:cs typeface="Arial" panose="020B0604020202020204" pitchFamily="34" charset="0"/>
                  </a:rPr>
                  <a:t>N=</a:t>
                </a:r>
              </a:p>
            </p:txBody>
          </p:sp>
          <p:sp>
            <p:nvSpPr>
              <p:cNvPr id="131" name="TextBox 130">
                <a:extLst>
                  <a:ext uri="{FF2B5EF4-FFF2-40B4-BE49-F238E27FC236}">
                    <a16:creationId xmlns:a16="http://schemas.microsoft.com/office/drawing/2014/main" id="{9AC46C6F-609D-4310-895E-222DEC6C3F19}"/>
                  </a:ext>
                </a:extLst>
              </p:cNvPr>
              <p:cNvSpPr txBox="1"/>
              <p:nvPr/>
            </p:nvSpPr>
            <p:spPr bwMode="auto">
              <a:xfrm>
                <a:off x="7555062" y="24539814"/>
                <a:ext cx="1830105" cy="245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1129325"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rgbClr val="071D49"/>
                    </a:solidFill>
                    <a:effectLst/>
                    <a:uLnTx/>
                    <a:uFillTx/>
                    <a:ea typeface="Calibri" panose="020F0502020204030204" pitchFamily="34" charset="0"/>
                    <a:cs typeface="Arial" charset="0"/>
                  </a:rPr>
                  <a:t>Week</a:t>
                </a:r>
                <a:endParaRPr kumimoji="0" lang="en-GB" sz="1000" b="1" i="0" u="none" strike="noStrike" kern="0" cap="none" spc="0" normalizeH="0" baseline="0" noProof="0" dirty="0">
                  <a:ln>
                    <a:noFill/>
                  </a:ln>
                  <a:solidFill>
                    <a:srgbClr val="071D49"/>
                  </a:solidFill>
                  <a:effectLst/>
                  <a:uLnTx/>
                  <a:uFillTx/>
                  <a:latin typeface="Calibri" pitchFamily="34" charset="0"/>
                  <a:cs typeface="Arial" charset="0"/>
                </a:endParaRPr>
              </a:p>
            </p:txBody>
          </p:sp>
          <p:sp>
            <p:nvSpPr>
              <p:cNvPr id="132" name="TextBox 131">
                <a:extLst>
                  <a:ext uri="{FF2B5EF4-FFF2-40B4-BE49-F238E27FC236}">
                    <a16:creationId xmlns:a16="http://schemas.microsoft.com/office/drawing/2014/main" id="{CFDAB88B-BAC9-4752-BDB1-938C6F895C9D}"/>
                  </a:ext>
                </a:extLst>
              </p:cNvPr>
              <p:cNvSpPr txBox="1"/>
              <p:nvPr/>
            </p:nvSpPr>
            <p:spPr bwMode="auto">
              <a:xfrm>
                <a:off x="6800415" y="24735869"/>
                <a:ext cx="135941" cy="104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pPr marL="0" marR="0" lvl="0" indent="0" algn="ctr" defTabSz="548640" eaLnBrk="0" fontAlgn="base" latinLnBrk="0" hangingPunct="0">
                  <a:lnSpc>
                    <a:spcPct val="100000"/>
                  </a:lnSpc>
                  <a:spcBef>
                    <a:spcPct val="0"/>
                  </a:spcBef>
                  <a:spcAft>
                    <a:spcPct val="0"/>
                  </a:spcAft>
                  <a:buClrTx/>
                  <a:buSzTx/>
                  <a:buFontTx/>
                  <a:buNone/>
                  <a:tabLst/>
                  <a:defRPr/>
                </a:pPr>
                <a:r>
                  <a:rPr kumimoji="0" lang="en-US" sz="700" b="0" i="0" u="none" strike="noStrike" kern="0" cap="none" spc="0" normalizeH="0" baseline="0" noProof="0" dirty="0">
                    <a:ln>
                      <a:noFill/>
                    </a:ln>
                    <a:solidFill>
                      <a:schemeClr val="accent1"/>
                    </a:solidFill>
                    <a:effectLst/>
                    <a:uLnTx/>
                    <a:uFillTx/>
                    <a:cs typeface="Arial" panose="020B0604020202020204" pitchFamily="34" charset="0"/>
                  </a:rPr>
                  <a:t>248</a:t>
                </a:r>
              </a:p>
            </p:txBody>
          </p:sp>
          <p:sp>
            <p:nvSpPr>
              <p:cNvPr id="133" name="TextBox 132">
                <a:extLst>
                  <a:ext uri="{FF2B5EF4-FFF2-40B4-BE49-F238E27FC236}">
                    <a16:creationId xmlns:a16="http://schemas.microsoft.com/office/drawing/2014/main" id="{F9CC9F50-736B-4039-82EA-7A0B8AC6C025}"/>
                  </a:ext>
                </a:extLst>
              </p:cNvPr>
              <p:cNvSpPr txBox="1"/>
              <p:nvPr/>
            </p:nvSpPr>
            <p:spPr bwMode="auto">
              <a:xfrm>
                <a:off x="7198047" y="24735869"/>
                <a:ext cx="135941" cy="104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pPr marL="0" marR="0" lvl="0" indent="0" algn="ctr" defTabSz="548640" eaLnBrk="0" fontAlgn="base" latinLnBrk="0" hangingPunct="0">
                  <a:lnSpc>
                    <a:spcPct val="100000"/>
                  </a:lnSpc>
                  <a:spcBef>
                    <a:spcPct val="0"/>
                  </a:spcBef>
                  <a:spcAft>
                    <a:spcPct val="0"/>
                  </a:spcAft>
                  <a:buClrTx/>
                  <a:buSzTx/>
                  <a:buFontTx/>
                  <a:buNone/>
                  <a:tabLst/>
                  <a:defRPr/>
                </a:pPr>
                <a:r>
                  <a:rPr kumimoji="0" lang="en-US" sz="700" b="0" i="0" u="none" strike="noStrike" kern="0" cap="none" spc="0" normalizeH="0" baseline="0" noProof="0" dirty="0">
                    <a:ln>
                      <a:noFill/>
                    </a:ln>
                    <a:solidFill>
                      <a:schemeClr val="accent1"/>
                    </a:solidFill>
                    <a:effectLst/>
                    <a:uLnTx/>
                    <a:uFillTx/>
                    <a:cs typeface="Arial" panose="020B0604020202020204" pitchFamily="34" charset="0"/>
                  </a:rPr>
                  <a:t>228</a:t>
                </a:r>
              </a:p>
            </p:txBody>
          </p:sp>
          <p:sp>
            <p:nvSpPr>
              <p:cNvPr id="134" name="TextBox 133">
                <a:extLst>
                  <a:ext uri="{FF2B5EF4-FFF2-40B4-BE49-F238E27FC236}">
                    <a16:creationId xmlns:a16="http://schemas.microsoft.com/office/drawing/2014/main" id="{7B3185BB-6DB5-4830-97D2-9EB927EAC941}"/>
                  </a:ext>
                </a:extLst>
              </p:cNvPr>
              <p:cNvSpPr txBox="1"/>
              <p:nvPr/>
            </p:nvSpPr>
            <p:spPr bwMode="auto">
              <a:xfrm>
                <a:off x="8001329" y="24735869"/>
                <a:ext cx="135941" cy="104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pPr marL="0" marR="0" lvl="0" indent="0" algn="ctr" defTabSz="548640" eaLnBrk="0" fontAlgn="base" latinLnBrk="0" hangingPunct="0">
                  <a:lnSpc>
                    <a:spcPct val="100000"/>
                  </a:lnSpc>
                  <a:spcBef>
                    <a:spcPct val="0"/>
                  </a:spcBef>
                  <a:spcAft>
                    <a:spcPct val="0"/>
                  </a:spcAft>
                  <a:buClrTx/>
                  <a:buSzTx/>
                  <a:buFontTx/>
                  <a:buNone/>
                  <a:tabLst/>
                  <a:defRPr/>
                </a:pPr>
                <a:r>
                  <a:rPr kumimoji="0" lang="en-US" sz="700" b="0" i="0" u="none" strike="noStrike" kern="0" cap="none" spc="0" normalizeH="0" baseline="0" noProof="0" dirty="0">
                    <a:ln>
                      <a:noFill/>
                    </a:ln>
                    <a:solidFill>
                      <a:schemeClr val="accent1"/>
                    </a:solidFill>
                    <a:effectLst/>
                    <a:uLnTx/>
                    <a:uFillTx/>
                    <a:cs typeface="Arial" panose="020B0604020202020204" pitchFamily="34" charset="0"/>
                  </a:rPr>
                  <a:t>213</a:t>
                </a:r>
              </a:p>
            </p:txBody>
          </p:sp>
          <p:sp>
            <p:nvSpPr>
              <p:cNvPr id="135" name="TextBox 134">
                <a:extLst>
                  <a:ext uri="{FF2B5EF4-FFF2-40B4-BE49-F238E27FC236}">
                    <a16:creationId xmlns:a16="http://schemas.microsoft.com/office/drawing/2014/main" id="{4CA3DE02-1E13-4983-A89A-00B4BFF028D2}"/>
                  </a:ext>
                </a:extLst>
              </p:cNvPr>
              <p:cNvSpPr txBox="1"/>
              <p:nvPr/>
            </p:nvSpPr>
            <p:spPr bwMode="auto">
              <a:xfrm>
                <a:off x="9613589" y="24735869"/>
                <a:ext cx="135941" cy="104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pPr marL="0" marR="0" lvl="0" indent="0" algn="ctr" defTabSz="548640" eaLnBrk="0" fontAlgn="base" latinLnBrk="0" hangingPunct="0">
                  <a:lnSpc>
                    <a:spcPct val="100000"/>
                  </a:lnSpc>
                  <a:spcBef>
                    <a:spcPct val="0"/>
                  </a:spcBef>
                  <a:spcAft>
                    <a:spcPct val="0"/>
                  </a:spcAft>
                  <a:buClrTx/>
                  <a:buSzTx/>
                  <a:buFontTx/>
                  <a:buNone/>
                  <a:tabLst/>
                  <a:defRPr/>
                </a:pPr>
                <a:r>
                  <a:rPr kumimoji="0" lang="en-US" sz="700" b="0" i="0" u="none" strike="noStrike" kern="0" cap="none" spc="0" normalizeH="0" baseline="0" noProof="0" dirty="0">
                    <a:ln>
                      <a:noFill/>
                    </a:ln>
                    <a:solidFill>
                      <a:schemeClr val="accent1"/>
                    </a:solidFill>
                    <a:effectLst/>
                    <a:uLnTx/>
                    <a:uFillTx/>
                    <a:cs typeface="Arial" panose="020B0604020202020204" pitchFamily="34" charset="0"/>
                  </a:rPr>
                  <a:t>179</a:t>
                </a:r>
              </a:p>
            </p:txBody>
          </p:sp>
          <p:sp>
            <p:nvSpPr>
              <p:cNvPr id="136" name="TextBox 135">
                <a:extLst>
                  <a:ext uri="{FF2B5EF4-FFF2-40B4-BE49-F238E27FC236}">
                    <a16:creationId xmlns:a16="http://schemas.microsoft.com/office/drawing/2014/main" id="{B4D98EAA-674F-4D8F-975D-CB51013F581A}"/>
                  </a:ext>
                </a:extLst>
              </p:cNvPr>
              <p:cNvSpPr txBox="1"/>
              <p:nvPr/>
            </p:nvSpPr>
            <p:spPr bwMode="auto">
              <a:xfrm>
                <a:off x="10381948" y="24735869"/>
                <a:ext cx="135941" cy="104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pPr marL="0" marR="0" lvl="0" indent="0" algn="ctr" defTabSz="548640" eaLnBrk="0" fontAlgn="base" latinLnBrk="0" hangingPunct="0">
                  <a:lnSpc>
                    <a:spcPct val="100000"/>
                  </a:lnSpc>
                  <a:spcBef>
                    <a:spcPct val="0"/>
                  </a:spcBef>
                  <a:spcAft>
                    <a:spcPct val="0"/>
                  </a:spcAft>
                  <a:buClrTx/>
                  <a:buSzTx/>
                  <a:buFontTx/>
                  <a:buNone/>
                  <a:tabLst/>
                  <a:defRPr/>
                </a:pPr>
                <a:r>
                  <a:rPr kumimoji="0" lang="en-US" sz="700" b="0" i="0" u="none" strike="noStrike" kern="0" cap="none" spc="0" normalizeH="0" baseline="0" noProof="0" dirty="0">
                    <a:ln>
                      <a:noFill/>
                    </a:ln>
                    <a:solidFill>
                      <a:schemeClr val="accent1"/>
                    </a:solidFill>
                    <a:effectLst/>
                    <a:uLnTx/>
                    <a:uFillTx/>
                    <a:cs typeface="Arial" panose="020B0604020202020204" pitchFamily="34" charset="0"/>
                  </a:rPr>
                  <a:t>139</a:t>
                </a:r>
              </a:p>
            </p:txBody>
          </p:sp>
          <p:sp>
            <p:nvSpPr>
              <p:cNvPr id="137" name="TextBox 136">
                <a:extLst>
                  <a:ext uri="{FF2B5EF4-FFF2-40B4-BE49-F238E27FC236}">
                    <a16:creationId xmlns:a16="http://schemas.microsoft.com/office/drawing/2014/main" id="{30557C2D-5804-4142-BD33-B0118CA79A6D}"/>
                  </a:ext>
                </a:extLst>
              </p:cNvPr>
              <p:cNvSpPr txBox="1"/>
              <p:nvPr/>
            </p:nvSpPr>
            <p:spPr bwMode="auto">
              <a:xfrm>
                <a:off x="8807285" y="24735869"/>
                <a:ext cx="135941" cy="104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pPr marL="0" marR="0" lvl="0" indent="0" algn="ctr" defTabSz="548640" eaLnBrk="0" fontAlgn="base" latinLnBrk="0" hangingPunct="0">
                  <a:lnSpc>
                    <a:spcPct val="100000"/>
                  </a:lnSpc>
                  <a:spcBef>
                    <a:spcPct val="0"/>
                  </a:spcBef>
                  <a:spcAft>
                    <a:spcPct val="0"/>
                  </a:spcAft>
                  <a:buClrTx/>
                  <a:buSzTx/>
                  <a:buFontTx/>
                  <a:buNone/>
                  <a:tabLst/>
                  <a:defRPr/>
                </a:pPr>
                <a:r>
                  <a:rPr kumimoji="0" lang="en-US" sz="700" b="0" i="0" u="none" strike="noStrike" kern="0" cap="none" spc="0" normalizeH="0" baseline="0" noProof="0" dirty="0">
                    <a:ln>
                      <a:noFill/>
                    </a:ln>
                    <a:solidFill>
                      <a:schemeClr val="accent1"/>
                    </a:solidFill>
                    <a:effectLst/>
                    <a:uLnTx/>
                    <a:uFillTx/>
                    <a:cs typeface="Arial" panose="020B0604020202020204" pitchFamily="34" charset="0"/>
                  </a:rPr>
                  <a:t>197</a:t>
                </a:r>
              </a:p>
            </p:txBody>
          </p:sp>
          <p:sp>
            <p:nvSpPr>
              <p:cNvPr id="138" name="TextBox 137">
                <a:extLst>
                  <a:ext uri="{FF2B5EF4-FFF2-40B4-BE49-F238E27FC236}">
                    <a16:creationId xmlns:a16="http://schemas.microsoft.com/office/drawing/2014/main" id="{6BA7758C-8EF5-435B-BCE5-7F76AF437901}"/>
                  </a:ext>
                </a:extLst>
              </p:cNvPr>
              <p:cNvSpPr txBox="1"/>
              <p:nvPr/>
            </p:nvSpPr>
            <p:spPr bwMode="auto">
              <a:xfrm>
                <a:off x="5749775" y="24735869"/>
                <a:ext cx="726475" cy="104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pPr marL="0" marR="0" lvl="0" indent="0" algn="r" defTabSz="548640" eaLnBrk="0" fontAlgn="base" latinLnBrk="0" hangingPunct="0">
                  <a:lnSpc>
                    <a:spcPct val="100000"/>
                  </a:lnSpc>
                  <a:spcBef>
                    <a:spcPct val="0"/>
                  </a:spcBef>
                  <a:spcAft>
                    <a:spcPct val="0"/>
                  </a:spcAft>
                  <a:buClrTx/>
                  <a:buSzTx/>
                  <a:buFontTx/>
                  <a:buNone/>
                  <a:tabLst/>
                  <a:defRPr/>
                </a:pPr>
                <a:r>
                  <a:rPr kumimoji="0" lang="en-US" sz="700" b="0" i="0" u="none" strike="noStrike" kern="0" cap="none" spc="0" normalizeH="0" baseline="0" noProof="0" dirty="0">
                    <a:ln>
                      <a:noFill/>
                    </a:ln>
                    <a:solidFill>
                      <a:schemeClr val="accent1"/>
                    </a:solidFill>
                    <a:effectLst/>
                    <a:uLnTx/>
                    <a:uFillTx/>
                    <a:cs typeface="Arial" panose="020B0604020202020204" pitchFamily="34" charset="0"/>
                  </a:rPr>
                  <a:t>Randomized Cohort</a:t>
                </a:r>
              </a:p>
            </p:txBody>
          </p:sp>
          <p:sp>
            <p:nvSpPr>
              <p:cNvPr id="139" name="TextBox 138">
                <a:extLst>
                  <a:ext uri="{FF2B5EF4-FFF2-40B4-BE49-F238E27FC236}">
                    <a16:creationId xmlns:a16="http://schemas.microsoft.com/office/drawing/2014/main" id="{2DE7E565-BF48-46DD-8388-B68966851B0F}"/>
                  </a:ext>
                </a:extLst>
              </p:cNvPr>
              <p:cNvSpPr txBox="1"/>
              <p:nvPr/>
            </p:nvSpPr>
            <p:spPr bwMode="auto">
              <a:xfrm>
                <a:off x="5603605" y="24838931"/>
                <a:ext cx="872647" cy="104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pPr marL="0" marR="0" lvl="0" indent="0" algn="r" defTabSz="548640" eaLnBrk="0" fontAlgn="base" latinLnBrk="0" hangingPunct="0">
                  <a:lnSpc>
                    <a:spcPct val="100000"/>
                  </a:lnSpc>
                  <a:spcBef>
                    <a:spcPct val="0"/>
                  </a:spcBef>
                  <a:spcAft>
                    <a:spcPct val="0"/>
                  </a:spcAft>
                  <a:buClrTx/>
                  <a:buSzTx/>
                  <a:buFontTx/>
                  <a:buNone/>
                  <a:tabLst/>
                  <a:defRPr/>
                </a:pPr>
                <a:r>
                  <a:rPr kumimoji="0" lang="en-US" sz="700" b="0" i="0" u="none" strike="noStrike" kern="0" cap="none" spc="0" normalizeH="0" baseline="0" noProof="0" dirty="0">
                    <a:ln>
                      <a:noFill/>
                    </a:ln>
                    <a:solidFill>
                      <a:schemeClr val="accent2"/>
                    </a:solidFill>
                    <a:effectLst/>
                    <a:uLnTx/>
                    <a:uFillTx/>
                    <a:cs typeface="Arial" panose="020B0604020202020204" pitchFamily="34" charset="0"/>
                  </a:rPr>
                  <a:t>Non-randomized Cohort</a:t>
                </a:r>
              </a:p>
            </p:txBody>
          </p:sp>
          <p:sp>
            <p:nvSpPr>
              <p:cNvPr id="140" name="TextBox 139">
                <a:extLst>
                  <a:ext uri="{FF2B5EF4-FFF2-40B4-BE49-F238E27FC236}">
                    <a16:creationId xmlns:a16="http://schemas.microsoft.com/office/drawing/2014/main" id="{97434893-FE5F-4C15-83DB-AB07A531FB3F}"/>
                  </a:ext>
                </a:extLst>
              </p:cNvPr>
              <p:cNvSpPr txBox="1"/>
              <p:nvPr/>
            </p:nvSpPr>
            <p:spPr bwMode="auto">
              <a:xfrm>
                <a:off x="6823072" y="24838935"/>
                <a:ext cx="90626" cy="104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pPr marL="0" marR="0" lvl="0" indent="0" algn="ctr" defTabSz="548640" eaLnBrk="0" fontAlgn="base" latinLnBrk="0" hangingPunct="0">
                  <a:lnSpc>
                    <a:spcPct val="100000"/>
                  </a:lnSpc>
                  <a:spcBef>
                    <a:spcPct val="0"/>
                  </a:spcBef>
                  <a:spcAft>
                    <a:spcPct val="0"/>
                  </a:spcAft>
                  <a:buClrTx/>
                  <a:buSzTx/>
                  <a:buFontTx/>
                  <a:buNone/>
                  <a:tabLst/>
                  <a:defRPr/>
                </a:pPr>
                <a:r>
                  <a:rPr kumimoji="0" lang="en-US" sz="700" b="0" i="0" u="none" strike="noStrike" kern="0" cap="none" spc="0" normalizeH="0" baseline="0" noProof="0" dirty="0">
                    <a:ln>
                      <a:noFill/>
                    </a:ln>
                    <a:solidFill>
                      <a:schemeClr val="accent2"/>
                    </a:solidFill>
                    <a:effectLst/>
                    <a:uLnTx/>
                    <a:uFillTx/>
                    <a:cs typeface="Arial" panose="020B0604020202020204" pitchFamily="34" charset="0"/>
                  </a:rPr>
                  <a:t>87</a:t>
                </a:r>
              </a:p>
            </p:txBody>
          </p:sp>
          <p:sp>
            <p:nvSpPr>
              <p:cNvPr id="141" name="TextBox 140">
                <a:extLst>
                  <a:ext uri="{FF2B5EF4-FFF2-40B4-BE49-F238E27FC236}">
                    <a16:creationId xmlns:a16="http://schemas.microsoft.com/office/drawing/2014/main" id="{495C8FE9-2CBE-48CF-95C6-72BEC410DA3C}"/>
                  </a:ext>
                </a:extLst>
              </p:cNvPr>
              <p:cNvSpPr txBox="1"/>
              <p:nvPr/>
            </p:nvSpPr>
            <p:spPr bwMode="auto">
              <a:xfrm>
                <a:off x="7220705" y="24838931"/>
                <a:ext cx="90626" cy="104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pPr marL="0" marR="0" lvl="0" indent="0" algn="ctr" defTabSz="548640" eaLnBrk="0" fontAlgn="base" latinLnBrk="0" hangingPunct="0">
                  <a:lnSpc>
                    <a:spcPct val="100000"/>
                  </a:lnSpc>
                  <a:spcBef>
                    <a:spcPct val="0"/>
                  </a:spcBef>
                  <a:spcAft>
                    <a:spcPct val="0"/>
                  </a:spcAft>
                  <a:buClrTx/>
                  <a:buSzTx/>
                  <a:buFontTx/>
                  <a:buNone/>
                  <a:tabLst/>
                  <a:defRPr/>
                </a:pPr>
                <a:r>
                  <a:rPr kumimoji="0" lang="en-US" sz="700" b="0" i="0" u="none" strike="noStrike" kern="0" cap="none" spc="0" normalizeH="0" baseline="0" noProof="0" dirty="0">
                    <a:ln>
                      <a:noFill/>
                    </a:ln>
                    <a:solidFill>
                      <a:schemeClr val="accent2"/>
                    </a:solidFill>
                    <a:effectLst/>
                    <a:uLnTx/>
                    <a:uFillTx/>
                    <a:cs typeface="Arial" panose="020B0604020202020204" pitchFamily="34" charset="0"/>
                  </a:rPr>
                  <a:t>83</a:t>
                </a:r>
              </a:p>
            </p:txBody>
          </p:sp>
          <p:sp>
            <p:nvSpPr>
              <p:cNvPr id="142" name="TextBox 141">
                <a:extLst>
                  <a:ext uri="{FF2B5EF4-FFF2-40B4-BE49-F238E27FC236}">
                    <a16:creationId xmlns:a16="http://schemas.microsoft.com/office/drawing/2014/main" id="{48C8EB36-AC1E-42F7-A4E3-17C5CF56173F}"/>
                  </a:ext>
                </a:extLst>
              </p:cNvPr>
              <p:cNvSpPr txBox="1"/>
              <p:nvPr/>
            </p:nvSpPr>
            <p:spPr bwMode="auto">
              <a:xfrm>
                <a:off x="8023985" y="24838931"/>
                <a:ext cx="90626" cy="104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pPr marL="0" marR="0" lvl="0" indent="0" algn="ctr" defTabSz="548640" eaLnBrk="0" fontAlgn="base" latinLnBrk="0" hangingPunct="0">
                  <a:lnSpc>
                    <a:spcPct val="100000"/>
                  </a:lnSpc>
                  <a:spcBef>
                    <a:spcPct val="0"/>
                  </a:spcBef>
                  <a:spcAft>
                    <a:spcPct val="0"/>
                  </a:spcAft>
                  <a:buClrTx/>
                  <a:buSzTx/>
                  <a:buFontTx/>
                  <a:buNone/>
                  <a:tabLst/>
                  <a:defRPr/>
                </a:pPr>
                <a:r>
                  <a:rPr kumimoji="0" lang="en-US" sz="700" b="0" i="0" u="none" strike="noStrike" kern="0" cap="none" spc="0" normalizeH="0" baseline="0" noProof="0" dirty="0">
                    <a:ln>
                      <a:noFill/>
                    </a:ln>
                    <a:solidFill>
                      <a:schemeClr val="accent2"/>
                    </a:solidFill>
                    <a:effectLst/>
                    <a:uLnTx/>
                    <a:uFillTx/>
                    <a:cs typeface="Arial" panose="020B0604020202020204" pitchFamily="34" charset="0"/>
                  </a:rPr>
                  <a:t>65</a:t>
                </a:r>
              </a:p>
            </p:txBody>
          </p:sp>
          <p:sp>
            <p:nvSpPr>
              <p:cNvPr id="143" name="TextBox 142">
                <a:extLst>
                  <a:ext uri="{FF2B5EF4-FFF2-40B4-BE49-F238E27FC236}">
                    <a16:creationId xmlns:a16="http://schemas.microsoft.com/office/drawing/2014/main" id="{9167C90E-AB52-4B19-AB7B-E53A6AB5BD77}"/>
                  </a:ext>
                </a:extLst>
              </p:cNvPr>
              <p:cNvSpPr txBox="1"/>
              <p:nvPr/>
            </p:nvSpPr>
            <p:spPr bwMode="auto">
              <a:xfrm>
                <a:off x="9636246" y="24838932"/>
                <a:ext cx="90626" cy="104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pPr marL="0" marR="0" lvl="0" indent="0" algn="ctr" defTabSz="548640" eaLnBrk="0" fontAlgn="base" latinLnBrk="0" hangingPunct="0">
                  <a:lnSpc>
                    <a:spcPct val="100000"/>
                  </a:lnSpc>
                  <a:spcBef>
                    <a:spcPct val="0"/>
                  </a:spcBef>
                  <a:spcAft>
                    <a:spcPct val="0"/>
                  </a:spcAft>
                  <a:buClrTx/>
                  <a:buSzTx/>
                  <a:buFontTx/>
                  <a:buNone/>
                  <a:tabLst/>
                  <a:defRPr/>
                </a:pPr>
                <a:r>
                  <a:rPr kumimoji="0" lang="en-US" sz="700" b="0" i="0" u="none" strike="noStrike" kern="0" cap="none" spc="0" normalizeH="0" baseline="0" noProof="0" dirty="0">
                    <a:ln>
                      <a:noFill/>
                    </a:ln>
                    <a:solidFill>
                      <a:schemeClr val="accent2"/>
                    </a:solidFill>
                    <a:effectLst/>
                    <a:uLnTx/>
                    <a:uFillTx/>
                    <a:cs typeface="Arial" panose="020B0604020202020204" pitchFamily="34" charset="0"/>
                  </a:rPr>
                  <a:t>45</a:t>
                </a:r>
              </a:p>
            </p:txBody>
          </p:sp>
          <p:sp>
            <p:nvSpPr>
              <p:cNvPr id="144" name="TextBox 143">
                <a:extLst>
                  <a:ext uri="{FF2B5EF4-FFF2-40B4-BE49-F238E27FC236}">
                    <a16:creationId xmlns:a16="http://schemas.microsoft.com/office/drawing/2014/main" id="{6A2265EC-1D97-451D-A505-8CC821ED9D2A}"/>
                  </a:ext>
                </a:extLst>
              </p:cNvPr>
              <p:cNvSpPr txBox="1"/>
              <p:nvPr/>
            </p:nvSpPr>
            <p:spPr bwMode="auto">
              <a:xfrm>
                <a:off x="10404604" y="24838931"/>
                <a:ext cx="90626" cy="104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pPr marL="0" marR="0" lvl="0" indent="0" algn="ctr" defTabSz="548640" eaLnBrk="0" fontAlgn="base" latinLnBrk="0" hangingPunct="0">
                  <a:lnSpc>
                    <a:spcPct val="100000"/>
                  </a:lnSpc>
                  <a:spcBef>
                    <a:spcPct val="0"/>
                  </a:spcBef>
                  <a:spcAft>
                    <a:spcPct val="0"/>
                  </a:spcAft>
                  <a:buClrTx/>
                  <a:buSzTx/>
                  <a:buFontTx/>
                  <a:buNone/>
                  <a:tabLst/>
                  <a:defRPr/>
                </a:pPr>
                <a:r>
                  <a:rPr kumimoji="0" lang="en-US" sz="700" b="0" i="0" u="none" strike="noStrike" kern="0" cap="none" spc="0" normalizeH="0" baseline="0" noProof="0" dirty="0">
                    <a:ln>
                      <a:noFill/>
                    </a:ln>
                    <a:solidFill>
                      <a:schemeClr val="accent2"/>
                    </a:solidFill>
                    <a:effectLst/>
                    <a:uLnTx/>
                    <a:uFillTx/>
                    <a:cs typeface="Arial" panose="020B0604020202020204" pitchFamily="34" charset="0"/>
                  </a:rPr>
                  <a:t>31</a:t>
                </a:r>
              </a:p>
            </p:txBody>
          </p:sp>
          <p:sp>
            <p:nvSpPr>
              <p:cNvPr id="145" name="TextBox 144">
                <a:extLst>
                  <a:ext uri="{FF2B5EF4-FFF2-40B4-BE49-F238E27FC236}">
                    <a16:creationId xmlns:a16="http://schemas.microsoft.com/office/drawing/2014/main" id="{1A93EE56-2A45-4CF8-85EE-D87A15056DC0}"/>
                  </a:ext>
                </a:extLst>
              </p:cNvPr>
              <p:cNvSpPr txBox="1"/>
              <p:nvPr/>
            </p:nvSpPr>
            <p:spPr bwMode="auto">
              <a:xfrm>
                <a:off x="8807192" y="24838931"/>
                <a:ext cx="136127" cy="104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marL="0" marR="0" lvl="0" indent="0" algn="ctr" defTabSz="548640" eaLnBrk="0" fontAlgn="base" latinLnBrk="0" hangingPunct="0">
                  <a:lnSpc>
                    <a:spcPct val="100000"/>
                  </a:lnSpc>
                  <a:spcBef>
                    <a:spcPct val="0"/>
                  </a:spcBef>
                  <a:spcAft>
                    <a:spcPct val="0"/>
                  </a:spcAft>
                  <a:buClrTx/>
                  <a:buSzTx/>
                  <a:buFontTx/>
                  <a:buNone/>
                  <a:tabLst/>
                  <a:defRPr/>
                </a:pPr>
                <a:r>
                  <a:rPr kumimoji="0" lang="en-US" sz="700" b="0" i="0" u="none" strike="noStrike" kern="0" cap="none" spc="0" normalizeH="0" baseline="0" noProof="0" dirty="0">
                    <a:ln>
                      <a:noFill/>
                    </a:ln>
                    <a:solidFill>
                      <a:schemeClr val="accent2"/>
                    </a:solidFill>
                    <a:effectLst/>
                    <a:uLnTx/>
                    <a:uFillTx/>
                    <a:cs typeface="Arial" panose="020B0604020202020204" pitchFamily="34" charset="0"/>
                  </a:rPr>
                  <a:t>53</a:t>
                </a:r>
              </a:p>
            </p:txBody>
          </p:sp>
          <p:sp>
            <p:nvSpPr>
              <p:cNvPr id="146" name="TextBox 145">
                <a:extLst>
                  <a:ext uri="{FF2B5EF4-FFF2-40B4-BE49-F238E27FC236}">
                    <a16:creationId xmlns:a16="http://schemas.microsoft.com/office/drawing/2014/main" id="{ECB70F11-9CD9-43DE-8999-0B4DD90C1704}"/>
                  </a:ext>
                </a:extLst>
              </p:cNvPr>
              <p:cNvSpPr txBox="1"/>
              <p:nvPr/>
            </p:nvSpPr>
            <p:spPr bwMode="auto">
              <a:xfrm rot="16200000">
                <a:off x="4846147" y="23190978"/>
                <a:ext cx="2089957" cy="364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defPPr>
                  <a:defRPr lang="en-US"/>
                </a:defPPr>
                <a:lvl1pPr algn="ctr">
                  <a:defRPr sz="1200">
                    <a:effectLst/>
                    <a:latin typeface="Arial" panose="020B0604020202020204" pitchFamily="34" charset="0"/>
                    <a:ea typeface="Calibri" panose="020F0502020204030204" pitchFamily="34" charset="0"/>
                  </a:defRPr>
                </a:lvl1pPr>
              </a:lstStyle>
              <a:p>
                <a:pPr marL="0" marR="0" lvl="0" indent="0" algn="ctr" defTabSz="1129325" eaLnBrk="1" fontAlgn="base" latinLnBrk="0" hangingPunct="1">
                  <a:lnSpc>
                    <a:spcPct val="100000"/>
                  </a:lnSpc>
                  <a:spcBef>
                    <a:spcPct val="0"/>
                  </a:spcBef>
                  <a:spcAft>
                    <a:spcPct val="0"/>
                  </a:spcAft>
                  <a:buClrTx/>
                  <a:buSzTx/>
                  <a:buFontTx/>
                  <a:buNone/>
                  <a:tabLst/>
                  <a:defRPr/>
                </a:pPr>
                <a:r>
                  <a:rPr kumimoji="0" lang="en-GB" sz="1000" b="1" i="0" u="none" strike="noStrike" kern="0" cap="none" spc="0" normalizeH="0" baseline="0" noProof="0" dirty="0">
                    <a:ln>
                      <a:noFill/>
                    </a:ln>
                    <a:solidFill>
                      <a:srgbClr val="071D49"/>
                    </a:solidFill>
                    <a:effectLst/>
                    <a:uLnTx/>
                    <a:uFillTx/>
                    <a:latin typeface="Arial" panose="020B0604020202020204" pitchFamily="34" charset="0"/>
                    <a:cs typeface="Arial" charset="0"/>
                  </a:rPr>
                  <a:t>Mean (SD) change from baseline </a:t>
                </a:r>
                <a:br>
                  <a:rPr kumimoji="0" lang="en-GB" sz="1000" b="1" i="0" u="none" strike="noStrike" kern="0" cap="none" spc="0" normalizeH="0" baseline="0" noProof="0" dirty="0">
                    <a:ln>
                      <a:noFill/>
                    </a:ln>
                    <a:solidFill>
                      <a:srgbClr val="071D49"/>
                    </a:solidFill>
                    <a:effectLst/>
                    <a:uLnTx/>
                    <a:uFillTx/>
                    <a:latin typeface="Arial" panose="020B0604020202020204" pitchFamily="34" charset="0"/>
                    <a:cs typeface="Arial" charset="0"/>
                  </a:rPr>
                </a:br>
                <a:r>
                  <a:rPr kumimoji="0" lang="en-GB" sz="1000" b="1" i="0" u="none" strike="noStrike" kern="0" cap="none" spc="0" normalizeH="0" baseline="0" noProof="0" dirty="0">
                    <a:ln>
                      <a:noFill/>
                    </a:ln>
                    <a:solidFill>
                      <a:srgbClr val="071D49"/>
                    </a:solidFill>
                    <a:effectLst/>
                    <a:uLnTx/>
                    <a:uFillTx/>
                    <a:latin typeface="Arial" panose="020B0604020202020204" pitchFamily="34" charset="0"/>
                    <a:cs typeface="Arial" charset="0"/>
                  </a:rPr>
                  <a:t> in CD4+ T-cell count, cells/mm</a:t>
                </a:r>
                <a:r>
                  <a:rPr kumimoji="0" lang="en-GB" sz="1000" b="1" i="0" u="none" strike="noStrike" kern="0" cap="none" spc="0" normalizeH="0" baseline="30000" noProof="0" dirty="0">
                    <a:ln>
                      <a:noFill/>
                    </a:ln>
                    <a:solidFill>
                      <a:srgbClr val="071D49"/>
                    </a:solidFill>
                    <a:effectLst/>
                    <a:uLnTx/>
                    <a:uFillTx/>
                    <a:latin typeface="Arial" panose="020B0604020202020204" pitchFamily="34" charset="0"/>
                    <a:cs typeface="Arial" charset="0"/>
                  </a:rPr>
                  <a:t>3</a:t>
                </a:r>
              </a:p>
            </p:txBody>
          </p:sp>
        </p:grpSp>
      </p:grpSp>
      <p:graphicFrame>
        <p:nvGraphicFramePr>
          <p:cNvPr id="76" name="Chart 75">
            <a:extLst>
              <a:ext uri="{FF2B5EF4-FFF2-40B4-BE49-F238E27FC236}">
                <a16:creationId xmlns:a16="http://schemas.microsoft.com/office/drawing/2014/main" id="{0CA9D9C3-A2B5-4DDB-AE96-6B64D29B1DD5}"/>
              </a:ext>
            </a:extLst>
          </p:cNvPr>
          <p:cNvGraphicFramePr/>
          <p:nvPr>
            <p:extLst>
              <p:ext uri="{D42A27DB-BD31-4B8C-83A1-F6EECF244321}">
                <p14:modId xmlns:p14="http://schemas.microsoft.com/office/powerpoint/2010/main" val="3292963464"/>
              </p:ext>
            </p:extLst>
          </p:nvPr>
        </p:nvGraphicFramePr>
        <p:xfrm>
          <a:off x="7146639" y="2639589"/>
          <a:ext cx="4573839" cy="188491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8" name="Chart 157">
            <a:extLst>
              <a:ext uri="{FF2B5EF4-FFF2-40B4-BE49-F238E27FC236}">
                <a16:creationId xmlns:a16="http://schemas.microsoft.com/office/drawing/2014/main" id="{C44ED2F1-54E5-4CC4-A167-6837219EF415}"/>
              </a:ext>
            </a:extLst>
          </p:cNvPr>
          <p:cNvGraphicFramePr/>
          <p:nvPr>
            <p:extLst>
              <p:ext uri="{D42A27DB-BD31-4B8C-83A1-F6EECF244321}">
                <p14:modId xmlns:p14="http://schemas.microsoft.com/office/powerpoint/2010/main" val="3332028209"/>
              </p:ext>
            </p:extLst>
          </p:nvPr>
        </p:nvGraphicFramePr>
        <p:xfrm>
          <a:off x="828303" y="2285130"/>
          <a:ext cx="5496426" cy="236882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8" name="Chart 77">
            <a:extLst>
              <a:ext uri="{FF2B5EF4-FFF2-40B4-BE49-F238E27FC236}">
                <a16:creationId xmlns:a16="http://schemas.microsoft.com/office/drawing/2014/main" id="{5253F8C2-889C-4EB5-927B-B0DDB5885750}"/>
              </a:ext>
            </a:extLst>
          </p:cNvPr>
          <p:cNvGraphicFramePr/>
          <p:nvPr>
            <p:extLst>
              <p:ext uri="{D42A27DB-BD31-4B8C-83A1-F6EECF244321}">
                <p14:modId xmlns:p14="http://schemas.microsoft.com/office/powerpoint/2010/main" val="3939709348"/>
              </p:ext>
            </p:extLst>
          </p:nvPr>
        </p:nvGraphicFramePr>
        <p:xfrm>
          <a:off x="869245" y="2295361"/>
          <a:ext cx="5496427" cy="2368821"/>
        </p:xfrm>
        <a:graphic>
          <a:graphicData uri="http://schemas.openxmlformats.org/drawingml/2006/chart">
            <c:chart xmlns:c="http://schemas.openxmlformats.org/drawingml/2006/chart" xmlns:r="http://schemas.openxmlformats.org/officeDocument/2006/relationships" r:id="rId6"/>
          </a:graphicData>
        </a:graphic>
      </p:graphicFrame>
      <p:sp>
        <p:nvSpPr>
          <p:cNvPr id="19" name="Rectangle 18">
            <a:extLst>
              <a:ext uri="{FF2B5EF4-FFF2-40B4-BE49-F238E27FC236}">
                <a16:creationId xmlns:a16="http://schemas.microsoft.com/office/drawing/2014/main" id="{745481E3-F9D5-4716-AF1D-8DD5F06A0166}"/>
              </a:ext>
            </a:extLst>
          </p:cNvPr>
          <p:cNvSpPr/>
          <p:nvPr/>
        </p:nvSpPr>
        <p:spPr>
          <a:xfrm>
            <a:off x="-5575" y="5546991"/>
            <a:ext cx="12344400" cy="1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38">
            <a:extLst>
              <a:ext uri="{FF2B5EF4-FFF2-40B4-BE49-F238E27FC236}">
                <a16:creationId xmlns:a16="http://schemas.microsoft.com/office/drawing/2014/main" id="{516C8E5A-5D32-4232-9586-6E0A54DBD188}"/>
              </a:ext>
            </a:extLst>
          </p:cNvPr>
          <p:cNvSpPr/>
          <p:nvPr/>
        </p:nvSpPr>
        <p:spPr>
          <a:xfrm>
            <a:off x="3525837" y="5125246"/>
            <a:ext cx="112396" cy="99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40" name="Title 15">
            <a:extLst>
              <a:ext uri="{FF2B5EF4-FFF2-40B4-BE49-F238E27FC236}">
                <a16:creationId xmlns:a16="http://schemas.microsoft.com/office/drawing/2014/main" id="{21173381-DFA7-495D-9E95-729370434066}"/>
              </a:ext>
            </a:extLst>
          </p:cNvPr>
          <p:cNvSpPr>
            <a:spLocks noGrp="1"/>
          </p:cNvSpPr>
          <p:nvPr>
            <p:ph type="title"/>
          </p:nvPr>
        </p:nvSpPr>
        <p:spPr>
          <a:xfrm>
            <a:off x="803275" y="184935"/>
            <a:ext cx="10933113" cy="883578"/>
          </a:xfrm>
        </p:spPr>
        <p:txBody>
          <a:bodyPr/>
          <a:lstStyle/>
          <a:p>
            <a:r>
              <a:rPr lang="en-GB" dirty="0"/>
              <a:t>Clinical development journey</a:t>
            </a:r>
            <a:br>
              <a:rPr lang="en-GB" dirty="0"/>
            </a:br>
            <a:r>
              <a:rPr lang="en-GB" sz="1800" dirty="0">
                <a:solidFill>
                  <a:schemeClr val="accent2"/>
                </a:solidFill>
              </a:rPr>
              <a:t>Two decades in the making</a:t>
            </a:r>
            <a:r>
              <a:rPr lang="en-GB" sz="1800" b="0" dirty="0">
                <a:solidFill>
                  <a:schemeClr val="accent2"/>
                </a:solidFill>
                <a:latin typeface="Arial" panose="020B0604020202020204" pitchFamily="34" charset="0"/>
              </a:rPr>
              <a:t> </a:t>
            </a:r>
            <a:r>
              <a:rPr lang="en-GB" sz="1800" dirty="0">
                <a:solidFill>
                  <a:schemeClr val="accent2"/>
                </a:solidFill>
                <a:latin typeface="Arial" panose="020B0604020202020204" pitchFamily="34" charset="0"/>
              </a:rPr>
              <a:t>– from pharmacology to clinic</a:t>
            </a:r>
            <a:endParaRPr lang="en-GB" sz="1800" dirty="0">
              <a:solidFill>
                <a:schemeClr val="accent2"/>
              </a:solidFill>
            </a:endParaRPr>
          </a:p>
        </p:txBody>
      </p:sp>
      <p:sp>
        <p:nvSpPr>
          <p:cNvPr id="37" name="Text Placeholder 9">
            <a:extLst>
              <a:ext uri="{FF2B5EF4-FFF2-40B4-BE49-F238E27FC236}">
                <a16:creationId xmlns:a16="http://schemas.microsoft.com/office/drawing/2014/main" id="{1374AC39-02AA-4423-94D0-45DB8B9564BE}"/>
              </a:ext>
            </a:extLst>
          </p:cNvPr>
          <p:cNvSpPr txBox="1">
            <a:spLocks/>
          </p:cNvSpPr>
          <p:nvPr/>
        </p:nvSpPr>
        <p:spPr>
          <a:xfrm>
            <a:off x="803275" y="1399127"/>
            <a:ext cx="10933113" cy="258070"/>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200"/>
              </a:spcBef>
              <a:buClr>
                <a:schemeClr val="accent1"/>
              </a:buClr>
              <a:buFont typeface="Arial" panose="020B0604020202020204" pitchFamily="34" charset="0"/>
              <a:buChar char="/"/>
              <a:defRPr sz="1800" kern="1200">
                <a:solidFill>
                  <a:schemeClr val="accent2"/>
                </a:solidFill>
                <a:latin typeface="+mn-lt"/>
                <a:ea typeface="+mn-ea"/>
                <a:cs typeface="+mn-cs"/>
              </a:defRPr>
            </a:lvl1pPr>
            <a:lvl2pPr marL="685800" indent="-2286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accent2"/>
                </a:solidFill>
                <a:latin typeface="+mn-lt"/>
                <a:ea typeface="+mn-ea"/>
                <a:cs typeface="+mn-cs"/>
              </a:defRPr>
            </a:lvl2pPr>
            <a:lvl3pPr marL="1143000" indent="-228600" algn="l" defTabSz="914400" rtl="0" eaLnBrk="1" latinLnBrk="0" hangingPunct="1">
              <a:lnSpc>
                <a:spcPct val="100000"/>
              </a:lnSpc>
              <a:spcBef>
                <a:spcPts val="300"/>
              </a:spcBef>
              <a:buClr>
                <a:schemeClr val="accent1"/>
              </a:buClr>
              <a:buFont typeface="Arial" panose="020B0604020202020204" pitchFamily="34" charset="0"/>
              <a:buChar char="/"/>
              <a:defRPr sz="1400" kern="1200">
                <a:solidFill>
                  <a:schemeClr val="accent2"/>
                </a:solidFill>
                <a:latin typeface="+mn-lt"/>
                <a:ea typeface="+mn-ea"/>
                <a:cs typeface="+mn-cs"/>
              </a:defRPr>
            </a:lvl3pPr>
            <a:lvl4pPr marL="1600200" indent="-228600" algn="l" defTabSz="914400" rtl="0" eaLnBrk="1" latinLnBrk="0" hangingPunct="1">
              <a:lnSpc>
                <a:spcPct val="100000"/>
              </a:lnSpc>
              <a:spcBef>
                <a:spcPts val="300"/>
              </a:spcBef>
              <a:buClr>
                <a:schemeClr val="accent1"/>
              </a:buClr>
              <a:buFont typeface="Arial" panose="020B0604020202020204" pitchFamily="34" charset="0"/>
              <a:buChar char="/"/>
              <a:defRPr sz="1200" kern="1200">
                <a:solidFill>
                  <a:schemeClr val="accent2"/>
                </a:solidFill>
                <a:latin typeface="+mn-lt"/>
                <a:ea typeface="+mn-ea"/>
                <a:cs typeface="+mn-cs"/>
              </a:defRPr>
            </a:lvl4pPr>
            <a:lvl5pPr marL="2057400" indent="-228600" algn="l" defTabSz="914400" rtl="0" eaLnBrk="1" latinLnBrk="0" hangingPunct="1">
              <a:lnSpc>
                <a:spcPct val="100000"/>
              </a:lnSpc>
              <a:spcBef>
                <a:spcPts val="300"/>
              </a:spcBef>
              <a:buClr>
                <a:schemeClr val="accent1"/>
              </a:buClr>
              <a:buFont typeface="Arial" panose="020B0604020202020204" pitchFamily="34" charset="0"/>
              <a:buChar char="/"/>
              <a:defRPr sz="11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0400" indent="-230400">
              <a:buFont typeface="Century Gothic" panose="020B0502020202020204" pitchFamily="34" charset="0"/>
              <a:buChar char="/"/>
            </a:pPr>
            <a:r>
              <a:rPr lang="en-GB" sz="1600" dirty="0"/>
              <a:t>Antiviral efficacy and CD4+ T-cell count recovery</a:t>
            </a:r>
            <a:r>
              <a:rPr lang="en-GB" sz="1600" baseline="30000" dirty="0"/>
              <a:t>1</a:t>
            </a:r>
          </a:p>
        </p:txBody>
      </p:sp>
      <p:grpSp>
        <p:nvGrpSpPr>
          <p:cNvPr id="3" name="Group 2">
            <a:extLst>
              <a:ext uri="{FF2B5EF4-FFF2-40B4-BE49-F238E27FC236}">
                <a16:creationId xmlns:a16="http://schemas.microsoft.com/office/drawing/2014/main" id="{D60A760B-355A-4469-AAAD-0A53B2D2D606}"/>
              </a:ext>
            </a:extLst>
          </p:cNvPr>
          <p:cNvGrpSpPr/>
          <p:nvPr/>
        </p:nvGrpSpPr>
        <p:grpSpPr>
          <a:xfrm>
            <a:off x="6503043" y="1813706"/>
            <a:ext cx="5233344" cy="3302203"/>
            <a:chOff x="6503043" y="1813706"/>
            <a:chExt cx="5233344" cy="3302203"/>
          </a:xfrm>
        </p:grpSpPr>
        <p:sp>
          <p:nvSpPr>
            <p:cNvPr id="119" name="Title 2">
              <a:extLst>
                <a:ext uri="{FF2B5EF4-FFF2-40B4-BE49-F238E27FC236}">
                  <a16:creationId xmlns:a16="http://schemas.microsoft.com/office/drawing/2014/main" id="{851CE761-7EAE-4D7C-BB26-6F32DE1CE1CC}"/>
                </a:ext>
              </a:extLst>
            </p:cNvPr>
            <p:cNvSpPr txBox="1">
              <a:spLocks/>
            </p:cNvSpPr>
            <p:nvPr/>
          </p:nvSpPr>
          <p:spPr>
            <a:xfrm>
              <a:off x="6696998" y="2072265"/>
              <a:ext cx="5023480" cy="234665"/>
            </a:xfrm>
            <a:prstGeom prst="rect">
              <a:avLst/>
            </a:prstGeom>
            <a:solidFill>
              <a:schemeClr val="bg1"/>
            </a:solidFill>
            <a:ln>
              <a:noFill/>
            </a:ln>
          </p:spPr>
          <p:txBody>
            <a:bodyPr vert="horz" lIns="0" tIns="0" rIns="0" bIns="0" rtlCol="0" anchor="ctr" anchorCtr="0">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kumimoji="0" lang="en-GB" sz="1400" b="1" i="0" u="none" strike="noStrike" kern="1200" cap="none" spc="0" normalizeH="0" baseline="0" noProof="0" dirty="0">
                  <a:ln>
                    <a:noFill/>
                  </a:ln>
                  <a:solidFill>
                    <a:srgbClr val="E30046"/>
                  </a:solidFill>
                  <a:effectLst/>
                  <a:uLnTx/>
                  <a:uFillTx/>
                  <a:latin typeface="Arial"/>
                  <a:ea typeface="+mj-ea"/>
                  <a:cs typeface="+mj-cs"/>
                </a:rPr>
                <a:t>Change in CD4+ T-cell count from baseline to Week 240 </a:t>
              </a:r>
              <a:br>
                <a:rPr kumimoji="0" lang="en-GB" sz="1400" b="1" i="0" u="none" strike="noStrike" kern="1200" cap="none" spc="0" normalizeH="0" baseline="0" noProof="0" dirty="0">
                  <a:ln>
                    <a:noFill/>
                  </a:ln>
                  <a:solidFill>
                    <a:srgbClr val="E30046"/>
                  </a:solidFill>
                  <a:effectLst/>
                  <a:uLnTx/>
                  <a:uFillTx/>
                  <a:latin typeface="Arial"/>
                  <a:ea typeface="+mj-ea"/>
                  <a:cs typeface="+mj-cs"/>
                </a:rPr>
              </a:br>
              <a:r>
                <a:rPr kumimoji="0" lang="en-GB" sz="1400" b="1" i="0" u="none" strike="noStrike" kern="1200" cap="none" spc="0" normalizeH="0" baseline="0" noProof="0" dirty="0">
                  <a:ln>
                    <a:noFill/>
                  </a:ln>
                  <a:solidFill>
                    <a:srgbClr val="E30046"/>
                  </a:solidFill>
                  <a:effectLst/>
                  <a:uLnTx/>
                  <a:uFillTx/>
                  <a:latin typeface="Arial"/>
                  <a:ea typeface="+mj-ea"/>
                  <a:cs typeface="+mj-cs"/>
                </a:rPr>
                <a:t>by virologic response at the same time point </a:t>
              </a:r>
              <a:br>
                <a:rPr kumimoji="0" lang="en-GB" sz="1400" b="1" i="0" u="none" strike="noStrike" kern="1200" cap="none" spc="0" normalizeH="0" baseline="0" noProof="0" dirty="0">
                  <a:ln>
                    <a:noFill/>
                  </a:ln>
                  <a:solidFill>
                    <a:srgbClr val="E30046"/>
                  </a:solidFill>
                  <a:effectLst/>
                  <a:uLnTx/>
                  <a:uFillTx/>
                  <a:latin typeface="Arial"/>
                  <a:ea typeface="+mj-ea"/>
                  <a:cs typeface="+mj-cs"/>
                </a:rPr>
              </a:br>
              <a:r>
                <a:rPr kumimoji="0" lang="en-GB" sz="1400" b="1" i="0" u="none" strike="noStrike" kern="1200" cap="none" spc="0" normalizeH="0" baseline="0" noProof="0" dirty="0">
                  <a:ln>
                    <a:noFill/>
                  </a:ln>
                  <a:solidFill>
                    <a:srgbClr val="E30046"/>
                  </a:solidFill>
                  <a:effectLst/>
                  <a:uLnTx/>
                  <a:uFillTx/>
                  <a:latin typeface="Arial"/>
                  <a:ea typeface="+mj-ea"/>
                  <a:cs typeface="+mj-cs"/>
                </a:rPr>
                <a:t>(Randomized Cohort, observed analysis)</a:t>
              </a:r>
              <a:endParaRPr lang="en-GB" sz="1050" dirty="0"/>
            </a:p>
          </p:txBody>
        </p:sp>
        <p:sp>
          <p:nvSpPr>
            <p:cNvPr id="161" name="Rectangle 160">
              <a:extLst>
                <a:ext uri="{FF2B5EF4-FFF2-40B4-BE49-F238E27FC236}">
                  <a16:creationId xmlns:a16="http://schemas.microsoft.com/office/drawing/2014/main" id="{C63BBACB-291B-4163-950D-0A046FB50380}"/>
                </a:ext>
              </a:extLst>
            </p:cNvPr>
            <p:cNvSpPr/>
            <p:nvPr/>
          </p:nvSpPr>
          <p:spPr>
            <a:xfrm>
              <a:off x="6550937" y="1813706"/>
              <a:ext cx="5185450" cy="3302203"/>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buClr>
                  <a:schemeClr val="accent1"/>
                </a:buClr>
              </a:pPr>
              <a:endParaRPr lang="en-GB" sz="1600" b="1" dirty="0">
                <a:solidFill>
                  <a:schemeClr val="accent1"/>
                </a:solidFill>
              </a:endParaRPr>
            </a:p>
          </p:txBody>
        </p:sp>
        <p:grpSp>
          <p:nvGrpSpPr>
            <p:cNvPr id="56" name="Group 55">
              <a:extLst>
                <a:ext uri="{FF2B5EF4-FFF2-40B4-BE49-F238E27FC236}">
                  <a16:creationId xmlns:a16="http://schemas.microsoft.com/office/drawing/2014/main" id="{3599DEB4-3359-4749-84B6-D0BAE736489F}"/>
                </a:ext>
              </a:extLst>
            </p:cNvPr>
            <p:cNvGrpSpPr/>
            <p:nvPr/>
          </p:nvGrpSpPr>
          <p:grpSpPr>
            <a:xfrm>
              <a:off x="6503043" y="2531609"/>
              <a:ext cx="5217435" cy="2493144"/>
              <a:chOff x="10591933" y="9776778"/>
              <a:chExt cx="5299326" cy="2493144"/>
            </a:xfrm>
          </p:grpSpPr>
          <p:grpSp>
            <p:nvGrpSpPr>
              <p:cNvPr id="57" name="Group 56">
                <a:extLst>
                  <a:ext uri="{FF2B5EF4-FFF2-40B4-BE49-F238E27FC236}">
                    <a16:creationId xmlns:a16="http://schemas.microsoft.com/office/drawing/2014/main" id="{41F2FC02-48E3-4468-BE23-FC2EEDD3C170}"/>
                  </a:ext>
                </a:extLst>
              </p:cNvPr>
              <p:cNvGrpSpPr/>
              <p:nvPr/>
            </p:nvGrpSpPr>
            <p:grpSpPr>
              <a:xfrm>
                <a:off x="10940493" y="9776778"/>
                <a:ext cx="4950766" cy="1992893"/>
                <a:chOff x="10940493" y="9776766"/>
                <a:chExt cx="4950766" cy="1985721"/>
              </a:xfrm>
            </p:grpSpPr>
            <p:graphicFrame>
              <p:nvGraphicFramePr>
                <p:cNvPr id="74" name="Chart 73">
                  <a:extLst>
                    <a:ext uri="{FF2B5EF4-FFF2-40B4-BE49-F238E27FC236}">
                      <a16:creationId xmlns:a16="http://schemas.microsoft.com/office/drawing/2014/main" id="{C2C91584-CC0D-413C-8C77-B20EDA05F152}"/>
                    </a:ext>
                  </a:extLst>
                </p:cNvPr>
                <p:cNvGraphicFramePr/>
                <p:nvPr/>
              </p:nvGraphicFramePr>
              <p:xfrm>
                <a:off x="11245631" y="9884356"/>
                <a:ext cx="4645628" cy="1878131"/>
              </p:xfrm>
              <a:graphic>
                <a:graphicData uri="http://schemas.openxmlformats.org/drawingml/2006/chart">
                  <c:chart xmlns:c="http://schemas.openxmlformats.org/drawingml/2006/chart" xmlns:r="http://schemas.openxmlformats.org/officeDocument/2006/relationships" r:id="rId7"/>
                </a:graphicData>
              </a:graphic>
            </p:graphicFrame>
            <p:sp>
              <p:nvSpPr>
                <p:cNvPr id="75" name="TextBox 74">
                  <a:extLst>
                    <a:ext uri="{FF2B5EF4-FFF2-40B4-BE49-F238E27FC236}">
                      <a16:creationId xmlns:a16="http://schemas.microsoft.com/office/drawing/2014/main" id="{7A9CE3F9-02CC-4835-A386-E2821FD1AE2E}"/>
                    </a:ext>
                  </a:extLst>
                </p:cNvPr>
                <p:cNvSpPr txBox="1"/>
                <p:nvPr/>
              </p:nvSpPr>
              <p:spPr bwMode="auto">
                <a:xfrm rot="16200000">
                  <a:off x="10177271" y="10539988"/>
                  <a:ext cx="1906781" cy="38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defPPr>
                    <a:defRPr lang="en-US"/>
                  </a:defPPr>
                  <a:lvl1pPr algn="ctr">
                    <a:defRPr sz="1200">
                      <a:effectLst/>
                      <a:latin typeface="Arial" panose="020B0604020202020204" pitchFamily="34" charset="0"/>
                      <a:ea typeface="Calibri" panose="020F0502020204030204" pitchFamily="34" charset="0"/>
                    </a:defRPr>
                  </a:lvl1pPr>
                </a:lstStyle>
                <a:p>
                  <a:pPr marL="0" marR="0" lvl="0" indent="0" algn="ctr" defTabSz="1129325" eaLnBrk="1" fontAlgn="base" latinLnBrk="0" hangingPunct="1">
                    <a:lnSpc>
                      <a:spcPts val="1100"/>
                    </a:lnSpc>
                    <a:spcBef>
                      <a:spcPct val="0"/>
                    </a:spcBef>
                    <a:spcAft>
                      <a:spcPct val="0"/>
                    </a:spcAft>
                    <a:buClrTx/>
                    <a:buSzTx/>
                    <a:buFontTx/>
                    <a:buNone/>
                    <a:tabLst/>
                    <a:defRPr/>
                  </a:pPr>
                  <a:r>
                    <a:rPr kumimoji="0" lang="en-GB" sz="1000" b="1" i="0" u="none" strike="noStrike" kern="0" cap="none" spc="0" normalizeH="0" baseline="0" noProof="0" dirty="0">
                      <a:ln>
                        <a:noFill/>
                      </a:ln>
                      <a:solidFill>
                        <a:srgbClr val="071D49"/>
                      </a:solidFill>
                      <a:effectLst/>
                      <a:uLnTx/>
                      <a:uFillTx/>
                      <a:latin typeface="Arial" panose="020B0604020202020204" pitchFamily="34" charset="0"/>
                      <a:cs typeface="Arial" charset="0"/>
                    </a:rPr>
                    <a:t>Mean change from baseline in</a:t>
                  </a:r>
                  <a:br>
                    <a:rPr kumimoji="0" lang="en-GB" sz="1000" b="1" i="0" u="none" strike="noStrike" kern="0" cap="none" spc="0" normalizeH="0" baseline="0" noProof="0" dirty="0">
                      <a:ln>
                        <a:noFill/>
                      </a:ln>
                      <a:solidFill>
                        <a:srgbClr val="071D49"/>
                      </a:solidFill>
                      <a:effectLst/>
                      <a:uLnTx/>
                      <a:uFillTx/>
                      <a:latin typeface="Arial" panose="020B0604020202020204" pitchFamily="34" charset="0"/>
                      <a:cs typeface="Arial" charset="0"/>
                    </a:rPr>
                  </a:br>
                  <a:r>
                    <a:rPr kumimoji="0" lang="en-GB" sz="1000" b="1" i="0" u="none" strike="noStrike" kern="0" cap="none" spc="0" normalizeH="0" baseline="0" noProof="0" dirty="0">
                      <a:ln>
                        <a:noFill/>
                      </a:ln>
                      <a:solidFill>
                        <a:srgbClr val="071D49"/>
                      </a:solidFill>
                      <a:effectLst/>
                      <a:uLnTx/>
                      <a:uFillTx/>
                      <a:latin typeface="Arial" panose="020B0604020202020204" pitchFamily="34" charset="0"/>
                      <a:cs typeface="Arial" charset="0"/>
                    </a:rPr>
                    <a:t> CD4+ T-cell count, cells/mm</a:t>
                  </a:r>
                  <a:r>
                    <a:rPr kumimoji="0" lang="en-GB" sz="1000" b="1" i="0" u="none" strike="noStrike" kern="0" cap="none" spc="0" normalizeH="0" baseline="30000" noProof="0" dirty="0">
                      <a:ln>
                        <a:noFill/>
                      </a:ln>
                      <a:solidFill>
                        <a:srgbClr val="071D49"/>
                      </a:solidFill>
                      <a:effectLst/>
                      <a:uLnTx/>
                      <a:uFillTx/>
                      <a:latin typeface="Arial" panose="020B0604020202020204" pitchFamily="34" charset="0"/>
                      <a:cs typeface="Arial" charset="0"/>
                    </a:rPr>
                    <a:t>3</a:t>
                  </a:r>
                </a:p>
              </p:txBody>
            </p:sp>
          </p:grpSp>
          <p:sp>
            <p:nvSpPr>
              <p:cNvPr id="58" name="TextBox 57">
                <a:extLst>
                  <a:ext uri="{FF2B5EF4-FFF2-40B4-BE49-F238E27FC236}">
                    <a16:creationId xmlns:a16="http://schemas.microsoft.com/office/drawing/2014/main" id="{2C8DD4A6-F7C2-477D-B84F-3830DC445D2B}"/>
                  </a:ext>
                </a:extLst>
              </p:cNvPr>
              <p:cNvSpPr txBox="1"/>
              <p:nvPr/>
            </p:nvSpPr>
            <p:spPr bwMode="auto">
              <a:xfrm>
                <a:off x="12803633" y="11742453"/>
                <a:ext cx="187073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1129325"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rgbClr val="071D49"/>
                    </a:solidFill>
                    <a:effectLst/>
                    <a:uLnTx/>
                    <a:uFillTx/>
                    <a:ea typeface="Calibri" panose="020F0502020204030204" pitchFamily="34" charset="0"/>
                    <a:cs typeface="Arial" charset="0"/>
                  </a:rPr>
                  <a:t>Week</a:t>
                </a:r>
                <a:endParaRPr kumimoji="0" lang="en-GB" sz="1000" b="1" i="0" u="none" strike="noStrike" kern="0" cap="none" spc="0" normalizeH="0" baseline="0" noProof="0" dirty="0">
                  <a:ln>
                    <a:noFill/>
                  </a:ln>
                  <a:solidFill>
                    <a:srgbClr val="071D49"/>
                  </a:solidFill>
                  <a:effectLst/>
                  <a:uLnTx/>
                  <a:uFillTx/>
                  <a:latin typeface="Calibri" pitchFamily="34" charset="0"/>
                  <a:cs typeface="Arial" charset="0"/>
                </a:endParaRPr>
              </a:p>
            </p:txBody>
          </p:sp>
          <p:sp>
            <p:nvSpPr>
              <p:cNvPr id="59" name="TextBox 58">
                <a:extLst>
                  <a:ext uri="{FF2B5EF4-FFF2-40B4-BE49-F238E27FC236}">
                    <a16:creationId xmlns:a16="http://schemas.microsoft.com/office/drawing/2014/main" id="{EE22EE98-96AD-4DC6-AC5D-56E1B09C7796}"/>
                  </a:ext>
                </a:extLst>
              </p:cNvPr>
              <p:cNvSpPr txBox="1"/>
              <p:nvPr/>
            </p:nvSpPr>
            <p:spPr bwMode="auto">
              <a:xfrm>
                <a:off x="10591933" y="11931142"/>
                <a:ext cx="133480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marL="0" marR="0" lvl="0" indent="0" algn="r" defTabSz="548640" eaLnBrk="0" fontAlgn="base" latinLnBrk="0" hangingPunct="0">
                  <a:lnSpc>
                    <a:spcPct val="100000"/>
                  </a:lnSpc>
                  <a:spcBef>
                    <a:spcPct val="0"/>
                  </a:spcBef>
                  <a:spcAft>
                    <a:spcPct val="0"/>
                  </a:spcAft>
                  <a:buClrTx/>
                  <a:buSzTx/>
                  <a:buFontTx/>
                  <a:buNone/>
                  <a:tabLst/>
                  <a:defRPr/>
                </a:pPr>
                <a:r>
                  <a:rPr kumimoji="0" lang="en-US" sz="700" b="1" i="0" u="none" strike="noStrike" kern="0" cap="none" spc="0" normalizeH="0" baseline="0" noProof="0" dirty="0">
                    <a:ln>
                      <a:noFill/>
                    </a:ln>
                    <a:solidFill>
                      <a:srgbClr val="071D49"/>
                    </a:solidFill>
                    <a:effectLst/>
                    <a:uLnTx/>
                    <a:uFillTx/>
                    <a:cs typeface="Arial" panose="020B0604020202020204" pitchFamily="34" charset="0"/>
                  </a:rPr>
                  <a:t>Virologic response, N=</a:t>
                </a:r>
              </a:p>
            </p:txBody>
          </p:sp>
          <p:sp>
            <p:nvSpPr>
              <p:cNvPr id="60" name="TextBox 59">
                <a:extLst>
                  <a:ext uri="{FF2B5EF4-FFF2-40B4-BE49-F238E27FC236}">
                    <a16:creationId xmlns:a16="http://schemas.microsoft.com/office/drawing/2014/main" id="{8A64A54B-A4DB-414A-86CB-1F6E3B52907D}"/>
                  </a:ext>
                </a:extLst>
              </p:cNvPr>
              <p:cNvSpPr txBox="1"/>
              <p:nvPr/>
            </p:nvSpPr>
            <p:spPr bwMode="auto">
              <a:xfrm>
                <a:off x="11998226" y="12050080"/>
                <a:ext cx="19354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marL="0" marR="0" lvl="0" indent="0" algn="ctr" defTabSz="548640" eaLnBrk="0" fontAlgn="base" latinLnBrk="0" hangingPunct="0">
                  <a:lnSpc>
                    <a:spcPct val="100000"/>
                  </a:lnSpc>
                  <a:spcBef>
                    <a:spcPct val="0"/>
                  </a:spcBef>
                  <a:spcAft>
                    <a:spcPct val="0"/>
                  </a:spcAft>
                  <a:buClrTx/>
                  <a:buSzTx/>
                  <a:buFontTx/>
                  <a:buNone/>
                  <a:tabLst/>
                  <a:defRPr/>
                </a:pPr>
                <a:r>
                  <a:rPr kumimoji="0" lang="en-US" sz="700" i="0" u="none" strike="noStrike" kern="0" cap="none" spc="0" normalizeH="0" baseline="0" noProof="0" dirty="0">
                    <a:ln>
                      <a:noFill/>
                    </a:ln>
                    <a:solidFill>
                      <a:srgbClr val="0070C0"/>
                    </a:solidFill>
                    <a:effectLst/>
                    <a:uLnTx/>
                    <a:uFillTx/>
                    <a:cs typeface="Arial" panose="020B0604020202020204" pitchFamily="34" charset="0"/>
                  </a:rPr>
                  <a:t>145</a:t>
                </a:r>
              </a:p>
            </p:txBody>
          </p:sp>
          <p:sp>
            <p:nvSpPr>
              <p:cNvPr id="61" name="TextBox 60">
                <a:extLst>
                  <a:ext uri="{FF2B5EF4-FFF2-40B4-BE49-F238E27FC236}">
                    <a16:creationId xmlns:a16="http://schemas.microsoft.com/office/drawing/2014/main" id="{0951BE85-CD5D-4E8B-A4FD-BD73F75FB860}"/>
                  </a:ext>
                </a:extLst>
              </p:cNvPr>
              <p:cNvSpPr txBox="1"/>
              <p:nvPr/>
            </p:nvSpPr>
            <p:spPr bwMode="auto">
              <a:xfrm>
                <a:off x="12442524" y="12050080"/>
                <a:ext cx="15142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pPr marL="0" marR="0" lvl="0" indent="0" algn="ctr" defTabSz="548640" eaLnBrk="0" fontAlgn="base" latinLnBrk="0" hangingPunct="0">
                  <a:lnSpc>
                    <a:spcPct val="100000"/>
                  </a:lnSpc>
                  <a:spcBef>
                    <a:spcPct val="0"/>
                  </a:spcBef>
                  <a:spcAft>
                    <a:spcPct val="0"/>
                  </a:spcAft>
                  <a:buClrTx/>
                  <a:buSzTx/>
                  <a:buFontTx/>
                  <a:buNone/>
                  <a:tabLst/>
                  <a:defRPr/>
                </a:pPr>
                <a:r>
                  <a:rPr kumimoji="0" lang="en-US" sz="700" i="0" u="none" strike="noStrike" kern="0" cap="none" spc="0" normalizeH="0" baseline="0" noProof="0" dirty="0">
                    <a:ln>
                      <a:noFill/>
                    </a:ln>
                    <a:solidFill>
                      <a:srgbClr val="0070C0"/>
                    </a:solidFill>
                    <a:effectLst/>
                    <a:uLnTx/>
                    <a:uFillTx/>
                    <a:cs typeface="Arial" panose="020B0604020202020204" pitchFamily="34" charset="0"/>
                  </a:rPr>
                  <a:t>142</a:t>
                </a:r>
              </a:p>
            </p:txBody>
          </p:sp>
          <p:sp>
            <p:nvSpPr>
              <p:cNvPr id="62" name="TextBox 61">
                <a:extLst>
                  <a:ext uri="{FF2B5EF4-FFF2-40B4-BE49-F238E27FC236}">
                    <a16:creationId xmlns:a16="http://schemas.microsoft.com/office/drawing/2014/main" id="{A585E6A1-C7F3-4DB6-A97F-A807CE0FCE00}"/>
                  </a:ext>
                </a:extLst>
              </p:cNvPr>
              <p:cNvSpPr txBox="1"/>
              <p:nvPr/>
            </p:nvSpPr>
            <p:spPr bwMode="auto">
              <a:xfrm>
                <a:off x="13236802" y="12050080"/>
                <a:ext cx="15142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pPr marL="0" marR="0" lvl="0" indent="0" algn="ctr" defTabSz="548640" eaLnBrk="0" fontAlgn="base" latinLnBrk="0" hangingPunct="0">
                  <a:lnSpc>
                    <a:spcPct val="100000"/>
                  </a:lnSpc>
                  <a:spcBef>
                    <a:spcPct val="0"/>
                  </a:spcBef>
                  <a:spcAft>
                    <a:spcPct val="0"/>
                  </a:spcAft>
                  <a:buClrTx/>
                  <a:buSzTx/>
                  <a:buFontTx/>
                  <a:buNone/>
                  <a:tabLst/>
                  <a:defRPr/>
                </a:pPr>
                <a:r>
                  <a:rPr kumimoji="0" lang="en-US" sz="700" i="0" u="none" strike="noStrike" kern="0" cap="none" spc="0" normalizeH="0" baseline="0" noProof="0" dirty="0">
                    <a:ln>
                      <a:noFill/>
                    </a:ln>
                    <a:solidFill>
                      <a:srgbClr val="0070C0"/>
                    </a:solidFill>
                    <a:effectLst/>
                    <a:uLnTx/>
                    <a:uFillTx/>
                    <a:cs typeface="Arial" panose="020B0604020202020204" pitchFamily="34" charset="0"/>
                  </a:rPr>
                  <a:t>161</a:t>
                </a:r>
              </a:p>
            </p:txBody>
          </p:sp>
          <p:sp>
            <p:nvSpPr>
              <p:cNvPr id="63" name="TextBox 62">
                <a:extLst>
                  <a:ext uri="{FF2B5EF4-FFF2-40B4-BE49-F238E27FC236}">
                    <a16:creationId xmlns:a16="http://schemas.microsoft.com/office/drawing/2014/main" id="{04E9455E-3EFD-41B8-B0CC-8E2038DF2D74}"/>
                  </a:ext>
                </a:extLst>
              </p:cNvPr>
              <p:cNvSpPr txBox="1"/>
              <p:nvPr/>
            </p:nvSpPr>
            <p:spPr bwMode="auto">
              <a:xfrm>
                <a:off x="14848398" y="12050080"/>
                <a:ext cx="15142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pPr marL="0" marR="0" lvl="0" indent="0" algn="ctr" defTabSz="548640" eaLnBrk="0" fontAlgn="base" latinLnBrk="0" hangingPunct="0">
                  <a:lnSpc>
                    <a:spcPct val="100000"/>
                  </a:lnSpc>
                  <a:spcBef>
                    <a:spcPct val="0"/>
                  </a:spcBef>
                  <a:spcAft>
                    <a:spcPct val="0"/>
                  </a:spcAft>
                  <a:buClrTx/>
                  <a:buSzTx/>
                  <a:buFontTx/>
                  <a:buNone/>
                  <a:tabLst/>
                  <a:defRPr/>
                </a:pPr>
                <a:r>
                  <a:rPr kumimoji="0" lang="en-US" sz="700" i="0" u="none" strike="noStrike" kern="0" cap="none" spc="0" normalizeH="0" baseline="0" noProof="0" dirty="0">
                    <a:ln>
                      <a:noFill/>
                    </a:ln>
                    <a:solidFill>
                      <a:srgbClr val="0070C0"/>
                    </a:solidFill>
                    <a:effectLst/>
                    <a:uLnTx/>
                    <a:uFillTx/>
                    <a:cs typeface="Arial" panose="020B0604020202020204" pitchFamily="34" charset="0"/>
                  </a:rPr>
                  <a:t>134</a:t>
                </a:r>
              </a:p>
            </p:txBody>
          </p:sp>
          <p:sp>
            <p:nvSpPr>
              <p:cNvPr id="64" name="TextBox 63">
                <a:extLst>
                  <a:ext uri="{FF2B5EF4-FFF2-40B4-BE49-F238E27FC236}">
                    <a16:creationId xmlns:a16="http://schemas.microsoft.com/office/drawing/2014/main" id="{198F2224-F709-4156-945E-A4A178593149}"/>
                  </a:ext>
                </a:extLst>
              </p:cNvPr>
              <p:cNvSpPr txBox="1"/>
              <p:nvPr/>
            </p:nvSpPr>
            <p:spPr bwMode="auto">
              <a:xfrm>
                <a:off x="15606241" y="12050080"/>
                <a:ext cx="21474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marL="0" marR="0" lvl="0" indent="0" algn="ctr" defTabSz="548640" eaLnBrk="0" fontAlgn="base" latinLnBrk="0" hangingPunct="0">
                  <a:lnSpc>
                    <a:spcPct val="100000"/>
                  </a:lnSpc>
                  <a:spcBef>
                    <a:spcPct val="0"/>
                  </a:spcBef>
                  <a:spcAft>
                    <a:spcPct val="0"/>
                  </a:spcAft>
                  <a:buClrTx/>
                  <a:buSzTx/>
                  <a:buFontTx/>
                  <a:buNone/>
                  <a:tabLst/>
                  <a:defRPr/>
                </a:pPr>
                <a:r>
                  <a:rPr kumimoji="0" lang="en-US" sz="700" i="0" u="none" strike="noStrike" kern="0" cap="none" spc="0" normalizeH="0" baseline="0" noProof="0" dirty="0">
                    <a:ln>
                      <a:noFill/>
                    </a:ln>
                    <a:solidFill>
                      <a:srgbClr val="0070C0"/>
                    </a:solidFill>
                    <a:effectLst/>
                    <a:uLnTx/>
                    <a:uFillTx/>
                    <a:cs typeface="Arial" panose="020B0604020202020204" pitchFamily="34" charset="0"/>
                  </a:rPr>
                  <a:t>103</a:t>
                </a:r>
              </a:p>
            </p:txBody>
          </p:sp>
          <p:sp>
            <p:nvSpPr>
              <p:cNvPr id="65" name="TextBox 64">
                <a:extLst>
                  <a:ext uri="{FF2B5EF4-FFF2-40B4-BE49-F238E27FC236}">
                    <a16:creationId xmlns:a16="http://schemas.microsoft.com/office/drawing/2014/main" id="{17F201E8-9CB9-4778-B930-6D768A355B86}"/>
                  </a:ext>
                </a:extLst>
              </p:cNvPr>
              <p:cNvSpPr txBox="1"/>
              <p:nvPr/>
            </p:nvSpPr>
            <p:spPr bwMode="auto">
              <a:xfrm>
                <a:off x="14044561" y="12050080"/>
                <a:ext cx="15142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pPr marL="0" marR="0" lvl="0" indent="0" algn="ctr" defTabSz="548640" eaLnBrk="0" fontAlgn="base" latinLnBrk="0" hangingPunct="0">
                  <a:lnSpc>
                    <a:spcPct val="100000"/>
                  </a:lnSpc>
                  <a:spcBef>
                    <a:spcPct val="0"/>
                  </a:spcBef>
                  <a:spcAft>
                    <a:spcPct val="0"/>
                  </a:spcAft>
                  <a:buClrTx/>
                  <a:buSzTx/>
                  <a:buFontTx/>
                  <a:buNone/>
                  <a:tabLst/>
                  <a:defRPr/>
                </a:pPr>
                <a:r>
                  <a:rPr kumimoji="0" lang="en-US" sz="700" i="0" u="none" strike="noStrike" kern="0" cap="none" spc="0" normalizeH="0" baseline="0" noProof="0" dirty="0">
                    <a:ln>
                      <a:noFill/>
                    </a:ln>
                    <a:solidFill>
                      <a:srgbClr val="0070C0"/>
                    </a:solidFill>
                    <a:effectLst/>
                    <a:uLnTx/>
                    <a:uFillTx/>
                    <a:cs typeface="Arial" panose="020B0604020202020204" pitchFamily="34" charset="0"/>
                  </a:rPr>
                  <a:t>139</a:t>
                </a:r>
              </a:p>
            </p:txBody>
          </p:sp>
          <p:sp>
            <p:nvSpPr>
              <p:cNvPr id="66" name="TextBox 65">
                <a:extLst>
                  <a:ext uri="{FF2B5EF4-FFF2-40B4-BE49-F238E27FC236}">
                    <a16:creationId xmlns:a16="http://schemas.microsoft.com/office/drawing/2014/main" id="{4537AC79-BE9C-4220-977D-4565E63BCE9A}"/>
                  </a:ext>
                </a:extLst>
              </p:cNvPr>
              <p:cNvSpPr txBox="1"/>
              <p:nvPr/>
            </p:nvSpPr>
            <p:spPr bwMode="auto">
              <a:xfrm>
                <a:off x="10896988" y="12050073"/>
                <a:ext cx="101975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marL="0" marR="0" lvl="0" indent="0" algn="r" defTabSz="548640" eaLnBrk="0" fontAlgn="base" latinLnBrk="0" hangingPunct="0">
                  <a:lnSpc>
                    <a:spcPct val="100000"/>
                  </a:lnSpc>
                  <a:spcBef>
                    <a:spcPct val="0"/>
                  </a:spcBef>
                  <a:spcAft>
                    <a:spcPct val="0"/>
                  </a:spcAft>
                  <a:buClrTx/>
                  <a:buSzTx/>
                  <a:buFontTx/>
                  <a:buNone/>
                  <a:tabLst/>
                  <a:defRPr/>
                </a:pPr>
                <a:r>
                  <a:rPr kumimoji="0" lang="en-US" sz="700" i="0" u="none" strike="noStrike" kern="0" cap="none" spc="0" normalizeH="0" baseline="0" noProof="0" dirty="0">
                    <a:ln>
                      <a:noFill/>
                    </a:ln>
                    <a:solidFill>
                      <a:srgbClr val="0070C0"/>
                    </a:solidFill>
                    <a:effectLst/>
                    <a:uLnTx/>
                    <a:uFillTx/>
                    <a:cs typeface="Arial" panose="020B0604020202020204" pitchFamily="34" charset="0"/>
                  </a:rPr>
                  <a:t>&lt;40 c/mL</a:t>
                </a:r>
              </a:p>
            </p:txBody>
          </p:sp>
          <p:sp>
            <p:nvSpPr>
              <p:cNvPr id="67" name="TextBox 66">
                <a:extLst>
                  <a:ext uri="{FF2B5EF4-FFF2-40B4-BE49-F238E27FC236}">
                    <a16:creationId xmlns:a16="http://schemas.microsoft.com/office/drawing/2014/main" id="{245C6189-F567-4F87-8B2E-5F3071AEF4D6}"/>
                  </a:ext>
                </a:extLst>
              </p:cNvPr>
              <p:cNvSpPr txBox="1"/>
              <p:nvPr/>
            </p:nvSpPr>
            <p:spPr bwMode="auto">
              <a:xfrm>
                <a:off x="12022175" y="12162200"/>
                <a:ext cx="15142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pPr marL="0" marR="0" lvl="0" indent="0" algn="ctr" defTabSz="548640" eaLnBrk="0" fontAlgn="base" latinLnBrk="0" hangingPunct="0">
                  <a:lnSpc>
                    <a:spcPct val="100000"/>
                  </a:lnSpc>
                  <a:spcBef>
                    <a:spcPct val="0"/>
                  </a:spcBef>
                  <a:spcAft>
                    <a:spcPct val="0"/>
                  </a:spcAft>
                  <a:buClrTx/>
                  <a:buSzTx/>
                  <a:buFontTx/>
                  <a:buNone/>
                  <a:tabLst/>
                  <a:defRPr/>
                </a:pPr>
                <a:r>
                  <a:rPr kumimoji="0" lang="en-US" sz="700" i="0" u="none" strike="noStrike" kern="0" cap="none" spc="0" normalizeH="0" baseline="0" noProof="0" dirty="0">
                    <a:ln>
                      <a:noFill/>
                    </a:ln>
                    <a:solidFill>
                      <a:schemeClr val="accent3"/>
                    </a:solidFill>
                    <a:effectLst/>
                    <a:uLnTx/>
                    <a:uFillTx/>
                    <a:cs typeface="Arial" panose="020B0604020202020204" pitchFamily="34" charset="0"/>
                  </a:rPr>
                  <a:t>102</a:t>
                </a:r>
              </a:p>
            </p:txBody>
          </p:sp>
          <p:sp>
            <p:nvSpPr>
              <p:cNvPr id="68" name="TextBox 67">
                <a:extLst>
                  <a:ext uri="{FF2B5EF4-FFF2-40B4-BE49-F238E27FC236}">
                    <a16:creationId xmlns:a16="http://schemas.microsoft.com/office/drawing/2014/main" id="{9C9BE8A0-54B5-46B9-AD82-FD2248173611}"/>
                  </a:ext>
                </a:extLst>
              </p:cNvPr>
              <p:cNvSpPr txBox="1"/>
              <p:nvPr/>
            </p:nvSpPr>
            <p:spPr bwMode="auto">
              <a:xfrm>
                <a:off x="12467759" y="12162200"/>
                <a:ext cx="1009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pPr marL="0" marR="0" lvl="0" indent="0" algn="ctr" defTabSz="548640" eaLnBrk="0" fontAlgn="base" latinLnBrk="0" hangingPunct="0">
                  <a:lnSpc>
                    <a:spcPct val="100000"/>
                  </a:lnSpc>
                  <a:spcBef>
                    <a:spcPct val="0"/>
                  </a:spcBef>
                  <a:spcAft>
                    <a:spcPct val="0"/>
                  </a:spcAft>
                  <a:buClrTx/>
                  <a:buSzTx/>
                  <a:buFontTx/>
                  <a:buNone/>
                  <a:tabLst/>
                  <a:defRPr/>
                </a:pPr>
                <a:r>
                  <a:rPr kumimoji="0" lang="en-US" sz="700" i="0" u="none" strike="noStrike" kern="0" cap="none" spc="0" normalizeH="0" baseline="0" noProof="0" dirty="0">
                    <a:ln>
                      <a:noFill/>
                    </a:ln>
                    <a:solidFill>
                      <a:schemeClr val="accent3"/>
                    </a:solidFill>
                    <a:effectLst/>
                    <a:uLnTx/>
                    <a:uFillTx/>
                    <a:cs typeface="Arial" panose="020B0604020202020204" pitchFamily="34" charset="0"/>
                  </a:rPr>
                  <a:t>86</a:t>
                </a:r>
              </a:p>
            </p:txBody>
          </p:sp>
          <p:sp>
            <p:nvSpPr>
              <p:cNvPr id="69" name="TextBox 68">
                <a:extLst>
                  <a:ext uri="{FF2B5EF4-FFF2-40B4-BE49-F238E27FC236}">
                    <a16:creationId xmlns:a16="http://schemas.microsoft.com/office/drawing/2014/main" id="{7C321060-6D8C-453E-A577-16001F0CF7E0}"/>
                  </a:ext>
                </a:extLst>
              </p:cNvPr>
              <p:cNvSpPr txBox="1"/>
              <p:nvPr/>
            </p:nvSpPr>
            <p:spPr bwMode="auto">
              <a:xfrm>
                <a:off x="13262039" y="12162200"/>
                <a:ext cx="1009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pPr marL="0" marR="0" lvl="0" indent="0" algn="ctr" defTabSz="548640" eaLnBrk="0" fontAlgn="base" latinLnBrk="0" hangingPunct="0">
                  <a:lnSpc>
                    <a:spcPct val="100000"/>
                  </a:lnSpc>
                  <a:spcBef>
                    <a:spcPct val="0"/>
                  </a:spcBef>
                  <a:spcAft>
                    <a:spcPct val="0"/>
                  </a:spcAft>
                  <a:buClrTx/>
                  <a:buSzTx/>
                  <a:buFontTx/>
                  <a:buNone/>
                  <a:tabLst/>
                  <a:defRPr/>
                </a:pPr>
                <a:r>
                  <a:rPr kumimoji="0" lang="en-US" sz="700" i="0" u="none" strike="noStrike" kern="0" cap="none" spc="0" normalizeH="0" baseline="0" noProof="0" dirty="0">
                    <a:ln>
                      <a:noFill/>
                    </a:ln>
                    <a:solidFill>
                      <a:schemeClr val="accent3"/>
                    </a:solidFill>
                    <a:effectLst/>
                    <a:uLnTx/>
                    <a:uFillTx/>
                    <a:cs typeface="Arial" panose="020B0604020202020204" pitchFamily="34" charset="0"/>
                  </a:rPr>
                  <a:t>50</a:t>
                </a:r>
              </a:p>
            </p:txBody>
          </p:sp>
          <p:sp>
            <p:nvSpPr>
              <p:cNvPr id="70" name="TextBox 69">
                <a:extLst>
                  <a:ext uri="{FF2B5EF4-FFF2-40B4-BE49-F238E27FC236}">
                    <a16:creationId xmlns:a16="http://schemas.microsoft.com/office/drawing/2014/main" id="{DF1DC5B9-FF73-4A47-805F-FD66DBA8BB4D}"/>
                  </a:ext>
                </a:extLst>
              </p:cNvPr>
              <p:cNvSpPr txBox="1"/>
              <p:nvPr/>
            </p:nvSpPr>
            <p:spPr bwMode="auto">
              <a:xfrm>
                <a:off x="14873635" y="12162200"/>
                <a:ext cx="1009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pPr marL="0" marR="0" lvl="0" indent="0" algn="ctr" defTabSz="548640" eaLnBrk="0" fontAlgn="base" latinLnBrk="0" hangingPunct="0">
                  <a:lnSpc>
                    <a:spcPct val="100000"/>
                  </a:lnSpc>
                  <a:spcBef>
                    <a:spcPct val="0"/>
                  </a:spcBef>
                  <a:spcAft>
                    <a:spcPct val="0"/>
                  </a:spcAft>
                  <a:buClrTx/>
                  <a:buSzTx/>
                  <a:buFontTx/>
                  <a:buNone/>
                  <a:tabLst/>
                  <a:defRPr/>
                </a:pPr>
                <a:r>
                  <a:rPr kumimoji="0" lang="en-US" sz="700" i="0" u="none" strike="noStrike" kern="0" cap="none" spc="0" normalizeH="0" baseline="0" noProof="0" dirty="0">
                    <a:ln>
                      <a:noFill/>
                    </a:ln>
                    <a:solidFill>
                      <a:schemeClr val="accent3"/>
                    </a:solidFill>
                    <a:effectLst/>
                    <a:uLnTx/>
                    <a:uFillTx/>
                    <a:cs typeface="Arial" panose="020B0604020202020204" pitchFamily="34" charset="0"/>
                  </a:rPr>
                  <a:t>45</a:t>
                </a:r>
              </a:p>
            </p:txBody>
          </p:sp>
          <p:sp>
            <p:nvSpPr>
              <p:cNvPr id="71" name="TextBox 70">
                <a:extLst>
                  <a:ext uri="{FF2B5EF4-FFF2-40B4-BE49-F238E27FC236}">
                    <a16:creationId xmlns:a16="http://schemas.microsoft.com/office/drawing/2014/main" id="{9DF5B639-7158-4B0B-929F-B82E7778A81C}"/>
                  </a:ext>
                </a:extLst>
              </p:cNvPr>
              <p:cNvSpPr txBox="1"/>
              <p:nvPr/>
            </p:nvSpPr>
            <p:spPr bwMode="auto">
              <a:xfrm>
                <a:off x="15663728" y="12162200"/>
                <a:ext cx="1009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pPr marL="0" marR="0" lvl="0" indent="0" algn="ctr" defTabSz="548640" eaLnBrk="0" fontAlgn="base" latinLnBrk="0" hangingPunct="0">
                  <a:lnSpc>
                    <a:spcPct val="100000"/>
                  </a:lnSpc>
                  <a:spcBef>
                    <a:spcPct val="0"/>
                  </a:spcBef>
                  <a:spcAft>
                    <a:spcPct val="0"/>
                  </a:spcAft>
                  <a:buClrTx/>
                  <a:buSzTx/>
                  <a:buFontTx/>
                  <a:buNone/>
                  <a:tabLst/>
                  <a:defRPr/>
                </a:pPr>
                <a:r>
                  <a:rPr kumimoji="0" lang="en-US" sz="700" i="0" u="none" strike="noStrike" kern="0" cap="none" spc="0" normalizeH="0" baseline="0" noProof="0" dirty="0">
                    <a:ln>
                      <a:noFill/>
                    </a:ln>
                    <a:solidFill>
                      <a:schemeClr val="accent3"/>
                    </a:solidFill>
                    <a:effectLst/>
                    <a:uLnTx/>
                    <a:uFillTx/>
                    <a:cs typeface="Arial" panose="020B0604020202020204" pitchFamily="34" charset="0"/>
                  </a:rPr>
                  <a:t>36</a:t>
                </a:r>
              </a:p>
            </p:txBody>
          </p:sp>
          <p:sp>
            <p:nvSpPr>
              <p:cNvPr id="72" name="TextBox 71">
                <a:extLst>
                  <a:ext uri="{FF2B5EF4-FFF2-40B4-BE49-F238E27FC236}">
                    <a16:creationId xmlns:a16="http://schemas.microsoft.com/office/drawing/2014/main" id="{2E04782E-2BD3-40A6-B045-7B16E3106869}"/>
                  </a:ext>
                </a:extLst>
              </p:cNvPr>
              <p:cNvSpPr txBox="1"/>
              <p:nvPr/>
            </p:nvSpPr>
            <p:spPr bwMode="auto">
              <a:xfrm>
                <a:off x="14069799" y="12162200"/>
                <a:ext cx="1009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pPr marL="0" marR="0" lvl="0" indent="0" algn="ctr" defTabSz="548640" eaLnBrk="0" fontAlgn="base" latinLnBrk="0" hangingPunct="0">
                  <a:lnSpc>
                    <a:spcPct val="100000"/>
                  </a:lnSpc>
                  <a:spcBef>
                    <a:spcPct val="0"/>
                  </a:spcBef>
                  <a:spcAft>
                    <a:spcPct val="0"/>
                  </a:spcAft>
                  <a:buClrTx/>
                  <a:buSzTx/>
                  <a:buFontTx/>
                  <a:buNone/>
                  <a:tabLst/>
                  <a:defRPr/>
                </a:pPr>
                <a:r>
                  <a:rPr kumimoji="0" lang="en-US" sz="700" i="0" u="none" strike="noStrike" kern="0" cap="none" spc="0" normalizeH="0" baseline="0" noProof="0" dirty="0">
                    <a:ln>
                      <a:noFill/>
                    </a:ln>
                    <a:solidFill>
                      <a:schemeClr val="accent3"/>
                    </a:solidFill>
                    <a:effectLst/>
                    <a:uLnTx/>
                    <a:uFillTx/>
                    <a:cs typeface="Arial" panose="020B0604020202020204" pitchFamily="34" charset="0"/>
                  </a:rPr>
                  <a:t>56</a:t>
                </a:r>
              </a:p>
            </p:txBody>
          </p:sp>
          <p:sp>
            <p:nvSpPr>
              <p:cNvPr id="73" name="TextBox 72">
                <a:extLst>
                  <a:ext uri="{FF2B5EF4-FFF2-40B4-BE49-F238E27FC236}">
                    <a16:creationId xmlns:a16="http://schemas.microsoft.com/office/drawing/2014/main" id="{08EC3DE2-8B7C-4A71-98B3-1AA25CB2561E}"/>
                  </a:ext>
                </a:extLst>
              </p:cNvPr>
              <p:cNvSpPr txBox="1"/>
              <p:nvPr/>
            </p:nvSpPr>
            <p:spPr bwMode="auto">
              <a:xfrm>
                <a:off x="10866871" y="12162194"/>
                <a:ext cx="104987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marL="0" marR="0" lvl="0" indent="0" algn="r" defTabSz="548640" eaLnBrk="0" fontAlgn="base" latinLnBrk="0" hangingPunct="0">
                  <a:lnSpc>
                    <a:spcPct val="100000"/>
                  </a:lnSpc>
                  <a:spcBef>
                    <a:spcPct val="0"/>
                  </a:spcBef>
                  <a:spcAft>
                    <a:spcPct val="0"/>
                  </a:spcAft>
                  <a:buClrTx/>
                  <a:buSzTx/>
                  <a:buFontTx/>
                  <a:buNone/>
                  <a:tabLst/>
                  <a:defRPr/>
                </a:pPr>
                <a:r>
                  <a:rPr kumimoji="0" lang="en-US" sz="700" i="0" u="none" strike="noStrike" kern="0" cap="none" spc="0" normalizeH="0" baseline="0" noProof="0" dirty="0">
                    <a:ln>
                      <a:noFill/>
                    </a:ln>
                    <a:solidFill>
                      <a:schemeClr val="accent3"/>
                    </a:solidFill>
                    <a:effectLst/>
                    <a:uLnTx/>
                    <a:uFillTx/>
                    <a:cs typeface="Arial" panose="020B0604020202020204" pitchFamily="34" charset="0"/>
                  </a:rPr>
                  <a:t>≥40 c/mL</a:t>
                </a:r>
              </a:p>
            </p:txBody>
          </p:sp>
        </p:grpSp>
      </p:grpSp>
      <p:graphicFrame>
        <p:nvGraphicFramePr>
          <p:cNvPr id="77" name="Chart 76">
            <a:extLst>
              <a:ext uri="{FF2B5EF4-FFF2-40B4-BE49-F238E27FC236}">
                <a16:creationId xmlns:a16="http://schemas.microsoft.com/office/drawing/2014/main" id="{1A72B1ED-2723-46FD-8778-32047D793F53}"/>
              </a:ext>
            </a:extLst>
          </p:cNvPr>
          <p:cNvGraphicFramePr/>
          <p:nvPr>
            <p:extLst>
              <p:ext uri="{D42A27DB-BD31-4B8C-83A1-F6EECF244321}">
                <p14:modId xmlns:p14="http://schemas.microsoft.com/office/powerpoint/2010/main" val="1342681664"/>
              </p:ext>
            </p:extLst>
          </p:nvPr>
        </p:nvGraphicFramePr>
        <p:xfrm>
          <a:off x="7146639" y="2639589"/>
          <a:ext cx="4573839" cy="1884915"/>
        </p:xfrm>
        <a:graphic>
          <a:graphicData uri="http://schemas.openxmlformats.org/drawingml/2006/chart">
            <c:chart xmlns:c="http://schemas.openxmlformats.org/drawingml/2006/chart" xmlns:r="http://schemas.openxmlformats.org/officeDocument/2006/relationships" r:id="rId8"/>
          </a:graphicData>
        </a:graphic>
      </p:graphicFrame>
      <p:grpSp>
        <p:nvGrpSpPr>
          <p:cNvPr id="4" name="Group 3">
            <a:extLst>
              <a:ext uri="{FF2B5EF4-FFF2-40B4-BE49-F238E27FC236}">
                <a16:creationId xmlns:a16="http://schemas.microsoft.com/office/drawing/2014/main" id="{E6E557B4-B4D5-4C77-8D4C-1182E7065549}"/>
              </a:ext>
            </a:extLst>
          </p:cNvPr>
          <p:cNvGrpSpPr/>
          <p:nvPr/>
        </p:nvGrpSpPr>
        <p:grpSpPr>
          <a:xfrm>
            <a:off x="790708" y="1813706"/>
            <a:ext cx="5566201" cy="3302203"/>
            <a:chOff x="790708" y="1813706"/>
            <a:chExt cx="5566201" cy="3302203"/>
          </a:xfrm>
        </p:grpSpPr>
        <p:sp>
          <p:nvSpPr>
            <p:cNvPr id="160" name="Rectangle 159">
              <a:extLst>
                <a:ext uri="{FF2B5EF4-FFF2-40B4-BE49-F238E27FC236}">
                  <a16:creationId xmlns:a16="http://schemas.microsoft.com/office/drawing/2014/main" id="{4C3863C6-015D-46E0-B05C-69B1BE309F86}"/>
                </a:ext>
              </a:extLst>
            </p:cNvPr>
            <p:cNvSpPr/>
            <p:nvPr/>
          </p:nvSpPr>
          <p:spPr>
            <a:xfrm>
              <a:off x="790708" y="1813706"/>
              <a:ext cx="5566201" cy="3302203"/>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buClr>
                  <a:schemeClr val="accent1"/>
                </a:buClr>
              </a:pPr>
              <a:endParaRPr lang="en-GB" sz="1600" b="1" dirty="0">
                <a:solidFill>
                  <a:schemeClr val="accent1"/>
                </a:solidFill>
              </a:endParaRPr>
            </a:p>
          </p:txBody>
        </p:sp>
        <p:grpSp>
          <p:nvGrpSpPr>
            <p:cNvPr id="80" name="Group 79">
              <a:extLst>
                <a:ext uri="{FF2B5EF4-FFF2-40B4-BE49-F238E27FC236}">
                  <a16:creationId xmlns:a16="http://schemas.microsoft.com/office/drawing/2014/main" id="{FA814D5E-95F9-4A2B-84AD-20A2AAAF505C}"/>
                </a:ext>
              </a:extLst>
            </p:cNvPr>
            <p:cNvGrpSpPr/>
            <p:nvPr/>
          </p:nvGrpSpPr>
          <p:grpSpPr>
            <a:xfrm>
              <a:off x="2081329" y="2452645"/>
              <a:ext cx="1675057" cy="280039"/>
              <a:chOff x="2071998" y="2461976"/>
              <a:chExt cx="1675057" cy="280039"/>
            </a:xfrm>
          </p:grpSpPr>
          <p:sp>
            <p:nvSpPr>
              <p:cNvPr id="81" name="TextBox 80">
                <a:extLst>
                  <a:ext uri="{FF2B5EF4-FFF2-40B4-BE49-F238E27FC236}">
                    <a16:creationId xmlns:a16="http://schemas.microsoft.com/office/drawing/2014/main" id="{70A43FF1-4CE3-460C-B6E1-7FA383FE136F}"/>
                  </a:ext>
                </a:extLst>
              </p:cNvPr>
              <p:cNvSpPr txBox="1"/>
              <p:nvPr/>
            </p:nvSpPr>
            <p:spPr>
              <a:xfrm>
                <a:off x="2330986" y="2461976"/>
                <a:ext cx="1299120" cy="125190"/>
              </a:xfrm>
              <a:prstGeom prst="rect">
                <a:avLst/>
              </a:prstGeom>
              <a:noFill/>
            </p:spPr>
            <p:txBody>
              <a:bodyPr wrap="none" lIns="0" tIns="0" rIns="0" bIns="0" rtlCol="0">
                <a:spAutoFit/>
              </a:bodyPr>
              <a:lstStyle/>
              <a:p>
                <a:pPr marL="0" marR="0" lvl="0" indent="0" defTabSz="1129325" eaLnBrk="1" fontAlgn="base" latinLnBrk="0" hangingPunct="1">
                  <a:lnSpc>
                    <a:spcPct val="100000"/>
                  </a:lnSpc>
                  <a:spcBef>
                    <a:spcPct val="0"/>
                  </a:spcBef>
                  <a:spcAft>
                    <a:spcPct val="0"/>
                  </a:spcAft>
                  <a:buClrTx/>
                  <a:buSzTx/>
                  <a:buFontTx/>
                  <a:buNone/>
                  <a:tabLst/>
                  <a:defRPr/>
                </a:pPr>
                <a:r>
                  <a:rPr kumimoji="0" lang="en-GB" sz="700" b="0" i="0" u="none" strike="noStrike" kern="0" cap="none" spc="0" normalizeH="0" baseline="0" noProof="0" dirty="0">
                    <a:ln>
                      <a:noFill/>
                    </a:ln>
                    <a:solidFill>
                      <a:srgbClr val="071D49"/>
                    </a:solidFill>
                    <a:effectLst/>
                    <a:uLnTx/>
                    <a:uFillTx/>
                    <a:cs typeface="Arial" charset="0"/>
                  </a:rPr>
                  <a:t>Randomized Cohort (N=272)</a:t>
                </a:r>
              </a:p>
            </p:txBody>
          </p:sp>
          <p:sp>
            <p:nvSpPr>
              <p:cNvPr id="82" name="TextBox 81">
                <a:extLst>
                  <a:ext uri="{FF2B5EF4-FFF2-40B4-BE49-F238E27FC236}">
                    <a16:creationId xmlns:a16="http://schemas.microsoft.com/office/drawing/2014/main" id="{D31E2A45-CC18-4671-9351-72326360870F}"/>
                  </a:ext>
                </a:extLst>
              </p:cNvPr>
              <p:cNvSpPr txBox="1"/>
              <p:nvPr/>
            </p:nvSpPr>
            <p:spPr>
              <a:xfrm>
                <a:off x="2324880" y="2616825"/>
                <a:ext cx="1422175" cy="125190"/>
              </a:xfrm>
              <a:prstGeom prst="rect">
                <a:avLst/>
              </a:prstGeom>
              <a:noFill/>
            </p:spPr>
            <p:txBody>
              <a:bodyPr wrap="none" lIns="0" tIns="0" rIns="0" bIns="0" rtlCol="0">
                <a:spAutoFit/>
              </a:bodyPr>
              <a:lstStyle/>
              <a:p>
                <a:pPr marL="0" marR="0" lvl="0" indent="0" defTabSz="1129325" eaLnBrk="1" fontAlgn="base" latinLnBrk="0" hangingPunct="1">
                  <a:lnSpc>
                    <a:spcPct val="100000"/>
                  </a:lnSpc>
                  <a:spcBef>
                    <a:spcPct val="0"/>
                  </a:spcBef>
                  <a:spcAft>
                    <a:spcPct val="0"/>
                  </a:spcAft>
                  <a:buClrTx/>
                  <a:buSzTx/>
                  <a:buFontTx/>
                  <a:buNone/>
                  <a:tabLst/>
                  <a:defRPr/>
                </a:pPr>
                <a:r>
                  <a:rPr kumimoji="0" lang="en-GB" sz="700" b="0" i="0" u="none" strike="noStrike" kern="0" cap="none" spc="0" normalizeH="0" baseline="0" noProof="0" dirty="0">
                    <a:ln>
                      <a:noFill/>
                    </a:ln>
                    <a:solidFill>
                      <a:srgbClr val="071D49"/>
                    </a:solidFill>
                    <a:effectLst/>
                    <a:uLnTx/>
                    <a:uFillTx/>
                    <a:cs typeface="Arial" charset="0"/>
                  </a:rPr>
                  <a:t>Non-randomized Cohort (N=99)</a:t>
                </a:r>
              </a:p>
            </p:txBody>
          </p:sp>
          <p:sp>
            <p:nvSpPr>
              <p:cNvPr id="83" name="Oval 82">
                <a:extLst>
                  <a:ext uri="{FF2B5EF4-FFF2-40B4-BE49-F238E27FC236}">
                    <a16:creationId xmlns:a16="http://schemas.microsoft.com/office/drawing/2014/main" id="{A892D3D8-22A2-48EF-9787-EF382F3F92AA}"/>
                  </a:ext>
                </a:extLst>
              </p:cNvPr>
              <p:cNvSpPr/>
              <p:nvPr/>
            </p:nvSpPr>
            <p:spPr>
              <a:xfrm>
                <a:off x="2128462" y="2662558"/>
                <a:ext cx="45613" cy="44695"/>
              </a:xfrm>
              <a:prstGeom prst="ellipse">
                <a:avLst/>
              </a:prstGeom>
              <a:solidFill>
                <a:srgbClr val="00B050"/>
              </a:solidFill>
              <a:ln w="25400" cap="flat" cmpd="sng" algn="ctr">
                <a:solidFill>
                  <a:schemeClr val="accent2"/>
                </a:solidFill>
                <a:prstDash val="solid"/>
              </a:ln>
              <a:effectLst/>
            </p:spPr>
            <p:txBody>
              <a:bodyPr rtlCol="0" anchor="ctr"/>
              <a:lstStyle/>
              <a:p>
                <a:pPr marL="0" marR="0" lvl="0" indent="0" algn="ctr" defTabSz="1129325" eaLnBrk="1" fontAlgn="base" latinLnBrk="0" hangingPunct="1">
                  <a:lnSpc>
                    <a:spcPct val="100000"/>
                  </a:lnSpc>
                  <a:spcBef>
                    <a:spcPct val="0"/>
                  </a:spcBef>
                  <a:spcAft>
                    <a:spcPct val="0"/>
                  </a:spcAft>
                  <a:buClrTx/>
                  <a:buSzTx/>
                  <a:buFontTx/>
                  <a:buNone/>
                  <a:tabLst/>
                  <a:defRPr/>
                </a:pPr>
                <a:endParaRPr kumimoji="0" lang="en-GB" sz="674" b="0" i="0" u="none" strike="noStrike" kern="0" cap="none" spc="0" normalizeH="0" baseline="0" noProof="0" dirty="0">
                  <a:ln>
                    <a:noFill/>
                  </a:ln>
                  <a:solidFill>
                    <a:srgbClr val="FFFFFF"/>
                  </a:solidFill>
                  <a:effectLst/>
                  <a:uLnTx/>
                  <a:uFillTx/>
                  <a:latin typeface="Arial" panose="020B0604020202020204"/>
                  <a:ea typeface="+mn-ea"/>
                  <a:cs typeface="+mn-cs"/>
                </a:endParaRPr>
              </a:p>
            </p:txBody>
          </p:sp>
          <p:cxnSp>
            <p:nvCxnSpPr>
              <p:cNvPr id="84" name="Straight Connector 83">
                <a:extLst>
                  <a:ext uri="{FF2B5EF4-FFF2-40B4-BE49-F238E27FC236}">
                    <a16:creationId xmlns:a16="http://schemas.microsoft.com/office/drawing/2014/main" id="{DC597934-4360-4C47-9209-4F08E791A264}"/>
                  </a:ext>
                </a:extLst>
              </p:cNvPr>
              <p:cNvCxnSpPr/>
              <p:nvPr/>
            </p:nvCxnSpPr>
            <p:spPr>
              <a:xfrm>
                <a:off x="2071998" y="2684906"/>
                <a:ext cx="158541" cy="0"/>
              </a:xfrm>
              <a:prstGeom prst="line">
                <a:avLst/>
              </a:prstGeom>
              <a:solidFill>
                <a:srgbClr val="00B050"/>
              </a:solidFill>
              <a:ln w="28575" cap="flat" cmpd="sng" algn="ctr">
                <a:solidFill>
                  <a:schemeClr val="accent2"/>
                </a:solidFill>
                <a:prstDash val="solid"/>
              </a:ln>
              <a:effectLst/>
            </p:spPr>
          </p:cxnSp>
          <p:cxnSp>
            <p:nvCxnSpPr>
              <p:cNvPr id="85" name="Straight Connector 84">
                <a:extLst>
                  <a:ext uri="{FF2B5EF4-FFF2-40B4-BE49-F238E27FC236}">
                    <a16:creationId xmlns:a16="http://schemas.microsoft.com/office/drawing/2014/main" id="{5B66CFD5-912F-4C96-BBC6-D42A960D79AC}"/>
                  </a:ext>
                </a:extLst>
              </p:cNvPr>
              <p:cNvCxnSpPr>
                <a:cxnSpLocks/>
              </p:cNvCxnSpPr>
              <p:nvPr/>
            </p:nvCxnSpPr>
            <p:spPr>
              <a:xfrm>
                <a:off x="2078105" y="2517627"/>
                <a:ext cx="158542" cy="0"/>
              </a:xfrm>
              <a:prstGeom prst="line">
                <a:avLst/>
              </a:prstGeom>
              <a:solidFill>
                <a:srgbClr val="071D49"/>
              </a:solidFill>
              <a:ln w="28575" cap="flat" cmpd="sng" algn="ctr">
                <a:solidFill>
                  <a:schemeClr val="accent1"/>
                </a:solidFill>
                <a:prstDash val="solid"/>
              </a:ln>
              <a:effectLst/>
            </p:spPr>
          </p:cxnSp>
          <p:sp>
            <p:nvSpPr>
              <p:cNvPr id="86" name="Rectangle 85">
                <a:extLst>
                  <a:ext uri="{FF2B5EF4-FFF2-40B4-BE49-F238E27FC236}">
                    <a16:creationId xmlns:a16="http://schemas.microsoft.com/office/drawing/2014/main" id="{8343903A-05FF-44FE-A1BA-2090B95B8F48}"/>
                  </a:ext>
                </a:extLst>
              </p:cNvPr>
              <p:cNvSpPr/>
              <p:nvPr/>
            </p:nvSpPr>
            <p:spPr>
              <a:xfrm>
                <a:off x="2128411" y="2470325"/>
                <a:ext cx="57929" cy="94604"/>
              </a:xfrm>
              <a:prstGeom prst="rect">
                <a:avLst/>
              </a:prstGeom>
              <a:solidFill>
                <a:schemeClr val="accent1"/>
              </a:solidFill>
              <a:ln w="25400" cap="flat" cmpd="sng" algn="ctr">
                <a:noFill/>
                <a:prstDash val="solid"/>
              </a:ln>
              <a:effectLst/>
            </p:spPr>
            <p:txBody>
              <a:bodyPr rtlCol="0" anchor="ctr"/>
              <a:lstStyle/>
              <a:p>
                <a:pPr marL="0" marR="0" lvl="0" indent="0" algn="ctr" defTabSz="1129325" eaLnBrk="1" fontAlgn="base" latinLnBrk="0" hangingPunct="1">
                  <a:lnSpc>
                    <a:spcPct val="100000"/>
                  </a:lnSpc>
                  <a:spcBef>
                    <a:spcPct val="0"/>
                  </a:spcBef>
                  <a:spcAft>
                    <a:spcPct val="0"/>
                  </a:spcAft>
                  <a:buClrTx/>
                  <a:buSzTx/>
                  <a:buFontTx/>
                  <a:buNone/>
                  <a:tabLst/>
                  <a:defRPr/>
                </a:pPr>
                <a:endParaRPr kumimoji="0" lang="en-US" sz="674"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grpSp>
      <p:sp>
        <p:nvSpPr>
          <p:cNvPr id="79" name="Slide Number Placeholder 5">
            <a:extLst>
              <a:ext uri="{FF2B5EF4-FFF2-40B4-BE49-F238E27FC236}">
                <a16:creationId xmlns:a16="http://schemas.microsoft.com/office/drawing/2014/main" id="{DBA830D3-BE2C-4F76-BDCD-E15D8FA78FD7}"/>
              </a:ext>
            </a:extLst>
          </p:cNvPr>
          <p:cNvSpPr>
            <a:spLocks noGrp="1"/>
          </p:cNvSpPr>
          <p:nvPr>
            <p:ph type="sldNum" sz="quarter" idx="11"/>
          </p:nvPr>
        </p:nvSpPr>
        <p:spPr>
          <a:xfrm>
            <a:off x="11942967" y="6510704"/>
            <a:ext cx="249033" cy="246221"/>
          </a:xfrm>
        </p:spPr>
        <p:txBody>
          <a:bodyPr/>
          <a:lstStyle/>
          <a:p>
            <a:fld id="{DA52DCD9-8769-4ED5-B8CC-B00FC588BA8C}" type="slidenum">
              <a:rPr lang="en-US" smtClean="0"/>
              <a:pPr/>
              <a:t>19</a:t>
            </a:fld>
            <a:endParaRPr lang="en-US" dirty="0"/>
          </a:p>
        </p:txBody>
      </p:sp>
      <p:grpSp>
        <p:nvGrpSpPr>
          <p:cNvPr id="5" name="Group 4">
            <a:extLst>
              <a:ext uri="{FF2B5EF4-FFF2-40B4-BE49-F238E27FC236}">
                <a16:creationId xmlns:a16="http://schemas.microsoft.com/office/drawing/2014/main" id="{43C28C74-6B62-4212-BE35-2D16DE5092F8}"/>
              </a:ext>
            </a:extLst>
          </p:cNvPr>
          <p:cNvGrpSpPr/>
          <p:nvPr/>
        </p:nvGrpSpPr>
        <p:grpSpPr>
          <a:xfrm>
            <a:off x="42905" y="5805236"/>
            <a:ext cx="5023364" cy="523220"/>
            <a:chOff x="42905" y="5805236"/>
            <a:chExt cx="5023364" cy="523220"/>
          </a:xfrm>
        </p:grpSpPr>
        <p:sp>
          <p:nvSpPr>
            <p:cNvPr id="34" name="TextBox 33">
              <a:extLst>
                <a:ext uri="{FF2B5EF4-FFF2-40B4-BE49-F238E27FC236}">
                  <a16:creationId xmlns:a16="http://schemas.microsoft.com/office/drawing/2014/main" id="{352111D6-D47E-4128-84E2-06FF2C51F9D6}"/>
                </a:ext>
              </a:extLst>
            </p:cNvPr>
            <p:cNvSpPr txBox="1"/>
            <p:nvPr/>
          </p:nvSpPr>
          <p:spPr>
            <a:xfrm>
              <a:off x="1499702" y="5805236"/>
              <a:ext cx="3566567" cy="523220"/>
            </a:xfrm>
            <a:prstGeom prst="rect">
              <a:avLst/>
            </a:prstGeom>
            <a:noFill/>
          </p:spPr>
          <p:txBody>
            <a:bodyPr wrap="square" rtlCol="0">
              <a:spAutoFit/>
            </a:bodyPr>
            <a:lstStyle/>
            <a:p>
              <a:pPr marL="0" marR="0" lvl="0" indent="0" defTabSz="121912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BRIGHTE study Week 240 data presented at International AIDS Conference 2022</a:t>
              </a:r>
              <a:r>
                <a:rPr kumimoji="0" lang="en-GB" sz="1400" b="0" i="0" u="none" strike="noStrike" kern="1200" cap="none" spc="0" normalizeH="0" baseline="30000" noProof="0" dirty="0">
                  <a:ln>
                    <a:noFill/>
                  </a:ln>
                  <a:solidFill>
                    <a:schemeClr val="accent2"/>
                  </a:solidFill>
                  <a:effectLst/>
                  <a:uLnTx/>
                  <a:uFillTx/>
                  <a:latin typeface="Arial" panose="020B0604020202020204" pitchFamily="34" charset="0"/>
                  <a:ea typeface="+mn-ea"/>
                  <a:cs typeface="+mn-cs"/>
                </a:rPr>
                <a:t>1</a:t>
              </a:r>
              <a:endParaRPr kumimoji="0" lang="en-US" sz="1400" b="0" i="0" u="none" strike="noStrike" kern="1200" cap="none" spc="0" normalizeH="0" baseline="0" noProof="0" dirty="0">
                <a:ln>
                  <a:noFill/>
                </a:ln>
                <a:solidFill>
                  <a:schemeClr val="accent2"/>
                </a:solidFill>
                <a:effectLst/>
                <a:uLnTx/>
                <a:uFillTx/>
                <a:latin typeface="Arial" panose="020B0604020202020204" pitchFamily="34" charset="0"/>
                <a:ea typeface="+mn-ea"/>
                <a:cs typeface="+mn-cs"/>
              </a:endParaRPr>
            </a:p>
          </p:txBody>
        </p:sp>
        <p:sp>
          <p:nvSpPr>
            <p:cNvPr id="35" name="TextBox 34">
              <a:extLst>
                <a:ext uri="{FF2B5EF4-FFF2-40B4-BE49-F238E27FC236}">
                  <a16:creationId xmlns:a16="http://schemas.microsoft.com/office/drawing/2014/main" id="{1672742E-DEC8-4070-BFB0-9A6B2DDC6CB3}"/>
                </a:ext>
              </a:extLst>
            </p:cNvPr>
            <p:cNvSpPr txBox="1"/>
            <p:nvPr/>
          </p:nvSpPr>
          <p:spPr>
            <a:xfrm>
              <a:off x="42905" y="5805236"/>
              <a:ext cx="1928770" cy="369332"/>
            </a:xfrm>
            <a:prstGeom prst="rect">
              <a:avLst/>
            </a:prstGeom>
            <a:noFill/>
          </p:spPr>
          <p:txBody>
            <a:bodyPr wrap="square" rtlCol="0">
              <a:spAutoFit/>
            </a:bodyPr>
            <a:lstStyle/>
            <a:p>
              <a:pPr marL="0" marR="0" lvl="0" indent="0" algn="ctr" defTabSz="121912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2022</a:t>
              </a:r>
            </a:p>
          </p:txBody>
        </p:sp>
      </p:grpSp>
      <p:cxnSp>
        <p:nvCxnSpPr>
          <p:cNvPr id="93" name="Straight Connector 92">
            <a:extLst>
              <a:ext uri="{FF2B5EF4-FFF2-40B4-BE49-F238E27FC236}">
                <a16:creationId xmlns:a16="http://schemas.microsoft.com/office/drawing/2014/main" id="{57281A89-5725-4C1D-9A88-5FD7424434CA}"/>
              </a:ext>
            </a:extLst>
          </p:cNvPr>
          <p:cNvCxnSpPr>
            <a:cxnSpLocks/>
          </p:cNvCxnSpPr>
          <p:nvPr/>
        </p:nvCxnSpPr>
        <p:spPr>
          <a:xfrm flipV="1">
            <a:off x="981598" y="5115909"/>
            <a:ext cx="0" cy="24847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4" name="!! ABC">
            <a:extLst>
              <a:ext uri="{FF2B5EF4-FFF2-40B4-BE49-F238E27FC236}">
                <a16:creationId xmlns:a16="http://schemas.microsoft.com/office/drawing/2014/main" id="{44D541E5-6C22-40F2-BBE1-9DF32A62747E}"/>
              </a:ext>
            </a:extLst>
          </p:cNvPr>
          <p:cNvSpPr/>
          <p:nvPr/>
        </p:nvSpPr>
        <p:spPr>
          <a:xfrm>
            <a:off x="786398" y="5364384"/>
            <a:ext cx="390399" cy="390399"/>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8" name="Text Placeholder 3">
            <a:extLst>
              <a:ext uri="{FF2B5EF4-FFF2-40B4-BE49-F238E27FC236}">
                <a16:creationId xmlns:a16="http://schemas.microsoft.com/office/drawing/2014/main" id="{6FA5B2B7-3933-44F8-8892-967F3D54ED99}"/>
              </a:ext>
            </a:extLst>
          </p:cNvPr>
          <p:cNvSpPr txBox="1">
            <a:spLocks/>
          </p:cNvSpPr>
          <p:nvPr/>
        </p:nvSpPr>
        <p:spPr>
          <a:xfrm>
            <a:off x="6212541" y="6597878"/>
            <a:ext cx="5523847" cy="107722"/>
          </a:xfrm>
          <a:prstGeom prst="rect">
            <a:avLst/>
          </a:prstGeom>
        </p:spPr>
        <p:txBody>
          <a:bodyPr vert="horz" wrap="square" lIns="0" tIns="0" rIns="0" bIns="0" rtlCol="0" anchor="b">
            <a:spAutoFit/>
          </a:bodyPr>
          <a:lstStyle>
            <a:lvl1pPr marL="0" indent="0" algn="r" defTabSz="914400" rtl="0" eaLnBrk="1" latinLnBrk="0" hangingPunct="1">
              <a:lnSpc>
                <a:spcPct val="100000"/>
              </a:lnSpc>
              <a:spcBef>
                <a:spcPts val="0"/>
              </a:spcBef>
              <a:buClr>
                <a:schemeClr val="accent1"/>
              </a:buClr>
              <a:buFont typeface="Arial" panose="020B0604020202020204" pitchFamily="34" charset="0"/>
              <a:buNone/>
              <a:defRPr sz="700" kern="1200">
                <a:solidFill>
                  <a:schemeClr val="accent2"/>
                </a:solidFill>
                <a:latin typeface="+mn-lt"/>
                <a:ea typeface="+mn-ea"/>
                <a:cs typeface="+mn-cs"/>
              </a:defRPr>
            </a:lvl1pPr>
            <a:lvl2pPr marL="457200" indent="0" algn="r" defTabSz="914400" rtl="0" eaLnBrk="1" latinLnBrk="0" hangingPunct="1">
              <a:lnSpc>
                <a:spcPct val="100000"/>
              </a:lnSpc>
              <a:spcBef>
                <a:spcPts val="600"/>
              </a:spcBef>
              <a:buClr>
                <a:schemeClr val="accent1"/>
              </a:buClr>
              <a:buFont typeface="Arial" panose="020B0604020202020204" pitchFamily="34" charset="0"/>
              <a:buNone/>
              <a:defRPr sz="1800" kern="1200">
                <a:solidFill>
                  <a:schemeClr val="accent2"/>
                </a:solidFill>
                <a:latin typeface="+mn-lt"/>
                <a:ea typeface="+mn-ea"/>
                <a:cs typeface="+mn-cs"/>
              </a:defRPr>
            </a:lvl2pPr>
            <a:lvl3pPr marL="914400" indent="0" algn="r" defTabSz="914400" rtl="0" eaLnBrk="1" latinLnBrk="0" hangingPunct="1">
              <a:lnSpc>
                <a:spcPct val="100000"/>
              </a:lnSpc>
              <a:spcBef>
                <a:spcPts val="300"/>
              </a:spcBef>
              <a:buClr>
                <a:schemeClr val="accent1"/>
              </a:buClr>
              <a:buFont typeface="Arial" panose="020B0604020202020204" pitchFamily="34" charset="0"/>
              <a:buNone/>
              <a:defRPr sz="1600" kern="1200">
                <a:solidFill>
                  <a:schemeClr val="accent2"/>
                </a:solidFill>
                <a:latin typeface="+mn-lt"/>
                <a:ea typeface="+mn-ea"/>
                <a:cs typeface="+mn-cs"/>
              </a:defRPr>
            </a:lvl3pPr>
            <a:lvl4pPr marL="1371600" indent="0" algn="r" defTabSz="914400" rtl="0" eaLnBrk="1" latinLnBrk="0" hangingPunct="1">
              <a:lnSpc>
                <a:spcPct val="100000"/>
              </a:lnSpc>
              <a:spcBef>
                <a:spcPts val="300"/>
              </a:spcBef>
              <a:buClr>
                <a:schemeClr val="accent1"/>
              </a:buClr>
              <a:buFont typeface="Arial" panose="020B0604020202020204" pitchFamily="34" charset="0"/>
              <a:buNone/>
              <a:defRPr sz="1400" kern="1200">
                <a:solidFill>
                  <a:schemeClr val="accent2"/>
                </a:solidFill>
                <a:latin typeface="+mn-lt"/>
                <a:ea typeface="+mn-ea"/>
                <a:cs typeface="+mn-cs"/>
              </a:defRPr>
            </a:lvl4pPr>
            <a:lvl5pPr marL="1828800" indent="0" algn="r" defTabSz="914400" rtl="0" eaLnBrk="1" latinLnBrk="0" hangingPunct="1">
              <a:lnSpc>
                <a:spcPct val="100000"/>
              </a:lnSpc>
              <a:spcBef>
                <a:spcPts val="300"/>
              </a:spcBef>
              <a:buClr>
                <a:schemeClr val="accent1"/>
              </a:buClr>
              <a:buFont typeface="Arial" panose="020B0604020202020204" pitchFamily="34" charset="0"/>
              <a:buNone/>
              <a:defRPr sz="14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1</a:t>
            </a:r>
            <a:r>
              <a:rPr lang="en-US" dirty="0"/>
              <a:t>. Aberg J, et al. 24th International AIDS Conference 2022. Poster EPB160</a:t>
            </a:r>
          </a:p>
        </p:txBody>
      </p:sp>
      <p:pic>
        <p:nvPicPr>
          <p:cNvPr id="89" name="Picture 88">
            <a:extLst>
              <a:ext uri="{FF2B5EF4-FFF2-40B4-BE49-F238E27FC236}">
                <a16:creationId xmlns:a16="http://schemas.microsoft.com/office/drawing/2014/main" id="{96D604F7-B171-45B8-A930-6B0533EE1354}"/>
              </a:ext>
            </a:extLst>
          </p:cNvPr>
          <p:cNvPicPr>
            <a:picLocks noChangeAspect="1"/>
          </p:cNvPicPr>
          <p:nvPr/>
        </p:nvPicPr>
        <p:blipFill>
          <a:blip r:embed="rId9"/>
          <a:stretch>
            <a:fillRect/>
          </a:stretch>
        </p:blipFill>
        <p:spPr>
          <a:xfrm>
            <a:off x="5124512" y="5860378"/>
            <a:ext cx="1145319" cy="442113"/>
          </a:xfrm>
          <a:prstGeom prst="rect">
            <a:avLst/>
          </a:prstGeom>
        </p:spPr>
      </p:pic>
      <p:grpSp>
        <p:nvGrpSpPr>
          <p:cNvPr id="90" name="Group 89">
            <a:extLst>
              <a:ext uri="{FF2B5EF4-FFF2-40B4-BE49-F238E27FC236}">
                <a16:creationId xmlns:a16="http://schemas.microsoft.com/office/drawing/2014/main" id="{90AA276A-A980-49A0-9DA5-B4A1EC69BFD8}"/>
              </a:ext>
            </a:extLst>
          </p:cNvPr>
          <p:cNvGrpSpPr/>
          <p:nvPr/>
        </p:nvGrpSpPr>
        <p:grpSpPr>
          <a:xfrm>
            <a:off x="913233" y="6174568"/>
            <a:ext cx="178684" cy="369333"/>
            <a:chOff x="881482" y="6174568"/>
            <a:chExt cx="251617" cy="520083"/>
          </a:xfrm>
        </p:grpSpPr>
        <p:sp>
          <p:nvSpPr>
            <p:cNvPr id="91" name="Freeform 44">
              <a:extLst>
                <a:ext uri="{FF2B5EF4-FFF2-40B4-BE49-F238E27FC236}">
                  <a16:creationId xmlns:a16="http://schemas.microsoft.com/office/drawing/2014/main" id="{3C7DE072-8E4B-442A-92BB-8627069E2207}"/>
                </a:ext>
              </a:extLst>
            </p:cNvPr>
            <p:cNvSpPr>
              <a:spLocks/>
            </p:cNvSpPr>
            <p:nvPr/>
          </p:nvSpPr>
          <p:spPr bwMode="auto">
            <a:xfrm>
              <a:off x="881482" y="6352652"/>
              <a:ext cx="251617" cy="341999"/>
            </a:xfrm>
            <a:custGeom>
              <a:avLst/>
              <a:gdLst>
                <a:gd name="T0" fmla="*/ 93 w 312"/>
                <a:gd name="T1" fmla="*/ 378 h 425"/>
                <a:gd name="T2" fmla="*/ 54 w 312"/>
                <a:gd name="T3" fmla="*/ 378 h 425"/>
                <a:gd name="T4" fmla="*/ 54 w 312"/>
                <a:gd name="T5" fmla="*/ 425 h 425"/>
                <a:gd name="T6" fmla="*/ 258 w 312"/>
                <a:gd name="T7" fmla="*/ 425 h 425"/>
                <a:gd name="T8" fmla="*/ 258 w 312"/>
                <a:gd name="T9" fmla="*/ 376 h 425"/>
                <a:gd name="T10" fmla="*/ 221 w 312"/>
                <a:gd name="T11" fmla="*/ 376 h 425"/>
                <a:gd name="T12" fmla="*/ 232 w 312"/>
                <a:gd name="T13" fmla="*/ 98 h 425"/>
                <a:gd name="T14" fmla="*/ 289 w 312"/>
                <a:gd name="T15" fmla="*/ 97 h 425"/>
                <a:gd name="T16" fmla="*/ 299 w 312"/>
                <a:gd name="T17" fmla="*/ 89 h 425"/>
                <a:gd name="T18" fmla="*/ 312 w 312"/>
                <a:gd name="T19" fmla="*/ 0 h 425"/>
                <a:gd name="T20" fmla="*/ 0 w 312"/>
                <a:gd name="T21" fmla="*/ 0 h 425"/>
                <a:gd name="T22" fmla="*/ 11 w 312"/>
                <a:gd name="T23" fmla="*/ 76 h 425"/>
                <a:gd name="T24" fmla="*/ 29 w 312"/>
                <a:gd name="T25" fmla="*/ 98 h 425"/>
                <a:gd name="T26" fmla="*/ 81 w 312"/>
                <a:gd name="T27" fmla="*/ 97 h 425"/>
                <a:gd name="T28" fmla="*/ 93 w 312"/>
                <a:gd name="T29" fmla="*/ 378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2" h="425">
                  <a:moveTo>
                    <a:pt x="93" y="378"/>
                  </a:moveTo>
                  <a:cubicBezTo>
                    <a:pt x="79" y="378"/>
                    <a:pt x="66" y="378"/>
                    <a:pt x="54" y="378"/>
                  </a:cubicBezTo>
                  <a:cubicBezTo>
                    <a:pt x="54" y="395"/>
                    <a:pt x="54" y="410"/>
                    <a:pt x="54" y="425"/>
                  </a:cubicBezTo>
                  <a:cubicBezTo>
                    <a:pt x="122" y="425"/>
                    <a:pt x="190" y="425"/>
                    <a:pt x="258" y="425"/>
                  </a:cubicBezTo>
                  <a:cubicBezTo>
                    <a:pt x="258" y="409"/>
                    <a:pt x="258" y="394"/>
                    <a:pt x="258" y="376"/>
                  </a:cubicBezTo>
                  <a:cubicBezTo>
                    <a:pt x="245" y="376"/>
                    <a:pt x="233" y="376"/>
                    <a:pt x="221" y="376"/>
                  </a:cubicBezTo>
                  <a:cubicBezTo>
                    <a:pt x="221" y="373"/>
                    <a:pt x="229" y="97"/>
                    <a:pt x="232" y="98"/>
                  </a:cubicBezTo>
                  <a:cubicBezTo>
                    <a:pt x="247" y="98"/>
                    <a:pt x="273" y="97"/>
                    <a:pt x="289" y="97"/>
                  </a:cubicBezTo>
                  <a:cubicBezTo>
                    <a:pt x="293" y="97"/>
                    <a:pt x="298" y="92"/>
                    <a:pt x="299" y="89"/>
                  </a:cubicBezTo>
                  <a:cubicBezTo>
                    <a:pt x="304" y="60"/>
                    <a:pt x="308" y="30"/>
                    <a:pt x="312" y="0"/>
                  </a:cubicBezTo>
                  <a:cubicBezTo>
                    <a:pt x="207" y="0"/>
                    <a:pt x="104" y="0"/>
                    <a:pt x="0" y="0"/>
                  </a:cubicBezTo>
                  <a:cubicBezTo>
                    <a:pt x="4" y="27"/>
                    <a:pt x="8" y="51"/>
                    <a:pt x="11" y="76"/>
                  </a:cubicBezTo>
                  <a:cubicBezTo>
                    <a:pt x="12" y="93"/>
                    <a:pt x="17" y="99"/>
                    <a:pt x="29" y="98"/>
                  </a:cubicBezTo>
                  <a:cubicBezTo>
                    <a:pt x="46" y="96"/>
                    <a:pt x="63" y="97"/>
                    <a:pt x="81" y="97"/>
                  </a:cubicBezTo>
                  <a:cubicBezTo>
                    <a:pt x="85" y="191"/>
                    <a:pt x="89" y="283"/>
                    <a:pt x="93" y="378"/>
                  </a:cubicBezTo>
                  <a:close/>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5" name="Freeform 45">
              <a:extLst>
                <a:ext uri="{FF2B5EF4-FFF2-40B4-BE49-F238E27FC236}">
                  <a16:creationId xmlns:a16="http://schemas.microsoft.com/office/drawing/2014/main" id="{D2BA52A0-7163-4EAA-AC77-4C8ECD633B88}"/>
                </a:ext>
              </a:extLst>
            </p:cNvPr>
            <p:cNvSpPr>
              <a:spLocks/>
            </p:cNvSpPr>
            <p:nvPr/>
          </p:nvSpPr>
          <p:spPr bwMode="auto">
            <a:xfrm>
              <a:off x="968801" y="6174568"/>
              <a:ext cx="77362" cy="82340"/>
            </a:xfrm>
            <a:custGeom>
              <a:avLst/>
              <a:gdLst>
                <a:gd name="T0" fmla="*/ 0 w 96"/>
                <a:gd name="T1" fmla="*/ 51 h 102"/>
                <a:gd name="T2" fmla="*/ 48 w 96"/>
                <a:gd name="T3" fmla="*/ 102 h 102"/>
                <a:gd name="T4" fmla="*/ 96 w 96"/>
                <a:gd name="T5" fmla="*/ 51 h 102"/>
                <a:gd name="T6" fmla="*/ 48 w 96"/>
                <a:gd name="T7" fmla="*/ 0 h 102"/>
                <a:gd name="T8" fmla="*/ 0 w 96"/>
                <a:gd name="T9" fmla="*/ 51 h 102"/>
              </a:gdLst>
              <a:ahLst/>
              <a:cxnLst>
                <a:cxn ang="0">
                  <a:pos x="T0" y="T1"/>
                </a:cxn>
                <a:cxn ang="0">
                  <a:pos x="T2" y="T3"/>
                </a:cxn>
                <a:cxn ang="0">
                  <a:pos x="T4" y="T5"/>
                </a:cxn>
                <a:cxn ang="0">
                  <a:pos x="T6" y="T7"/>
                </a:cxn>
                <a:cxn ang="0">
                  <a:pos x="T8" y="T9"/>
                </a:cxn>
              </a:cxnLst>
              <a:rect l="0" t="0" r="r" b="b"/>
              <a:pathLst>
                <a:path w="96" h="102">
                  <a:moveTo>
                    <a:pt x="0" y="51"/>
                  </a:moveTo>
                  <a:cubicBezTo>
                    <a:pt x="0" y="80"/>
                    <a:pt x="21" y="102"/>
                    <a:pt x="48" y="102"/>
                  </a:cubicBezTo>
                  <a:cubicBezTo>
                    <a:pt x="76" y="102"/>
                    <a:pt x="96" y="80"/>
                    <a:pt x="96" y="51"/>
                  </a:cubicBezTo>
                  <a:cubicBezTo>
                    <a:pt x="96" y="22"/>
                    <a:pt x="75" y="0"/>
                    <a:pt x="48" y="0"/>
                  </a:cubicBezTo>
                  <a:cubicBezTo>
                    <a:pt x="21" y="0"/>
                    <a:pt x="0" y="22"/>
                    <a:pt x="0" y="51"/>
                  </a:cubicBezTo>
                  <a:close/>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6" name="Freeform 46">
              <a:extLst>
                <a:ext uri="{FF2B5EF4-FFF2-40B4-BE49-F238E27FC236}">
                  <a16:creationId xmlns:a16="http://schemas.microsoft.com/office/drawing/2014/main" id="{1343A162-529C-42E2-A6FF-972B9EA378AC}"/>
                </a:ext>
              </a:extLst>
            </p:cNvPr>
            <p:cNvSpPr>
              <a:spLocks/>
            </p:cNvSpPr>
            <p:nvPr/>
          </p:nvSpPr>
          <p:spPr bwMode="auto">
            <a:xfrm>
              <a:off x="925908" y="6270312"/>
              <a:ext cx="163149" cy="66255"/>
            </a:xfrm>
            <a:custGeom>
              <a:avLst/>
              <a:gdLst>
                <a:gd name="T0" fmla="*/ 201 w 202"/>
                <a:gd name="T1" fmla="*/ 82 h 82"/>
                <a:gd name="T2" fmla="*/ 176 w 202"/>
                <a:gd name="T3" fmla="*/ 20 h 82"/>
                <a:gd name="T4" fmla="*/ 158 w 202"/>
                <a:gd name="T5" fmla="*/ 6 h 82"/>
                <a:gd name="T6" fmla="*/ 138 w 202"/>
                <a:gd name="T7" fmla="*/ 7 h 82"/>
                <a:gd name="T8" fmla="*/ 69 w 202"/>
                <a:gd name="T9" fmla="*/ 10 h 82"/>
                <a:gd name="T10" fmla="*/ 39 w 202"/>
                <a:gd name="T11" fmla="*/ 10 h 82"/>
                <a:gd name="T12" fmla="*/ 26 w 202"/>
                <a:gd name="T13" fmla="*/ 20 h 82"/>
                <a:gd name="T14" fmla="*/ 1 w 202"/>
                <a:gd name="T15" fmla="*/ 82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82">
                  <a:moveTo>
                    <a:pt x="201" y="82"/>
                  </a:moveTo>
                  <a:cubicBezTo>
                    <a:pt x="202" y="54"/>
                    <a:pt x="194" y="33"/>
                    <a:pt x="176" y="20"/>
                  </a:cubicBezTo>
                  <a:cubicBezTo>
                    <a:pt x="170" y="15"/>
                    <a:pt x="163" y="11"/>
                    <a:pt x="158" y="6"/>
                  </a:cubicBezTo>
                  <a:cubicBezTo>
                    <a:pt x="151" y="0"/>
                    <a:pt x="145" y="1"/>
                    <a:pt x="138" y="7"/>
                  </a:cubicBezTo>
                  <a:cubicBezTo>
                    <a:pt x="116" y="26"/>
                    <a:pt x="92" y="29"/>
                    <a:pt x="69" y="10"/>
                  </a:cubicBezTo>
                  <a:cubicBezTo>
                    <a:pt x="58" y="1"/>
                    <a:pt x="49" y="0"/>
                    <a:pt x="39" y="10"/>
                  </a:cubicBezTo>
                  <a:cubicBezTo>
                    <a:pt x="35" y="14"/>
                    <a:pt x="30" y="17"/>
                    <a:pt x="26" y="20"/>
                  </a:cubicBezTo>
                  <a:cubicBezTo>
                    <a:pt x="8" y="33"/>
                    <a:pt x="0" y="53"/>
                    <a:pt x="1" y="82"/>
                  </a:cubicBezTo>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97" name="Text Placeholder 2">
            <a:extLst>
              <a:ext uri="{FF2B5EF4-FFF2-40B4-BE49-F238E27FC236}">
                <a16:creationId xmlns:a16="http://schemas.microsoft.com/office/drawing/2014/main" id="{38DD1421-571D-4735-B821-9BF7B6C314A2}"/>
              </a:ext>
            </a:extLst>
          </p:cNvPr>
          <p:cNvSpPr txBox="1">
            <a:spLocks/>
          </p:cNvSpPr>
          <p:nvPr/>
        </p:nvSpPr>
        <p:spPr>
          <a:xfrm>
            <a:off x="803275" y="6597878"/>
            <a:ext cx="5202687" cy="107722"/>
          </a:xfrm>
          <a:prstGeom prst="rect">
            <a:avLst/>
          </a:prstGeom>
        </p:spPr>
        <p:txBody>
          <a:bodyPr vert="horz" wrap="square" lIns="0" tIns="0" rIns="0" bIns="0" rtlCol="0" anchor="b">
            <a:spAutoFit/>
          </a:bodyPr>
          <a:lstStyle>
            <a:lvl1pPr marL="0" indent="0" algn="l" defTabSz="914400" rtl="0" eaLnBrk="1" latinLnBrk="0" hangingPunct="1">
              <a:lnSpc>
                <a:spcPct val="100000"/>
              </a:lnSpc>
              <a:spcBef>
                <a:spcPts val="300"/>
              </a:spcBef>
              <a:buClr>
                <a:schemeClr val="accent1"/>
              </a:buClr>
              <a:buFont typeface="Arial" panose="020B0604020202020204" pitchFamily="34" charset="0"/>
              <a:buNone/>
              <a:defRPr sz="700" kern="1200">
                <a:solidFill>
                  <a:schemeClr val="accent2"/>
                </a:solidFill>
                <a:latin typeface="+mn-lt"/>
                <a:ea typeface="+mn-ea"/>
                <a:cs typeface="+mn-cs"/>
              </a:defRPr>
            </a:lvl1pPr>
            <a:lvl2pPr marL="685800" indent="-228600"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accent2"/>
                </a:solidFill>
                <a:latin typeface="+mn-lt"/>
                <a:ea typeface="+mn-ea"/>
                <a:cs typeface="+mn-cs"/>
              </a:defRPr>
            </a:lvl2pPr>
            <a:lvl3pPr marL="1143000" indent="-228600" algn="l" defTabSz="914400" rtl="0" eaLnBrk="1" latinLnBrk="0" hangingPunct="1">
              <a:lnSpc>
                <a:spcPct val="100000"/>
              </a:lnSpc>
              <a:spcBef>
                <a:spcPts val="300"/>
              </a:spcBef>
              <a:buClr>
                <a:schemeClr val="accent1"/>
              </a:buClr>
              <a:buFont typeface="Arial" panose="020B0604020202020204" pitchFamily="34" charset="0"/>
              <a:buChar char="/"/>
              <a:defRPr sz="1600" kern="1200">
                <a:solidFill>
                  <a:schemeClr val="accent2"/>
                </a:solidFill>
                <a:latin typeface="+mn-lt"/>
                <a:ea typeface="+mn-ea"/>
                <a:cs typeface="+mn-cs"/>
              </a:defRPr>
            </a:lvl3pPr>
            <a:lvl4pPr marL="1600200" indent="-228600" algn="l" defTabSz="914400" rtl="0" eaLnBrk="1" latinLnBrk="0" hangingPunct="1">
              <a:lnSpc>
                <a:spcPct val="100000"/>
              </a:lnSpc>
              <a:spcBef>
                <a:spcPts val="300"/>
              </a:spcBef>
              <a:buClr>
                <a:schemeClr val="accent1"/>
              </a:buClr>
              <a:buFont typeface="Arial" panose="020B0604020202020204" pitchFamily="34" charset="0"/>
              <a:buChar char="/"/>
              <a:defRPr sz="1400" kern="1200">
                <a:solidFill>
                  <a:schemeClr val="accent2"/>
                </a:solidFill>
                <a:latin typeface="+mn-lt"/>
                <a:ea typeface="+mn-ea"/>
                <a:cs typeface="+mn-cs"/>
              </a:defRPr>
            </a:lvl4pPr>
            <a:lvl5pPr marL="2057400" indent="-228600" algn="l" defTabSz="914400" rtl="0" eaLnBrk="1" latinLnBrk="0" hangingPunct="1">
              <a:lnSpc>
                <a:spcPct val="100000"/>
              </a:lnSpc>
              <a:spcBef>
                <a:spcPts val="300"/>
              </a:spcBef>
              <a:buClr>
                <a:schemeClr val="accent1"/>
              </a:buClr>
              <a:buFont typeface="Arial" panose="020B0604020202020204" pitchFamily="34" charset="0"/>
              <a:buChar char="/"/>
              <a:defRPr sz="14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SD</a:t>
            </a:r>
            <a:r>
              <a:rPr lang="en-US" dirty="0"/>
              <a:t>, standard deviation</a:t>
            </a:r>
          </a:p>
        </p:txBody>
      </p:sp>
    </p:spTree>
    <p:extLst>
      <p:ext uri="{BB962C8B-B14F-4D97-AF65-F5344CB8AC3E}">
        <p14:creationId xmlns:p14="http://schemas.microsoft.com/office/powerpoint/2010/main" val="2824810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B73D40E4-8499-44F1-863E-3492F10E845B}"/>
              </a:ext>
            </a:extLst>
          </p:cNvPr>
          <p:cNvSpPr>
            <a:spLocks noGrp="1"/>
          </p:cNvSpPr>
          <p:nvPr>
            <p:ph type="body" sz="quarter" idx="12"/>
          </p:nvPr>
        </p:nvSpPr>
        <p:spPr>
          <a:xfrm>
            <a:off x="803275" y="4981303"/>
            <a:ext cx="10933113" cy="1233760"/>
          </a:xfrm>
        </p:spPr>
        <p:txBody>
          <a:bodyPr/>
          <a:lstStyle/>
          <a:p>
            <a:pPr marL="0" indent="0">
              <a:buNone/>
            </a:pPr>
            <a:r>
              <a:rPr lang="en-US" sz="1600" dirty="0"/>
              <a:t>Prescribing information can be found at the end of the module</a:t>
            </a:r>
          </a:p>
          <a:p>
            <a:pPr marL="0" indent="0">
              <a:buNone/>
            </a:pPr>
            <a:r>
              <a:rPr lang="en-US" sz="1600" dirty="0"/>
              <a:t>Link to AE reporting can be accessed in your viewing platform</a:t>
            </a:r>
          </a:p>
        </p:txBody>
      </p:sp>
      <p:sp>
        <p:nvSpPr>
          <p:cNvPr id="4" name="Title 3">
            <a:extLst>
              <a:ext uri="{FF2B5EF4-FFF2-40B4-BE49-F238E27FC236}">
                <a16:creationId xmlns:a16="http://schemas.microsoft.com/office/drawing/2014/main" id="{ADADCC66-74A2-48EC-9F72-933CB7D1F83D}"/>
              </a:ext>
            </a:extLst>
          </p:cNvPr>
          <p:cNvSpPr>
            <a:spLocks noGrp="1"/>
          </p:cNvSpPr>
          <p:nvPr>
            <p:ph type="title"/>
          </p:nvPr>
        </p:nvSpPr>
        <p:spPr/>
        <p:txBody>
          <a:bodyPr/>
          <a:lstStyle/>
          <a:p>
            <a:r>
              <a:rPr lang="en-US" dirty="0"/>
              <a:t>Adverse event reporting and prescribing information</a:t>
            </a:r>
            <a:endParaRPr lang="en-GB" dirty="0"/>
          </a:p>
        </p:txBody>
      </p:sp>
      <p:sp>
        <p:nvSpPr>
          <p:cNvPr id="11" name="Rectangle: Rounded Corners 10">
            <a:extLst>
              <a:ext uri="{FF2B5EF4-FFF2-40B4-BE49-F238E27FC236}">
                <a16:creationId xmlns:a16="http://schemas.microsoft.com/office/drawing/2014/main" id="{D2C660B3-67E0-4E72-9C39-B908ECB6B211}"/>
              </a:ext>
            </a:extLst>
          </p:cNvPr>
          <p:cNvSpPr/>
          <p:nvPr/>
        </p:nvSpPr>
        <p:spPr>
          <a:xfrm>
            <a:off x="803275" y="2413338"/>
            <a:ext cx="9895612" cy="2031325"/>
          </a:xfrm>
          <a:prstGeom prst="roundRect">
            <a:avLst>
              <a:gd name="adj" fmla="val 155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t">
            <a:spAutoFit/>
          </a:bodyPr>
          <a:lstStyle/>
          <a:p>
            <a:r>
              <a:rPr lang="en-US" sz="1200" dirty="0">
                <a:solidFill>
                  <a:schemeClr val="accent2"/>
                </a:solidFill>
              </a:rPr>
              <a:t>ViiV Healthcare is an independent HIV company, committed to delivering innovative new options for the care and treatment of people living with HIV/AIDS. It is vital for us to continuously monitor the safety of our products and medicine. </a:t>
            </a:r>
          </a:p>
          <a:p>
            <a:endParaRPr lang="en-US" sz="1200" dirty="0">
              <a:solidFill>
                <a:schemeClr val="accent2"/>
              </a:solidFill>
            </a:endParaRPr>
          </a:p>
          <a:p>
            <a:r>
              <a:rPr lang="en-US" sz="1200" dirty="0">
                <a:solidFill>
                  <a:schemeClr val="accent2"/>
                </a:solidFill>
              </a:rPr>
              <a:t>Adverse events should be reported. Reporting forms and information can be found at </a:t>
            </a:r>
            <a:r>
              <a:rPr lang="en-US" sz="1200" b="1" dirty="0">
                <a:solidFill>
                  <a:schemeClr val="accent2"/>
                </a:solidFill>
              </a:rPr>
              <a:t>https://yellowcard.mhra.gov.uk/</a:t>
            </a:r>
            <a:r>
              <a:rPr lang="en-US" sz="1200" dirty="0">
                <a:solidFill>
                  <a:schemeClr val="accent2"/>
                </a:solidFill>
              </a:rPr>
              <a:t>. Adverse events should also be reported to ViiV Healthcare.</a:t>
            </a:r>
          </a:p>
          <a:p>
            <a:endParaRPr lang="en-US" sz="1200" dirty="0">
              <a:solidFill>
                <a:schemeClr val="accent2"/>
              </a:solidFill>
            </a:endParaRPr>
          </a:p>
          <a:p>
            <a:r>
              <a:rPr lang="en-US" sz="1200" dirty="0">
                <a:solidFill>
                  <a:schemeClr val="accent2"/>
                </a:solidFill>
              </a:rPr>
              <a:t>To report a suspected side effect to ViiV Healthcare, please use our online reporting form hosted on </a:t>
            </a:r>
            <a:r>
              <a:rPr lang="en-US" sz="1200" b="1" dirty="0">
                <a:solidFill>
                  <a:schemeClr val="accent2"/>
                </a:solidFill>
              </a:rPr>
              <a:t>www.gsk.com</a:t>
            </a:r>
            <a:endParaRPr lang="en-US" sz="1200" dirty="0">
              <a:solidFill>
                <a:schemeClr val="accent2"/>
              </a:solidFill>
            </a:endParaRPr>
          </a:p>
          <a:p>
            <a:endParaRPr lang="en-US" sz="1200" dirty="0">
              <a:solidFill>
                <a:schemeClr val="accent2"/>
              </a:solidFill>
            </a:endParaRPr>
          </a:p>
          <a:p>
            <a:r>
              <a:rPr lang="en-US" sz="1200" dirty="0">
                <a:solidFill>
                  <a:schemeClr val="accent2"/>
                </a:solidFill>
              </a:rPr>
              <a:t>For local contact details, please select your home market in the drop-down list on the form.</a:t>
            </a:r>
          </a:p>
        </p:txBody>
      </p:sp>
    </p:spTree>
    <p:extLst>
      <p:ext uri="{BB962C8B-B14F-4D97-AF65-F5344CB8AC3E}">
        <p14:creationId xmlns:p14="http://schemas.microsoft.com/office/powerpoint/2010/main" val="1179549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Chart 45">
            <a:extLst>
              <a:ext uri="{FF2B5EF4-FFF2-40B4-BE49-F238E27FC236}">
                <a16:creationId xmlns:a16="http://schemas.microsoft.com/office/drawing/2014/main" id="{F75CA007-B9BC-4863-9BC9-583016FCEA01}"/>
              </a:ext>
            </a:extLst>
          </p:cNvPr>
          <p:cNvGraphicFramePr/>
          <p:nvPr>
            <p:extLst>
              <p:ext uri="{D42A27DB-BD31-4B8C-83A1-F6EECF244321}">
                <p14:modId xmlns:p14="http://schemas.microsoft.com/office/powerpoint/2010/main" val="3701267117"/>
              </p:ext>
            </p:extLst>
          </p:nvPr>
        </p:nvGraphicFramePr>
        <p:xfrm>
          <a:off x="978105" y="2426769"/>
          <a:ext cx="5660652" cy="2481143"/>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Group 2">
            <a:extLst>
              <a:ext uri="{FF2B5EF4-FFF2-40B4-BE49-F238E27FC236}">
                <a16:creationId xmlns:a16="http://schemas.microsoft.com/office/drawing/2014/main" id="{A31B204E-3E02-4556-B40B-CAA6618C0315}"/>
              </a:ext>
            </a:extLst>
          </p:cNvPr>
          <p:cNvGrpSpPr/>
          <p:nvPr/>
        </p:nvGrpSpPr>
        <p:grpSpPr>
          <a:xfrm>
            <a:off x="792763" y="1813707"/>
            <a:ext cx="6195157" cy="3228736"/>
            <a:chOff x="792763" y="1813707"/>
            <a:chExt cx="6195157" cy="3228736"/>
          </a:xfrm>
        </p:grpSpPr>
        <p:graphicFrame>
          <p:nvGraphicFramePr>
            <p:cNvPr id="62" name="Chart 61">
              <a:extLst>
                <a:ext uri="{FF2B5EF4-FFF2-40B4-BE49-F238E27FC236}">
                  <a16:creationId xmlns:a16="http://schemas.microsoft.com/office/drawing/2014/main" id="{26F42E9B-A6DC-4CA2-A9A7-0958E33A2693}"/>
                </a:ext>
              </a:extLst>
            </p:cNvPr>
            <p:cNvGraphicFramePr/>
            <p:nvPr>
              <p:extLst>
                <p:ext uri="{D42A27DB-BD31-4B8C-83A1-F6EECF244321}">
                  <p14:modId xmlns:p14="http://schemas.microsoft.com/office/powerpoint/2010/main" val="517883548"/>
                </p:ext>
              </p:extLst>
            </p:nvPr>
          </p:nvGraphicFramePr>
          <p:xfrm>
            <a:off x="1133099" y="2446530"/>
            <a:ext cx="5660652" cy="2481143"/>
          </p:xfrm>
          <a:graphic>
            <a:graphicData uri="http://schemas.openxmlformats.org/drawingml/2006/chart">
              <c:chart xmlns:c="http://schemas.openxmlformats.org/drawingml/2006/chart" xmlns:r="http://schemas.openxmlformats.org/officeDocument/2006/relationships" r:id="rId4"/>
            </a:graphicData>
          </a:graphic>
        </p:graphicFrame>
        <p:grpSp>
          <p:nvGrpSpPr>
            <p:cNvPr id="53" name="Group 52">
              <a:extLst>
                <a:ext uri="{FF2B5EF4-FFF2-40B4-BE49-F238E27FC236}">
                  <a16:creationId xmlns:a16="http://schemas.microsoft.com/office/drawing/2014/main" id="{EA73447C-F686-425A-B166-2415FE07C12A}"/>
                </a:ext>
              </a:extLst>
            </p:cNvPr>
            <p:cNvGrpSpPr/>
            <p:nvPr/>
          </p:nvGrpSpPr>
          <p:grpSpPr>
            <a:xfrm>
              <a:off x="792763" y="1813707"/>
              <a:ext cx="6195157" cy="3228736"/>
              <a:chOff x="792764" y="1813707"/>
              <a:chExt cx="5715000" cy="2978493"/>
            </a:xfrm>
          </p:grpSpPr>
          <p:sp>
            <p:nvSpPr>
              <p:cNvPr id="55" name="Rectangle 54">
                <a:extLst>
                  <a:ext uri="{FF2B5EF4-FFF2-40B4-BE49-F238E27FC236}">
                    <a16:creationId xmlns:a16="http://schemas.microsoft.com/office/drawing/2014/main" id="{F5FB6F2B-F10B-4F62-AE20-F3FE9CB9F06A}"/>
                  </a:ext>
                </a:extLst>
              </p:cNvPr>
              <p:cNvSpPr/>
              <p:nvPr/>
            </p:nvSpPr>
            <p:spPr>
              <a:xfrm>
                <a:off x="792764" y="1813707"/>
                <a:ext cx="5715000" cy="2978493"/>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buClr>
                    <a:schemeClr val="accent1"/>
                  </a:buClr>
                </a:pPr>
                <a:endParaRPr lang="en-GB" sz="1600" b="1" dirty="0">
                  <a:solidFill>
                    <a:schemeClr val="accent1"/>
                  </a:solidFill>
                </a:endParaRPr>
              </a:p>
            </p:txBody>
          </p:sp>
          <p:sp>
            <p:nvSpPr>
              <p:cNvPr id="56" name="Title 2">
                <a:extLst>
                  <a:ext uri="{FF2B5EF4-FFF2-40B4-BE49-F238E27FC236}">
                    <a16:creationId xmlns:a16="http://schemas.microsoft.com/office/drawing/2014/main" id="{32BFABC9-FB15-49CF-BD8E-96A2438E6705}"/>
                  </a:ext>
                </a:extLst>
              </p:cNvPr>
              <p:cNvSpPr txBox="1">
                <a:spLocks/>
              </p:cNvSpPr>
              <p:nvPr/>
            </p:nvSpPr>
            <p:spPr>
              <a:xfrm>
                <a:off x="893821" y="1991192"/>
                <a:ext cx="5513991" cy="184666"/>
              </a:xfrm>
              <a:prstGeom prst="rect">
                <a:avLst/>
              </a:prstGeom>
              <a:solidFill>
                <a:schemeClr val="bg1"/>
              </a:solidFill>
              <a:ln>
                <a:noFill/>
              </a:ln>
            </p:spPr>
            <p:txBody>
              <a:bodyPr vert="horz" lIns="0" tIns="0" rIns="0" bIns="0" rtlCol="0" anchor="ctr" anchorCtr="0">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ctr"/>
                <a:r>
                  <a:rPr lang="en-US" altLang="en-US" sz="1400" dirty="0"/>
                  <a:t>Mean change in CD4+ T-cell count through Week 240 by baseline </a:t>
                </a:r>
                <a:br>
                  <a:rPr lang="en-US" altLang="en-US" sz="1400" dirty="0"/>
                </a:br>
                <a:r>
                  <a:rPr lang="en-US" altLang="en-US" sz="1400" dirty="0"/>
                  <a:t>CD4+ T-cell category (Randomized Cohort, observed analysis)</a:t>
                </a:r>
                <a:endParaRPr lang="en-US" altLang="en-US" sz="1400" baseline="30000" dirty="0"/>
              </a:p>
            </p:txBody>
          </p:sp>
        </p:grpSp>
        <p:sp>
          <p:nvSpPr>
            <p:cNvPr id="63" name="TextBox 62">
              <a:extLst>
                <a:ext uri="{FF2B5EF4-FFF2-40B4-BE49-F238E27FC236}">
                  <a16:creationId xmlns:a16="http://schemas.microsoft.com/office/drawing/2014/main" id="{E180996F-36B7-4F6E-866D-5519FD61852E}"/>
                </a:ext>
              </a:extLst>
            </p:cNvPr>
            <p:cNvSpPr txBox="1"/>
            <p:nvPr/>
          </p:nvSpPr>
          <p:spPr bwMode="auto">
            <a:xfrm rot="16200000">
              <a:off x="-48786" y="3397820"/>
              <a:ext cx="21946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1200">
                  <a:effectLst/>
                  <a:latin typeface="Arial" panose="020B0604020202020204" pitchFamily="34" charset="0"/>
                  <a:ea typeface="Calibri" panose="020F0502020204030204" pitchFamily="34" charset="0"/>
                </a:defRPr>
              </a:lvl1pPr>
            </a:lstStyle>
            <a:p>
              <a:pPr defTabSz="1129325" fontAlgn="base">
                <a:spcBef>
                  <a:spcPct val="0"/>
                </a:spcBef>
                <a:spcAft>
                  <a:spcPct val="0"/>
                </a:spcAft>
              </a:pPr>
              <a:r>
                <a:rPr lang="en-GB" sz="1000" b="1" dirty="0">
                  <a:solidFill>
                    <a:srgbClr val="071D49"/>
                  </a:solidFill>
                  <a:cs typeface="Arial" charset="0"/>
                </a:rPr>
                <a:t>Mean change from baseline in </a:t>
              </a:r>
              <a:br>
                <a:rPr lang="en-GB" sz="1000" b="1" dirty="0">
                  <a:solidFill>
                    <a:srgbClr val="071D49"/>
                  </a:solidFill>
                  <a:cs typeface="Arial" charset="0"/>
                </a:rPr>
              </a:br>
              <a:r>
                <a:rPr lang="en-GB" sz="1000" b="1" dirty="0">
                  <a:solidFill>
                    <a:srgbClr val="071D49"/>
                  </a:solidFill>
                  <a:cs typeface="Arial" charset="0"/>
                </a:rPr>
                <a:t> CD4+ T-cell count, cells/mm</a:t>
              </a:r>
              <a:r>
                <a:rPr lang="en-GB" sz="1000" b="1" baseline="30000" dirty="0">
                  <a:solidFill>
                    <a:srgbClr val="071D49"/>
                  </a:solidFill>
                  <a:cs typeface="Arial" charset="0"/>
                </a:rPr>
                <a:t>3</a:t>
              </a:r>
            </a:p>
          </p:txBody>
        </p:sp>
      </p:grpSp>
      <p:sp>
        <p:nvSpPr>
          <p:cNvPr id="19" name="Rectangle 18">
            <a:extLst>
              <a:ext uri="{FF2B5EF4-FFF2-40B4-BE49-F238E27FC236}">
                <a16:creationId xmlns:a16="http://schemas.microsoft.com/office/drawing/2014/main" id="{745481E3-F9D5-4716-AF1D-8DD5F06A0166}"/>
              </a:ext>
            </a:extLst>
          </p:cNvPr>
          <p:cNvSpPr/>
          <p:nvPr/>
        </p:nvSpPr>
        <p:spPr>
          <a:xfrm>
            <a:off x="-94061" y="5546991"/>
            <a:ext cx="12344400" cy="1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38">
            <a:extLst>
              <a:ext uri="{FF2B5EF4-FFF2-40B4-BE49-F238E27FC236}">
                <a16:creationId xmlns:a16="http://schemas.microsoft.com/office/drawing/2014/main" id="{516C8E5A-5D32-4232-9586-6E0A54DBD188}"/>
              </a:ext>
            </a:extLst>
          </p:cNvPr>
          <p:cNvSpPr/>
          <p:nvPr/>
        </p:nvSpPr>
        <p:spPr>
          <a:xfrm>
            <a:off x="3525837" y="5167918"/>
            <a:ext cx="112396" cy="99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40" name="Title 15">
            <a:extLst>
              <a:ext uri="{FF2B5EF4-FFF2-40B4-BE49-F238E27FC236}">
                <a16:creationId xmlns:a16="http://schemas.microsoft.com/office/drawing/2014/main" id="{21173381-DFA7-495D-9E95-729370434066}"/>
              </a:ext>
            </a:extLst>
          </p:cNvPr>
          <p:cNvSpPr>
            <a:spLocks noGrp="1"/>
          </p:cNvSpPr>
          <p:nvPr>
            <p:ph type="title"/>
          </p:nvPr>
        </p:nvSpPr>
        <p:spPr>
          <a:xfrm>
            <a:off x="803275" y="184935"/>
            <a:ext cx="10933113" cy="883578"/>
          </a:xfrm>
        </p:spPr>
        <p:txBody>
          <a:bodyPr/>
          <a:lstStyle/>
          <a:p>
            <a:r>
              <a:rPr lang="en-GB" dirty="0"/>
              <a:t>Clinical development journey</a:t>
            </a:r>
            <a:br>
              <a:rPr lang="en-GB" dirty="0"/>
            </a:br>
            <a:r>
              <a:rPr lang="en-GB" sz="1800" dirty="0">
                <a:solidFill>
                  <a:schemeClr val="accent2"/>
                </a:solidFill>
              </a:rPr>
              <a:t>Two decades in the making</a:t>
            </a:r>
            <a:r>
              <a:rPr lang="en-GB" sz="1800" b="0" dirty="0">
                <a:solidFill>
                  <a:schemeClr val="accent2"/>
                </a:solidFill>
                <a:latin typeface="Arial" panose="020B0604020202020204" pitchFamily="34" charset="0"/>
              </a:rPr>
              <a:t> </a:t>
            </a:r>
            <a:r>
              <a:rPr lang="en-GB" sz="1800" dirty="0">
                <a:solidFill>
                  <a:schemeClr val="accent2"/>
                </a:solidFill>
                <a:latin typeface="Arial" panose="020B0604020202020204" pitchFamily="34" charset="0"/>
              </a:rPr>
              <a:t>– from pharmacology to clinic</a:t>
            </a:r>
            <a:endParaRPr lang="en-GB" sz="1800" dirty="0">
              <a:solidFill>
                <a:schemeClr val="accent2"/>
              </a:solidFill>
            </a:endParaRPr>
          </a:p>
        </p:txBody>
      </p:sp>
      <p:sp>
        <p:nvSpPr>
          <p:cNvPr id="57" name="TextBox 56">
            <a:extLst>
              <a:ext uri="{FF2B5EF4-FFF2-40B4-BE49-F238E27FC236}">
                <a16:creationId xmlns:a16="http://schemas.microsoft.com/office/drawing/2014/main" id="{0B9C87C5-DE1B-42BA-BF96-63E701F8CB53}"/>
              </a:ext>
            </a:extLst>
          </p:cNvPr>
          <p:cNvSpPr txBox="1"/>
          <p:nvPr/>
        </p:nvSpPr>
        <p:spPr>
          <a:xfrm>
            <a:off x="7149755" y="1771152"/>
            <a:ext cx="4575427" cy="3216265"/>
          </a:xfrm>
          <a:prstGeom prst="rect">
            <a:avLst/>
          </a:prstGeom>
          <a:noFill/>
        </p:spPr>
        <p:txBody>
          <a:bodyPr wrap="square" anchor="ctr">
            <a:spAutoFit/>
          </a:bodyPr>
          <a:lstStyle/>
          <a:p>
            <a:pPr marL="285750" indent="-285750">
              <a:spcBef>
                <a:spcPts val="1200"/>
              </a:spcBef>
              <a:buClr>
                <a:schemeClr val="accent1"/>
              </a:buClr>
              <a:buFont typeface="Arial" panose="020B0604020202020204" pitchFamily="34" charset="0"/>
              <a:buChar char="/"/>
            </a:pPr>
            <a:r>
              <a:rPr lang="en-US" dirty="0">
                <a:solidFill>
                  <a:schemeClr val="accent2"/>
                </a:solidFill>
                <a:latin typeface="Arial" panose="020B0604020202020204" pitchFamily="34" charset="0"/>
              </a:rPr>
              <a:t>In the Randomized Cohort: </a:t>
            </a:r>
          </a:p>
          <a:p>
            <a:pPr marL="742950" lvl="1" indent="-285750">
              <a:spcBef>
                <a:spcPts val="1200"/>
              </a:spcBef>
              <a:spcAft>
                <a:spcPts val="600"/>
              </a:spcAft>
              <a:buClr>
                <a:schemeClr val="accent1"/>
              </a:buClr>
              <a:buFont typeface="Arial" panose="020B0604020202020204" pitchFamily="34" charset="0"/>
              <a:buChar char="/"/>
            </a:pPr>
            <a:r>
              <a:rPr lang="en-US" sz="1600" dirty="0">
                <a:solidFill>
                  <a:schemeClr val="accent2"/>
                </a:solidFill>
                <a:latin typeface="Arial" panose="020B0604020202020204" pitchFamily="34" charset="0"/>
              </a:rPr>
              <a:t>78% (73/94) of participants with baseline CD4+ T-cell count of </a:t>
            </a:r>
            <a:br>
              <a:rPr lang="en-US" sz="1600" dirty="0">
                <a:solidFill>
                  <a:schemeClr val="accent2"/>
                </a:solidFill>
                <a:latin typeface="Arial" panose="020B0604020202020204" pitchFamily="34" charset="0"/>
              </a:rPr>
            </a:br>
            <a:r>
              <a:rPr lang="en-US" sz="1600" dirty="0">
                <a:solidFill>
                  <a:schemeClr val="accent2"/>
                </a:solidFill>
                <a:latin typeface="Arial" panose="020B0604020202020204" pitchFamily="34" charset="0"/>
              </a:rPr>
              <a:t>&lt;200 cells/μL had an increase in </a:t>
            </a:r>
            <a:br>
              <a:rPr lang="en-US" sz="1600" dirty="0">
                <a:solidFill>
                  <a:schemeClr val="accent2"/>
                </a:solidFill>
                <a:latin typeface="Arial" panose="020B0604020202020204" pitchFamily="34" charset="0"/>
              </a:rPr>
            </a:br>
            <a:r>
              <a:rPr lang="en-US" sz="1600" dirty="0">
                <a:solidFill>
                  <a:schemeClr val="accent2"/>
                </a:solidFill>
                <a:latin typeface="Arial" panose="020B0604020202020204" pitchFamily="34" charset="0"/>
              </a:rPr>
              <a:t>CD4+ T-cell count of ≥200 cells/μL </a:t>
            </a:r>
            <a:br>
              <a:rPr lang="en-US" sz="1600" dirty="0">
                <a:solidFill>
                  <a:schemeClr val="accent2"/>
                </a:solidFill>
                <a:latin typeface="Arial" panose="020B0604020202020204" pitchFamily="34" charset="0"/>
              </a:rPr>
            </a:br>
            <a:r>
              <a:rPr lang="en-US" sz="1600" dirty="0">
                <a:solidFill>
                  <a:schemeClr val="accent2"/>
                </a:solidFill>
                <a:latin typeface="Arial" panose="020B0604020202020204" pitchFamily="34" charset="0"/>
              </a:rPr>
              <a:t>at Week 240</a:t>
            </a:r>
          </a:p>
          <a:p>
            <a:pPr marL="742950" lvl="1" indent="-285750">
              <a:spcBef>
                <a:spcPts val="1200"/>
              </a:spcBef>
              <a:spcAft>
                <a:spcPts val="600"/>
              </a:spcAft>
              <a:buClr>
                <a:schemeClr val="accent1"/>
              </a:buClr>
              <a:buFont typeface="Arial" panose="020B0604020202020204" pitchFamily="34" charset="0"/>
              <a:buChar char="/"/>
            </a:pPr>
            <a:r>
              <a:rPr lang="en-US" sz="1600" dirty="0">
                <a:solidFill>
                  <a:schemeClr val="accent2"/>
                </a:solidFill>
                <a:latin typeface="Arial" panose="020B0604020202020204" pitchFamily="34" charset="0"/>
              </a:rPr>
              <a:t>67% (22/33) of participants with a baseline CD4+ T-cell count of </a:t>
            </a:r>
            <a:br>
              <a:rPr lang="en-US" sz="1600" dirty="0">
                <a:solidFill>
                  <a:schemeClr val="accent2"/>
                </a:solidFill>
                <a:latin typeface="Arial" panose="020B0604020202020204" pitchFamily="34" charset="0"/>
              </a:rPr>
            </a:br>
            <a:r>
              <a:rPr lang="en-US" sz="1600" dirty="0">
                <a:solidFill>
                  <a:schemeClr val="accent2"/>
                </a:solidFill>
                <a:latin typeface="Arial" panose="020B0604020202020204" pitchFamily="34" charset="0"/>
              </a:rPr>
              <a:t>&lt;20 cells/μL had an increase in </a:t>
            </a:r>
            <a:br>
              <a:rPr lang="en-US" sz="1600" dirty="0">
                <a:solidFill>
                  <a:schemeClr val="accent2"/>
                </a:solidFill>
                <a:latin typeface="Arial" panose="020B0604020202020204" pitchFamily="34" charset="0"/>
              </a:rPr>
            </a:br>
            <a:r>
              <a:rPr lang="en-US" sz="1600" dirty="0">
                <a:solidFill>
                  <a:schemeClr val="accent2"/>
                </a:solidFill>
                <a:latin typeface="Arial" panose="020B0604020202020204" pitchFamily="34" charset="0"/>
              </a:rPr>
              <a:t>CD4+ T-cell count of ≥200 cells/μL </a:t>
            </a:r>
            <a:br>
              <a:rPr lang="en-US" sz="1600" dirty="0">
                <a:solidFill>
                  <a:schemeClr val="accent2"/>
                </a:solidFill>
                <a:latin typeface="Arial" panose="020B0604020202020204" pitchFamily="34" charset="0"/>
              </a:rPr>
            </a:br>
            <a:r>
              <a:rPr lang="en-US" sz="1600" dirty="0">
                <a:solidFill>
                  <a:schemeClr val="accent2"/>
                </a:solidFill>
                <a:latin typeface="Arial" panose="020B0604020202020204" pitchFamily="34" charset="0"/>
              </a:rPr>
              <a:t>at Week 240</a:t>
            </a:r>
          </a:p>
        </p:txBody>
      </p:sp>
      <p:sp>
        <p:nvSpPr>
          <p:cNvPr id="59" name="Text Placeholder 9">
            <a:extLst>
              <a:ext uri="{FF2B5EF4-FFF2-40B4-BE49-F238E27FC236}">
                <a16:creationId xmlns:a16="http://schemas.microsoft.com/office/drawing/2014/main" id="{F6AD7C71-6B7E-4900-A897-58F73E12D25B}"/>
              </a:ext>
            </a:extLst>
          </p:cNvPr>
          <p:cNvSpPr txBox="1">
            <a:spLocks/>
          </p:cNvSpPr>
          <p:nvPr/>
        </p:nvSpPr>
        <p:spPr>
          <a:xfrm>
            <a:off x="803275" y="1398492"/>
            <a:ext cx="10933113" cy="258070"/>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200"/>
              </a:spcBef>
              <a:buClr>
                <a:schemeClr val="accent1"/>
              </a:buClr>
              <a:buFont typeface="Arial" panose="020B0604020202020204" pitchFamily="34" charset="0"/>
              <a:buChar char="/"/>
              <a:defRPr sz="1800" kern="1200">
                <a:solidFill>
                  <a:schemeClr val="accent2"/>
                </a:solidFill>
                <a:latin typeface="+mn-lt"/>
                <a:ea typeface="+mn-ea"/>
                <a:cs typeface="+mn-cs"/>
              </a:defRPr>
            </a:lvl1pPr>
            <a:lvl2pPr marL="685800" indent="-2286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accent2"/>
                </a:solidFill>
                <a:latin typeface="+mn-lt"/>
                <a:ea typeface="+mn-ea"/>
                <a:cs typeface="+mn-cs"/>
              </a:defRPr>
            </a:lvl2pPr>
            <a:lvl3pPr marL="1143000" indent="-228600" algn="l" defTabSz="914400" rtl="0" eaLnBrk="1" latinLnBrk="0" hangingPunct="1">
              <a:lnSpc>
                <a:spcPct val="100000"/>
              </a:lnSpc>
              <a:spcBef>
                <a:spcPts val="300"/>
              </a:spcBef>
              <a:buClr>
                <a:schemeClr val="accent1"/>
              </a:buClr>
              <a:buFont typeface="Arial" panose="020B0604020202020204" pitchFamily="34" charset="0"/>
              <a:buChar char="/"/>
              <a:defRPr sz="1400" kern="1200">
                <a:solidFill>
                  <a:schemeClr val="accent2"/>
                </a:solidFill>
                <a:latin typeface="+mn-lt"/>
                <a:ea typeface="+mn-ea"/>
                <a:cs typeface="+mn-cs"/>
              </a:defRPr>
            </a:lvl3pPr>
            <a:lvl4pPr marL="1600200" indent="-228600" algn="l" defTabSz="914400" rtl="0" eaLnBrk="1" latinLnBrk="0" hangingPunct="1">
              <a:lnSpc>
                <a:spcPct val="100000"/>
              </a:lnSpc>
              <a:spcBef>
                <a:spcPts val="300"/>
              </a:spcBef>
              <a:buClr>
                <a:schemeClr val="accent1"/>
              </a:buClr>
              <a:buFont typeface="Arial" panose="020B0604020202020204" pitchFamily="34" charset="0"/>
              <a:buChar char="/"/>
              <a:defRPr sz="1200" kern="1200">
                <a:solidFill>
                  <a:schemeClr val="accent2"/>
                </a:solidFill>
                <a:latin typeface="+mn-lt"/>
                <a:ea typeface="+mn-ea"/>
                <a:cs typeface="+mn-cs"/>
              </a:defRPr>
            </a:lvl4pPr>
            <a:lvl5pPr marL="2057400" indent="-228600" algn="l" defTabSz="914400" rtl="0" eaLnBrk="1" latinLnBrk="0" hangingPunct="1">
              <a:lnSpc>
                <a:spcPct val="100000"/>
              </a:lnSpc>
              <a:spcBef>
                <a:spcPts val="300"/>
              </a:spcBef>
              <a:buClr>
                <a:schemeClr val="accent1"/>
              </a:buClr>
              <a:buFont typeface="Arial" panose="020B0604020202020204" pitchFamily="34" charset="0"/>
              <a:buChar char="/"/>
              <a:defRPr sz="11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0400" indent="-230400">
              <a:buFont typeface="Century Gothic" panose="020B0502020202020204" pitchFamily="34" charset="0"/>
              <a:buChar char="/"/>
            </a:pPr>
            <a:r>
              <a:rPr lang="en-GB" sz="1600" dirty="0"/>
              <a:t>Antiviral efficacy and CD4+ T-cell count recovery</a:t>
            </a:r>
            <a:r>
              <a:rPr lang="en-GB" sz="1600" baseline="30000" dirty="0"/>
              <a:t>1</a:t>
            </a:r>
          </a:p>
        </p:txBody>
      </p:sp>
      <p:graphicFrame>
        <p:nvGraphicFramePr>
          <p:cNvPr id="38" name="Chart 37">
            <a:extLst>
              <a:ext uri="{FF2B5EF4-FFF2-40B4-BE49-F238E27FC236}">
                <a16:creationId xmlns:a16="http://schemas.microsoft.com/office/drawing/2014/main" id="{5405C8FA-DDB5-404C-B29F-0C4DFCB99C16}"/>
              </a:ext>
            </a:extLst>
          </p:cNvPr>
          <p:cNvGraphicFramePr/>
          <p:nvPr>
            <p:extLst>
              <p:ext uri="{D42A27DB-BD31-4B8C-83A1-F6EECF244321}">
                <p14:modId xmlns:p14="http://schemas.microsoft.com/office/powerpoint/2010/main" val="659033689"/>
              </p:ext>
            </p:extLst>
          </p:nvPr>
        </p:nvGraphicFramePr>
        <p:xfrm>
          <a:off x="989385" y="2219714"/>
          <a:ext cx="5660652" cy="248114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4" name="Chart 43">
            <a:extLst>
              <a:ext uri="{FF2B5EF4-FFF2-40B4-BE49-F238E27FC236}">
                <a16:creationId xmlns:a16="http://schemas.microsoft.com/office/drawing/2014/main" id="{DA0F1947-ECBB-4F6E-BCA2-EDA5889B01F3}"/>
              </a:ext>
            </a:extLst>
          </p:cNvPr>
          <p:cNvGraphicFramePr/>
          <p:nvPr>
            <p:extLst>
              <p:ext uri="{D42A27DB-BD31-4B8C-83A1-F6EECF244321}">
                <p14:modId xmlns:p14="http://schemas.microsoft.com/office/powerpoint/2010/main" val="1437783027"/>
              </p:ext>
            </p:extLst>
          </p:nvPr>
        </p:nvGraphicFramePr>
        <p:xfrm>
          <a:off x="1148477" y="2426768"/>
          <a:ext cx="5660652" cy="248114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5" name="Chart 44">
            <a:extLst>
              <a:ext uri="{FF2B5EF4-FFF2-40B4-BE49-F238E27FC236}">
                <a16:creationId xmlns:a16="http://schemas.microsoft.com/office/drawing/2014/main" id="{B20E0C46-ACA8-4993-BC16-7B8E103F78B2}"/>
              </a:ext>
            </a:extLst>
          </p:cNvPr>
          <p:cNvGraphicFramePr/>
          <p:nvPr>
            <p:extLst>
              <p:ext uri="{D42A27DB-BD31-4B8C-83A1-F6EECF244321}">
                <p14:modId xmlns:p14="http://schemas.microsoft.com/office/powerpoint/2010/main" val="2641856187"/>
              </p:ext>
            </p:extLst>
          </p:nvPr>
        </p:nvGraphicFramePr>
        <p:xfrm>
          <a:off x="974194" y="2214077"/>
          <a:ext cx="5660652" cy="248114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6" name="Chart 35">
            <a:extLst>
              <a:ext uri="{FF2B5EF4-FFF2-40B4-BE49-F238E27FC236}">
                <a16:creationId xmlns:a16="http://schemas.microsoft.com/office/drawing/2014/main" id="{3204A9CE-0765-4B09-B092-AD1B29846B41}"/>
              </a:ext>
            </a:extLst>
          </p:cNvPr>
          <p:cNvGraphicFramePr/>
          <p:nvPr>
            <p:extLst>
              <p:ext uri="{D42A27DB-BD31-4B8C-83A1-F6EECF244321}">
                <p14:modId xmlns:p14="http://schemas.microsoft.com/office/powerpoint/2010/main" val="3186979333"/>
              </p:ext>
            </p:extLst>
          </p:nvPr>
        </p:nvGraphicFramePr>
        <p:xfrm>
          <a:off x="1159862" y="2435608"/>
          <a:ext cx="5660652" cy="2481143"/>
        </p:xfrm>
        <a:graphic>
          <a:graphicData uri="http://schemas.openxmlformats.org/drawingml/2006/chart">
            <c:chart xmlns:c="http://schemas.openxmlformats.org/drawingml/2006/chart" xmlns:r="http://schemas.openxmlformats.org/officeDocument/2006/relationships" r:id="rId8"/>
          </a:graphicData>
        </a:graphic>
      </p:graphicFrame>
      <p:grpSp>
        <p:nvGrpSpPr>
          <p:cNvPr id="6" name="Group 5">
            <a:extLst>
              <a:ext uri="{FF2B5EF4-FFF2-40B4-BE49-F238E27FC236}">
                <a16:creationId xmlns:a16="http://schemas.microsoft.com/office/drawing/2014/main" id="{F7B2F9A2-20F7-444E-B8A3-870C3C297A42}"/>
              </a:ext>
            </a:extLst>
          </p:cNvPr>
          <p:cNvGrpSpPr/>
          <p:nvPr/>
        </p:nvGrpSpPr>
        <p:grpSpPr>
          <a:xfrm>
            <a:off x="1453121" y="2557627"/>
            <a:ext cx="1606164" cy="871373"/>
            <a:chOff x="1453121" y="2557627"/>
            <a:chExt cx="1606164" cy="959771"/>
          </a:xfrm>
        </p:grpSpPr>
        <p:grpSp>
          <p:nvGrpSpPr>
            <p:cNvPr id="67" name="Group 66">
              <a:extLst>
                <a:ext uri="{FF2B5EF4-FFF2-40B4-BE49-F238E27FC236}">
                  <a16:creationId xmlns:a16="http://schemas.microsoft.com/office/drawing/2014/main" id="{DEFED926-B88A-44D2-A50C-9599AACF4D56}"/>
                </a:ext>
              </a:extLst>
            </p:cNvPr>
            <p:cNvGrpSpPr/>
            <p:nvPr/>
          </p:nvGrpSpPr>
          <p:grpSpPr>
            <a:xfrm>
              <a:off x="1453121" y="2557627"/>
              <a:ext cx="1606164" cy="959771"/>
              <a:chOff x="5251957" y="24357408"/>
              <a:chExt cx="1606164" cy="719295"/>
            </a:xfrm>
          </p:grpSpPr>
          <p:sp>
            <p:nvSpPr>
              <p:cNvPr id="68" name="TextBox 67">
                <a:extLst>
                  <a:ext uri="{FF2B5EF4-FFF2-40B4-BE49-F238E27FC236}">
                    <a16:creationId xmlns:a16="http://schemas.microsoft.com/office/drawing/2014/main" id="{C4B7F320-1C44-4098-8E33-6B66065B6D43}"/>
                  </a:ext>
                </a:extLst>
              </p:cNvPr>
              <p:cNvSpPr txBox="1"/>
              <p:nvPr/>
            </p:nvSpPr>
            <p:spPr bwMode="auto">
              <a:xfrm>
                <a:off x="5251957" y="24357408"/>
                <a:ext cx="1572160" cy="10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lgn="r" defTabSz="548640" eaLnBrk="0" fontAlgn="base" hangingPunct="0">
                  <a:lnSpc>
                    <a:spcPts val="800"/>
                  </a:lnSpc>
                  <a:spcBef>
                    <a:spcPct val="0"/>
                  </a:spcBef>
                  <a:spcAft>
                    <a:spcPct val="0"/>
                  </a:spcAft>
                  <a:defRPr/>
                </a:pPr>
                <a:r>
                  <a:rPr lang="en-US" sz="800" b="1" kern="0" dirty="0">
                    <a:solidFill>
                      <a:srgbClr val="071D49"/>
                    </a:solidFill>
                    <a:cs typeface="Arial" panose="020B0604020202020204" pitchFamily="34" charset="0"/>
                  </a:rPr>
                  <a:t>Baseline CD4+ T-cell count</a:t>
                </a:r>
              </a:p>
            </p:txBody>
          </p:sp>
          <p:sp>
            <p:nvSpPr>
              <p:cNvPr id="69" name="TextBox 68">
                <a:extLst>
                  <a:ext uri="{FF2B5EF4-FFF2-40B4-BE49-F238E27FC236}">
                    <a16:creationId xmlns:a16="http://schemas.microsoft.com/office/drawing/2014/main" id="{FFC5D83C-74ED-4A68-B0B1-505F26C40362}"/>
                  </a:ext>
                </a:extLst>
              </p:cNvPr>
              <p:cNvSpPr txBox="1"/>
              <p:nvPr/>
            </p:nvSpPr>
            <p:spPr bwMode="auto">
              <a:xfrm>
                <a:off x="5900663" y="24463575"/>
                <a:ext cx="676357" cy="92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defTabSz="548640" eaLnBrk="0" fontAlgn="base" hangingPunct="0">
                  <a:spcBef>
                    <a:spcPct val="0"/>
                  </a:spcBef>
                  <a:spcAft>
                    <a:spcPct val="0"/>
                  </a:spcAft>
                  <a:defRPr/>
                </a:pPr>
                <a:r>
                  <a:rPr lang="en-US" sz="800" kern="0" dirty="0">
                    <a:solidFill>
                      <a:srgbClr val="E40046"/>
                    </a:solidFill>
                    <a:cs typeface="Arial" panose="020B0604020202020204" pitchFamily="34" charset="0"/>
                  </a:rPr>
                  <a:t>&lt;20 (n=72)</a:t>
                </a:r>
              </a:p>
            </p:txBody>
          </p:sp>
          <p:sp>
            <p:nvSpPr>
              <p:cNvPr id="70" name="TextBox 69">
                <a:extLst>
                  <a:ext uri="{FF2B5EF4-FFF2-40B4-BE49-F238E27FC236}">
                    <a16:creationId xmlns:a16="http://schemas.microsoft.com/office/drawing/2014/main" id="{D6CF4BC5-30E6-4E8E-A20D-091BFA334F88}"/>
                  </a:ext>
                </a:extLst>
              </p:cNvPr>
              <p:cNvSpPr txBox="1"/>
              <p:nvPr/>
            </p:nvSpPr>
            <p:spPr bwMode="auto">
              <a:xfrm>
                <a:off x="5900663" y="24593791"/>
                <a:ext cx="858617" cy="92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defTabSz="548640" eaLnBrk="0" fontAlgn="base" hangingPunct="0">
                  <a:spcBef>
                    <a:spcPct val="0"/>
                  </a:spcBef>
                  <a:spcAft>
                    <a:spcPct val="0"/>
                  </a:spcAft>
                  <a:defRPr/>
                </a:pPr>
                <a:r>
                  <a:rPr lang="en-US" sz="800" kern="0" dirty="0">
                    <a:solidFill>
                      <a:srgbClr val="071D49"/>
                    </a:solidFill>
                    <a:cs typeface="Arial" panose="020B0604020202020204" pitchFamily="34" charset="0"/>
                  </a:rPr>
                  <a:t>20 to &lt;50 (n=25)</a:t>
                </a:r>
              </a:p>
            </p:txBody>
          </p:sp>
          <p:sp>
            <p:nvSpPr>
              <p:cNvPr id="71" name="TextBox 70">
                <a:extLst>
                  <a:ext uri="{FF2B5EF4-FFF2-40B4-BE49-F238E27FC236}">
                    <a16:creationId xmlns:a16="http://schemas.microsoft.com/office/drawing/2014/main" id="{E482A925-B955-4AA7-9895-ECFAB93605F8}"/>
                  </a:ext>
                </a:extLst>
              </p:cNvPr>
              <p:cNvSpPr txBox="1"/>
              <p:nvPr/>
            </p:nvSpPr>
            <p:spPr bwMode="auto">
              <a:xfrm>
                <a:off x="5900663" y="24724007"/>
                <a:ext cx="813149" cy="92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defTabSz="548640" eaLnBrk="0" fontAlgn="base" hangingPunct="0">
                  <a:spcBef>
                    <a:spcPct val="0"/>
                  </a:spcBef>
                  <a:spcAft>
                    <a:spcPct val="0"/>
                  </a:spcAft>
                  <a:defRPr/>
                </a:pPr>
                <a:r>
                  <a:rPr lang="en-US" sz="800" kern="0" dirty="0">
                    <a:solidFill>
                      <a:srgbClr val="00B050"/>
                    </a:solidFill>
                    <a:cs typeface="Arial" panose="020B0604020202020204" pitchFamily="34" charset="0"/>
                  </a:rPr>
                  <a:t>50 to &lt;100 (n=39)</a:t>
                </a:r>
              </a:p>
            </p:txBody>
          </p:sp>
          <p:sp>
            <p:nvSpPr>
              <p:cNvPr id="72" name="TextBox 71">
                <a:extLst>
                  <a:ext uri="{FF2B5EF4-FFF2-40B4-BE49-F238E27FC236}">
                    <a16:creationId xmlns:a16="http://schemas.microsoft.com/office/drawing/2014/main" id="{AE299F75-F444-4229-9124-B683E2316B12}"/>
                  </a:ext>
                </a:extLst>
              </p:cNvPr>
              <p:cNvSpPr txBox="1"/>
              <p:nvPr/>
            </p:nvSpPr>
            <p:spPr bwMode="auto">
              <a:xfrm>
                <a:off x="5900663" y="24854223"/>
                <a:ext cx="957458" cy="92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defTabSz="548640" eaLnBrk="0" fontAlgn="base" hangingPunct="0">
                  <a:spcBef>
                    <a:spcPct val="0"/>
                  </a:spcBef>
                  <a:spcAft>
                    <a:spcPct val="0"/>
                  </a:spcAft>
                  <a:defRPr/>
                </a:pPr>
                <a:r>
                  <a:rPr lang="en-US" sz="800" kern="0" dirty="0">
                    <a:solidFill>
                      <a:srgbClr val="702082"/>
                    </a:solidFill>
                    <a:cs typeface="Arial" panose="020B0604020202020204" pitchFamily="34" charset="0"/>
                  </a:rPr>
                  <a:t>100 to &lt;200 (n=63)</a:t>
                </a:r>
              </a:p>
            </p:txBody>
          </p:sp>
          <p:sp>
            <p:nvSpPr>
              <p:cNvPr id="73" name="TextBox 72">
                <a:extLst>
                  <a:ext uri="{FF2B5EF4-FFF2-40B4-BE49-F238E27FC236}">
                    <a16:creationId xmlns:a16="http://schemas.microsoft.com/office/drawing/2014/main" id="{21DE7BFC-A992-40AD-A718-3A5D3CCEA58B}"/>
                  </a:ext>
                </a:extLst>
              </p:cNvPr>
              <p:cNvSpPr txBox="1"/>
              <p:nvPr/>
            </p:nvSpPr>
            <p:spPr bwMode="auto">
              <a:xfrm>
                <a:off x="5900663" y="24984438"/>
                <a:ext cx="676357" cy="92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defTabSz="548640" eaLnBrk="0" fontAlgn="base" hangingPunct="0">
                  <a:spcBef>
                    <a:spcPct val="0"/>
                  </a:spcBef>
                  <a:spcAft>
                    <a:spcPct val="0"/>
                  </a:spcAft>
                  <a:defRPr/>
                </a:pPr>
                <a:r>
                  <a:rPr lang="en-US" sz="800" kern="0" dirty="0">
                    <a:solidFill>
                      <a:srgbClr val="5BC2E7"/>
                    </a:solidFill>
                    <a:cs typeface="Arial" panose="020B0604020202020204" pitchFamily="34" charset="0"/>
                  </a:rPr>
                  <a:t>≥200 (n=73)</a:t>
                </a:r>
              </a:p>
            </p:txBody>
          </p:sp>
        </p:grpSp>
        <p:cxnSp>
          <p:nvCxnSpPr>
            <p:cNvPr id="5" name="Straight Connector 4">
              <a:extLst>
                <a:ext uri="{FF2B5EF4-FFF2-40B4-BE49-F238E27FC236}">
                  <a16:creationId xmlns:a16="http://schemas.microsoft.com/office/drawing/2014/main" id="{157285D6-15BC-49B9-93E8-04971779AFD4}"/>
                </a:ext>
              </a:extLst>
            </p:cNvPr>
            <p:cNvCxnSpPr>
              <a:cxnSpLocks/>
            </p:cNvCxnSpPr>
            <p:nvPr/>
          </p:nvCxnSpPr>
          <p:spPr>
            <a:xfrm>
              <a:off x="1752600" y="2767013"/>
              <a:ext cx="27432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55848D7-54F3-4AE7-885C-DC1B0A71D1B9}"/>
                </a:ext>
              </a:extLst>
            </p:cNvPr>
            <p:cNvCxnSpPr>
              <a:cxnSpLocks/>
            </p:cNvCxnSpPr>
            <p:nvPr/>
          </p:nvCxnSpPr>
          <p:spPr>
            <a:xfrm>
              <a:off x="1752600" y="2938463"/>
              <a:ext cx="274320" cy="0"/>
            </a:xfrm>
            <a:prstGeom prst="line">
              <a:avLst/>
            </a:prstGeom>
            <a:ln w="28575">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9D00008-B65E-4A4B-92E0-A4FDAF83BD6E}"/>
                </a:ext>
              </a:extLst>
            </p:cNvPr>
            <p:cNvCxnSpPr>
              <a:cxnSpLocks/>
            </p:cNvCxnSpPr>
            <p:nvPr/>
          </p:nvCxnSpPr>
          <p:spPr>
            <a:xfrm>
              <a:off x="1752600" y="3109913"/>
              <a:ext cx="274320"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1D4C2A9-02A2-48D4-A1D2-F71EE6455724}"/>
                </a:ext>
              </a:extLst>
            </p:cNvPr>
            <p:cNvCxnSpPr>
              <a:cxnSpLocks/>
            </p:cNvCxnSpPr>
            <p:nvPr/>
          </p:nvCxnSpPr>
          <p:spPr>
            <a:xfrm>
              <a:off x="1752600" y="3281363"/>
              <a:ext cx="274320" cy="0"/>
            </a:xfrm>
            <a:prstGeom prst="line">
              <a:avLst/>
            </a:prstGeom>
            <a:ln w="28575">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20AD9091-9CAD-4B69-9EDE-9361D23FE556}"/>
                </a:ext>
              </a:extLst>
            </p:cNvPr>
            <p:cNvCxnSpPr>
              <a:cxnSpLocks/>
            </p:cNvCxnSpPr>
            <p:nvPr/>
          </p:nvCxnSpPr>
          <p:spPr>
            <a:xfrm>
              <a:off x="1752600" y="3452812"/>
              <a:ext cx="274320" cy="0"/>
            </a:xfrm>
            <a:prstGeom prst="line">
              <a:avLst/>
            </a:prstGeom>
            <a:ln w="28575">
              <a:solidFill>
                <a:schemeClr val="accent4"/>
              </a:solidFill>
              <a:prstDash val="sysDot"/>
            </a:ln>
          </p:spPr>
          <p:style>
            <a:lnRef idx="1">
              <a:schemeClr val="accent1"/>
            </a:lnRef>
            <a:fillRef idx="0">
              <a:schemeClr val="accent1"/>
            </a:fillRef>
            <a:effectRef idx="0">
              <a:schemeClr val="accent1"/>
            </a:effectRef>
            <a:fontRef idx="minor">
              <a:schemeClr val="tx1"/>
            </a:fontRef>
          </p:style>
        </p:cxnSp>
      </p:grpSp>
      <p:sp>
        <p:nvSpPr>
          <p:cNvPr id="12" name="Rectangle 11">
            <a:extLst>
              <a:ext uri="{FF2B5EF4-FFF2-40B4-BE49-F238E27FC236}">
                <a16:creationId xmlns:a16="http://schemas.microsoft.com/office/drawing/2014/main" id="{2A88ACD5-2E64-4F71-9AF0-08B7D5D66AC8}"/>
              </a:ext>
            </a:extLst>
          </p:cNvPr>
          <p:cNvSpPr/>
          <p:nvPr/>
        </p:nvSpPr>
        <p:spPr>
          <a:xfrm>
            <a:off x="1700842" y="2669493"/>
            <a:ext cx="1334761" cy="154726"/>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Rectangle 46">
            <a:extLst>
              <a:ext uri="{FF2B5EF4-FFF2-40B4-BE49-F238E27FC236}">
                <a16:creationId xmlns:a16="http://schemas.microsoft.com/office/drawing/2014/main" id="{F6F9A531-8EAE-46BB-9DE8-99617CC8AEB5}"/>
              </a:ext>
            </a:extLst>
          </p:cNvPr>
          <p:cNvSpPr/>
          <p:nvPr/>
        </p:nvSpPr>
        <p:spPr>
          <a:xfrm>
            <a:off x="1700842" y="2987725"/>
            <a:ext cx="1334761" cy="154726"/>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Rectangle 51">
            <a:extLst>
              <a:ext uri="{FF2B5EF4-FFF2-40B4-BE49-F238E27FC236}">
                <a16:creationId xmlns:a16="http://schemas.microsoft.com/office/drawing/2014/main" id="{6F58D6F9-F144-4E89-B436-E7EB737304AE}"/>
              </a:ext>
            </a:extLst>
          </p:cNvPr>
          <p:cNvSpPr/>
          <p:nvPr/>
        </p:nvSpPr>
        <p:spPr>
          <a:xfrm>
            <a:off x="1700842" y="3146840"/>
            <a:ext cx="1334761" cy="154726"/>
          </a:xfrm>
          <a:prstGeom prst="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 name="Rectangle 53">
            <a:extLst>
              <a:ext uri="{FF2B5EF4-FFF2-40B4-BE49-F238E27FC236}">
                <a16:creationId xmlns:a16="http://schemas.microsoft.com/office/drawing/2014/main" id="{EDF05B89-8BE0-43F4-92F2-42A2B3F91253}"/>
              </a:ext>
            </a:extLst>
          </p:cNvPr>
          <p:cNvSpPr/>
          <p:nvPr/>
        </p:nvSpPr>
        <p:spPr>
          <a:xfrm>
            <a:off x="1700842" y="3305955"/>
            <a:ext cx="1334761" cy="154726"/>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Rectangle 57">
            <a:extLst>
              <a:ext uri="{FF2B5EF4-FFF2-40B4-BE49-F238E27FC236}">
                <a16:creationId xmlns:a16="http://schemas.microsoft.com/office/drawing/2014/main" id="{53276885-3978-4CAA-8755-34159A1366B2}"/>
              </a:ext>
            </a:extLst>
          </p:cNvPr>
          <p:cNvSpPr/>
          <p:nvPr/>
        </p:nvSpPr>
        <p:spPr>
          <a:xfrm>
            <a:off x="1700842" y="2828609"/>
            <a:ext cx="1334761" cy="154726"/>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Slide Number Placeholder 5">
            <a:extLst>
              <a:ext uri="{FF2B5EF4-FFF2-40B4-BE49-F238E27FC236}">
                <a16:creationId xmlns:a16="http://schemas.microsoft.com/office/drawing/2014/main" id="{5ED2BC29-3A2E-4063-AC14-421BC7F75AD6}"/>
              </a:ext>
            </a:extLst>
          </p:cNvPr>
          <p:cNvSpPr>
            <a:spLocks noGrp="1"/>
          </p:cNvSpPr>
          <p:nvPr>
            <p:ph type="sldNum" sz="quarter" idx="11"/>
          </p:nvPr>
        </p:nvSpPr>
        <p:spPr>
          <a:xfrm>
            <a:off x="11942967" y="6510704"/>
            <a:ext cx="249033" cy="246221"/>
          </a:xfrm>
        </p:spPr>
        <p:txBody>
          <a:bodyPr/>
          <a:lstStyle/>
          <a:p>
            <a:fld id="{DA52DCD9-8769-4ED5-B8CC-B00FC588BA8C}" type="slidenum">
              <a:rPr lang="en-US" smtClean="0"/>
              <a:pPr/>
              <a:t>20</a:t>
            </a:fld>
            <a:endParaRPr lang="en-US" dirty="0"/>
          </a:p>
        </p:txBody>
      </p:sp>
      <p:grpSp>
        <p:nvGrpSpPr>
          <p:cNvPr id="2" name="Group 1">
            <a:extLst>
              <a:ext uri="{FF2B5EF4-FFF2-40B4-BE49-F238E27FC236}">
                <a16:creationId xmlns:a16="http://schemas.microsoft.com/office/drawing/2014/main" id="{D5D2ADFF-BA6A-48C8-B686-0329AE2FB122}"/>
              </a:ext>
            </a:extLst>
          </p:cNvPr>
          <p:cNvGrpSpPr/>
          <p:nvPr/>
        </p:nvGrpSpPr>
        <p:grpSpPr>
          <a:xfrm>
            <a:off x="42905" y="5805236"/>
            <a:ext cx="5023364" cy="523220"/>
            <a:chOff x="42905" y="5805236"/>
            <a:chExt cx="5023364" cy="523220"/>
          </a:xfrm>
        </p:grpSpPr>
        <p:sp>
          <p:nvSpPr>
            <p:cNvPr id="34" name="TextBox 33">
              <a:extLst>
                <a:ext uri="{FF2B5EF4-FFF2-40B4-BE49-F238E27FC236}">
                  <a16:creationId xmlns:a16="http://schemas.microsoft.com/office/drawing/2014/main" id="{1F1CB914-DE58-409C-AB1A-7DD172A2BDFA}"/>
                </a:ext>
              </a:extLst>
            </p:cNvPr>
            <p:cNvSpPr txBox="1"/>
            <p:nvPr/>
          </p:nvSpPr>
          <p:spPr>
            <a:xfrm>
              <a:off x="1499702" y="5805236"/>
              <a:ext cx="3566567" cy="523220"/>
            </a:xfrm>
            <a:prstGeom prst="rect">
              <a:avLst/>
            </a:prstGeom>
            <a:noFill/>
          </p:spPr>
          <p:txBody>
            <a:bodyPr wrap="square" rtlCol="0">
              <a:spAutoFit/>
            </a:bodyPr>
            <a:lstStyle/>
            <a:p>
              <a:pPr marL="0" marR="0" lvl="0" indent="0" defTabSz="121912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BRIGHTE study Week 240 data presented at International AIDS Conference 2022</a:t>
              </a:r>
              <a:r>
                <a:rPr kumimoji="0" lang="en-GB" sz="1400" b="0" i="0" u="none" strike="noStrike" kern="1200" cap="none" spc="0" normalizeH="0" baseline="30000" noProof="0" dirty="0">
                  <a:ln>
                    <a:noFill/>
                  </a:ln>
                  <a:solidFill>
                    <a:schemeClr val="accent2"/>
                  </a:solidFill>
                  <a:effectLst/>
                  <a:uLnTx/>
                  <a:uFillTx/>
                  <a:latin typeface="Arial" panose="020B0604020202020204" pitchFamily="34" charset="0"/>
                  <a:ea typeface="+mn-ea"/>
                  <a:cs typeface="+mn-cs"/>
                </a:rPr>
                <a:t>1</a:t>
              </a:r>
              <a:endParaRPr kumimoji="0" lang="en-US" sz="1400" b="0" i="0" u="none" strike="noStrike" kern="1200" cap="none" spc="0" normalizeH="0" baseline="0" noProof="0" dirty="0">
                <a:ln>
                  <a:noFill/>
                </a:ln>
                <a:solidFill>
                  <a:schemeClr val="accent2"/>
                </a:solidFill>
                <a:effectLst/>
                <a:uLnTx/>
                <a:uFillTx/>
                <a:latin typeface="Arial" panose="020B0604020202020204" pitchFamily="34" charset="0"/>
                <a:ea typeface="+mn-ea"/>
                <a:cs typeface="+mn-cs"/>
              </a:endParaRPr>
            </a:p>
          </p:txBody>
        </p:sp>
        <p:sp>
          <p:nvSpPr>
            <p:cNvPr id="37" name="TextBox 36">
              <a:extLst>
                <a:ext uri="{FF2B5EF4-FFF2-40B4-BE49-F238E27FC236}">
                  <a16:creationId xmlns:a16="http://schemas.microsoft.com/office/drawing/2014/main" id="{FA19AB6F-4217-4994-B884-513C7E42FFF4}"/>
                </a:ext>
              </a:extLst>
            </p:cNvPr>
            <p:cNvSpPr txBox="1"/>
            <p:nvPr/>
          </p:nvSpPr>
          <p:spPr>
            <a:xfrm>
              <a:off x="42905" y="5805236"/>
              <a:ext cx="1928770" cy="369332"/>
            </a:xfrm>
            <a:prstGeom prst="rect">
              <a:avLst/>
            </a:prstGeom>
            <a:noFill/>
          </p:spPr>
          <p:txBody>
            <a:bodyPr wrap="square" rtlCol="0">
              <a:spAutoFit/>
            </a:bodyPr>
            <a:lstStyle/>
            <a:p>
              <a:pPr marL="0" marR="0" lvl="0" indent="0" algn="ctr" defTabSz="121912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2022</a:t>
              </a:r>
            </a:p>
          </p:txBody>
        </p:sp>
      </p:grpSp>
      <p:cxnSp>
        <p:nvCxnSpPr>
          <p:cNvPr id="78" name="Straight Connector 77">
            <a:extLst>
              <a:ext uri="{FF2B5EF4-FFF2-40B4-BE49-F238E27FC236}">
                <a16:creationId xmlns:a16="http://schemas.microsoft.com/office/drawing/2014/main" id="{389B10F4-D2F6-4863-AD14-D597ECEF05BA}"/>
              </a:ext>
            </a:extLst>
          </p:cNvPr>
          <p:cNvCxnSpPr>
            <a:cxnSpLocks/>
          </p:cNvCxnSpPr>
          <p:nvPr/>
        </p:nvCxnSpPr>
        <p:spPr>
          <a:xfrm flipV="1">
            <a:off x="981598" y="5042442"/>
            <a:ext cx="0" cy="32194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9" name="!! ABC">
            <a:extLst>
              <a:ext uri="{FF2B5EF4-FFF2-40B4-BE49-F238E27FC236}">
                <a16:creationId xmlns:a16="http://schemas.microsoft.com/office/drawing/2014/main" id="{38B23C14-2DBB-4538-B594-D7014BF391C2}"/>
              </a:ext>
            </a:extLst>
          </p:cNvPr>
          <p:cNvSpPr/>
          <p:nvPr/>
        </p:nvSpPr>
        <p:spPr>
          <a:xfrm>
            <a:off x="786398" y="5364384"/>
            <a:ext cx="390399" cy="390399"/>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Text Placeholder 3">
            <a:extLst>
              <a:ext uri="{FF2B5EF4-FFF2-40B4-BE49-F238E27FC236}">
                <a16:creationId xmlns:a16="http://schemas.microsoft.com/office/drawing/2014/main" id="{39CCE1C4-4798-4E16-B3DA-767B605051C9}"/>
              </a:ext>
            </a:extLst>
          </p:cNvPr>
          <p:cNvSpPr txBox="1">
            <a:spLocks/>
          </p:cNvSpPr>
          <p:nvPr/>
        </p:nvSpPr>
        <p:spPr>
          <a:xfrm>
            <a:off x="6212541" y="6597878"/>
            <a:ext cx="5523847" cy="107722"/>
          </a:xfrm>
          <a:prstGeom prst="rect">
            <a:avLst/>
          </a:prstGeom>
        </p:spPr>
        <p:txBody>
          <a:bodyPr vert="horz" wrap="square" lIns="0" tIns="0" rIns="0" bIns="0" rtlCol="0" anchor="b">
            <a:spAutoFit/>
          </a:bodyPr>
          <a:lstStyle>
            <a:lvl1pPr marL="0" indent="0" algn="r" defTabSz="914400" rtl="0" eaLnBrk="1" latinLnBrk="0" hangingPunct="1">
              <a:lnSpc>
                <a:spcPct val="100000"/>
              </a:lnSpc>
              <a:spcBef>
                <a:spcPts val="0"/>
              </a:spcBef>
              <a:buClr>
                <a:schemeClr val="accent1"/>
              </a:buClr>
              <a:buFont typeface="Arial" panose="020B0604020202020204" pitchFamily="34" charset="0"/>
              <a:buNone/>
              <a:defRPr sz="700" kern="1200">
                <a:solidFill>
                  <a:schemeClr val="accent2"/>
                </a:solidFill>
                <a:latin typeface="+mn-lt"/>
                <a:ea typeface="+mn-ea"/>
                <a:cs typeface="+mn-cs"/>
              </a:defRPr>
            </a:lvl1pPr>
            <a:lvl2pPr marL="457200" indent="0" algn="r" defTabSz="914400" rtl="0" eaLnBrk="1" latinLnBrk="0" hangingPunct="1">
              <a:lnSpc>
                <a:spcPct val="100000"/>
              </a:lnSpc>
              <a:spcBef>
                <a:spcPts val="600"/>
              </a:spcBef>
              <a:buClr>
                <a:schemeClr val="accent1"/>
              </a:buClr>
              <a:buFont typeface="Arial" panose="020B0604020202020204" pitchFamily="34" charset="0"/>
              <a:buNone/>
              <a:defRPr sz="1800" kern="1200">
                <a:solidFill>
                  <a:schemeClr val="accent2"/>
                </a:solidFill>
                <a:latin typeface="+mn-lt"/>
                <a:ea typeface="+mn-ea"/>
                <a:cs typeface="+mn-cs"/>
              </a:defRPr>
            </a:lvl2pPr>
            <a:lvl3pPr marL="914400" indent="0" algn="r" defTabSz="914400" rtl="0" eaLnBrk="1" latinLnBrk="0" hangingPunct="1">
              <a:lnSpc>
                <a:spcPct val="100000"/>
              </a:lnSpc>
              <a:spcBef>
                <a:spcPts val="300"/>
              </a:spcBef>
              <a:buClr>
                <a:schemeClr val="accent1"/>
              </a:buClr>
              <a:buFont typeface="Arial" panose="020B0604020202020204" pitchFamily="34" charset="0"/>
              <a:buNone/>
              <a:defRPr sz="1600" kern="1200">
                <a:solidFill>
                  <a:schemeClr val="accent2"/>
                </a:solidFill>
                <a:latin typeface="+mn-lt"/>
                <a:ea typeface="+mn-ea"/>
                <a:cs typeface="+mn-cs"/>
              </a:defRPr>
            </a:lvl3pPr>
            <a:lvl4pPr marL="1371600" indent="0" algn="r" defTabSz="914400" rtl="0" eaLnBrk="1" latinLnBrk="0" hangingPunct="1">
              <a:lnSpc>
                <a:spcPct val="100000"/>
              </a:lnSpc>
              <a:spcBef>
                <a:spcPts val="300"/>
              </a:spcBef>
              <a:buClr>
                <a:schemeClr val="accent1"/>
              </a:buClr>
              <a:buFont typeface="Arial" panose="020B0604020202020204" pitchFamily="34" charset="0"/>
              <a:buNone/>
              <a:defRPr sz="1400" kern="1200">
                <a:solidFill>
                  <a:schemeClr val="accent2"/>
                </a:solidFill>
                <a:latin typeface="+mn-lt"/>
                <a:ea typeface="+mn-ea"/>
                <a:cs typeface="+mn-cs"/>
              </a:defRPr>
            </a:lvl4pPr>
            <a:lvl5pPr marL="1828800" indent="0" algn="r" defTabSz="914400" rtl="0" eaLnBrk="1" latinLnBrk="0" hangingPunct="1">
              <a:lnSpc>
                <a:spcPct val="100000"/>
              </a:lnSpc>
              <a:spcBef>
                <a:spcPts val="300"/>
              </a:spcBef>
              <a:buClr>
                <a:schemeClr val="accent1"/>
              </a:buClr>
              <a:buFont typeface="Arial" panose="020B0604020202020204" pitchFamily="34" charset="0"/>
              <a:buNone/>
              <a:defRPr sz="14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1</a:t>
            </a:r>
            <a:r>
              <a:rPr lang="en-US" dirty="0"/>
              <a:t>. Aberg J, et al. 24th International AIDS Conference 2022. Poster EPB160</a:t>
            </a:r>
          </a:p>
        </p:txBody>
      </p:sp>
      <p:pic>
        <p:nvPicPr>
          <p:cNvPr id="65" name="Picture 64">
            <a:extLst>
              <a:ext uri="{FF2B5EF4-FFF2-40B4-BE49-F238E27FC236}">
                <a16:creationId xmlns:a16="http://schemas.microsoft.com/office/drawing/2014/main" id="{A65C0F6E-ADAA-4EB7-B929-6D7BDAB1409E}"/>
              </a:ext>
            </a:extLst>
          </p:cNvPr>
          <p:cNvPicPr>
            <a:picLocks noChangeAspect="1"/>
          </p:cNvPicPr>
          <p:nvPr/>
        </p:nvPicPr>
        <p:blipFill>
          <a:blip r:embed="rId9"/>
          <a:stretch>
            <a:fillRect/>
          </a:stretch>
        </p:blipFill>
        <p:spPr>
          <a:xfrm>
            <a:off x="5124512" y="5860378"/>
            <a:ext cx="1145319" cy="442113"/>
          </a:xfrm>
          <a:prstGeom prst="rect">
            <a:avLst/>
          </a:prstGeom>
        </p:spPr>
      </p:pic>
      <p:grpSp>
        <p:nvGrpSpPr>
          <p:cNvPr id="66" name="Group 65">
            <a:extLst>
              <a:ext uri="{FF2B5EF4-FFF2-40B4-BE49-F238E27FC236}">
                <a16:creationId xmlns:a16="http://schemas.microsoft.com/office/drawing/2014/main" id="{B2F7081C-1A24-4758-8514-B6EFF230CD67}"/>
              </a:ext>
            </a:extLst>
          </p:cNvPr>
          <p:cNvGrpSpPr/>
          <p:nvPr/>
        </p:nvGrpSpPr>
        <p:grpSpPr>
          <a:xfrm>
            <a:off x="913233" y="6174568"/>
            <a:ext cx="178684" cy="369333"/>
            <a:chOff x="881482" y="6174568"/>
            <a:chExt cx="251617" cy="520083"/>
          </a:xfrm>
        </p:grpSpPr>
        <p:sp>
          <p:nvSpPr>
            <p:cNvPr id="80" name="Freeform 44">
              <a:extLst>
                <a:ext uri="{FF2B5EF4-FFF2-40B4-BE49-F238E27FC236}">
                  <a16:creationId xmlns:a16="http://schemas.microsoft.com/office/drawing/2014/main" id="{6146D0A9-EA78-4DB2-9B11-2DEE7E79062C}"/>
                </a:ext>
              </a:extLst>
            </p:cNvPr>
            <p:cNvSpPr>
              <a:spLocks/>
            </p:cNvSpPr>
            <p:nvPr/>
          </p:nvSpPr>
          <p:spPr bwMode="auto">
            <a:xfrm>
              <a:off x="881482" y="6352652"/>
              <a:ext cx="251617" cy="341999"/>
            </a:xfrm>
            <a:custGeom>
              <a:avLst/>
              <a:gdLst>
                <a:gd name="T0" fmla="*/ 93 w 312"/>
                <a:gd name="T1" fmla="*/ 378 h 425"/>
                <a:gd name="T2" fmla="*/ 54 w 312"/>
                <a:gd name="T3" fmla="*/ 378 h 425"/>
                <a:gd name="T4" fmla="*/ 54 w 312"/>
                <a:gd name="T5" fmla="*/ 425 h 425"/>
                <a:gd name="T6" fmla="*/ 258 w 312"/>
                <a:gd name="T7" fmla="*/ 425 h 425"/>
                <a:gd name="T8" fmla="*/ 258 w 312"/>
                <a:gd name="T9" fmla="*/ 376 h 425"/>
                <a:gd name="T10" fmla="*/ 221 w 312"/>
                <a:gd name="T11" fmla="*/ 376 h 425"/>
                <a:gd name="T12" fmla="*/ 232 w 312"/>
                <a:gd name="T13" fmla="*/ 98 h 425"/>
                <a:gd name="T14" fmla="*/ 289 w 312"/>
                <a:gd name="T15" fmla="*/ 97 h 425"/>
                <a:gd name="T16" fmla="*/ 299 w 312"/>
                <a:gd name="T17" fmla="*/ 89 h 425"/>
                <a:gd name="T18" fmla="*/ 312 w 312"/>
                <a:gd name="T19" fmla="*/ 0 h 425"/>
                <a:gd name="T20" fmla="*/ 0 w 312"/>
                <a:gd name="T21" fmla="*/ 0 h 425"/>
                <a:gd name="T22" fmla="*/ 11 w 312"/>
                <a:gd name="T23" fmla="*/ 76 h 425"/>
                <a:gd name="T24" fmla="*/ 29 w 312"/>
                <a:gd name="T25" fmla="*/ 98 h 425"/>
                <a:gd name="T26" fmla="*/ 81 w 312"/>
                <a:gd name="T27" fmla="*/ 97 h 425"/>
                <a:gd name="T28" fmla="*/ 93 w 312"/>
                <a:gd name="T29" fmla="*/ 378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2" h="425">
                  <a:moveTo>
                    <a:pt x="93" y="378"/>
                  </a:moveTo>
                  <a:cubicBezTo>
                    <a:pt x="79" y="378"/>
                    <a:pt x="66" y="378"/>
                    <a:pt x="54" y="378"/>
                  </a:cubicBezTo>
                  <a:cubicBezTo>
                    <a:pt x="54" y="395"/>
                    <a:pt x="54" y="410"/>
                    <a:pt x="54" y="425"/>
                  </a:cubicBezTo>
                  <a:cubicBezTo>
                    <a:pt x="122" y="425"/>
                    <a:pt x="190" y="425"/>
                    <a:pt x="258" y="425"/>
                  </a:cubicBezTo>
                  <a:cubicBezTo>
                    <a:pt x="258" y="409"/>
                    <a:pt x="258" y="394"/>
                    <a:pt x="258" y="376"/>
                  </a:cubicBezTo>
                  <a:cubicBezTo>
                    <a:pt x="245" y="376"/>
                    <a:pt x="233" y="376"/>
                    <a:pt x="221" y="376"/>
                  </a:cubicBezTo>
                  <a:cubicBezTo>
                    <a:pt x="221" y="373"/>
                    <a:pt x="229" y="97"/>
                    <a:pt x="232" y="98"/>
                  </a:cubicBezTo>
                  <a:cubicBezTo>
                    <a:pt x="247" y="98"/>
                    <a:pt x="273" y="97"/>
                    <a:pt x="289" y="97"/>
                  </a:cubicBezTo>
                  <a:cubicBezTo>
                    <a:pt x="293" y="97"/>
                    <a:pt x="298" y="92"/>
                    <a:pt x="299" y="89"/>
                  </a:cubicBezTo>
                  <a:cubicBezTo>
                    <a:pt x="304" y="60"/>
                    <a:pt x="308" y="30"/>
                    <a:pt x="312" y="0"/>
                  </a:cubicBezTo>
                  <a:cubicBezTo>
                    <a:pt x="207" y="0"/>
                    <a:pt x="104" y="0"/>
                    <a:pt x="0" y="0"/>
                  </a:cubicBezTo>
                  <a:cubicBezTo>
                    <a:pt x="4" y="27"/>
                    <a:pt x="8" y="51"/>
                    <a:pt x="11" y="76"/>
                  </a:cubicBezTo>
                  <a:cubicBezTo>
                    <a:pt x="12" y="93"/>
                    <a:pt x="17" y="99"/>
                    <a:pt x="29" y="98"/>
                  </a:cubicBezTo>
                  <a:cubicBezTo>
                    <a:pt x="46" y="96"/>
                    <a:pt x="63" y="97"/>
                    <a:pt x="81" y="97"/>
                  </a:cubicBezTo>
                  <a:cubicBezTo>
                    <a:pt x="85" y="191"/>
                    <a:pt x="89" y="283"/>
                    <a:pt x="93" y="378"/>
                  </a:cubicBezTo>
                  <a:close/>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1" name="Freeform 45">
              <a:extLst>
                <a:ext uri="{FF2B5EF4-FFF2-40B4-BE49-F238E27FC236}">
                  <a16:creationId xmlns:a16="http://schemas.microsoft.com/office/drawing/2014/main" id="{4AB61DD7-7626-4E83-8C63-9BAC52C7144E}"/>
                </a:ext>
              </a:extLst>
            </p:cNvPr>
            <p:cNvSpPr>
              <a:spLocks/>
            </p:cNvSpPr>
            <p:nvPr/>
          </p:nvSpPr>
          <p:spPr bwMode="auto">
            <a:xfrm>
              <a:off x="968801" y="6174568"/>
              <a:ext cx="77362" cy="82340"/>
            </a:xfrm>
            <a:custGeom>
              <a:avLst/>
              <a:gdLst>
                <a:gd name="T0" fmla="*/ 0 w 96"/>
                <a:gd name="T1" fmla="*/ 51 h 102"/>
                <a:gd name="T2" fmla="*/ 48 w 96"/>
                <a:gd name="T3" fmla="*/ 102 h 102"/>
                <a:gd name="T4" fmla="*/ 96 w 96"/>
                <a:gd name="T5" fmla="*/ 51 h 102"/>
                <a:gd name="T6" fmla="*/ 48 w 96"/>
                <a:gd name="T7" fmla="*/ 0 h 102"/>
                <a:gd name="T8" fmla="*/ 0 w 96"/>
                <a:gd name="T9" fmla="*/ 51 h 102"/>
              </a:gdLst>
              <a:ahLst/>
              <a:cxnLst>
                <a:cxn ang="0">
                  <a:pos x="T0" y="T1"/>
                </a:cxn>
                <a:cxn ang="0">
                  <a:pos x="T2" y="T3"/>
                </a:cxn>
                <a:cxn ang="0">
                  <a:pos x="T4" y="T5"/>
                </a:cxn>
                <a:cxn ang="0">
                  <a:pos x="T6" y="T7"/>
                </a:cxn>
                <a:cxn ang="0">
                  <a:pos x="T8" y="T9"/>
                </a:cxn>
              </a:cxnLst>
              <a:rect l="0" t="0" r="r" b="b"/>
              <a:pathLst>
                <a:path w="96" h="102">
                  <a:moveTo>
                    <a:pt x="0" y="51"/>
                  </a:moveTo>
                  <a:cubicBezTo>
                    <a:pt x="0" y="80"/>
                    <a:pt x="21" y="102"/>
                    <a:pt x="48" y="102"/>
                  </a:cubicBezTo>
                  <a:cubicBezTo>
                    <a:pt x="76" y="102"/>
                    <a:pt x="96" y="80"/>
                    <a:pt x="96" y="51"/>
                  </a:cubicBezTo>
                  <a:cubicBezTo>
                    <a:pt x="96" y="22"/>
                    <a:pt x="75" y="0"/>
                    <a:pt x="48" y="0"/>
                  </a:cubicBezTo>
                  <a:cubicBezTo>
                    <a:pt x="21" y="0"/>
                    <a:pt x="0" y="22"/>
                    <a:pt x="0" y="51"/>
                  </a:cubicBezTo>
                  <a:close/>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2" name="Freeform 46">
              <a:extLst>
                <a:ext uri="{FF2B5EF4-FFF2-40B4-BE49-F238E27FC236}">
                  <a16:creationId xmlns:a16="http://schemas.microsoft.com/office/drawing/2014/main" id="{77147D9D-052F-4F29-9ACE-E4D0E0B6913E}"/>
                </a:ext>
              </a:extLst>
            </p:cNvPr>
            <p:cNvSpPr>
              <a:spLocks/>
            </p:cNvSpPr>
            <p:nvPr/>
          </p:nvSpPr>
          <p:spPr bwMode="auto">
            <a:xfrm>
              <a:off x="925908" y="6270312"/>
              <a:ext cx="163149" cy="66255"/>
            </a:xfrm>
            <a:custGeom>
              <a:avLst/>
              <a:gdLst>
                <a:gd name="T0" fmla="*/ 201 w 202"/>
                <a:gd name="T1" fmla="*/ 82 h 82"/>
                <a:gd name="T2" fmla="*/ 176 w 202"/>
                <a:gd name="T3" fmla="*/ 20 h 82"/>
                <a:gd name="T4" fmla="*/ 158 w 202"/>
                <a:gd name="T5" fmla="*/ 6 h 82"/>
                <a:gd name="T6" fmla="*/ 138 w 202"/>
                <a:gd name="T7" fmla="*/ 7 h 82"/>
                <a:gd name="T8" fmla="*/ 69 w 202"/>
                <a:gd name="T9" fmla="*/ 10 h 82"/>
                <a:gd name="T10" fmla="*/ 39 w 202"/>
                <a:gd name="T11" fmla="*/ 10 h 82"/>
                <a:gd name="T12" fmla="*/ 26 w 202"/>
                <a:gd name="T13" fmla="*/ 20 h 82"/>
                <a:gd name="T14" fmla="*/ 1 w 202"/>
                <a:gd name="T15" fmla="*/ 82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82">
                  <a:moveTo>
                    <a:pt x="201" y="82"/>
                  </a:moveTo>
                  <a:cubicBezTo>
                    <a:pt x="202" y="54"/>
                    <a:pt x="194" y="33"/>
                    <a:pt x="176" y="20"/>
                  </a:cubicBezTo>
                  <a:cubicBezTo>
                    <a:pt x="170" y="15"/>
                    <a:pt x="163" y="11"/>
                    <a:pt x="158" y="6"/>
                  </a:cubicBezTo>
                  <a:cubicBezTo>
                    <a:pt x="151" y="0"/>
                    <a:pt x="145" y="1"/>
                    <a:pt x="138" y="7"/>
                  </a:cubicBezTo>
                  <a:cubicBezTo>
                    <a:pt x="116" y="26"/>
                    <a:pt x="92" y="29"/>
                    <a:pt x="69" y="10"/>
                  </a:cubicBezTo>
                  <a:cubicBezTo>
                    <a:pt x="58" y="1"/>
                    <a:pt x="49" y="0"/>
                    <a:pt x="39" y="10"/>
                  </a:cubicBezTo>
                  <a:cubicBezTo>
                    <a:pt x="35" y="14"/>
                    <a:pt x="30" y="17"/>
                    <a:pt x="26" y="20"/>
                  </a:cubicBezTo>
                  <a:cubicBezTo>
                    <a:pt x="8" y="33"/>
                    <a:pt x="0" y="53"/>
                    <a:pt x="1" y="82"/>
                  </a:cubicBezTo>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10505414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898F743-4E74-4EA2-B0BD-5078BB5ED8E1}"/>
              </a:ext>
            </a:extLst>
          </p:cNvPr>
          <p:cNvGrpSpPr/>
          <p:nvPr/>
        </p:nvGrpSpPr>
        <p:grpSpPr>
          <a:xfrm>
            <a:off x="792763" y="1813706"/>
            <a:ext cx="7502815" cy="3228736"/>
            <a:chOff x="792763" y="1813706"/>
            <a:chExt cx="7502815" cy="3228736"/>
          </a:xfrm>
        </p:grpSpPr>
        <p:sp>
          <p:nvSpPr>
            <p:cNvPr id="2" name="Rectangle 1">
              <a:extLst>
                <a:ext uri="{FF2B5EF4-FFF2-40B4-BE49-F238E27FC236}">
                  <a16:creationId xmlns:a16="http://schemas.microsoft.com/office/drawing/2014/main" id="{1D4DE839-D034-47A6-8D34-AF7202157C7D}"/>
                </a:ext>
              </a:extLst>
            </p:cNvPr>
            <p:cNvSpPr/>
            <p:nvPr/>
          </p:nvSpPr>
          <p:spPr>
            <a:xfrm>
              <a:off x="7888943" y="4325370"/>
              <a:ext cx="406635" cy="5869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Rectangle 48">
              <a:extLst>
                <a:ext uri="{FF2B5EF4-FFF2-40B4-BE49-F238E27FC236}">
                  <a16:creationId xmlns:a16="http://schemas.microsoft.com/office/drawing/2014/main" id="{A0351593-9138-47D7-84C2-44FD031D30E2}"/>
                </a:ext>
              </a:extLst>
            </p:cNvPr>
            <p:cNvSpPr/>
            <p:nvPr/>
          </p:nvSpPr>
          <p:spPr>
            <a:xfrm>
              <a:off x="792763" y="1813706"/>
              <a:ext cx="6983784" cy="3228736"/>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buClr>
                  <a:schemeClr val="accent1"/>
                </a:buClr>
              </a:pPr>
              <a:endParaRPr lang="en-GB" sz="1600" b="1" dirty="0">
                <a:solidFill>
                  <a:schemeClr val="accent1"/>
                </a:solidFill>
              </a:endParaRPr>
            </a:p>
          </p:txBody>
        </p:sp>
        <p:sp>
          <p:nvSpPr>
            <p:cNvPr id="51" name="Title 2">
              <a:extLst>
                <a:ext uri="{FF2B5EF4-FFF2-40B4-BE49-F238E27FC236}">
                  <a16:creationId xmlns:a16="http://schemas.microsoft.com/office/drawing/2014/main" id="{D81AF565-B6F6-4AE8-8D69-5B9A3BCB3C57}"/>
                </a:ext>
              </a:extLst>
            </p:cNvPr>
            <p:cNvSpPr txBox="1">
              <a:spLocks/>
            </p:cNvSpPr>
            <p:nvPr/>
          </p:nvSpPr>
          <p:spPr>
            <a:xfrm>
              <a:off x="949688" y="2006104"/>
              <a:ext cx="6738149" cy="200181"/>
            </a:xfrm>
            <a:prstGeom prst="rect">
              <a:avLst/>
            </a:prstGeom>
            <a:solidFill>
              <a:schemeClr val="bg1"/>
            </a:solidFill>
            <a:ln>
              <a:noFill/>
            </a:ln>
          </p:spPr>
          <p:txBody>
            <a:bodyPr vert="horz" lIns="0" tIns="0" rIns="0" bIns="0" rtlCol="0" anchor="ctr" anchorCtr="0">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US" altLang="en-US" sz="1400" dirty="0"/>
                <a:t>Mean CD4+/CD8+ ratio through Week 240 (observed analysis)</a:t>
              </a:r>
              <a:endParaRPr lang="en-US" altLang="en-US" sz="1400" baseline="30000" dirty="0"/>
            </a:p>
          </p:txBody>
        </p:sp>
        <p:grpSp>
          <p:nvGrpSpPr>
            <p:cNvPr id="46" name="Group 45">
              <a:extLst>
                <a:ext uri="{FF2B5EF4-FFF2-40B4-BE49-F238E27FC236}">
                  <a16:creationId xmlns:a16="http://schemas.microsoft.com/office/drawing/2014/main" id="{FBD628AB-91F2-4946-8937-581D73FF15E4}"/>
                </a:ext>
              </a:extLst>
            </p:cNvPr>
            <p:cNvGrpSpPr/>
            <p:nvPr/>
          </p:nvGrpSpPr>
          <p:grpSpPr>
            <a:xfrm>
              <a:off x="1584589" y="2415875"/>
              <a:ext cx="6328067" cy="2040586"/>
              <a:chOff x="1574479" y="2452985"/>
              <a:chExt cx="8018064" cy="2798843"/>
            </a:xfrm>
          </p:grpSpPr>
          <p:sp>
            <p:nvSpPr>
              <p:cNvPr id="79" name="Rectangle 78">
                <a:extLst>
                  <a:ext uri="{FF2B5EF4-FFF2-40B4-BE49-F238E27FC236}">
                    <a16:creationId xmlns:a16="http://schemas.microsoft.com/office/drawing/2014/main" id="{518ABBDE-DDFE-497C-AD10-892A7B393104}"/>
                  </a:ext>
                </a:extLst>
              </p:cNvPr>
              <p:cNvSpPr/>
              <p:nvPr/>
            </p:nvSpPr>
            <p:spPr>
              <a:xfrm>
                <a:off x="7162382" y="2534980"/>
                <a:ext cx="2041915" cy="799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defRPr/>
                </a:pPr>
                <a:r>
                  <a:rPr lang="en-US" sz="700" b="1" dirty="0">
                    <a:solidFill>
                      <a:schemeClr val="accent2"/>
                    </a:solidFill>
                  </a:rPr>
                  <a:t>Incidence of non-AIDS-defining events for participants with:</a:t>
                </a:r>
                <a:r>
                  <a:rPr lang="en-US" sz="700" b="1" baseline="30000" dirty="0">
                    <a:solidFill>
                      <a:schemeClr val="accent2"/>
                    </a:solidFill>
                  </a:rPr>
                  <a:t>14</a:t>
                </a:r>
                <a:r>
                  <a:rPr lang="en-US" sz="700" b="1" dirty="0">
                    <a:solidFill>
                      <a:schemeClr val="accent2"/>
                    </a:solidFill>
                  </a:rPr>
                  <a:t> </a:t>
                </a:r>
              </a:p>
            </p:txBody>
          </p:sp>
          <p:grpSp>
            <p:nvGrpSpPr>
              <p:cNvPr id="80" name="Group 79">
                <a:extLst>
                  <a:ext uri="{FF2B5EF4-FFF2-40B4-BE49-F238E27FC236}">
                    <a16:creationId xmlns:a16="http://schemas.microsoft.com/office/drawing/2014/main" id="{3AACF73B-1A86-4EFD-BBD5-A45FD5C7902A}"/>
                  </a:ext>
                </a:extLst>
              </p:cNvPr>
              <p:cNvGrpSpPr/>
              <p:nvPr/>
            </p:nvGrpSpPr>
            <p:grpSpPr>
              <a:xfrm>
                <a:off x="1574479" y="2452985"/>
                <a:ext cx="8018064" cy="2798843"/>
                <a:chOff x="1186524" y="1789173"/>
                <a:chExt cx="9754814" cy="4516864"/>
              </a:xfrm>
            </p:grpSpPr>
            <p:grpSp>
              <p:nvGrpSpPr>
                <p:cNvPr id="81" name="Group 80">
                  <a:extLst>
                    <a:ext uri="{FF2B5EF4-FFF2-40B4-BE49-F238E27FC236}">
                      <a16:creationId xmlns:a16="http://schemas.microsoft.com/office/drawing/2014/main" id="{C54D69FB-03CC-4C45-A9D4-8891C000E34B}"/>
                    </a:ext>
                  </a:extLst>
                </p:cNvPr>
                <p:cNvGrpSpPr/>
                <p:nvPr/>
              </p:nvGrpSpPr>
              <p:grpSpPr>
                <a:xfrm>
                  <a:off x="1186524" y="1789173"/>
                  <a:ext cx="6730103" cy="4194180"/>
                  <a:chOff x="1186524" y="1789173"/>
                  <a:chExt cx="6730103" cy="4194180"/>
                </a:xfrm>
              </p:grpSpPr>
              <p:sp>
                <p:nvSpPr>
                  <p:cNvPr id="88" name="Rectangle 87">
                    <a:extLst>
                      <a:ext uri="{FF2B5EF4-FFF2-40B4-BE49-F238E27FC236}">
                        <a16:creationId xmlns:a16="http://schemas.microsoft.com/office/drawing/2014/main" id="{5ECD81BB-091B-4F12-A016-974A34218A35}"/>
                      </a:ext>
                    </a:extLst>
                  </p:cNvPr>
                  <p:cNvSpPr/>
                  <p:nvPr/>
                </p:nvSpPr>
                <p:spPr>
                  <a:xfrm>
                    <a:off x="1188367" y="5116692"/>
                    <a:ext cx="6624846" cy="86666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89" name="Rectangle 88">
                    <a:extLst>
                      <a:ext uri="{FF2B5EF4-FFF2-40B4-BE49-F238E27FC236}">
                        <a16:creationId xmlns:a16="http://schemas.microsoft.com/office/drawing/2014/main" id="{7E268745-8E5D-407B-9937-B8203BADBC0E}"/>
                      </a:ext>
                    </a:extLst>
                  </p:cNvPr>
                  <p:cNvSpPr/>
                  <p:nvPr/>
                </p:nvSpPr>
                <p:spPr>
                  <a:xfrm>
                    <a:off x="1188366" y="4598319"/>
                    <a:ext cx="6624846" cy="52098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90" name="Rectangle 89">
                    <a:extLst>
                      <a:ext uri="{FF2B5EF4-FFF2-40B4-BE49-F238E27FC236}">
                        <a16:creationId xmlns:a16="http://schemas.microsoft.com/office/drawing/2014/main" id="{EE8FB0B2-CA20-4CA3-AA9C-A5F563910D27}"/>
                      </a:ext>
                    </a:extLst>
                  </p:cNvPr>
                  <p:cNvSpPr/>
                  <p:nvPr/>
                </p:nvSpPr>
                <p:spPr>
                  <a:xfrm>
                    <a:off x="1186524" y="1789173"/>
                    <a:ext cx="6624845" cy="28117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91" name="Rectangle 90">
                    <a:extLst>
                      <a:ext uri="{FF2B5EF4-FFF2-40B4-BE49-F238E27FC236}">
                        <a16:creationId xmlns:a16="http://schemas.microsoft.com/office/drawing/2014/main" id="{FBDA5261-410A-47E6-B6DA-4C92883A8D7B}"/>
                      </a:ext>
                    </a:extLst>
                  </p:cNvPr>
                  <p:cNvSpPr/>
                  <p:nvPr/>
                </p:nvSpPr>
                <p:spPr>
                  <a:xfrm>
                    <a:off x="7733747" y="5116690"/>
                    <a:ext cx="182880" cy="866663"/>
                  </a:xfrm>
                  <a:prstGeom prst="rect">
                    <a:avLst/>
                  </a:prstGeom>
                  <a:solidFill>
                    <a:srgbClr val="ED1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dirty="0">
                      <a:ln>
                        <a:noFill/>
                      </a:ln>
                      <a:solidFill>
                        <a:srgbClr val="616161"/>
                      </a:solidFill>
                      <a:effectLst/>
                      <a:uLnTx/>
                      <a:uFillTx/>
                      <a:latin typeface="Arial"/>
                      <a:ea typeface="+mn-ea"/>
                      <a:cs typeface="+mn-cs"/>
                    </a:endParaRPr>
                  </a:p>
                </p:txBody>
              </p:sp>
              <p:sp>
                <p:nvSpPr>
                  <p:cNvPr id="92" name="Rectangle 91">
                    <a:extLst>
                      <a:ext uri="{FF2B5EF4-FFF2-40B4-BE49-F238E27FC236}">
                        <a16:creationId xmlns:a16="http://schemas.microsoft.com/office/drawing/2014/main" id="{04ABC637-4275-4D8A-9FD0-5E75E303BFA6}"/>
                      </a:ext>
                    </a:extLst>
                  </p:cNvPr>
                  <p:cNvSpPr/>
                  <p:nvPr/>
                </p:nvSpPr>
                <p:spPr>
                  <a:xfrm>
                    <a:off x="7733747" y="4610299"/>
                    <a:ext cx="182880" cy="51836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dirty="0">
                      <a:ln>
                        <a:noFill/>
                      </a:ln>
                      <a:solidFill>
                        <a:srgbClr val="616161"/>
                      </a:solidFill>
                      <a:effectLst/>
                      <a:uLnTx/>
                      <a:uFillTx/>
                      <a:latin typeface="Arial"/>
                      <a:ea typeface="+mn-ea"/>
                      <a:cs typeface="+mn-cs"/>
                    </a:endParaRPr>
                  </a:p>
                </p:txBody>
              </p:sp>
              <p:sp>
                <p:nvSpPr>
                  <p:cNvPr id="93" name="Rectangle 92">
                    <a:extLst>
                      <a:ext uri="{FF2B5EF4-FFF2-40B4-BE49-F238E27FC236}">
                        <a16:creationId xmlns:a16="http://schemas.microsoft.com/office/drawing/2014/main" id="{2DDC8E2B-1FD1-44EF-A2AF-5E29C3017533}"/>
                      </a:ext>
                    </a:extLst>
                  </p:cNvPr>
                  <p:cNvSpPr/>
                  <p:nvPr/>
                </p:nvSpPr>
                <p:spPr>
                  <a:xfrm>
                    <a:off x="7733746" y="1789173"/>
                    <a:ext cx="182879" cy="282112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endParaRPr lang="en-US" sz="1000" b="1" dirty="0">
                      <a:solidFill>
                        <a:srgbClr val="616161"/>
                      </a:solidFill>
                      <a:latin typeface="Arial"/>
                    </a:endParaRPr>
                  </a:p>
                </p:txBody>
              </p:sp>
            </p:grpSp>
            <p:cxnSp>
              <p:nvCxnSpPr>
                <p:cNvPr id="82" name="Straight Connector 81">
                  <a:extLst>
                    <a:ext uri="{FF2B5EF4-FFF2-40B4-BE49-F238E27FC236}">
                      <a16:creationId xmlns:a16="http://schemas.microsoft.com/office/drawing/2014/main" id="{B476188E-398E-40C1-9BAA-573A0E11DC25}"/>
                    </a:ext>
                  </a:extLst>
                </p:cNvPr>
                <p:cNvCxnSpPr>
                  <a:cxnSpLocks/>
                </p:cNvCxnSpPr>
                <p:nvPr/>
              </p:nvCxnSpPr>
              <p:spPr>
                <a:xfrm flipV="1">
                  <a:off x="8009050" y="4598320"/>
                  <a:ext cx="2625076" cy="119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A21E80F-1F7F-4022-ADD1-02E27F6048C3}"/>
                    </a:ext>
                  </a:extLst>
                </p:cNvPr>
                <p:cNvCxnSpPr>
                  <a:cxnSpLocks/>
                </p:cNvCxnSpPr>
                <p:nvPr/>
              </p:nvCxnSpPr>
              <p:spPr>
                <a:xfrm>
                  <a:off x="8009050" y="5128664"/>
                  <a:ext cx="262507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a16="http://schemas.microsoft.com/office/drawing/2014/main" id="{60063908-5227-49F7-8342-ADB6F3F7DEE6}"/>
                    </a:ext>
                  </a:extLst>
                </p:cNvPr>
                <p:cNvSpPr/>
                <p:nvPr/>
              </p:nvSpPr>
              <p:spPr>
                <a:xfrm>
                  <a:off x="7984793" y="2690628"/>
                  <a:ext cx="2956545" cy="16520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rIns="36000" rtlCol="0" anchor="ctr"/>
                <a:lstStyle/>
                <a:p>
                  <a:pPr marL="171450" marR="0" lvl="1" indent="-171450" algn="l" defTabSz="914400" rtl="0" eaLnBrk="1" fontAlgn="auto" latinLnBrk="0" hangingPunct="1">
                    <a:lnSpc>
                      <a:spcPct val="100000"/>
                    </a:lnSpc>
                    <a:spcBef>
                      <a:spcPts val="0"/>
                    </a:spcBef>
                    <a:spcAft>
                      <a:spcPts val="0"/>
                    </a:spcAft>
                    <a:buClr>
                      <a:schemeClr val="accent1"/>
                    </a:buClr>
                    <a:buSzTx/>
                    <a:buFont typeface="System Font Regular"/>
                    <a:buChar char="⁄"/>
                    <a:tabLst>
                      <a:tab pos="1198563" algn="l"/>
                    </a:tabLst>
                    <a:defRPr/>
                  </a:pPr>
                  <a:r>
                    <a:rPr kumimoji="0" lang="en-US" sz="600" b="1" i="0" u="none" strike="noStrike" kern="1200" cap="none" spc="0" normalizeH="0" baseline="0" noProof="0" dirty="0">
                      <a:ln>
                        <a:noFill/>
                      </a:ln>
                      <a:solidFill>
                        <a:schemeClr val="accent2"/>
                      </a:solidFill>
                      <a:effectLst/>
                      <a:uLnTx/>
                      <a:uFillTx/>
                      <a:latin typeface="Arial"/>
                      <a:ea typeface="+mn-ea"/>
                      <a:cs typeface="+mn-cs"/>
                    </a:rPr>
                    <a:t>CD4:CD8 ratio of &gt;0.45: 1.9 per 100 participant-years (95% CI: 1.6, 2.2)</a:t>
                  </a:r>
                </a:p>
              </p:txBody>
            </p:sp>
            <p:sp>
              <p:nvSpPr>
                <p:cNvPr id="85" name="Rectangle 84">
                  <a:extLst>
                    <a:ext uri="{FF2B5EF4-FFF2-40B4-BE49-F238E27FC236}">
                      <a16:creationId xmlns:a16="http://schemas.microsoft.com/office/drawing/2014/main" id="{5639BE85-9781-406B-B7AB-7E9634E362A9}"/>
                    </a:ext>
                  </a:extLst>
                </p:cNvPr>
                <p:cNvSpPr/>
                <p:nvPr/>
              </p:nvSpPr>
              <p:spPr>
                <a:xfrm>
                  <a:off x="7984793" y="4646274"/>
                  <a:ext cx="2716846" cy="461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rIns="36000" rtlCol="0" anchor="ctr"/>
                <a:lstStyle/>
                <a:p>
                  <a:pPr marL="171450" marR="0" lvl="1" indent="-171450" algn="l" defTabSz="914400" rtl="0" eaLnBrk="1" fontAlgn="auto" latinLnBrk="0" hangingPunct="1">
                    <a:lnSpc>
                      <a:spcPct val="100000"/>
                    </a:lnSpc>
                    <a:spcBef>
                      <a:spcPts val="0"/>
                    </a:spcBef>
                    <a:spcAft>
                      <a:spcPts val="0"/>
                    </a:spcAft>
                    <a:buClr>
                      <a:schemeClr val="accent1"/>
                    </a:buClr>
                    <a:buSzTx/>
                    <a:buFont typeface="System Font Regular"/>
                    <a:buChar char="⁄"/>
                    <a:tabLst>
                      <a:tab pos="1198563" algn="l"/>
                    </a:tabLst>
                    <a:defRPr/>
                  </a:pPr>
                  <a:r>
                    <a:rPr kumimoji="0" lang="en-US" sz="600" b="1" i="0" u="none" strike="noStrike" kern="1200" cap="none" spc="0" normalizeH="0" baseline="0" noProof="0" dirty="0">
                      <a:ln>
                        <a:noFill/>
                      </a:ln>
                      <a:solidFill>
                        <a:schemeClr val="accent2"/>
                      </a:solidFill>
                      <a:effectLst/>
                      <a:uLnTx/>
                      <a:uFillTx/>
                      <a:latin typeface="Arial"/>
                      <a:ea typeface="+mn-ea"/>
                      <a:cs typeface="+mn-cs"/>
                    </a:rPr>
                    <a:t>CD4:CD8 ratio of 0.30–0.45: 2.2 per </a:t>
                  </a:r>
                  <a:br>
                    <a:rPr kumimoji="0" lang="en-US" sz="600" b="1" i="0" u="none" strike="noStrike" kern="1200" cap="none" spc="0" normalizeH="0" baseline="0" noProof="0" dirty="0">
                      <a:ln>
                        <a:noFill/>
                      </a:ln>
                      <a:solidFill>
                        <a:schemeClr val="accent2"/>
                      </a:solidFill>
                      <a:effectLst/>
                      <a:uLnTx/>
                      <a:uFillTx/>
                      <a:latin typeface="Arial"/>
                      <a:ea typeface="+mn-ea"/>
                      <a:cs typeface="+mn-cs"/>
                    </a:rPr>
                  </a:br>
                  <a:r>
                    <a:rPr kumimoji="0" lang="en-US" sz="600" b="1" i="0" u="none" strike="noStrike" kern="1200" cap="none" spc="0" normalizeH="0" baseline="0" noProof="0" dirty="0">
                      <a:ln>
                        <a:noFill/>
                      </a:ln>
                      <a:solidFill>
                        <a:schemeClr val="accent2"/>
                      </a:solidFill>
                      <a:effectLst/>
                      <a:uLnTx/>
                      <a:uFillTx/>
                      <a:latin typeface="Arial"/>
                      <a:ea typeface="+mn-ea"/>
                      <a:cs typeface="+mn-cs"/>
                    </a:rPr>
                    <a:t>100 participant-years (95% CI: 1.7, 2.9)</a:t>
                  </a:r>
                </a:p>
              </p:txBody>
            </p:sp>
            <p:sp>
              <p:nvSpPr>
                <p:cNvPr id="86" name="Rectangle 85">
                  <a:extLst>
                    <a:ext uri="{FF2B5EF4-FFF2-40B4-BE49-F238E27FC236}">
                      <a16:creationId xmlns:a16="http://schemas.microsoft.com/office/drawing/2014/main" id="{89911ABC-C9D0-49E5-8744-42BE440A0FAA}"/>
                    </a:ext>
                  </a:extLst>
                </p:cNvPr>
                <p:cNvSpPr/>
                <p:nvPr/>
              </p:nvSpPr>
              <p:spPr>
                <a:xfrm>
                  <a:off x="7984793" y="5333300"/>
                  <a:ext cx="2716846" cy="9727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rIns="36000" rtlCol="0" anchor="ctr"/>
                <a:lstStyle/>
                <a:p>
                  <a:pPr marL="171450" marR="0" lvl="0" indent="-171450" algn="l" defTabSz="914400" rtl="0" eaLnBrk="1" fontAlgn="auto" latinLnBrk="0" hangingPunct="1">
                    <a:lnSpc>
                      <a:spcPct val="100000"/>
                    </a:lnSpc>
                    <a:spcBef>
                      <a:spcPts val="0"/>
                    </a:spcBef>
                    <a:spcAft>
                      <a:spcPts val="0"/>
                    </a:spcAft>
                    <a:buClr>
                      <a:schemeClr val="accent1"/>
                    </a:buClr>
                    <a:buSzTx/>
                    <a:buFont typeface="System Font Regular"/>
                    <a:buChar char="⁄"/>
                    <a:tabLst/>
                    <a:defRPr/>
                  </a:pPr>
                  <a:r>
                    <a:rPr kumimoji="0" lang="en-US" sz="600" b="1" i="0" u="none" strike="noStrike" kern="1200" cap="none" spc="0" normalizeH="0" baseline="0" noProof="0" dirty="0">
                      <a:ln>
                        <a:noFill/>
                      </a:ln>
                      <a:solidFill>
                        <a:schemeClr val="accent2"/>
                      </a:solidFill>
                      <a:effectLst/>
                      <a:uLnTx/>
                      <a:uFillTx/>
                      <a:latin typeface="Arial"/>
                      <a:ea typeface="+mn-ea"/>
                      <a:cs typeface="+mn-cs"/>
                    </a:rPr>
                    <a:t>CD4:CD8 ratio of &lt;0.30: 4.2 per 100 participant-years (95% CI: 3.4, 5.3)</a:t>
                  </a:r>
                </a:p>
                <a:p>
                  <a:pPr marL="171450" marR="0" lvl="0" indent="-171450" algn="l" defTabSz="914400" rtl="0" eaLnBrk="1" fontAlgn="auto" latinLnBrk="0" hangingPunct="1">
                    <a:lnSpc>
                      <a:spcPct val="100000"/>
                    </a:lnSpc>
                    <a:spcBef>
                      <a:spcPts val="0"/>
                    </a:spcBef>
                    <a:spcAft>
                      <a:spcPts val="0"/>
                    </a:spcAft>
                    <a:buClr>
                      <a:schemeClr val="accent1"/>
                    </a:buClr>
                    <a:buSzTx/>
                    <a:buFont typeface="System Font Regular"/>
                    <a:buChar char="⁄"/>
                    <a:tabLst/>
                    <a:defRPr/>
                  </a:pPr>
                  <a:r>
                    <a:rPr kumimoji="0" lang="en-US" sz="600" b="1" i="0" u="none" strike="noStrike" kern="1200" cap="none" spc="0" normalizeH="0" baseline="0" noProof="0" dirty="0">
                      <a:ln>
                        <a:noFill/>
                      </a:ln>
                      <a:solidFill>
                        <a:schemeClr val="accent2"/>
                      </a:solidFill>
                      <a:effectLst/>
                      <a:uLnTx/>
                      <a:uFillTx/>
                      <a:latin typeface="Arial"/>
                      <a:ea typeface="+mn-ea"/>
                      <a:cs typeface="+mn-cs"/>
                    </a:rPr>
                    <a:t>A ratio &lt;0.30 was independently associated with an increased risk of </a:t>
                  </a:r>
                  <a:br>
                    <a:rPr kumimoji="0" lang="en-US" sz="600" b="1" i="0" u="none" strike="noStrike" kern="1200" cap="none" spc="0" normalizeH="0" baseline="0" noProof="0" dirty="0">
                      <a:ln>
                        <a:noFill/>
                      </a:ln>
                      <a:solidFill>
                        <a:schemeClr val="accent2"/>
                      </a:solidFill>
                      <a:effectLst/>
                      <a:uLnTx/>
                      <a:uFillTx/>
                      <a:latin typeface="Arial"/>
                      <a:ea typeface="+mn-ea"/>
                      <a:cs typeface="+mn-cs"/>
                    </a:rPr>
                  </a:br>
                  <a:r>
                    <a:rPr kumimoji="0" lang="en-US" sz="600" b="1" i="0" u="none" strike="noStrike" kern="1200" cap="none" spc="0" normalizeH="0" baseline="0" noProof="0" dirty="0">
                      <a:ln>
                        <a:noFill/>
                      </a:ln>
                      <a:solidFill>
                        <a:schemeClr val="accent2"/>
                      </a:solidFill>
                      <a:effectLst/>
                      <a:uLnTx/>
                      <a:uFillTx/>
                      <a:latin typeface="Arial"/>
                      <a:ea typeface="+mn-ea"/>
                      <a:cs typeface="+mn-cs"/>
                    </a:rPr>
                    <a:t>non-AIDS-defining events or death compared with a ratio of &gt;0.45</a:t>
                  </a:r>
                </a:p>
              </p:txBody>
            </p:sp>
          </p:grpSp>
        </p:grpSp>
        <p:sp>
          <p:nvSpPr>
            <p:cNvPr id="53" name="TextBox 52">
              <a:extLst>
                <a:ext uri="{FF2B5EF4-FFF2-40B4-BE49-F238E27FC236}">
                  <a16:creationId xmlns:a16="http://schemas.microsoft.com/office/drawing/2014/main" id="{7C5C6BA2-7E96-463F-B3BC-BA84C8388A08}"/>
                </a:ext>
              </a:extLst>
            </p:cNvPr>
            <p:cNvSpPr txBox="1"/>
            <p:nvPr/>
          </p:nvSpPr>
          <p:spPr bwMode="auto">
            <a:xfrm rot="16200000">
              <a:off x="167923" y="3240167"/>
              <a:ext cx="189480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1200">
                  <a:effectLst/>
                  <a:latin typeface="Arial" panose="020B0604020202020204" pitchFamily="34" charset="0"/>
                  <a:ea typeface="Calibri" panose="020F0502020204030204" pitchFamily="34" charset="0"/>
                </a:defRPr>
              </a:lvl1pPr>
            </a:lstStyle>
            <a:p>
              <a:pPr marL="0" marR="0" lvl="0" indent="0" algn="ctr" defTabSz="1129325" eaLnBrk="1" fontAlgn="base" latinLnBrk="0" hangingPunct="1">
                <a:lnSpc>
                  <a:spcPct val="100000"/>
                </a:lnSpc>
                <a:spcBef>
                  <a:spcPct val="0"/>
                </a:spcBef>
                <a:spcAft>
                  <a:spcPct val="0"/>
                </a:spcAft>
                <a:buClrTx/>
                <a:buSzTx/>
                <a:buFontTx/>
                <a:buNone/>
                <a:tabLst/>
                <a:defRPr/>
              </a:pPr>
              <a:r>
                <a:rPr kumimoji="0" lang="en-GB" sz="1000" b="1" i="0" u="none" strike="noStrike" kern="0" cap="none" spc="0" normalizeH="0" baseline="0" noProof="0" dirty="0">
                  <a:ln>
                    <a:noFill/>
                  </a:ln>
                  <a:solidFill>
                    <a:srgbClr val="071D49"/>
                  </a:solidFill>
                  <a:effectLst/>
                  <a:uLnTx/>
                  <a:uFillTx/>
                  <a:latin typeface="Arial" panose="020B0604020202020204" pitchFamily="34" charset="0"/>
                  <a:cs typeface="Arial" charset="0"/>
                </a:rPr>
                <a:t>Mean (SD) CD4+/CD8+ ratio</a:t>
              </a:r>
            </a:p>
          </p:txBody>
        </p:sp>
        <p:sp>
          <p:nvSpPr>
            <p:cNvPr id="70" name="TextBox 69">
              <a:extLst>
                <a:ext uri="{FF2B5EF4-FFF2-40B4-BE49-F238E27FC236}">
                  <a16:creationId xmlns:a16="http://schemas.microsoft.com/office/drawing/2014/main" id="{2D40F485-0B17-43CB-A952-7ACA2E08F219}"/>
                </a:ext>
              </a:extLst>
            </p:cNvPr>
            <p:cNvSpPr txBox="1"/>
            <p:nvPr/>
          </p:nvSpPr>
          <p:spPr bwMode="auto">
            <a:xfrm>
              <a:off x="2685283" y="4511884"/>
              <a:ext cx="18296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1129325"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rgbClr val="071D49"/>
                  </a:solidFill>
                  <a:effectLst/>
                  <a:uLnTx/>
                  <a:uFillTx/>
                  <a:ea typeface="Calibri" panose="020F0502020204030204" pitchFamily="34" charset="0"/>
                  <a:cs typeface="Arial" charset="0"/>
                </a:rPr>
                <a:t>Week</a:t>
              </a:r>
              <a:endParaRPr kumimoji="0" lang="en-GB" sz="1000" b="1" i="0" u="none" strike="noStrike" kern="0" cap="none" spc="0" normalizeH="0" baseline="0" noProof="0" dirty="0">
                <a:ln>
                  <a:noFill/>
                </a:ln>
                <a:solidFill>
                  <a:srgbClr val="071D49"/>
                </a:solidFill>
                <a:effectLst/>
                <a:uLnTx/>
                <a:uFillTx/>
                <a:latin typeface="Calibri" pitchFamily="34" charset="0"/>
                <a:cs typeface="Arial" charset="0"/>
              </a:endParaRPr>
            </a:p>
          </p:txBody>
        </p:sp>
        <p:grpSp>
          <p:nvGrpSpPr>
            <p:cNvPr id="3" name="Group 2">
              <a:extLst>
                <a:ext uri="{FF2B5EF4-FFF2-40B4-BE49-F238E27FC236}">
                  <a16:creationId xmlns:a16="http://schemas.microsoft.com/office/drawing/2014/main" id="{047A6E01-21BA-4FD9-B2F4-C238C8A030C5}"/>
                </a:ext>
              </a:extLst>
            </p:cNvPr>
            <p:cNvGrpSpPr/>
            <p:nvPr/>
          </p:nvGrpSpPr>
          <p:grpSpPr>
            <a:xfrm>
              <a:off x="859481" y="4630347"/>
              <a:ext cx="4854414" cy="372628"/>
              <a:chOff x="857907" y="4577007"/>
              <a:chExt cx="4793241" cy="372628"/>
            </a:xfrm>
          </p:grpSpPr>
          <p:sp>
            <p:nvSpPr>
              <p:cNvPr id="94" name="TextBox 93">
                <a:extLst>
                  <a:ext uri="{FF2B5EF4-FFF2-40B4-BE49-F238E27FC236}">
                    <a16:creationId xmlns:a16="http://schemas.microsoft.com/office/drawing/2014/main" id="{497FB151-D732-46A9-BE95-EC3CAD5DEB01}"/>
                  </a:ext>
                </a:extLst>
              </p:cNvPr>
              <p:cNvSpPr txBox="1"/>
              <p:nvPr/>
            </p:nvSpPr>
            <p:spPr bwMode="auto">
              <a:xfrm>
                <a:off x="903547" y="4577007"/>
                <a:ext cx="8992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marL="0" marR="0" lvl="0" indent="0" algn="r" defTabSz="548640" eaLnBrk="0" fontAlgn="base" latinLnBrk="0" hangingPunct="0">
                  <a:lnSpc>
                    <a:spcPct val="100000"/>
                  </a:lnSpc>
                  <a:spcBef>
                    <a:spcPct val="0"/>
                  </a:spcBef>
                  <a:spcAft>
                    <a:spcPct val="0"/>
                  </a:spcAft>
                  <a:buClrTx/>
                  <a:buSzTx/>
                  <a:buFontTx/>
                  <a:buNone/>
                  <a:tabLst/>
                  <a:defRPr/>
                </a:pPr>
                <a:r>
                  <a:rPr kumimoji="0" lang="en-US" sz="800" b="1" i="0" u="none" strike="noStrike" kern="0" cap="none" spc="0" normalizeH="0" baseline="0" noProof="0" dirty="0">
                    <a:ln>
                      <a:noFill/>
                    </a:ln>
                    <a:solidFill>
                      <a:srgbClr val="071D49"/>
                    </a:solidFill>
                    <a:effectLst/>
                    <a:uLnTx/>
                    <a:uFillTx/>
                    <a:cs typeface="Arial" panose="020B0604020202020204" pitchFamily="34" charset="0"/>
                  </a:rPr>
                  <a:t>N=</a:t>
                </a:r>
              </a:p>
            </p:txBody>
          </p:sp>
          <p:sp>
            <p:nvSpPr>
              <p:cNvPr id="96" name="TextBox 95">
                <a:extLst>
                  <a:ext uri="{FF2B5EF4-FFF2-40B4-BE49-F238E27FC236}">
                    <a16:creationId xmlns:a16="http://schemas.microsoft.com/office/drawing/2014/main" id="{B78BACA6-F6A3-4440-B210-DDDADBCB43AB}"/>
                  </a:ext>
                </a:extLst>
              </p:cNvPr>
              <p:cNvSpPr txBox="1"/>
              <p:nvPr/>
            </p:nvSpPr>
            <p:spPr bwMode="auto">
              <a:xfrm>
                <a:off x="1891557" y="4694017"/>
                <a:ext cx="17094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pPr marL="0" marR="0" lvl="0" indent="0" algn="ctr" defTabSz="548640" eaLnBrk="0" fontAlgn="base" latinLnBrk="0" hangingPunct="0">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schemeClr val="accent1"/>
                    </a:solidFill>
                    <a:effectLst/>
                    <a:uLnTx/>
                    <a:uFillTx/>
                    <a:cs typeface="Arial" panose="020B0604020202020204" pitchFamily="34" charset="0"/>
                  </a:rPr>
                  <a:t>248</a:t>
                </a:r>
              </a:p>
            </p:txBody>
          </p:sp>
          <p:sp>
            <p:nvSpPr>
              <p:cNvPr id="98" name="TextBox 97">
                <a:extLst>
                  <a:ext uri="{FF2B5EF4-FFF2-40B4-BE49-F238E27FC236}">
                    <a16:creationId xmlns:a16="http://schemas.microsoft.com/office/drawing/2014/main" id="{A2FF5660-B154-4E94-A4D3-507363473D83}"/>
                  </a:ext>
                </a:extLst>
              </p:cNvPr>
              <p:cNvSpPr txBox="1"/>
              <p:nvPr/>
            </p:nvSpPr>
            <p:spPr bwMode="auto">
              <a:xfrm>
                <a:off x="2285479" y="4694016"/>
                <a:ext cx="17094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pPr marL="0" marR="0" lvl="0" indent="0" algn="ctr" defTabSz="548640" eaLnBrk="0" fontAlgn="base" latinLnBrk="0" hangingPunct="0">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schemeClr val="accent1"/>
                    </a:solidFill>
                    <a:effectLst/>
                    <a:uLnTx/>
                    <a:uFillTx/>
                    <a:cs typeface="Arial" panose="020B0604020202020204" pitchFamily="34" charset="0"/>
                  </a:rPr>
                  <a:t>228</a:t>
                </a:r>
              </a:p>
            </p:txBody>
          </p:sp>
          <p:sp>
            <p:nvSpPr>
              <p:cNvPr id="99" name="TextBox 98">
                <a:extLst>
                  <a:ext uri="{FF2B5EF4-FFF2-40B4-BE49-F238E27FC236}">
                    <a16:creationId xmlns:a16="http://schemas.microsoft.com/office/drawing/2014/main" id="{9EA54854-17B3-4268-B484-B7D16371A471}"/>
                  </a:ext>
                </a:extLst>
              </p:cNvPr>
              <p:cNvSpPr txBox="1"/>
              <p:nvPr/>
            </p:nvSpPr>
            <p:spPr bwMode="auto">
              <a:xfrm>
                <a:off x="3103141" y="4694016"/>
                <a:ext cx="17094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pPr marL="0" marR="0" lvl="0" indent="0" algn="ctr" defTabSz="548640" eaLnBrk="0" fontAlgn="base" latinLnBrk="0" hangingPunct="0">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schemeClr val="accent1"/>
                    </a:solidFill>
                    <a:effectLst/>
                    <a:uLnTx/>
                    <a:uFillTx/>
                    <a:cs typeface="Arial" panose="020B0604020202020204" pitchFamily="34" charset="0"/>
                  </a:rPr>
                  <a:t>213</a:t>
                </a:r>
              </a:p>
            </p:txBody>
          </p:sp>
          <p:sp>
            <p:nvSpPr>
              <p:cNvPr id="100" name="TextBox 99">
                <a:extLst>
                  <a:ext uri="{FF2B5EF4-FFF2-40B4-BE49-F238E27FC236}">
                    <a16:creationId xmlns:a16="http://schemas.microsoft.com/office/drawing/2014/main" id="{9D23EF14-BC49-45B3-BB12-7AC4E9958E95}"/>
                  </a:ext>
                </a:extLst>
              </p:cNvPr>
              <p:cNvSpPr txBox="1"/>
              <p:nvPr/>
            </p:nvSpPr>
            <p:spPr bwMode="auto">
              <a:xfrm>
                <a:off x="4687635" y="4694017"/>
                <a:ext cx="17094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pPr marL="0" marR="0" lvl="0" indent="0" algn="ctr" defTabSz="548640" eaLnBrk="0" fontAlgn="base" latinLnBrk="0" hangingPunct="0">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schemeClr val="accent1"/>
                    </a:solidFill>
                    <a:effectLst/>
                    <a:uLnTx/>
                    <a:uFillTx/>
                    <a:cs typeface="Arial" panose="020B0604020202020204" pitchFamily="34" charset="0"/>
                  </a:rPr>
                  <a:t>179</a:t>
                </a:r>
              </a:p>
            </p:txBody>
          </p:sp>
          <p:sp>
            <p:nvSpPr>
              <p:cNvPr id="101" name="TextBox 100">
                <a:extLst>
                  <a:ext uri="{FF2B5EF4-FFF2-40B4-BE49-F238E27FC236}">
                    <a16:creationId xmlns:a16="http://schemas.microsoft.com/office/drawing/2014/main" id="{DE91BC17-AEF6-48A3-BE4C-32BEF867EAE5}"/>
                  </a:ext>
                </a:extLst>
              </p:cNvPr>
              <p:cNvSpPr txBox="1"/>
              <p:nvPr/>
            </p:nvSpPr>
            <p:spPr bwMode="auto">
              <a:xfrm>
                <a:off x="5480206" y="4694016"/>
                <a:ext cx="17094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pPr marL="0" marR="0" lvl="0" indent="0" algn="ctr" defTabSz="548640" eaLnBrk="0" fontAlgn="base" latinLnBrk="0" hangingPunct="0">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schemeClr val="accent1"/>
                    </a:solidFill>
                    <a:effectLst/>
                    <a:uLnTx/>
                    <a:uFillTx/>
                    <a:cs typeface="Arial" panose="020B0604020202020204" pitchFamily="34" charset="0"/>
                  </a:rPr>
                  <a:t>139</a:t>
                </a:r>
              </a:p>
            </p:txBody>
          </p:sp>
          <p:sp>
            <p:nvSpPr>
              <p:cNvPr id="102" name="TextBox 101">
                <a:extLst>
                  <a:ext uri="{FF2B5EF4-FFF2-40B4-BE49-F238E27FC236}">
                    <a16:creationId xmlns:a16="http://schemas.microsoft.com/office/drawing/2014/main" id="{0C5DB3E3-4C60-422B-8A64-B05ACAA62331}"/>
                  </a:ext>
                </a:extLst>
              </p:cNvPr>
              <p:cNvSpPr txBox="1"/>
              <p:nvPr/>
            </p:nvSpPr>
            <p:spPr bwMode="auto">
              <a:xfrm>
                <a:off x="3895217" y="4694016"/>
                <a:ext cx="17094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pPr marL="0" marR="0" lvl="0" indent="0" algn="ctr" defTabSz="548640" eaLnBrk="0" fontAlgn="base" latinLnBrk="0" hangingPunct="0">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schemeClr val="accent1"/>
                    </a:solidFill>
                    <a:effectLst/>
                    <a:uLnTx/>
                    <a:uFillTx/>
                    <a:cs typeface="Arial" panose="020B0604020202020204" pitchFamily="34" charset="0"/>
                  </a:rPr>
                  <a:t>197</a:t>
                </a:r>
              </a:p>
            </p:txBody>
          </p:sp>
          <p:sp>
            <p:nvSpPr>
              <p:cNvPr id="103" name="TextBox 102">
                <a:extLst>
                  <a:ext uri="{FF2B5EF4-FFF2-40B4-BE49-F238E27FC236}">
                    <a16:creationId xmlns:a16="http://schemas.microsoft.com/office/drawing/2014/main" id="{B1EFD41E-1FDF-41F9-8EB0-8E394A7B0511}"/>
                  </a:ext>
                </a:extLst>
              </p:cNvPr>
              <p:cNvSpPr txBox="1"/>
              <p:nvPr/>
            </p:nvSpPr>
            <p:spPr bwMode="auto">
              <a:xfrm>
                <a:off x="1016187" y="4694017"/>
                <a:ext cx="78665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pPr marL="0" marR="0" lvl="0" indent="0" algn="r" defTabSz="548640" eaLnBrk="0" fontAlgn="base" latinLnBrk="0" hangingPunct="0">
                  <a:lnSpc>
                    <a:spcPct val="100000"/>
                  </a:lnSpc>
                  <a:spcBef>
                    <a:spcPct val="0"/>
                  </a:spcBef>
                  <a:spcAft>
                    <a:spcPct val="0"/>
                  </a:spcAft>
                  <a:buClrTx/>
                  <a:buSzTx/>
                  <a:buFontTx/>
                  <a:buNone/>
                  <a:tabLst/>
                  <a:defRPr/>
                </a:pPr>
                <a:r>
                  <a:rPr kumimoji="0" lang="en-US" sz="700" b="0" i="0" u="none" strike="noStrike" kern="0" cap="none" spc="0" normalizeH="0" baseline="0" noProof="0" dirty="0">
                    <a:ln>
                      <a:noFill/>
                    </a:ln>
                    <a:solidFill>
                      <a:schemeClr val="accent1"/>
                    </a:solidFill>
                    <a:effectLst/>
                    <a:uLnTx/>
                    <a:uFillTx/>
                    <a:cs typeface="Arial" panose="020B0604020202020204" pitchFamily="34" charset="0"/>
                  </a:rPr>
                  <a:t>Randomized Cohort</a:t>
                </a:r>
              </a:p>
            </p:txBody>
          </p:sp>
          <p:sp>
            <p:nvSpPr>
              <p:cNvPr id="104" name="TextBox 103">
                <a:extLst>
                  <a:ext uri="{FF2B5EF4-FFF2-40B4-BE49-F238E27FC236}">
                    <a16:creationId xmlns:a16="http://schemas.microsoft.com/office/drawing/2014/main" id="{11E43C24-F9F6-490E-BD33-0FEABC888BBE}"/>
                  </a:ext>
                </a:extLst>
              </p:cNvPr>
              <p:cNvSpPr txBox="1"/>
              <p:nvPr/>
            </p:nvSpPr>
            <p:spPr bwMode="auto">
              <a:xfrm>
                <a:off x="857907" y="4826523"/>
                <a:ext cx="94493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pPr marL="0" marR="0" lvl="0" indent="0" algn="r" defTabSz="548640" eaLnBrk="0" fontAlgn="base" latinLnBrk="0" hangingPunct="0">
                  <a:lnSpc>
                    <a:spcPct val="100000"/>
                  </a:lnSpc>
                  <a:spcBef>
                    <a:spcPct val="0"/>
                  </a:spcBef>
                  <a:spcAft>
                    <a:spcPct val="0"/>
                  </a:spcAft>
                  <a:buClrTx/>
                  <a:buSzTx/>
                  <a:buFontTx/>
                  <a:buNone/>
                  <a:tabLst/>
                  <a:defRPr/>
                </a:pPr>
                <a:r>
                  <a:rPr kumimoji="0" lang="en-US" sz="700" b="0" i="0" u="none" strike="noStrike" kern="0" cap="none" spc="0" normalizeH="0" baseline="0" noProof="0" dirty="0">
                    <a:ln>
                      <a:noFill/>
                    </a:ln>
                    <a:solidFill>
                      <a:schemeClr val="accent2"/>
                    </a:solidFill>
                    <a:effectLst/>
                    <a:uLnTx/>
                    <a:uFillTx/>
                    <a:cs typeface="Arial" panose="020B0604020202020204" pitchFamily="34" charset="0"/>
                  </a:rPr>
                  <a:t>Non-randomized Cohort</a:t>
                </a:r>
              </a:p>
            </p:txBody>
          </p:sp>
          <p:sp>
            <p:nvSpPr>
              <p:cNvPr id="105" name="TextBox 104">
                <a:extLst>
                  <a:ext uri="{FF2B5EF4-FFF2-40B4-BE49-F238E27FC236}">
                    <a16:creationId xmlns:a16="http://schemas.microsoft.com/office/drawing/2014/main" id="{5F889AB7-F36B-4307-A553-2715386CB947}"/>
                  </a:ext>
                </a:extLst>
              </p:cNvPr>
              <p:cNvSpPr txBox="1"/>
              <p:nvPr/>
            </p:nvSpPr>
            <p:spPr bwMode="auto">
              <a:xfrm>
                <a:off x="1920048" y="4826524"/>
                <a:ext cx="11396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pPr marL="0" marR="0" lvl="0" indent="0" algn="ctr" defTabSz="548640" eaLnBrk="0" fontAlgn="base" latinLnBrk="0" hangingPunct="0">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schemeClr val="accent2"/>
                    </a:solidFill>
                    <a:effectLst/>
                    <a:uLnTx/>
                    <a:uFillTx/>
                    <a:cs typeface="Arial" panose="020B0604020202020204" pitchFamily="34" charset="0"/>
                  </a:rPr>
                  <a:t>87</a:t>
                </a:r>
              </a:p>
            </p:txBody>
          </p:sp>
          <p:sp>
            <p:nvSpPr>
              <p:cNvPr id="106" name="TextBox 105">
                <a:extLst>
                  <a:ext uri="{FF2B5EF4-FFF2-40B4-BE49-F238E27FC236}">
                    <a16:creationId xmlns:a16="http://schemas.microsoft.com/office/drawing/2014/main" id="{274BEF97-3133-4E0C-9FDB-17445BB0A720}"/>
                  </a:ext>
                </a:extLst>
              </p:cNvPr>
              <p:cNvSpPr txBox="1"/>
              <p:nvPr/>
            </p:nvSpPr>
            <p:spPr bwMode="auto">
              <a:xfrm>
                <a:off x="2313969" y="4826522"/>
                <a:ext cx="11396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pPr marL="0" marR="0" lvl="0" indent="0" algn="ctr" defTabSz="548640" eaLnBrk="0" fontAlgn="base" latinLnBrk="0" hangingPunct="0">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schemeClr val="accent2"/>
                    </a:solidFill>
                    <a:effectLst/>
                    <a:uLnTx/>
                    <a:uFillTx/>
                    <a:cs typeface="Arial" panose="020B0604020202020204" pitchFamily="34" charset="0"/>
                  </a:rPr>
                  <a:t>83</a:t>
                </a:r>
              </a:p>
            </p:txBody>
          </p:sp>
          <p:sp>
            <p:nvSpPr>
              <p:cNvPr id="107" name="TextBox 106">
                <a:extLst>
                  <a:ext uri="{FF2B5EF4-FFF2-40B4-BE49-F238E27FC236}">
                    <a16:creationId xmlns:a16="http://schemas.microsoft.com/office/drawing/2014/main" id="{68394070-2025-4BAC-9DDD-5E6775F8FC70}"/>
                  </a:ext>
                </a:extLst>
              </p:cNvPr>
              <p:cNvSpPr txBox="1"/>
              <p:nvPr/>
            </p:nvSpPr>
            <p:spPr bwMode="auto">
              <a:xfrm>
                <a:off x="3131631" y="4826522"/>
                <a:ext cx="11396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pPr marL="0" marR="0" lvl="0" indent="0" algn="ctr" defTabSz="548640" eaLnBrk="0" fontAlgn="base" latinLnBrk="0" hangingPunct="0">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schemeClr val="accent2"/>
                    </a:solidFill>
                    <a:effectLst/>
                    <a:uLnTx/>
                    <a:uFillTx/>
                    <a:cs typeface="Arial" panose="020B0604020202020204" pitchFamily="34" charset="0"/>
                  </a:rPr>
                  <a:t>65</a:t>
                </a:r>
              </a:p>
            </p:txBody>
          </p:sp>
          <p:sp>
            <p:nvSpPr>
              <p:cNvPr id="108" name="TextBox 107">
                <a:extLst>
                  <a:ext uri="{FF2B5EF4-FFF2-40B4-BE49-F238E27FC236}">
                    <a16:creationId xmlns:a16="http://schemas.microsoft.com/office/drawing/2014/main" id="{8C3AADBA-EF6B-4A12-A9C7-7AD9FB8CAF16}"/>
                  </a:ext>
                </a:extLst>
              </p:cNvPr>
              <p:cNvSpPr txBox="1"/>
              <p:nvPr/>
            </p:nvSpPr>
            <p:spPr bwMode="auto">
              <a:xfrm>
                <a:off x="4728001" y="4826523"/>
                <a:ext cx="11396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pPr marL="0" marR="0" lvl="0" indent="0" algn="ctr" defTabSz="548640" eaLnBrk="0" fontAlgn="base" latinLnBrk="0" hangingPunct="0">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schemeClr val="accent2"/>
                    </a:solidFill>
                    <a:effectLst/>
                    <a:uLnTx/>
                    <a:uFillTx/>
                    <a:cs typeface="Arial" panose="020B0604020202020204" pitchFamily="34" charset="0"/>
                  </a:rPr>
                  <a:t>45</a:t>
                </a:r>
              </a:p>
            </p:txBody>
          </p:sp>
          <p:sp>
            <p:nvSpPr>
              <p:cNvPr id="109" name="TextBox 108">
                <a:extLst>
                  <a:ext uri="{FF2B5EF4-FFF2-40B4-BE49-F238E27FC236}">
                    <a16:creationId xmlns:a16="http://schemas.microsoft.com/office/drawing/2014/main" id="{E519A538-68A4-46AE-A828-763FABF00B4D}"/>
                  </a:ext>
                </a:extLst>
              </p:cNvPr>
              <p:cNvSpPr txBox="1"/>
              <p:nvPr/>
            </p:nvSpPr>
            <p:spPr bwMode="auto">
              <a:xfrm>
                <a:off x="5520570" y="4826522"/>
                <a:ext cx="11396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pPr marL="0" marR="0" lvl="0" indent="0" algn="ctr" defTabSz="548640" eaLnBrk="0" fontAlgn="base" latinLnBrk="0" hangingPunct="0">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schemeClr val="accent2"/>
                    </a:solidFill>
                    <a:effectLst/>
                    <a:uLnTx/>
                    <a:uFillTx/>
                    <a:cs typeface="Arial" panose="020B0604020202020204" pitchFamily="34" charset="0"/>
                  </a:rPr>
                  <a:t>31</a:t>
                </a:r>
              </a:p>
            </p:txBody>
          </p:sp>
          <p:sp>
            <p:nvSpPr>
              <p:cNvPr id="110" name="TextBox 109">
                <a:extLst>
                  <a:ext uri="{FF2B5EF4-FFF2-40B4-BE49-F238E27FC236}">
                    <a16:creationId xmlns:a16="http://schemas.microsoft.com/office/drawing/2014/main" id="{424B1B9C-7D76-40A9-8FAF-A5098320C3C6}"/>
                  </a:ext>
                </a:extLst>
              </p:cNvPr>
              <p:cNvSpPr txBox="1"/>
              <p:nvPr/>
            </p:nvSpPr>
            <p:spPr bwMode="auto">
              <a:xfrm>
                <a:off x="3925671" y="4826522"/>
                <a:ext cx="13378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marL="0" marR="0" lvl="0" indent="0" algn="ctr" defTabSz="548640" eaLnBrk="0" fontAlgn="base" latinLnBrk="0" hangingPunct="0">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schemeClr val="accent2"/>
                    </a:solidFill>
                    <a:effectLst/>
                    <a:uLnTx/>
                    <a:uFillTx/>
                    <a:cs typeface="Arial" panose="020B0604020202020204" pitchFamily="34" charset="0"/>
                  </a:rPr>
                  <a:t>53</a:t>
                </a:r>
              </a:p>
            </p:txBody>
          </p:sp>
        </p:grpSp>
        <p:grpSp>
          <p:nvGrpSpPr>
            <p:cNvPr id="111" name="Group 110">
              <a:extLst>
                <a:ext uri="{FF2B5EF4-FFF2-40B4-BE49-F238E27FC236}">
                  <a16:creationId xmlns:a16="http://schemas.microsoft.com/office/drawing/2014/main" id="{5AF3EC0A-47B6-4523-BA13-4FEBEB9D9623}"/>
                </a:ext>
              </a:extLst>
            </p:cNvPr>
            <p:cNvGrpSpPr/>
            <p:nvPr/>
          </p:nvGrpSpPr>
          <p:grpSpPr>
            <a:xfrm>
              <a:off x="1698893" y="2534683"/>
              <a:ext cx="1670927" cy="265046"/>
              <a:chOff x="4581793" y="2680733"/>
              <a:chExt cx="1670927" cy="265046"/>
            </a:xfrm>
          </p:grpSpPr>
          <p:sp>
            <p:nvSpPr>
              <p:cNvPr id="112" name="TextBox 111">
                <a:extLst>
                  <a:ext uri="{FF2B5EF4-FFF2-40B4-BE49-F238E27FC236}">
                    <a16:creationId xmlns:a16="http://schemas.microsoft.com/office/drawing/2014/main" id="{29C3F99B-AD0C-4D9A-9066-13BD67717854}"/>
                  </a:ext>
                </a:extLst>
              </p:cNvPr>
              <p:cNvSpPr txBox="1"/>
              <p:nvPr/>
            </p:nvSpPr>
            <p:spPr>
              <a:xfrm>
                <a:off x="4813885" y="2680733"/>
                <a:ext cx="1319272" cy="123111"/>
              </a:xfrm>
              <a:prstGeom prst="rect">
                <a:avLst/>
              </a:prstGeom>
              <a:noFill/>
            </p:spPr>
            <p:txBody>
              <a:bodyPr wrap="none" lIns="0" tIns="0" rIns="0" bIns="0" rtlCol="0">
                <a:spAutoFit/>
              </a:bodyPr>
              <a:lstStyle/>
              <a:p>
                <a:pPr marL="0" marR="0" lvl="0" indent="0" defTabSz="1129325" eaLnBrk="1" fontAlgn="base" latinLnBrk="0" hangingPunct="1">
                  <a:lnSpc>
                    <a:spcPct val="100000"/>
                  </a:lnSpc>
                  <a:spcBef>
                    <a:spcPct val="0"/>
                  </a:spcBef>
                  <a:spcAft>
                    <a:spcPct val="0"/>
                  </a:spcAft>
                  <a:buClrTx/>
                  <a:buSzTx/>
                  <a:buFontTx/>
                  <a:buNone/>
                  <a:tabLst/>
                  <a:defRPr/>
                </a:pPr>
                <a:r>
                  <a:rPr kumimoji="0" lang="en-GB" sz="800" b="0" i="0" u="none" strike="noStrike" kern="0" cap="none" spc="0" normalizeH="0" baseline="0" noProof="0" dirty="0">
                    <a:ln>
                      <a:noFill/>
                    </a:ln>
                    <a:solidFill>
                      <a:schemeClr val="accent1"/>
                    </a:solidFill>
                    <a:effectLst/>
                    <a:uLnTx/>
                    <a:uFillTx/>
                    <a:cs typeface="Arial" charset="0"/>
                  </a:rPr>
                  <a:t>Randomized Cohort (N=272)</a:t>
                </a:r>
              </a:p>
            </p:txBody>
          </p:sp>
          <p:sp>
            <p:nvSpPr>
              <p:cNvPr id="113" name="TextBox 112">
                <a:extLst>
                  <a:ext uri="{FF2B5EF4-FFF2-40B4-BE49-F238E27FC236}">
                    <a16:creationId xmlns:a16="http://schemas.microsoft.com/office/drawing/2014/main" id="{44DF028D-220D-4BFF-AA85-37A4F3102E4F}"/>
                  </a:ext>
                </a:extLst>
              </p:cNvPr>
              <p:cNvSpPr txBox="1"/>
              <p:nvPr/>
            </p:nvSpPr>
            <p:spPr>
              <a:xfrm>
                <a:off x="4808414" y="2826159"/>
                <a:ext cx="1444306" cy="119620"/>
              </a:xfrm>
              <a:prstGeom prst="rect">
                <a:avLst/>
              </a:prstGeom>
              <a:noFill/>
            </p:spPr>
            <p:txBody>
              <a:bodyPr wrap="none" lIns="0" tIns="0" rIns="0" bIns="0" rtlCol="0">
                <a:spAutoFit/>
              </a:bodyPr>
              <a:lstStyle/>
              <a:p>
                <a:pPr marL="0" marR="0" lvl="0" indent="0" defTabSz="1129325" eaLnBrk="1" fontAlgn="base" latinLnBrk="0" hangingPunct="1">
                  <a:lnSpc>
                    <a:spcPct val="100000"/>
                  </a:lnSpc>
                  <a:spcBef>
                    <a:spcPct val="0"/>
                  </a:spcBef>
                  <a:spcAft>
                    <a:spcPct val="0"/>
                  </a:spcAft>
                  <a:buClrTx/>
                  <a:buSzTx/>
                  <a:buFontTx/>
                  <a:buNone/>
                  <a:tabLst/>
                  <a:defRPr/>
                </a:pPr>
                <a:r>
                  <a:rPr kumimoji="0" lang="en-GB" sz="800" b="0" i="0" u="none" strike="noStrike" kern="0" cap="none" spc="0" normalizeH="0" baseline="0" noProof="0" dirty="0">
                    <a:ln>
                      <a:noFill/>
                    </a:ln>
                    <a:solidFill>
                      <a:srgbClr val="071D49"/>
                    </a:solidFill>
                    <a:effectLst/>
                    <a:uLnTx/>
                    <a:uFillTx/>
                    <a:cs typeface="Arial" charset="0"/>
                  </a:rPr>
                  <a:t>Non-randomized Cohort (N=99)</a:t>
                </a:r>
              </a:p>
            </p:txBody>
          </p:sp>
          <p:grpSp>
            <p:nvGrpSpPr>
              <p:cNvPr id="114" name="Group 113">
                <a:extLst>
                  <a:ext uri="{FF2B5EF4-FFF2-40B4-BE49-F238E27FC236}">
                    <a16:creationId xmlns:a16="http://schemas.microsoft.com/office/drawing/2014/main" id="{C7F8311C-5157-4E1E-B969-EDE70B4ABB76}"/>
                  </a:ext>
                </a:extLst>
              </p:cNvPr>
              <p:cNvGrpSpPr/>
              <p:nvPr/>
            </p:nvGrpSpPr>
            <p:grpSpPr>
              <a:xfrm>
                <a:off x="4581793" y="2859001"/>
                <a:ext cx="142080" cy="41975"/>
                <a:chOff x="211756" y="2603532"/>
                <a:chExt cx="250257" cy="72000"/>
              </a:xfrm>
              <a:solidFill>
                <a:srgbClr val="00B050"/>
              </a:solidFill>
            </p:grpSpPr>
            <p:sp>
              <p:nvSpPr>
                <p:cNvPr id="118" name="Oval 117">
                  <a:extLst>
                    <a:ext uri="{FF2B5EF4-FFF2-40B4-BE49-F238E27FC236}">
                      <a16:creationId xmlns:a16="http://schemas.microsoft.com/office/drawing/2014/main" id="{B1463D2F-81CE-46FC-86A0-DC075E0A8191}"/>
                    </a:ext>
                  </a:extLst>
                </p:cNvPr>
                <p:cNvSpPr/>
                <p:nvPr/>
              </p:nvSpPr>
              <p:spPr>
                <a:xfrm>
                  <a:off x="300884" y="2603532"/>
                  <a:ext cx="72000" cy="72000"/>
                </a:xfrm>
                <a:prstGeom prst="ellipse">
                  <a:avLst/>
                </a:prstGeom>
                <a:solidFill>
                  <a:schemeClr val="accent2"/>
                </a:solidFill>
                <a:ln w="25400" cap="flat" cmpd="sng" algn="ctr">
                  <a:solidFill>
                    <a:schemeClr val="accent2"/>
                  </a:solidFill>
                  <a:prstDash val="solid"/>
                </a:ln>
                <a:effectLst/>
              </p:spPr>
              <p:txBody>
                <a:bodyPr rtlCol="0" anchor="ctr"/>
                <a:lstStyle/>
                <a:p>
                  <a:pPr marL="0" marR="0" lvl="0" indent="0" algn="ctr" defTabSz="1129325" eaLnBrk="1" fontAlgn="base" latinLnBrk="0" hangingPunct="1">
                    <a:lnSpc>
                      <a:spcPct val="100000"/>
                    </a:lnSpc>
                    <a:spcBef>
                      <a:spcPct val="0"/>
                    </a:spcBef>
                    <a:spcAft>
                      <a:spcPct val="0"/>
                    </a:spcAft>
                    <a:buClrTx/>
                    <a:buSzTx/>
                    <a:buFontTx/>
                    <a:buNone/>
                    <a:tabLst/>
                    <a:defRPr/>
                  </a:pPr>
                  <a:endParaRPr kumimoji="0" lang="en-GB" sz="674" b="0" i="0" u="none" strike="noStrike" kern="0" cap="none" spc="0" normalizeH="0" baseline="0" noProof="0" dirty="0">
                    <a:ln>
                      <a:noFill/>
                    </a:ln>
                    <a:solidFill>
                      <a:srgbClr val="FFFFFF"/>
                    </a:solidFill>
                    <a:effectLst/>
                    <a:uLnTx/>
                    <a:uFillTx/>
                    <a:latin typeface="Arial" panose="020B0604020202020204"/>
                    <a:ea typeface="+mn-ea"/>
                    <a:cs typeface="+mn-cs"/>
                  </a:endParaRPr>
                </a:p>
              </p:txBody>
            </p:sp>
            <p:cxnSp>
              <p:nvCxnSpPr>
                <p:cNvPr id="119" name="Straight Connector 118">
                  <a:extLst>
                    <a:ext uri="{FF2B5EF4-FFF2-40B4-BE49-F238E27FC236}">
                      <a16:creationId xmlns:a16="http://schemas.microsoft.com/office/drawing/2014/main" id="{B4B14A93-8228-47FD-9133-56FD8260E544}"/>
                    </a:ext>
                  </a:extLst>
                </p:cNvPr>
                <p:cNvCxnSpPr/>
                <p:nvPr/>
              </p:nvCxnSpPr>
              <p:spPr>
                <a:xfrm>
                  <a:off x="211756" y="2639532"/>
                  <a:ext cx="250257" cy="0"/>
                </a:xfrm>
                <a:prstGeom prst="line">
                  <a:avLst/>
                </a:prstGeom>
                <a:grpFill/>
                <a:ln w="28575" cap="flat" cmpd="sng" algn="ctr">
                  <a:solidFill>
                    <a:schemeClr val="accent2"/>
                  </a:solidFill>
                  <a:prstDash val="solid"/>
                </a:ln>
                <a:effectLst/>
              </p:spPr>
            </p:cxnSp>
          </p:grpSp>
          <p:grpSp>
            <p:nvGrpSpPr>
              <p:cNvPr id="115" name="Group 114">
                <a:extLst>
                  <a:ext uri="{FF2B5EF4-FFF2-40B4-BE49-F238E27FC236}">
                    <a16:creationId xmlns:a16="http://schemas.microsoft.com/office/drawing/2014/main" id="{A6925873-DA1C-443B-8A5F-E2B78AC5CCA8}"/>
                  </a:ext>
                </a:extLst>
              </p:cNvPr>
              <p:cNvGrpSpPr/>
              <p:nvPr/>
            </p:nvGrpSpPr>
            <p:grpSpPr>
              <a:xfrm>
                <a:off x="4587265" y="2720143"/>
                <a:ext cx="142080" cy="53308"/>
                <a:chOff x="3986307" y="1847219"/>
                <a:chExt cx="250257" cy="91440"/>
              </a:xfrm>
            </p:grpSpPr>
            <p:cxnSp>
              <p:nvCxnSpPr>
                <p:cNvPr id="116" name="Straight Connector 115">
                  <a:extLst>
                    <a:ext uri="{FF2B5EF4-FFF2-40B4-BE49-F238E27FC236}">
                      <a16:creationId xmlns:a16="http://schemas.microsoft.com/office/drawing/2014/main" id="{BBDD23D9-4FAE-4FB7-A683-5C287C25CFC8}"/>
                    </a:ext>
                  </a:extLst>
                </p:cNvPr>
                <p:cNvCxnSpPr>
                  <a:cxnSpLocks/>
                </p:cNvCxnSpPr>
                <p:nvPr/>
              </p:nvCxnSpPr>
              <p:spPr>
                <a:xfrm>
                  <a:off x="3986307" y="1892939"/>
                  <a:ext cx="250257" cy="0"/>
                </a:xfrm>
                <a:prstGeom prst="line">
                  <a:avLst/>
                </a:prstGeom>
                <a:solidFill>
                  <a:srgbClr val="071D49"/>
                </a:solidFill>
                <a:ln w="28575" cap="flat" cmpd="sng" algn="ctr">
                  <a:solidFill>
                    <a:schemeClr val="accent1"/>
                  </a:solidFill>
                  <a:prstDash val="solid"/>
                </a:ln>
                <a:effectLst/>
              </p:spPr>
            </p:cxnSp>
            <p:sp>
              <p:nvSpPr>
                <p:cNvPr id="117" name="Rectangle 116">
                  <a:extLst>
                    <a:ext uri="{FF2B5EF4-FFF2-40B4-BE49-F238E27FC236}">
                      <a16:creationId xmlns:a16="http://schemas.microsoft.com/office/drawing/2014/main" id="{103BA506-E893-451A-9847-CF0EA8FC3EE5}"/>
                    </a:ext>
                  </a:extLst>
                </p:cNvPr>
                <p:cNvSpPr/>
                <p:nvPr/>
              </p:nvSpPr>
              <p:spPr>
                <a:xfrm>
                  <a:off x="4065715" y="1847219"/>
                  <a:ext cx="91440" cy="91440"/>
                </a:xfrm>
                <a:prstGeom prst="rect">
                  <a:avLst/>
                </a:prstGeom>
                <a:solidFill>
                  <a:schemeClr val="accent1"/>
                </a:solidFill>
                <a:ln w="25400" cap="flat" cmpd="sng" algn="ctr">
                  <a:noFill/>
                  <a:prstDash val="solid"/>
                </a:ln>
                <a:effectLst/>
              </p:spPr>
              <p:txBody>
                <a:bodyPr rtlCol="0" anchor="ctr"/>
                <a:lstStyle/>
                <a:p>
                  <a:pPr marL="0" marR="0" lvl="0" indent="0" algn="ctr" defTabSz="1129325" eaLnBrk="1" fontAlgn="base" latinLnBrk="0" hangingPunct="1">
                    <a:lnSpc>
                      <a:spcPct val="100000"/>
                    </a:lnSpc>
                    <a:spcBef>
                      <a:spcPct val="0"/>
                    </a:spcBef>
                    <a:spcAft>
                      <a:spcPct val="0"/>
                    </a:spcAft>
                    <a:buClrTx/>
                    <a:buSzTx/>
                    <a:buFontTx/>
                    <a:buNone/>
                    <a:tabLst/>
                    <a:defRPr/>
                  </a:pPr>
                  <a:endParaRPr kumimoji="0" lang="en-US" sz="674"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grpSp>
      </p:grpSp>
      <p:sp>
        <p:nvSpPr>
          <p:cNvPr id="19" name="Rectangle 18">
            <a:extLst>
              <a:ext uri="{FF2B5EF4-FFF2-40B4-BE49-F238E27FC236}">
                <a16:creationId xmlns:a16="http://schemas.microsoft.com/office/drawing/2014/main" id="{745481E3-F9D5-4716-AF1D-8DD5F06A0166}"/>
              </a:ext>
            </a:extLst>
          </p:cNvPr>
          <p:cNvSpPr/>
          <p:nvPr/>
        </p:nvSpPr>
        <p:spPr>
          <a:xfrm>
            <a:off x="-94062" y="5546991"/>
            <a:ext cx="12344400" cy="1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Title 15">
            <a:extLst>
              <a:ext uri="{FF2B5EF4-FFF2-40B4-BE49-F238E27FC236}">
                <a16:creationId xmlns:a16="http://schemas.microsoft.com/office/drawing/2014/main" id="{21173381-DFA7-495D-9E95-729370434066}"/>
              </a:ext>
            </a:extLst>
          </p:cNvPr>
          <p:cNvSpPr>
            <a:spLocks noGrp="1"/>
          </p:cNvSpPr>
          <p:nvPr>
            <p:ph type="title"/>
          </p:nvPr>
        </p:nvSpPr>
        <p:spPr>
          <a:xfrm>
            <a:off x="803275" y="184935"/>
            <a:ext cx="10933113" cy="883578"/>
          </a:xfrm>
        </p:spPr>
        <p:txBody>
          <a:bodyPr/>
          <a:lstStyle/>
          <a:p>
            <a:r>
              <a:rPr lang="en-GB" dirty="0"/>
              <a:t>Clinical development journey</a:t>
            </a:r>
            <a:br>
              <a:rPr lang="en-GB" dirty="0"/>
            </a:br>
            <a:r>
              <a:rPr lang="en-GB" sz="1800" dirty="0">
                <a:solidFill>
                  <a:schemeClr val="accent2"/>
                </a:solidFill>
              </a:rPr>
              <a:t>Two decades in the making</a:t>
            </a:r>
            <a:r>
              <a:rPr lang="en-GB" sz="1800" b="0" dirty="0">
                <a:solidFill>
                  <a:schemeClr val="accent2"/>
                </a:solidFill>
                <a:latin typeface="Arial" panose="020B0604020202020204" pitchFamily="34" charset="0"/>
              </a:rPr>
              <a:t> </a:t>
            </a:r>
            <a:r>
              <a:rPr lang="en-GB" sz="1800" dirty="0">
                <a:solidFill>
                  <a:schemeClr val="accent2"/>
                </a:solidFill>
                <a:latin typeface="Arial" panose="020B0604020202020204" pitchFamily="34" charset="0"/>
              </a:rPr>
              <a:t>– from pharmacology to clinic</a:t>
            </a:r>
            <a:endParaRPr lang="en-GB" sz="1800" dirty="0">
              <a:solidFill>
                <a:schemeClr val="accent2"/>
              </a:solidFill>
            </a:endParaRPr>
          </a:p>
        </p:txBody>
      </p:sp>
      <p:sp>
        <p:nvSpPr>
          <p:cNvPr id="48" name="TextBox 47">
            <a:extLst>
              <a:ext uri="{FF2B5EF4-FFF2-40B4-BE49-F238E27FC236}">
                <a16:creationId xmlns:a16="http://schemas.microsoft.com/office/drawing/2014/main" id="{94847275-6377-4603-BE1B-05AB1C7F2FBC}"/>
              </a:ext>
            </a:extLst>
          </p:cNvPr>
          <p:cNvSpPr txBox="1"/>
          <p:nvPr/>
        </p:nvSpPr>
        <p:spPr>
          <a:xfrm>
            <a:off x="8193445" y="2579416"/>
            <a:ext cx="3312662" cy="1077218"/>
          </a:xfrm>
          <a:prstGeom prst="rect">
            <a:avLst/>
          </a:prstGeom>
          <a:noFill/>
        </p:spPr>
        <p:txBody>
          <a:bodyPr wrap="square" anchor="ctr">
            <a:spAutoFit/>
          </a:bodyPr>
          <a:lstStyle/>
          <a:p>
            <a:pPr marL="285750" indent="-285750">
              <a:buClr>
                <a:schemeClr val="accent1"/>
              </a:buClr>
              <a:buFont typeface="Arial" panose="020B0604020202020204" pitchFamily="34" charset="0"/>
              <a:buChar char="/"/>
            </a:pPr>
            <a:r>
              <a:rPr lang="en-GB" sz="1600" dirty="0">
                <a:solidFill>
                  <a:schemeClr val="accent2"/>
                </a:solidFill>
                <a:latin typeface="Arial" panose="020B0604020202020204" pitchFamily="34" charset="0"/>
              </a:rPr>
              <a:t>Mean CD4+/CD8+ ratio increased steadily from baseline (0.2) to Week 240 (0.6) in the Randomized Cohort</a:t>
            </a:r>
          </a:p>
        </p:txBody>
      </p:sp>
      <p:sp>
        <p:nvSpPr>
          <p:cNvPr id="57" name="Text Placeholder 9">
            <a:extLst>
              <a:ext uri="{FF2B5EF4-FFF2-40B4-BE49-F238E27FC236}">
                <a16:creationId xmlns:a16="http://schemas.microsoft.com/office/drawing/2014/main" id="{48504EA0-BE4F-4955-8B65-E19A0850105E}"/>
              </a:ext>
            </a:extLst>
          </p:cNvPr>
          <p:cNvSpPr txBox="1">
            <a:spLocks/>
          </p:cNvSpPr>
          <p:nvPr/>
        </p:nvSpPr>
        <p:spPr>
          <a:xfrm>
            <a:off x="803275" y="1398492"/>
            <a:ext cx="10933113" cy="258070"/>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200"/>
              </a:spcBef>
              <a:buClr>
                <a:schemeClr val="accent1"/>
              </a:buClr>
              <a:buFont typeface="Arial" panose="020B0604020202020204" pitchFamily="34" charset="0"/>
              <a:buChar char="/"/>
              <a:defRPr sz="1800" kern="1200">
                <a:solidFill>
                  <a:schemeClr val="accent2"/>
                </a:solidFill>
                <a:latin typeface="+mn-lt"/>
                <a:ea typeface="+mn-ea"/>
                <a:cs typeface="+mn-cs"/>
              </a:defRPr>
            </a:lvl1pPr>
            <a:lvl2pPr marL="685800" indent="-2286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accent2"/>
                </a:solidFill>
                <a:latin typeface="+mn-lt"/>
                <a:ea typeface="+mn-ea"/>
                <a:cs typeface="+mn-cs"/>
              </a:defRPr>
            </a:lvl2pPr>
            <a:lvl3pPr marL="1143000" indent="-228600" algn="l" defTabSz="914400" rtl="0" eaLnBrk="1" latinLnBrk="0" hangingPunct="1">
              <a:lnSpc>
                <a:spcPct val="100000"/>
              </a:lnSpc>
              <a:spcBef>
                <a:spcPts val="300"/>
              </a:spcBef>
              <a:buClr>
                <a:schemeClr val="accent1"/>
              </a:buClr>
              <a:buFont typeface="Arial" panose="020B0604020202020204" pitchFamily="34" charset="0"/>
              <a:buChar char="/"/>
              <a:defRPr sz="1400" kern="1200">
                <a:solidFill>
                  <a:schemeClr val="accent2"/>
                </a:solidFill>
                <a:latin typeface="+mn-lt"/>
                <a:ea typeface="+mn-ea"/>
                <a:cs typeface="+mn-cs"/>
              </a:defRPr>
            </a:lvl3pPr>
            <a:lvl4pPr marL="1600200" indent="-228600" algn="l" defTabSz="914400" rtl="0" eaLnBrk="1" latinLnBrk="0" hangingPunct="1">
              <a:lnSpc>
                <a:spcPct val="100000"/>
              </a:lnSpc>
              <a:spcBef>
                <a:spcPts val="300"/>
              </a:spcBef>
              <a:buClr>
                <a:schemeClr val="accent1"/>
              </a:buClr>
              <a:buFont typeface="Arial" panose="020B0604020202020204" pitchFamily="34" charset="0"/>
              <a:buChar char="/"/>
              <a:defRPr sz="1200" kern="1200">
                <a:solidFill>
                  <a:schemeClr val="accent2"/>
                </a:solidFill>
                <a:latin typeface="+mn-lt"/>
                <a:ea typeface="+mn-ea"/>
                <a:cs typeface="+mn-cs"/>
              </a:defRPr>
            </a:lvl4pPr>
            <a:lvl5pPr marL="2057400" indent="-228600" algn="l" defTabSz="914400" rtl="0" eaLnBrk="1" latinLnBrk="0" hangingPunct="1">
              <a:lnSpc>
                <a:spcPct val="100000"/>
              </a:lnSpc>
              <a:spcBef>
                <a:spcPts val="300"/>
              </a:spcBef>
              <a:buClr>
                <a:schemeClr val="accent1"/>
              </a:buClr>
              <a:buFont typeface="Arial" panose="020B0604020202020204" pitchFamily="34" charset="0"/>
              <a:buChar char="/"/>
              <a:defRPr sz="11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0400" indent="-230400">
              <a:buFont typeface="Century Gothic" panose="020B0502020202020204" pitchFamily="34" charset="0"/>
              <a:buChar char="/"/>
            </a:pPr>
            <a:r>
              <a:rPr lang="en-GB" sz="1600" dirty="0"/>
              <a:t>Antiviral efficacy and CD4+ T-cell count recovery</a:t>
            </a:r>
            <a:r>
              <a:rPr lang="en-GB" sz="1600" baseline="30000" dirty="0"/>
              <a:t>1</a:t>
            </a:r>
          </a:p>
        </p:txBody>
      </p:sp>
      <p:graphicFrame>
        <p:nvGraphicFramePr>
          <p:cNvPr id="124" name="Chart 123">
            <a:extLst>
              <a:ext uri="{FF2B5EF4-FFF2-40B4-BE49-F238E27FC236}">
                <a16:creationId xmlns:a16="http://schemas.microsoft.com/office/drawing/2014/main" id="{9D5F922F-E7BF-4238-B227-FAD41ECB1AB0}"/>
              </a:ext>
            </a:extLst>
          </p:cNvPr>
          <p:cNvGraphicFramePr/>
          <p:nvPr>
            <p:extLst>
              <p:ext uri="{D42A27DB-BD31-4B8C-83A1-F6EECF244321}">
                <p14:modId xmlns:p14="http://schemas.microsoft.com/office/powerpoint/2010/main" val="1038899786"/>
              </p:ext>
            </p:extLst>
          </p:nvPr>
        </p:nvGraphicFramePr>
        <p:xfrm>
          <a:off x="750779" y="2316005"/>
          <a:ext cx="5121236" cy="22355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5" name="Chart 124">
            <a:extLst>
              <a:ext uri="{FF2B5EF4-FFF2-40B4-BE49-F238E27FC236}">
                <a16:creationId xmlns:a16="http://schemas.microsoft.com/office/drawing/2014/main" id="{C9632CCF-AE63-4D5A-AAE3-5BBB14E09120}"/>
              </a:ext>
            </a:extLst>
          </p:cNvPr>
          <p:cNvGraphicFramePr/>
          <p:nvPr>
            <p:extLst>
              <p:ext uri="{D42A27DB-BD31-4B8C-83A1-F6EECF244321}">
                <p14:modId xmlns:p14="http://schemas.microsoft.com/office/powerpoint/2010/main" val="851843188"/>
              </p:ext>
            </p:extLst>
          </p:nvPr>
        </p:nvGraphicFramePr>
        <p:xfrm>
          <a:off x="773625" y="2271555"/>
          <a:ext cx="5108582" cy="227998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7" name="Chart 126">
            <a:extLst>
              <a:ext uri="{FF2B5EF4-FFF2-40B4-BE49-F238E27FC236}">
                <a16:creationId xmlns:a16="http://schemas.microsoft.com/office/drawing/2014/main" id="{593038DD-3F78-4EDB-8B9A-801C801CB1D6}"/>
              </a:ext>
            </a:extLst>
          </p:cNvPr>
          <p:cNvGraphicFramePr/>
          <p:nvPr>
            <p:extLst>
              <p:ext uri="{D42A27DB-BD31-4B8C-83A1-F6EECF244321}">
                <p14:modId xmlns:p14="http://schemas.microsoft.com/office/powerpoint/2010/main" val="1195361885"/>
              </p:ext>
            </p:extLst>
          </p:nvPr>
        </p:nvGraphicFramePr>
        <p:xfrm>
          <a:off x="744754" y="2306566"/>
          <a:ext cx="5140100" cy="2244975"/>
        </p:xfrm>
        <a:graphic>
          <a:graphicData uri="http://schemas.openxmlformats.org/drawingml/2006/chart">
            <c:chart xmlns:c="http://schemas.openxmlformats.org/drawingml/2006/chart" xmlns:r="http://schemas.openxmlformats.org/officeDocument/2006/relationships" r:id="rId5"/>
          </a:graphicData>
        </a:graphic>
      </p:graphicFrame>
      <p:sp>
        <p:nvSpPr>
          <p:cNvPr id="67" name="Slide Number Placeholder 5">
            <a:extLst>
              <a:ext uri="{FF2B5EF4-FFF2-40B4-BE49-F238E27FC236}">
                <a16:creationId xmlns:a16="http://schemas.microsoft.com/office/drawing/2014/main" id="{AA572BAD-49B6-42FF-B09B-029F712DA852}"/>
              </a:ext>
            </a:extLst>
          </p:cNvPr>
          <p:cNvSpPr>
            <a:spLocks noGrp="1"/>
          </p:cNvSpPr>
          <p:nvPr>
            <p:ph type="sldNum" sz="quarter" idx="11"/>
          </p:nvPr>
        </p:nvSpPr>
        <p:spPr>
          <a:xfrm>
            <a:off x="11942967" y="6510704"/>
            <a:ext cx="249033" cy="246221"/>
          </a:xfrm>
        </p:spPr>
        <p:txBody>
          <a:bodyPr/>
          <a:lstStyle/>
          <a:p>
            <a:fld id="{DA52DCD9-8769-4ED5-B8CC-B00FC588BA8C}" type="slidenum">
              <a:rPr lang="en-US" smtClean="0"/>
              <a:pPr/>
              <a:t>21</a:t>
            </a:fld>
            <a:endParaRPr lang="en-US" dirty="0"/>
          </a:p>
        </p:txBody>
      </p:sp>
      <p:cxnSp>
        <p:nvCxnSpPr>
          <p:cNvPr id="69" name="Straight Connector 68">
            <a:extLst>
              <a:ext uri="{FF2B5EF4-FFF2-40B4-BE49-F238E27FC236}">
                <a16:creationId xmlns:a16="http://schemas.microsoft.com/office/drawing/2014/main" id="{4E424EF3-0D25-4524-9658-4DE15A6B3306}"/>
              </a:ext>
            </a:extLst>
          </p:cNvPr>
          <p:cNvCxnSpPr>
            <a:cxnSpLocks/>
          </p:cNvCxnSpPr>
          <p:nvPr/>
        </p:nvCxnSpPr>
        <p:spPr>
          <a:xfrm flipV="1">
            <a:off x="981598" y="5042442"/>
            <a:ext cx="0" cy="32194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1" name="!! ABC">
            <a:extLst>
              <a:ext uri="{FF2B5EF4-FFF2-40B4-BE49-F238E27FC236}">
                <a16:creationId xmlns:a16="http://schemas.microsoft.com/office/drawing/2014/main" id="{6497FBF3-9163-4514-80CA-C7D70E59963D}"/>
              </a:ext>
            </a:extLst>
          </p:cNvPr>
          <p:cNvSpPr/>
          <p:nvPr/>
        </p:nvSpPr>
        <p:spPr>
          <a:xfrm>
            <a:off x="786398" y="5364384"/>
            <a:ext cx="390399" cy="390399"/>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 name="Group 4">
            <a:extLst>
              <a:ext uri="{FF2B5EF4-FFF2-40B4-BE49-F238E27FC236}">
                <a16:creationId xmlns:a16="http://schemas.microsoft.com/office/drawing/2014/main" id="{0D3AF94C-6521-4F32-9096-129F2A2DC830}"/>
              </a:ext>
            </a:extLst>
          </p:cNvPr>
          <p:cNvGrpSpPr/>
          <p:nvPr/>
        </p:nvGrpSpPr>
        <p:grpSpPr>
          <a:xfrm>
            <a:off x="42905" y="5805236"/>
            <a:ext cx="5023364" cy="523220"/>
            <a:chOff x="42905" y="5805236"/>
            <a:chExt cx="5023364" cy="523220"/>
          </a:xfrm>
        </p:grpSpPr>
        <p:sp>
          <p:nvSpPr>
            <p:cNvPr id="34" name="TextBox 33">
              <a:extLst>
                <a:ext uri="{FF2B5EF4-FFF2-40B4-BE49-F238E27FC236}">
                  <a16:creationId xmlns:a16="http://schemas.microsoft.com/office/drawing/2014/main" id="{8A7165BC-292A-482A-BC87-2FED935DB1A7}"/>
                </a:ext>
              </a:extLst>
            </p:cNvPr>
            <p:cNvSpPr txBox="1"/>
            <p:nvPr/>
          </p:nvSpPr>
          <p:spPr>
            <a:xfrm>
              <a:off x="1499702" y="5805236"/>
              <a:ext cx="3566567" cy="523220"/>
            </a:xfrm>
            <a:prstGeom prst="rect">
              <a:avLst/>
            </a:prstGeom>
            <a:noFill/>
          </p:spPr>
          <p:txBody>
            <a:bodyPr wrap="square" rtlCol="0">
              <a:spAutoFit/>
            </a:bodyPr>
            <a:lstStyle/>
            <a:p>
              <a:pPr marL="0" marR="0" lvl="0" indent="0" defTabSz="121912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BRIGHTE study Week 240 data presented at International AIDS Conference 2022</a:t>
              </a:r>
              <a:r>
                <a:rPr kumimoji="0" lang="en-GB" sz="1400" b="0" i="0" u="none" strike="noStrike" kern="1200" cap="none" spc="0" normalizeH="0" baseline="30000" noProof="0" dirty="0">
                  <a:ln>
                    <a:noFill/>
                  </a:ln>
                  <a:solidFill>
                    <a:schemeClr val="accent2"/>
                  </a:solidFill>
                  <a:effectLst/>
                  <a:uLnTx/>
                  <a:uFillTx/>
                  <a:latin typeface="Arial" panose="020B0604020202020204" pitchFamily="34" charset="0"/>
                  <a:ea typeface="+mn-ea"/>
                  <a:cs typeface="+mn-cs"/>
                </a:rPr>
                <a:t>1</a:t>
              </a:r>
              <a:endParaRPr kumimoji="0" lang="en-US" sz="1400" b="0" i="0" u="none" strike="noStrike" kern="1200" cap="none" spc="0" normalizeH="0" baseline="0" noProof="0" dirty="0">
                <a:ln>
                  <a:noFill/>
                </a:ln>
                <a:solidFill>
                  <a:schemeClr val="accent2"/>
                </a:solidFill>
                <a:effectLst/>
                <a:uLnTx/>
                <a:uFillTx/>
                <a:latin typeface="Arial" panose="020B0604020202020204" pitchFamily="34" charset="0"/>
                <a:ea typeface="+mn-ea"/>
                <a:cs typeface="+mn-cs"/>
              </a:endParaRPr>
            </a:p>
          </p:txBody>
        </p:sp>
        <p:sp>
          <p:nvSpPr>
            <p:cNvPr id="35" name="TextBox 34">
              <a:extLst>
                <a:ext uri="{FF2B5EF4-FFF2-40B4-BE49-F238E27FC236}">
                  <a16:creationId xmlns:a16="http://schemas.microsoft.com/office/drawing/2014/main" id="{27BB589A-A724-4478-B606-FBA1996E3341}"/>
                </a:ext>
              </a:extLst>
            </p:cNvPr>
            <p:cNvSpPr txBox="1"/>
            <p:nvPr/>
          </p:nvSpPr>
          <p:spPr>
            <a:xfrm>
              <a:off x="42905" y="5805236"/>
              <a:ext cx="1928770" cy="369332"/>
            </a:xfrm>
            <a:prstGeom prst="rect">
              <a:avLst/>
            </a:prstGeom>
            <a:noFill/>
          </p:spPr>
          <p:txBody>
            <a:bodyPr wrap="square" rtlCol="0">
              <a:spAutoFit/>
            </a:bodyPr>
            <a:lstStyle/>
            <a:p>
              <a:pPr marL="0" marR="0" lvl="0" indent="0" algn="ctr" defTabSz="121912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2022</a:t>
              </a:r>
            </a:p>
          </p:txBody>
        </p:sp>
      </p:grpSp>
      <p:sp>
        <p:nvSpPr>
          <p:cNvPr id="73" name="Text Placeholder 3">
            <a:extLst>
              <a:ext uri="{FF2B5EF4-FFF2-40B4-BE49-F238E27FC236}">
                <a16:creationId xmlns:a16="http://schemas.microsoft.com/office/drawing/2014/main" id="{83422F91-F816-46E4-9809-2B5A400F4AB5}"/>
              </a:ext>
            </a:extLst>
          </p:cNvPr>
          <p:cNvSpPr txBox="1">
            <a:spLocks/>
          </p:cNvSpPr>
          <p:nvPr/>
        </p:nvSpPr>
        <p:spPr>
          <a:xfrm>
            <a:off x="6212541" y="6597878"/>
            <a:ext cx="5523847" cy="107722"/>
          </a:xfrm>
          <a:prstGeom prst="rect">
            <a:avLst/>
          </a:prstGeom>
        </p:spPr>
        <p:txBody>
          <a:bodyPr vert="horz" wrap="square" lIns="0" tIns="0" rIns="0" bIns="0" rtlCol="0" anchor="b">
            <a:spAutoFit/>
          </a:bodyPr>
          <a:lstStyle>
            <a:lvl1pPr marL="0" indent="0" algn="r" defTabSz="914400" rtl="0" eaLnBrk="1" latinLnBrk="0" hangingPunct="1">
              <a:lnSpc>
                <a:spcPct val="100000"/>
              </a:lnSpc>
              <a:spcBef>
                <a:spcPts val="0"/>
              </a:spcBef>
              <a:buClr>
                <a:schemeClr val="accent1"/>
              </a:buClr>
              <a:buFont typeface="Arial" panose="020B0604020202020204" pitchFamily="34" charset="0"/>
              <a:buNone/>
              <a:defRPr sz="700" kern="1200">
                <a:solidFill>
                  <a:schemeClr val="accent2"/>
                </a:solidFill>
                <a:latin typeface="+mn-lt"/>
                <a:ea typeface="+mn-ea"/>
                <a:cs typeface="+mn-cs"/>
              </a:defRPr>
            </a:lvl1pPr>
            <a:lvl2pPr marL="457200" indent="0" algn="r" defTabSz="914400" rtl="0" eaLnBrk="1" latinLnBrk="0" hangingPunct="1">
              <a:lnSpc>
                <a:spcPct val="100000"/>
              </a:lnSpc>
              <a:spcBef>
                <a:spcPts val="600"/>
              </a:spcBef>
              <a:buClr>
                <a:schemeClr val="accent1"/>
              </a:buClr>
              <a:buFont typeface="Arial" panose="020B0604020202020204" pitchFamily="34" charset="0"/>
              <a:buNone/>
              <a:defRPr sz="1800" kern="1200">
                <a:solidFill>
                  <a:schemeClr val="accent2"/>
                </a:solidFill>
                <a:latin typeface="+mn-lt"/>
                <a:ea typeface="+mn-ea"/>
                <a:cs typeface="+mn-cs"/>
              </a:defRPr>
            </a:lvl2pPr>
            <a:lvl3pPr marL="914400" indent="0" algn="r" defTabSz="914400" rtl="0" eaLnBrk="1" latinLnBrk="0" hangingPunct="1">
              <a:lnSpc>
                <a:spcPct val="100000"/>
              </a:lnSpc>
              <a:spcBef>
                <a:spcPts val="300"/>
              </a:spcBef>
              <a:buClr>
                <a:schemeClr val="accent1"/>
              </a:buClr>
              <a:buFont typeface="Arial" panose="020B0604020202020204" pitchFamily="34" charset="0"/>
              <a:buNone/>
              <a:defRPr sz="1600" kern="1200">
                <a:solidFill>
                  <a:schemeClr val="accent2"/>
                </a:solidFill>
                <a:latin typeface="+mn-lt"/>
                <a:ea typeface="+mn-ea"/>
                <a:cs typeface="+mn-cs"/>
              </a:defRPr>
            </a:lvl3pPr>
            <a:lvl4pPr marL="1371600" indent="0" algn="r" defTabSz="914400" rtl="0" eaLnBrk="1" latinLnBrk="0" hangingPunct="1">
              <a:lnSpc>
                <a:spcPct val="100000"/>
              </a:lnSpc>
              <a:spcBef>
                <a:spcPts val="300"/>
              </a:spcBef>
              <a:buClr>
                <a:schemeClr val="accent1"/>
              </a:buClr>
              <a:buFont typeface="Arial" panose="020B0604020202020204" pitchFamily="34" charset="0"/>
              <a:buNone/>
              <a:defRPr sz="1400" kern="1200">
                <a:solidFill>
                  <a:schemeClr val="accent2"/>
                </a:solidFill>
                <a:latin typeface="+mn-lt"/>
                <a:ea typeface="+mn-ea"/>
                <a:cs typeface="+mn-cs"/>
              </a:defRPr>
            </a:lvl4pPr>
            <a:lvl5pPr marL="1828800" indent="0" algn="r" defTabSz="914400" rtl="0" eaLnBrk="1" latinLnBrk="0" hangingPunct="1">
              <a:lnSpc>
                <a:spcPct val="100000"/>
              </a:lnSpc>
              <a:spcBef>
                <a:spcPts val="300"/>
              </a:spcBef>
              <a:buClr>
                <a:schemeClr val="accent1"/>
              </a:buClr>
              <a:buFont typeface="Arial" panose="020B0604020202020204" pitchFamily="34" charset="0"/>
              <a:buNone/>
              <a:defRPr sz="14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1</a:t>
            </a:r>
            <a:r>
              <a:rPr lang="en-US" dirty="0"/>
              <a:t>. Aberg J, et al. 24th International AIDS Conference 2022. Poster EPB160</a:t>
            </a:r>
          </a:p>
        </p:txBody>
      </p:sp>
      <p:pic>
        <p:nvPicPr>
          <p:cNvPr id="74" name="Picture 73">
            <a:extLst>
              <a:ext uri="{FF2B5EF4-FFF2-40B4-BE49-F238E27FC236}">
                <a16:creationId xmlns:a16="http://schemas.microsoft.com/office/drawing/2014/main" id="{E53A6159-F12F-4640-8FB9-405770F0D2DB}"/>
              </a:ext>
            </a:extLst>
          </p:cNvPr>
          <p:cNvPicPr>
            <a:picLocks noChangeAspect="1"/>
          </p:cNvPicPr>
          <p:nvPr/>
        </p:nvPicPr>
        <p:blipFill>
          <a:blip r:embed="rId6"/>
          <a:stretch>
            <a:fillRect/>
          </a:stretch>
        </p:blipFill>
        <p:spPr>
          <a:xfrm>
            <a:off x="5124512" y="5860378"/>
            <a:ext cx="1145319" cy="442113"/>
          </a:xfrm>
          <a:prstGeom prst="rect">
            <a:avLst/>
          </a:prstGeom>
        </p:spPr>
      </p:pic>
      <p:grpSp>
        <p:nvGrpSpPr>
          <p:cNvPr id="75" name="Group 74">
            <a:extLst>
              <a:ext uri="{FF2B5EF4-FFF2-40B4-BE49-F238E27FC236}">
                <a16:creationId xmlns:a16="http://schemas.microsoft.com/office/drawing/2014/main" id="{BC61A9F0-F101-4609-BF0D-9D95DD3E60E4}"/>
              </a:ext>
            </a:extLst>
          </p:cNvPr>
          <p:cNvGrpSpPr/>
          <p:nvPr/>
        </p:nvGrpSpPr>
        <p:grpSpPr>
          <a:xfrm>
            <a:off x="913233" y="6174568"/>
            <a:ext cx="178684" cy="369333"/>
            <a:chOff x="881482" y="6174568"/>
            <a:chExt cx="251617" cy="520083"/>
          </a:xfrm>
        </p:grpSpPr>
        <p:sp>
          <p:nvSpPr>
            <p:cNvPr id="76" name="Freeform 44">
              <a:extLst>
                <a:ext uri="{FF2B5EF4-FFF2-40B4-BE49-F238E27FC236}">
                  <a16:creationId xmlns:a16="http://schemas.microsoft.com/office/drawing/2014/main" id="{A9817B8B-8BC1-4FC6-A759-3E9AF06F8BB0}"/>
                </a:ext>
              </a:extLst>
            </p:cNvPr>
            <p:cNvSpPr>
              <a:spLocks/>
            </p:cNvSpPr>
            <p:nvPr/>
          </p:nvSpPr>
          <p:spPr bwMode="auto">
            <a:xfrm>
              <a:off x="881482" y="6352652"/>
              <a:ext cx="251617" cy="341999"/>
            </a:xfrm>
            <a:custGeom>
              <a:avLst/>
              <a:gdLst>
                <a:gd name="T0" fmla="*/ 93 w 312"/>
                <a:gd name="T1" fmla="*/ 378 h 425"/>
                <a:gd name="T2" fmla="*/ 54 w 312"/>
                <a:gd name="T3" fmla="*/ 378 h 425"/>
                <a:gd name="T4" fmla="*/ 54 w 312"/>
                <a:gd name="T5" fmla="*/ 425 h 425"/>
                <a:gd name="T6" fmla="*/ 258 w 312"/>
                <a:gd name="T7" fmla="*/ 425 h 425"/>
                <a:gd name="T8" fmla="*/ 258 w 312"/>
                <a:gd name="T9" fmla="*/ 376 h 425"/>
                <a:gd name="T10" fmla="*/ 221 w 312"/>
                <a:gd name="T11" fmla="*/ 376 h 425"/>
                <a:gd name="T12" fmla="*/ 232 w 312"/>
                <a:gd name="T13" fmla="*/ 98 h 425"/>
                <a:gd name="T14" fmla="*/ 289 w 312"/>
                <a:gd name="T15" fmla="*/ 97 h 425"/>
                <a:gd name="T16" fmla="*/ 299 w 312"/>
                <a:gd name="T17" fmla="*/ 89 h 425"/>
                <a:gd name="T18" fmla="*/ 312 w 312"/>
                <a:gd name="T19" fmla="*/ 0 h 425"/>
                <a:gd name="T20" fmla="*/ 0 w 312"/>
                <a:gd name="T21" fmla="*/ 0 h 425"/>
                <a:gd name="T22" fmla="*/ 11 w 312"/>
                <a:gd name="T23" fmla="*/ 76 h 425"/>
                <a:gd name="T24" fmla="*/ 29 w 312"/>
                <a:gd name="T25" fmla="*/ 98 h 425"/>
                <a:gd name="T26" fmla="*/ 81 w 312"/>
                <a:gd name="T27" fmla="*/ 97 h 425"/>
                <a:gd name="T28" fmla="*/ 93 w 312"/>
                <a:gd name="T29" fmla="*/ 378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2" h="425">
                  <a:moveTo>
                    <a:pt x="93" y="378"/>
                  </a:moveTo>
                  <a:cubicBezTo>
                    <a:pt x="79" y="378"/>
                    <a:pt x="66" y="378"/>
                    <a:pt x="54" y="378"/>
                  </a:cubicBezTo>
                  <a:cubicBezTo>
                    <a:pt x="54" y="395"/>
                    <a:pt x="54" y="410"/>
                    <a:pt x="54" y="425"/>
                  </a:cubicBezTo>
                  <a:cubicBezTo>
                    <a:pt x="122" y="425"/>
                    <a:pt x="190" y="425"/>
                    <a:pt x="258" y="425"/>
                  </a:cubicBezTo>
                  <a:cubicBezTo>
                    <a:pt x="258" y="409"/>
                    <a:pt x="258" y="394"/>
                    <a:pt x="258" y="376"/>
                  </a:cubicBezTo>
                  <a:cubicBezTo>
                    <a:pt x="245" y="376"/>
                    <a:pt x="233" y="376"/>
                    <a:pt x="221" y="376"/>
                  </a:cubicBezTo>
                  <a:cubicBezTo>
                    <a:pt x="221" y="373"/>
                    <a:pt x="229" y="97"/>
                    <a:pt x="232" y="98"/>
                  </a:cubicBezTo>
                  <a:cubicBezTo>
                    <a:pt x="247" y="98"/>
                    <a:pt x="273" y="97"/>
                    <a:pt x="289" y="97"/>
                  </a:cubicBezTo>
                  <a:cubicBezTo>
                    <a:pt x="293" y="97"/>
                    <a:pt x="298" y="92"/>
                    <a:pt x="299" y="89"/>
                  </a:cubicBezTo>
                  <a:cubicBezTo>
                    <a:pt x="304" y="60"/>
                    <a:pt x="308" y="30"/>
                    <a:pt x="312" y="0"/>
                  </a:cubicBezTo>
                  <a:cubicBezTo>
                    <a:pt x="207" y="0"/>
                    <a:pt x="104" y="0"/>
                    <a:pt x="0" y="0"/>
                  </a:cubicBezTo>
                  <a:cubicBezTo>
                    <a:pt x="4" y="27"/>
                    <a:pt x="8" y="51"/>
                    <a:pt x="11" y="76"/>
                  </a:cubicBezTo>
                  <a:cubicBezTo>
                    <a:pt x="12" y="93"/>
                    <a:pt x="17" y="99"/>
                    <a:pt x="29" y="98"/>
                  </a:cubicBezTo>
                  <a:cubicBezTo>
                    <a:pt x="46" y="96"/>
                    <a:pt x="63" y="97"/>
                    <a:pt x="81" y="97"/>
                  </a:cubicBezTo>
                  <a:cubicBezTo>
                    <a:pt x="85" y="191"/>
                    <a:pt x="89" y="283"/>
                    <a:pt x="93" y="378"/>
                  </a:cubicBezTo>
                  <a:close/>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7" name="Freeform 45">
              <a:extLst>
                <a:ext uri="{FF2B5EF4-FFF2-40B4-BE49-F238E27FC236}">
                  <a16:creationId xmlns:a16="http://schemas.microsoft.com/office/drawing/2014/main" id="{784F85C2-AAC8-40AB-8E7E-388B2945F47E}"/>
                </a:ext>
              </a:extLst>
            </p:cNvPr>
            <p:cNvSpPr>
              <a:spLocks/>
            </p:cNvSpPr>
            <p:nvPr/>
          </p:nvSpPr>
          <p:spPr bwMode="auto">
            <a:xfrm>
              <a:off x="968801" y="6174568"/>
              <a:ext cx="77362" cy="82340"/>
            </a:xfrm>
            <a:custGeom>
              <a:avLst/>
              <a:gdLst>
                <a:gd name="T0" fmla="*/ 0 w 96"/>
                <a:gd name="T1" fmla="*/ 51 h 102"/>
                <a:gd name="T2" fmla="*/ 48 w 96"/>
                <a:gd name="T3" fmla="*/ 102 h 102"/>
                <a:gd name="T4" fmla="*/ 96 w 96"/>
                <a:gd name="T5" fmla="*/ 51 h 102"/>
                <a:gd name="T6" fmla="*/ 48 w 96"/>
                <a:gd name="T7" fmla="*/ 0 h 102"/>
                <a:gd name="T8" fmla="*/ 0 w 96"/>
                <a:gd name="T9" fmla="*/ 51 h 102"/>
              </a:gdLst>
              <a:ahLst/>
              <a:cxnLst>
                <a:cxn ang="0">
                  <a:pos x="T0" y="T1"/>
                </a:cxn>
                <a:cxn ang="0">
                  <a:pos x="T2" y="T3"/>
                </a:cxn>
                <a:cxn ang="0">
                  <a:pos x="T4" y="T5"/>
                </a:cxn>
                <a:cxn ang="0">
                  <a:pos x="T6" y="T7"/>
                </a:cxn>
                <a:cxn ang="0">
                  <a:pos x="T8" y="T9"/>
                </a:cxn>
              </a:cxnLst>
              <a:rect l="0" t="0" r="r" b="b"/>
              <a:pathLst>
                <a:path w="96" h="102">
                  <a:moveTo>
                    <a:pt x="0" y="51"/>
                  </a:moveTo>
                  <a:cubicBezTo>
                    <a:pt x="0" y="80"/>
                    <a:pt x="21" y="102"/>
                    <a:pt x="48" y="102"/>
                  </a:cubicBezTo>
                  <a:cubicBezTo>
                    <a:pt x="76" y="102"/>
                    <a:pt x="96" y="80"/>
                    <a:pt x="96" y="51"/>
                  </a:cubicBezTo>
                  <a:cubicBezTo>
                    <a:pt x="96" y="22"/>
                    <a:pt x="75" y="0"/>
                    <a:pt x="48" y="0"/>
                  </a:cubicBezTo>
                  <a:cubicBezTo>
                    <a:pt x="21" y="0"/>
                    <a:pt x="0" y="22"/>
                    <a:pt x="0" y="51"/>
                  </a:cubicBezTo>
                  <a:close/>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8" name="Freeform 46">
              <a:extLst>
                <a:ext uri="{FF2B5EF4-FFF2-40B4-BE49-F238E27FC236}">
                  <a16:creationId xmlns:a16="http://schemas.microsoft.com/office/drawing/2014/main" id="{EB203C02-263F-491C-AC4B-DE3EC3DC7060}"/>
                </a:ext>
              </a:extLst>
            </p:cNvPr>
            <p:cNvSpPr>
              <a:spLocks/>
            </p:cNvSpPr>
            <p:nvPr/>
          </p:nvSpPr>
          <p:spPr bwMode="auto">
            <a:xfrm>
              <a:off x="925908" y="6270312"/>
              <a:ext cx="163149" cy="66255"/>
            </a:xfrm>
            <a:custGeom>
              <a:avLst/>
              <a:gdLst>
                <a:gd name="T0" fmla="*/ 201 w 202"/>
                <a:gd name="T1" fmla="*/ 82 h 82"/>
                <a:gd name="T2" fmla="*/ 176 w 202"/>
                <a:gd name="T3" fmla="*/ 20 h 82"/>
                <a:gd name="T4" fmla="*/ 158 w 202"/>
                <a:gd name="T5" fmla="*/ 6 h 82"/>
                <a:gd name="T6" fmla="*/ 138 w 202"/>
                <a:gd name="T7" fmla="*/ 7 h 82"/>
                <a:gd name="T8" fmla="*/ 69 w 202"/>
                <a:gd name="T9" fmla="*/ 10 h 82"/>
                <a:gd name="T10" fmla="*/ 39 w 202"/>
                <a:gd name="T11" fmla="*/ 10 h 82"/>
                <a:gd name="T12" fmla="*/ 26 w 202"/>
                <a:gd name="T13" fmla="*/ 20 h 82"/>
                <a:gd name="T14" fmla="*/ 1 w 202"/>
                <a:gd name="T15" fmla="*/ 82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82">
                  <a:moveTo>
                    <a:pt x="201" y="82"/>
                  </a:moveTo>
                  <a:cubicBezTo>
                    <a:pt x="202" y="54"/>
                    <a:pt x="194" y="33"/>
                    <a:pt x="176" y="20"/>
                  </a:cubicBezTo>
                  <a:cubicBezTo>
                    <a:pt x="170" y="15"/>
                    <a:pt x="163" y="11"/>
                    <a:pt x="158" y="6"/>
                  </a:cubicBezTo>
                  <a:cubicBezTo>
                    <a:pt x="151" y="0"/>
                    <a:pt x="145" y="1"/>
                    <a:pt x="138" y="7"/>
                  </a:cubicBezTo>
                  <a:cubicBezTo>
                    <a:pt x="116" y="26"/>
                    <a:pt x="92" y="29"/>
                    <a:pt x="69" y="10"/>
                  </a:cubicBezTo>
                  <a:cubicBezTo>
                    <a:pt x="58" y="1"/>
                    <a:pt x="49" y="0"/>
                    <a:pt x="39" y="10"/>
                  </a:cubicBezTo>
                  <a:cubicBezTo>
                    <a:pt x="35" y="14"/>
                    <a:pt x="30" y="17"/>
                    <a:pt x="26" y="20"/>
                  </a:cubicBezTo>
                  <a:cubicBezTo>
                    <a:pt x="8" y="33"/>
                    <a:pt x="0" y="53"/>
                    <a:pt x="1" y="82"/>
                  </a:cubicBezTo>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87" name="Text Placeholder 2">
            <a:extLst>
              <a:ext uri="{FF2B5EF4-FFF2-40B4-BE49-F238E27FC236}">
                <a16:creationId xmlns:a16="http://schemas.microsoft.com/office/drawing/2014/main" id="{CE8E890D-FE33-4A8F-95F1-48C310914620}"/>
              </a:ext>
            </a:extLst>
          </p:cNvPr>
          <p:cNvSpPr txBox="1">
            <a:spLocks/>
          </p:cNvSpPr>
          <p:nvPr/>
        </p:nvSpPr>
        <p:spPr>
          <a:xfrm>
            <a:off x="803275" y="6597878"/>
            <a:ext cx="5202687" cy="107722"/>
          </a:xfrm>
          <a:prstGeom prst="rect">
            <a:avLst/>
          </a:prstGeom>
        </p:spPr>
        <p:txBody>
          <a:bodyPr vert="horz" wrap="square" lIns="0" tIns="0" rIns="0" bIns="0" rtlCol="0" anchor="b">
            <a:spAutoFit/>
          </a:bodyPr>
          <a:lstStyle>
            <a:lvl1pPr marL="0" indent="0" algn="l" defTabSz="914400" rtl="0" eaLnBrk="1" latinLnBrk="0" hangingPunct="1">
              <a:lnSpc>
                <a:spcPct val="100000"/>
              </a:lnSpc>
              <a:spcBef>
                <a:spcPts val="300"/>
              </a:spcBef>
              <a:buClr>
                <a:schemeClr val="accent1"/>
              </a:buClr>
              <a:buFont typeface="Arial" panose="020B0604020202020204" pitchFamily="34" charset="0"/>
              <a:buNone/>
              <a:defRPr sz="700" kern="1200">
                <a:solidFill>
                  <a:schemeClr val="accent2"/>
                </a:solidFill>
                <a:latin typeface="+mn-lt"/>
                <a:ea typeface="+mn-ea"/>
                <a:cs typeface="+mn-cs"/>
              </a:defRPr>
            </a:lvl1pPr>
            <a:lvl2pPr marL="685800" indent="-228600"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accent2"/>
                </a:solidFill>
                <a:latin typeface="+mn-lt"/>
                <a:ea typeface="+mn-ea"/>
                <a:cs typeface="+mn-cs"/>
              </a:defRPr>
            </a:lvl2pPr>
            <a:lvl3pPr marL="1143000" indent="-228600" algn="l" defTabSz="914400" rtl="0" eaLnBrk="1" latinLnBrk="0" hangingPunct="1">
              <a:lnSpc>
                <a:spcPct val="100000"/>
              </a:lnSpc>
              <a:spcBef>
                <a:spcPts val="300"/>
              </a:spcBef>
              <a:buClr>
                <a:schemeClr val="accent1"/>
              </a:buClr>
              <a:buFont typeface="Arial" panose="020B0604020202020204" pitchFamily="34" charset="0"/>
              <a:buChar char="/"/>
              <a:defRPr sz="1600" kern="1200">
                <a:solidFill>
                  <a:schemeClr val="accent2"/>
                </a:solidFill>
                <a:latin typeface="+mn-lt"/>
                <a:ea typeface="+mn-ea"/>
                <a:cs typeface="+mn-cs"/>
              </a:defRPr>
            </a:lvl3pPr>
            <a:lvl4pPr marL="1600200" indent="-228600" algn="l" defTabSz="914400" rtl="0" eaLnBrk="1" latinLnBrk="0" hangingPunct="1">
              <a:lnSpc>
                <a:spcPct val="100000"/>
              </a:lnSpc>
              <a:spcBef>
                <a:spcPts val="300"/>
              </a:spcBef>
              <a:buClr>
                <a:schemeClr val="accent1"/>
              </a:buClr>
              <a:buFont typeface="Arial" panose="020B0604020202020204" pitchFamily="34" charset="0"/>
              <a:buChar char="/"/>
              <a:defRPr sz="1400" kern="1200">
                <a:solidFill>
                  <a:schemeClr val="accent2"/>
                </a:solidFill>
                <a:latin typeface="+mn-lt"/>
                <a:ea typeface="+mn-ea"/>
                <a:cs typeface="+mn-cs"/>
              </a:defRPr>
            </a:lvl4pPr>
            <a:lvl5pPr marL="2057400" indent="-228600" algn="l" defTabSz="914400" rtl="0" eaLnBrk="1" latinLnBrk="0" hangingPunct="1">
              <a:lnSpc>
                <a:spcPct val="100000"/>
              </a:lnSpc>
              <a:spcBef>
                <a:spcPts val="300"/>
              </a:spcBef>
              <a:buClr>
                <a:schemeClr val="accent1"/>
              </a:buClr>
              <a:buFont typeface="Arial" panose="020B0604020202020204" pitchFamily="34" charset="0"/>
              <a:buChar char="/"/>
              <a:defRPr sz="14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CD8+</a:t>
            </a:r>
            <a:r>
              <a:rPr lang="en-US" dirty="0"/>
              <a:t>, cluster of differentiation 8-positive; </a:t>
            </a:r>
            <a:r>
              <a:rPr lang="en-US" b="1" dirty="0"/>
              <a:t>CI</a:t>
            </a:r>
            <a:r>
              <a:rPr lang="en-US" dirty="0"/>
              <a:t>, confidence interval</a:t>
            </a:r>
          </a:p>
        </p:txBody>
      </p:sp>
    </p:spTree>
    <p:extLst>
      <p:ext uri="{BB962C8B-B14F-4D97-AF65-F5344CB8AC3E}">
        <p14:creationId xmlns:p14="http://schemas.microsoft.com/office/powerpoint/2010/main" val="32117847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45481E3-F9D5-4716-AF1D-8DD5F06A0166}"/>
              </a:ext>
            </a:extLst>
          </p:cNvPr>
          <p:cNvSpPr/>
          <p:nvPr/>
        </p:nvSpPr>
        <p:spPr>
          <a:xfrm>
            <a:off x="-53329" y="5546991"/>
            <a:ext cx="12344400" cy="1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38">
            <a:extLst>
              <a:ext uri="{FF2B5EF4-FFF2-40B4-BE49-F238E27FC236}">
                <a16:creationId xmlns:a16="http://schemas.microsoft.com/office/drawing/2014/main" id="{516C8E5A-5D32-4232-9586-6E0A54DBD188}"/>
              </a:ext>
            </a:extLst>
          </p:cNvPr>
          <p:cNvSpPr/>
          <p:nvPr/>
        </p:nvSpPr>
        <p:spPr>
          <a:xfrm>
            <a:off x="3525837" y="5167918"/>
            <a:ext cx="112396" cy="99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40" name="Title 15">
            <a:extLst>
              <a:ext uri="{FF2B5EF4-FFF2-40B4-BE49-F238E27FC236}">
                <a16:creationId xmlns:a16="http://schemas.microsoft.com/office/drawing/2014/main" id="{21173381-DFA7-495D-9E95-729370434066}"/>
              </a:ext>
            </a:extLst>
          </p:cNvPr>
          <p:cNvSpPr>
            <a:spLocks noGrp="1"/>
          </p:cNvSpPr>
          <p:nvPr>
            <p:ph type="title"/>
          </p:nvPr>
        </p:nvSpPr>
        <p:spPr>
          <a:xfrm>
            <a:off x="803275" y="184935"/>
            <a:ext cx="10933113" cy="883578"/>
          </a:xfrm>
        </p:spPr>
        <p:txBody>
          <a:bodyPr/>
          <a:lstStyle/>
          <a:p>
            <a:r>
              <a:rPr lang="en-GB" dirty="0"/>
              <a:t>Clinical development journey</a:t>
            </a:r>
            <a:br>
              <a:rPr lang="en-GB" dirty="0"/>
            </a:br>
            <a:r>
              <a:rPr lang="en-GB" sz="1800" dirty="0">
                <a:solidFill>
                  <a:schemeClr val="accent2"/>
                </a:solidFill>
              </a:rPr>
              <a:t>Two decades in the making</a:t>
            </a:r>
            <a:r>
              <a:rPr lang="en-GB" sz="1800" b="0" dirty="0">
                <a:solidFill>
                  <a:schemeClr val="accent2"/>
                </a:solidFill>
                <a:latin typeface="Arial" panose="020B0604020202020204" pitchFamily="34" charset="0"/>
              </a:rPr>
              <a:t> </a:t>
            </a:r>
            <a:r>
              <a:rPr lang="en-GB" sz="1800" dirty="0">
                <a:solidFill>
                  <a:schemeClr val="accent2"/>
                </a:solidFill>
                <a:latin typeface="Arial" panose="020B0604020202020204" pitchFamily="34" charset="0"/>
              </a:rPr>
              <a:t>– from pharmacology to clinic</a:t>
            </a:r>
            <a:endParaRPr lang="en-GB" sz="1800" dirty="0">
              <a:solidFill>
                <a:schemeClr val="accent2"/>
              </a:solidFill>
            </a:endParaRPr>
          </a:p>
        </p:txBody>
      </p:sp>
      <p:sp>
        <p:nvSpPr>
          <p:cNvPr id="37" name="Text Placeholder 3">
            <a:extLst>
              <a:ext uri="{FF2B5EF4-FFF2-40B4-BE49-F238E27FC236}">
                <a16:creationId xmlns:a16="http://schemas.microsoft.com/office/drawing/2014/main" id="{A5A0617A-E674-40B8-8D39-C97D869B3918}"/>
              </a:ext>
            </a:extLst>
          </p:cNvPr>
          <p:cNvSpPr>
            <a:spLocks noGrp="1"/>
          </p:cNvSpPr>
          <p:nvPr>
            <p:ph type="body" sz="quarter" idx="12"/>
          </p:nvPr>
        </p:nvSpPr>
        <p:spPr>
          <a:xfrm>
            <a:off x="7302501" y="2070262"/>
            <a:ext cx="4435513" cy="3213624"/>
          </a:xfrm>
        </p:spPr>
        <p:txBody>
          <a:bodyPr/>
          <a:lstStyle/>
          <a:p>
            <a:pPr>
              <a:spcAft>
                <a:spcPts val="600"/>
              </a:spcAft>
              <a:buFont typeface="Century Gothic" panose="020B0502020202020204" pitchFamily="34" charset="0"/>
              <a:buChar char="/"/>
            </a:pPr>
            <a:r>
              <a:rPr lang="en-GB" sz="1600" dirty="0"/>
              <a:t>The safety profile was consistent with earlier findings across both cohorts</a:t>
            </a:r>
          </a:p>
          <a:p>
            <a:pPr>
              <a:spcAft>
                <a:spcPts val="600"/>
              </a:spcAft>
              <a:buFont typeface="Century Gothic" panose="020B0502020202020204" pitchFamily="34" charset="0"/>
              <a:buChar char="/"/>
            </a:pPr>
            <a:r>
              <a:rPr lang="en-GB" sz="1600" dirty="0"/>
              <a:t>During the study, 25/371 participants were diagnosed with COVID-19 and </a:t>
            </a:r>
            <a:br>
              <a:rPr lang="en-GB" sz="1600" dirty="0"/>
            </a:br>
            <a:r>
              <a:rPr lang="en-GB" sz="1600" dirty="0"/>
              <a:t>COVID-19-related events</a:t>
            </a:r>
          </a:p>
          <a:p>
            <a:pPr>
              <a:spcAft>
                <a:spcPts val="600"/>
              </a:spcAft>
              <a:buFont typeface="Century Gothic" panose="020B0502020202020204" pitchFamily="34" charset="0"/>
              <a:buChar char="/"/>
            </a:pPr>
            <a:r>
              <a:rPr lang="en-GB" sz="1600" dirty="0"/>
              <a:t>All cases resolved without reported sequelae, and there were no COVID-19-related deaths or reports of post-COVID-19 syndrome</a:t>
            </a:r>
          </a:p>
        </p:txBody>
      </p:sp>
      <p:sp>
        <p:nvSpPr>
          <p:cNvPr id="38" name="Rectangle 37">
            <a:extLst>
              <a:ext uri="{FF2B5EF4-FFF2-40B4-BE49-F238E27FC236}">
                <a16:creationId xmlns:a16="http://schemas.microsoft.com/office/drawing/2014/main" id="{495484CC-A625-4368-800E-DA49B9426687}"/>
              </a:ext>
            </a:extLst>
          </p:cNvPr>
          <p:cNvSpPr/>
          <p:nvPr/>
        </p:nvSpPr>
        <p:spPr>
          <a:xfrm>
            <a:off x="3525837" y="5167918"/>
            <a:ext cx="112396" cy="99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43" name="TextBox 42">
            <a:extLst>
              <a:ext uri="{FF2B5EF4-FFF2-40B4-BE49-F238E27FC236}">
                <a16:creationId xmlns:a16="http://schemas.microsoft.com/office/drawing/2014/main" id="{AEF43C7A-5EC1-43B2-9005-5BDE3428C79F}"/>
              </a:ext>
            </a:extLst>
          </p:cNvPr>
          <p:cNvSpPr txBox="1"/>
          <p:nvPr/>
        </p:nvSpPr>
        <p:spPr>
          <a:xfrm>
            <a:off x="803275" y="1660843"/>
            <a:ext cx="5678453" cy="301541"/>
          </a:xfrm>
          <a:prstGeom prst="rect">
            <a:avLst/>
          </a:prstGeom>
          <a:noFill/>
        </p:spPr>
        <p:txBody>
          <a:bodyPr wrap="square" lIns="0" tIns="0" rIns="0" bIns="0" rtlCol="0">
            <a:noAutofit/>
          </a:bodyPr>
          <a:lstStyle/>
          <a:p>
            <a:pPr algn="l"/>
            <a:r>
              <a:rPr lang="en-GB" sz="1600" b="1" dirty="0">
                <a:solidFill>
                  <a:schemeClr val="accent1"/>
                </a:solidFill>
              </a:rPr>
              <a:t>Summary of Week 240 safety data</a:t>
            </a:r>
            <a:r>
              <a:rPr lang="en-GB" sz="1600" b="1" baseline="30000" dirty="0">
                <a:solidFill>
                  <a:schemeClr val="accent1"/>
                </a:solidFill>
              </a:rPr>
              <a:t>1</a:t>
            </a:r>
          </a:p>
        </p:txBody>
      </p:sp>
      <p:cxnSp>
        <p:nvCxnSpPr>
          <p:cNvPr id="44" name="Straight Connector 43">
            <a:extLst>
              <a:ext uri="{FF2B5EF4-FFF2-40B4-BE49-F238E27FC236}">
                <a16:creationId xmlns:a16="http://schemas.microsoft.com/office/drawing/2014/main" id="{8598921C-5CE7-4184-B43A-3C359371D9C8}"/>
              </a:ext>
            </a:extLst>
          </p:cNvPr>
          <p:cNvCxnSpPr>
            <a:cxnSpLocks/>
          </p:cNvCxnSpPr>
          <p:nvPr/>
        </p:nvCxnSpPr>
        <p:spPr>
          <a:xfrm flipH="1" flipV="1">
            <a:off x="982908" y="2070262"/>
            <a:ext cx="1" cy="329412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22" name="Table 21">
            <a:extLst>
              <a:ext uri="{FF2B5EF4-FFF2-40B4-BE49-F238E27FC236}">
                <a16:creationId xmlns:a16="http://schemas.microsoft.com/office/drawing/2014/main" id="{D3B9A364-C084-4896-8207-8E3A2360A6D1}"/>
              </a:ext>
            </a:extLst>
          </p:cNvPr>
          <p:cNvGraphicFramePr>
            <a:graphicFrameLocks noGrp="1"/>
          </p:cNvGraphicFramePr>
          <p:nvPr>
            <p:extLst>
              <p:ext uri="{D42A27DB-BD31-4B8C-83A1-F6EECF244321}">
                <p14:modId xmlns:p14="http://schemas.microsoft.com/office/powerpoint/2010/main" val="3110046222"/>
              </p:ext>
            </p:extLst>
          </p:nvPr>
        </p:nvGraphicFramePr>
        <p:xfrm>
          <a:off x="1111593" y="2056218"/>
          <a:ext cx="5975007" cy="3148124"/>
        </p:xfrm>
        <a:graphic>
          <a:graphicData uri="http://schemas.openxmlformats.org/drawingml/2006/table">
            <a:tbl>
              <a:tblPr firstRow="1" bandRow="1"/>
              <a:tblGrid>
                <a:gridCol w="1822107">
                  <a:extLst>
                    <a:ext uri="{9D8B030D-6E8A-4147-A177-3AD203B41FA5}">
                      <a16:colId xmlns:a16="http://schemas.microsoft.com/office/drawing/2014/main" val="3366176513"/>
                    </a:ext>
                  </a:extLst>
                </a:gridCol>
                <a:gridCol w="692150">
                  <a:extLst>
                    <a:ext uri="{9D8B030D-6E8A-4147-A177-3AD203B41FA5}">
                      <a16:colId xmlns:a16="http://schemas.microsoft.com/office/drawing/2014/main" val="891096566"/>
                    </a:ext>
                  </a:extLst>
                </a:gridCol>
                <a:gridCol w="692150">
                  <a:extLst>
                    <a:ext uri="{9D8B030D-6E8A-4147-A177-3AD203B41FA5}">
                      <a16:colId xmlns:a16="http://schemas.microsoft.com/office/drawing/2014/main" val="4107946236"/>
                    </a:ext>
                  </a:extLst>
                </a:gridCol>
                <a:gridCol w="692150">
                  <a:extLst>
                    <a:ext uri="{9D8B030D-6E8A-4147-A177-3AD203B41FA5}">
                      <a16:colId xmlns:a16="http://schemas.microsoft.com/office/drawing/2014/main" val="3731339282"/>
                    </a:ext>
                  </a:extLst>
                </a:gridCol>
                <a:gridCol w="692150">
                  <a:extLst>
                    <a:ext uri="{9D8B030D-6E8A-4147-A177-3AD203B41FA5}">
                      <a16:colId xmlns:a16="http://schemas.microsoft.com/office/drawing/2014/main" val="1339477170"/>
                    </a:ext>
                  </a:extLst>
                </a:gridCol>
                <a:gridCol w="692150">
                  <a:extLst>
                    <a:ext uri="{9D8B030D-6E8A-4147-A177-3AD203B41FA5}">
                      <a16:colId xmlns:a16="http://schemas.microsoft.com/office/drawing/2014/main" val="1330817026"/>
                    </a:ext>
                  </a:extLst>
                </a:gridCol>
                <a:gridCol w="692150">
                  <a:extLst>
                    <a:ext uri="{9D8B030D-6E8A-4147-A177-3AD203B41FA5}">
                      <a16:colId xmlns:a16="http://schemas.microsoft.com/office/drawing/2014/main" val="2751176950"/>
                    </a:ext>
                  </a:extLst>
                </a:gridCol>
              </a:tblGrid>
              <a:tr h="580027">
                <a:tc rowSpan="2">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nSpc>
                          <a:spcPts val="1000"/>
                        </a:lnSpc>
                        <a:spcBef>
                          <a:spcPts val="0"/>
                        </a:spcBef>
                        <a:spcAft>
                          <a:spcPts val="0"/>
                        </a:spcAft>
                      </a:pPr>
                      <a:r>
                        <a:rPr lang="en-US" sz="1000" dirty="0">
                          <a:solidFill>
                            <a:schemeClr val="accent2"/>
                          </a:solidFill>
                          <a:effectLst/>
                        </a:rPr>
                        <a:t>Parameter, n (%)</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ctr">
                        <a:lnSpc>
                          <a:spcPts val="1100"/>
                        </a:lnSpc>
                        <a:spcBef>
                          <a:spcPts val="0"/>
                        </a:spcBef>
                        <a:spcAft>
                          <a:spcPts val="0"/>
                        </a:spcAft>
                      </a:pPr>
                      <a:r>
                        <a:rPr lang="en-US" sz="1000" dirty="0">
                          <a:solidFill>
                            <a:schemeClr val="bg1"/>
                          </a:solidFill>
                          <a:effectLst/>
                        </a:rPr>
                        <a:t>Randomized </a:t>
                      </a:r>
                      <a:br>
                        <a:rPr lang="en-US" sz="1000" dirty="0">
                          <a:solidFill>
                            <a:schemeClr val="bg1"/>
                          </a:solidFill>
                          <a:effectLst/>
                        </a:rPr>
                      </a:br>
                      <a:r>
                        <a:rPr lang="en-US" sz="1000" dirty="0">
                          <a:solidFill>
                            <a:schemeClr val="bg1"/>
                          </a:solidFill>
                          <a:effectLst/>
                        </a:rPr>
                        <a:t>Cohort</a:t>
                      </a:r>
                    </a:p>
                    <a:p>
                      <a:pPr marL="0" marR="0" algn="ctr">
                        <a:lnSpc>
                          <a:spcPts val="1100"/>
                        </a:lnSpc>
                        <a:spcBef>
                          <a:spcPts val="0"/>
                        </a:spcBef>
                        <a:spcAft>
                          <a:spcPts val="0"/>
                        </a:spcAft>
                      </a:pPr>
                      <a:r>
                        <a:rPr lang="en-US" sz="1000" dirty="0">
                          <a:solidFill>
                            <a:schemeClr val="bg1"/>
                          </a:solidFill>
                          <a:effectLst/>
                        </a:rPr>
                        <a:t>(N=272)</a:t>
                      </a:r>
                      <a:endParaRPr lang="en-US"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tc>
                <a:tc gridSpan="2">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ctr">
                        <a:lnSpc>
                          <a:spcPts val="1100"/>
                        </a:lnSpc>
                        <a:spcBef>
                          <a:spcPts val="0"/>
                        </a:spcBef>
                        <a:spcAft>
                          <a:spcPts val="0"/>
                        </a:spcAft>
                      </a:pPr>
                      <a:r>
                        <a:rPr lang="en-US" sz="1000" dirty="0">
                          <a:solidFill>
                            <a:schemeClr val="bg1"/>
                          </a:solidFill>
                          <a:effectLst/>
                        </a:rPr>
                        <a:t>Non-randomized Cohort</a:t>
                      </a:r>
                    </a:p>
                    <a:p>
                      <a:pPr marL="0" marR="0" algn="ctr">
                        <a:lnSpc>
                          <a:spcPts val="1100"/>
                        </a:lnSpc>
                        <a:spcBef>
                          <a:spcPts val="0"/>
                        </a:spcBef>
                        <a:spcAft>
                          <a:spcPts val="0"/>
                        </a:spcAft>
                      </a:pPr>
                      <a:r>
                        <a:rPr lang="en-US" sz="1000" dirty="0">
                          <a:solidFill>
                            <a:schemeClr val="bg1"/>
                          </a:solidFill>
                          <a:effectLst/>
                        </a:rPr>
                        <a:t>(N=99)</a:t>
                      </a:r>
                      <a:endParaRPr lang="en-US"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en-US"/>
                    </a:p>
                  </a:txBody>
                  <a:tcPr/>
                </a:tc>
                <a:tc gridSpan="2">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ctr">
                        <a:lnSpc>
                          <a:spcPts val="1100"/>
                        </a:lnSpc>
                        <a:spcBef>
                          <a:spcPts val="0"/>
                        </a:spcBef>
                        <a:spcAft>
                          <a:spcPts val="0"/>
                        </a:spcAft>
                      </a:pPr>
                      <a:r>
                        <a:rPr lang="en-US" sz="1000" dirty="0">
                          <a:solidFill>
                            <a:schemeClr val="accent2"/>
                          </a:solidFill>
                          <a:effectLst/>
                        </a:rPr>
                        <a:t>Total </a:t>
                      </a:r>
                      <a:br>
                        <a:rPr lang="en-US" sz="1000" dirty="0">
                          <a:solidFill>
                            <a:schemeClr val="accent2"/>
                          </a:solidFill>
                          <a:effectLst/>
                        </a:rPr>
                      </a:br>
                      <a:r>
                        <a:rPr lang="en-US" sz="1000" dirty="0">
                          <a:solidFill>
                            <a:schemeClr val="accent2"/>
                          </a:solidFill>
                          <a:effectLst/>
                        </a:rPr>
                        <a:t>(N=371)</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018401974"/>
                  </a:ext>
                </a:extLst>
              </a:tr>
              <a:tr h="389035">
                <a:tc vMerge="1">
                  <a:txBody>
                    <a:bodyPr/>
                    <a:lstStyle/>
                    <a:p>
                      <a:endParaRPr lang="en-US"/>
                    </a:p>
                  </a:txBody>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b="1" dirty="0">
                          <a:solidFill>
                            <a:schemeClr val="bg1"/>
                          </a:solidFill>
                          <a:effectLst/>
                        </a:rPr>
                        <a:t>Week </a:t>
                      </a:r>
                      <a:br>
                        <a:rPr lang="en-US" sz="1000" b="1" dirty="0">
                          <a:solidFill>
                            <a:schemeClr val="bg1"/>
                          </a:solidFill>
                          <a:effectLst/>
                        </a:rPr>
                      </a:br>
                      <a:r>
                        <a:rPr lang="en-US" sz="1000" b="1" dirty="0">
                          <a:solidFill>
                            <a:schemeClr val="bg1"/>
                          </a:solidFill>
                          <a:effectLst/>
                        </a:rPr>
                        <a:t>96</a:t>
                      </a:r>
                      <a:endParaRPr lang="en-US" sz="10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b="1" dirty="0">
                          <a:solidFill>
                            <a:schemeClr val="bg1"/>
                          </a:solidFill>
                          <a:effectLst/>
                        </a:rPr>
                        <a:t>Week </a:t>
                      </a:r>
                      <a:br>
                        <a:rPr lang="en-US" sz="1000" b="1" dirty="0">
                          <a:solidFill>
                            <a:schemeClr val="bg1"/>
                          </a:solidFill>
                          <a:effectLst/>
                        </a:rPr>
                      </a:br>
                      <a:r>
                        <a:rPr lang="en-US" sz="1000" b="1" dirty="0">
                          <a:solidFill>
                            <a:schemeClr val="bg1"/>
                          </a:solidFill>
                          <a:effectLst/>
                        </a:rPr>
                        <a:t>240</a:t>
                      </a:r>
                      <a:endParaRPr lang="en-US" sz="10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b="1" dirty="0">
                          <a:solidFill>
                            <a:schemeClr val="bg1"/>
                          </a:solidFill>
                          <a:effectLst/>
                        </a:rPr>
                        <a:t>Week </a:t>
                      </a:r>
                      <a:br>
                        <a:rPr lang="en-US" sz="1000" b="1" dirty="0">
                          <a:solidFill>
                            <a:schemeClr val="bg1"/>
                          </a:solidFill>
                          <a:effectLst/>
                        </a:rPr>
                      </a:br>
                      <a:r>
                        <a:rPr lang="en-US" sz="1000" b="1" dirty="0">
                          <a:solidFill>
                            <a:schemeClr val="bg1"/>
                          </a:solidFill>
                          <a:effectLst/>
                        </a:rPr>
                        <a:t>96</a:t>
                      </a:r>
                      <a:endParaRPr lang="en-US" sz="10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b="1" dirty="0">
                          <a:solidFill>
                            <a:schemeClr val="bg1"/>
                          </a:solidFill>
                          <a:effectLst/>
                        </a:rPr>
                        <a:t>Week </a:t>
                      </a:r>
                      <a:br>
                        <a:rPr lang="en-US" sz="1000" b="1" dirty="0">
                          <a:solidFill>
                            <a:schemeClr val="bg1"/>
                          </a:solidFill>
                          <a:effectLst/>
                        </a:rPr>
                      </a:br>
                      <a:r>
                        <a:rPr lang="en-US" sz="1000" b="1" dirty="0">
                          <a:solidFill>
                            <a:schemeClr val="bg1"/>
                          </a:solidFill>
                          <a:effectLst/>
                        </a:rPr>
                        <a:t>240</a:t>
                      </a:r>
                      <a:endParaRPr lang="en-US" sz="10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b="1" dirty="0">
                          <a:solidFill>
                            <a:schemeClr val="accent2"/>
                          </a:solidFill>
                          <a:effectLst/>
                        </a:rPr>
                        <a:t>Week </a:t>
                      </a:r>
                      <a:br>
                        <a:rPr lang="en-US" sz="1000" b="1" dirty="0">
                          <a:solidFill>
                            <a:schemeClr val="accent2"/>
                          </a:solidFill>
                          <a:effectLst/>
                        </a:rPr>
                      </a:br>
                      <a:r>
                        <a:rPr lang="en-US" sz="1000" b="1" dirty="0">
                          <a:solidFill>
                            <a:schemeClr val="accent2"/>
                          </a:solidFill>
                          <a:effectLst/>
                        </a:rPr>
                        <a:t>96</a:t>
                      </a:r>
                      <a:endParaRPr lang="en-US" sz="1000" b="1"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b="1" dirty="0">
                          <a:solidFill>
                            <a:schemeClr val="accent2"/>
                          </a:solidFill>
                          <a:effectLst/>
                        </a:rPr>
                        <a:t>Week </a:t>
                      </a:r>
                      <a:br>
                        <a:rPr lang="en-US" sz="1000" b="1" dirty="0">
                          <a:solidFill>
                            <a:schemeClr val="accent2"/>
                          </a:solidFill>
                          <a:effectLst/>
                        </a:rPr>
                      </a:br>
                      <a:r>
                        <a:rPr lang="en-US" sz="1000" b="1" dirty="0">
                          <a:solidFill>
                            <a:schemeClr val="accent2"/>
                          </a:solidFill>
                          <a:effectLst/>
                        </a:rPr>
                        <a:t>240</a:t>
                      </a:r>
                      <a:endParaRPr lang="en-US" sz="1000" b="1"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2551183"/>
                  </a:ext>
                </a:extLst>
              </a:tr>
              <a:tr h="24211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nSpc>
                          <a:spcPts val="1000"/>
                        </a:lnSpc>
                        <a:spcBef>
                          <a:spcPts val="0"/>
                        </a:spcBef>
                        <a:spcAft>
                          <a:spcPts val="0"/>
                        </a:spcAft>
                      </a:pPr>
                      <a:r>
                        <a:rPr lang="en-US" sz="1000" b="1" dirty="0">
                          <a:solidFill>
                            <a:schemeClr val="accent2"/>
                          </a:solidFill>
                          <a:effectLst/>
                        </a:rPr>
                        <a:t>Any AE</a:t>
                      </a:r>
                      <a:endParaRPr lang="en-US" sz="1000" b="1"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249 (92)</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259 (95)</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98 (99)</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10000"/>
                        <a:lumOff val="9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98 (99)</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10000"/>
                        <a:lumOff val="9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347 (94)</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357 (96)</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8247748"/>
                  </a:ext>
                </a:extLst>
              </a:tr>
              <a:tr h="24211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nSpc>
                          <a:spcPts val="1000"/>
                        </a:lnSpc>
                        <a:spcBef>
                          <a:spcPts val="0"/>
                        </a:spcBef>
                        <a:spcAft>
                          <a:spcPts val="0"/>
                        </a:spcAft>
                      </a:pPr>
                      <a:r>
                        <a:rPr lang="en-US" sz="1000" b="1" dirty="0">
                          <a:solidFill>
                            <a:schemeClr val="accent2"/>
                          </a:solidFill>
                          <a:effectLst/>
                        </a:rPr>
                        <a:t>Any Grade 2–4 AE</a:t>
                      </a:r>
                      <a:endParaRPr lang="en-US" sz="1000" b="1"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216 (79)</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FE5ED"/>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242 (89)</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FE5ED"/>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87 (88)</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4ECFC"/>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94 (95)</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4ECFC"/>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303 (82)</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336 (91)</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473067"/>
                  </a:ext>
                </a:extLst>
              </a:tr>
              <a:tr h="24211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nSpc>
                          <a:spcPts val="1000"/>
                        </a:lnSpc>
                        <a:spcBef>
                          <a:spcPts val="0"/>
                        </a:spcBef>
                        <a:spcAft>
                          <a:spcPts val="0"/>
                        </a:spcAft>
                      </a:pPr>
                      <a:r>
                        <a:rPr lang="en-US" sz="1000" b="1" dirty="0">
                          <a:solidFill>
                            <a:schemeClr val="accent2"/>
                          </a:solidFill>
                          <a:effectLst/>
                        </a:rPr>
                        <a:t>Drug-related Grade 2–4 AEs</a:t>
                      </a:r>
                      <a:endParaRPr lang="en-US" sz="1000" b="1" baseline="30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57 (21)</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65 (24)</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22 (22)</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10000"/>
                        <a:lumOff val="9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23 (23)</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10000"/>
                        <a:lumOff val="9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79 (21)</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88 (24)</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6016432"/>
                  </a:ext>
                </a:extLst>
              </a:tr>
              <a:tr h="24211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nSpc>
                          <a:spcPts val="1000"/>
                        </a:lnSpc>
                        <a:spcBef>
                          <a:spcPts val="0"/>
                        </a:spcBef>
                        <a:spcAft>
                          <a:spcPts val="0"/>
                        </a:spcAft>
                      </a:pPr>
                      <a:r>
                        <a:rPr lang="en-US" sz="1000" b="1" dirty="0">
                          <a:solidFill>
                            <a:schemeClr val="accent2"/>
                          </a:solidFill>
                          <a:effectLst/>
                        </a:rPr>
                        <a:t>Any Grade 3–4 AE</a:t>
                      </a:r>
                      <a:endParaRPr lang="en-US" sz="1000" b="1"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78 (29)</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FE5ED"/>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110 (40)</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FE5ED"/>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49 (49)</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4ECFC"/>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60 (61)</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4ECFC"/>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127 (34)</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170 (46)</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897133"/>
                  </a:ext>
                </a:extLst>
              </a:tr>
              <a:tr h="24211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nSpc>
                          <a:spcPts val="1000"/>
                        </a:lnSpc>
                        <a:spcBef>
                          <a:spcPts val="0"/>
                        </a:spcBef>
                        <a:spcAft>
                          <a:spcPts val="0"/>
                        </a:spcAft>
                      </a:pPr>
                      <a:r>
                        <a:rPr lang="en-US" sz="1000" b="1" dirty="0">
                          <a:solidFill>
                            <a:schemeClr val="accent2"/>
                          </a:solidFill>
                          <a:effectLst/>
                        </a:rPr>
                        <a:t>Any SAE</a:t>
                      </a:r>
                      <a:endParaRPr lang="en-US" sz="1000" b="1"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92 (34)</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122 (45)</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48 (48)</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10000"/>
                        <a:lumOff val="9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55 (56)</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10000"/>
                        <a:lumOff val="9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140 (38)</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177 (48)</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3640216"/>
                  </a:ext>
                </a:extLst>
              </a:tr>
              <a:tr h="24211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91440" marR="0">
                        <a:lnSpc>
                          <a:spcPts val="1000"/>
                        </a:lnSpc>
                        <a:spcBef>
                          <a:spcPts val="0"/>
                        </a:spcBef>
                        <a:spcAft>
                          <a:spcPts val="0"/>
                        </a:spcAft>
                      </a:pPr>
                      <a:r>
                        <a:rPr lang="en-US" sz="1000" dirty="0">
                          <a:solidFill>
                            <a:schemeClr val="accent2"/>
                          </a:solidFill>
                          <a:effectLst/>
                        </a:rPr>
                        <a:t>Drug-related SAEs</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9 (3)</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10 (4)</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3 (3)</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10000"/>
                        <a:lumOff val="9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3 (3)</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10000"/>
                        <a:lumOff val="9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12 (3)</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13 (4)</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50287869"/>
                  </a:ext>
                </a:extLst>
              </a:tr>
              <a:tr h="24211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91440" marR="0">
                        <a:lnSpc>
                          <a:spcPts val="1000"/>
                        </a:lnSpc>
                        <a:spcBef>
                          <a:spcPts val="0"/>
                        </a:spcBef>
                        <a:spcAft>
                          <a:spcPts val="0"/>
                        </a:spcAft>
                      </a:pPr>
                      <a:r>
                        <a:rPr lang="en-US" sz="1000" dirty="0">
                          <a:solidFill>
                            <a:schemeClr val="accent2"/>
                          </a:solidFill>
                          <a:effectLst/>
                        </a:rPr>
                        <a:t>Any AE leading to D/C</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14 (5)</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17 (6)</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12 (12)</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10000"/>
                        <a:lumOff val="9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13 (13)</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10000"/>
                        <a:lumOff val="9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26 (7)</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30 (8)</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2823639"/>
                  </a:ext>
                </a:extLst>
              </a:tr>
              <a:tr h="24211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91440" marR="0">
                        <a:lnSpc>
                          <a:spcPts val="1000"/>
                        </a:lnSpc>
                        <a:spcBef>
                          <a:spcPts val="0"/>
                        </a:spcBef>
                        <a:spcAft>
                          <a:spcPts val="0"/>
                        </a:spcAft>
                      </a:pPr>
                      <a:r>
                        <a:rPr lang="en-US" sz="1000" dirty="0">
                          <a:solidFill>
                            <a:schemeClr val="accent2"/>
                          </a:solidFill>
                          <a:effectLst/>
                        </a:rPr>
                        <a:t>Any CDC Class C event</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23 (8)</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25 (9)</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15 (15)</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10000"/>
                        <a:lumOff val="9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19 (19)</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10000"/>
                        <a:lumOff val="9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38 (10)</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44 (12)</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374100"/>
                  </a:ext>
                </a:extLst>
              </a:tr>
              <a:tr h="24211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nSpc>
                          <a:spcPts val="1000"/>
                        </a:lnSpc>
                        <a:spcBef>
                          <a:spcPts val="0"/>
                        </a:spcBef>
                        <a:spcAft>
                          <a:spcPts val="0"/>
                        </a:spcAft>
                      </a:pPr>
                      <a:r>
                        <a:rPr lang="en-US" sz="1000" b="1" dirty="0">
                          <a:solidFill>
                            <a:schemeClr val="accent2"/>
                          </a:solidFill>
                          <a:effectLst/>
                        </a:rPr>
                        <a:t>Deaths</a:t>
                      </a:r>
                      <a:endParaRPr lang="en-US" sz="1000" b="1"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12 (4)</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E5ED"/>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15 (6)</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E5ED"/>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17 (17)</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4ECFC"/>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20 (20)</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4ECFC"/>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29 (8)</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lnSpc>
                          <a:spcPts val="1000"/>
                        </a:lnSpc>
                        <a:spcBef>
                          <a:spcPts val="0"/>
                        </a:spcBef>
                        <a:spcAft>
                          <a:spcPts val="0"/>
                        </a:spcAft>
                      </a:pPr>
                      <a:r>
                        <a:rPr lang="en-US" sz="1000" dirty="0">
                          <a:solidFill>
                            <a:schemeClr val="accent2"/>
                          </a:solidFill>
                          <a:effectLst/>
                        </a:rPr>
                        <a:t>35 (9)</a:t>
                      </a:r>
                      <a:endParaRPr lang="en-US" sz="10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1683178"/>
                  </a:ext>
                </a:extLst>
              </a:tr>
            </a:tbl>
          </a:graphicData>
        </a:graphic>
      </p:graphicFrame>
      <p:sp>
        <p:nvSpPr>
          <p:cNvPr id="23" name="Slide Number Placeholder 5">
            <a:extLst>
              <a:ext uri="{FF2B5EF4-FFF2-40B4-BE49-F238E27FC236}">
                <a16:creationId xmlns:a16="http://schemas.microsoft.com/office/drawing/2014/main" id="{2BDB8C71-5A39-41E8-928B-A3F335842A74}"/>
              </a:ext>
            </a:extLst>
          </p:cNvPr>
          <p:cNvSpPr>
            <a:spLocks noGrp="1"/>
          </p:cNvSpPr>
          <p:nvPr>
            <p:ph type="sldNum" sz="quarter" idx="11"/>
          </p:nvPr>
        </p:nvSpPr>
        <p:spPr>
          <a:xfrm>
            <a:off x="11942967" y="6510704"/>
            <a:ext cx="249033" cy="246221"/>
          </a:xfrm>
        </p:spPr>
        <p:txBody>
          <a:bodyPr/>
          <a:lstStyle/>
          <a:p>
            <a:fld id="{DA52DCD9-8769-4ED5-B8CC-B00FC588BA8C}" type="slidenum">
              <a:rPr lang="en-US" smtClean="0"/>
              <a:pPr/>
              <a:t>22</a:t>
            </a:fld>
            <a:endParaRPr lang="en-US" dirty="0"/>
          </a:p>
        </p:txBody>
      </p:sp>
      <p:sp>
        <p:nvSpPr>
          <p:cNvPr id="25" name="!! ABC">
            <a:extLst>
              <a:ext uri="{FF2B5EF4-FFF2-40B4-BE49-F238E27FC236}">
                <a16:creationId xmlns:a16="http://schemas.microsoft.com/office/drawing/2014/main" id="{DF9FE9CC-7EEE-49A4-A504-DDED63F03E12}"/>
              </a:ext>
            </a:extLst>
          </p:cNvPr>
          <p:cNvSpPr/>
          <p:nvPr/>
        </p:nvSpPr>
        <p:spPr>
          <a:xfrm>
            <a:off x="786398" y="5364384"/>
            <a:ext cx="390399" cy="390399"/>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 name="Group 1">
            <a:extLst>
              <a:ext uri="{FF2B5EF4-FFF2-40B4-BE49-F238E27FC236}">
                <a16:creationId xmlns:a16="http://schemas.microsoft.com/office/drawing/2014/main" id="{751C09FF-4B9F-41B6-A79B-A799DDBE604D}"/>
              </a:ext>
            </a:extLst>
          </p:cNvPr>
          <p:cNvGrpSpPr/>
          <p:nvPr/>
        </p:nvGrpSpPr>
        <p:grpSpPr>
          <a:xfrm>
            <a:off x="42905" y="5805236"/>
            <a:ext cx="5023364" cy="523220"/>
            <a:chOff x="42905" y="5805236"/>
            <a:chExt cx="5023364" cy="523220"/>
          </a:xfrm>
        </p:grpSpPr>
        <p:sp>
          <p:nvSpPr>
            <p:cNvPr id="29" name="TextBox 28">
              <a:extLst>
                <a:ext uri="{FF2B5EF4-FFF2-40B4-BE49-F238E27FC236}">
                  <a16:creationId xmlns:a16="http://schemas.microsoft.com/office/drawing/2014/main" id="{49FCE576-28A2-4389-AB5E-3483FAFC6048}"/>
                </a:ext>
              </a:extLst>
            </p:cNvPr>
            <p:cNvSpPr txBox="1"/>
            <p:nvPr/>
          </p:nvSpPr>
          <p:spPr>
            <a:xfrm>
              <a:off x="1499702" y="5805236"/>
              <a:ext cx="3566567" cy="523220"/>
            </a:xfrm>
            <a:prstGeom prst="rect">
              <a:avLst/>
            </a:prstGeom>
            <a:noFill/>
          </p:spPr>
          <p:txBody>
            <a:bodyPr wrap="square" rtlCol="0">
              <a:spAutoFit/>
            </a:bodyPr>
            <a:lstStyle/>
            <a:p>
              <a:pPr marL="0" marR="0" lvl="0" indent="0" defTabSz="121912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BRIGHTE study Week 240 data presented at International AIDS Conference 2022</a:t>
              </a:r>
              <a:r>
                <a:rPr kumimoji="0" lang="en-GB" sz="1400" b="0" i="0" u="none" strike="noStrike" kern="1200" cap="none" spc="0" normalizeH="0" baseline="30000" noProof="0" dirty="0">
                  <a:ln>
                    <a:noFill/>
                  </a:ln>
                  <a:solidFill>
                    <a:schemeClr val="accent2"/>
                  </a:solidFill>
                  <a:effectLst/>
                  <a:uLnTx/>
                  <a:uFillTx/>
                  <a:latin typeface="Arial" panose="020B0604020202020204" pitchFamily="34" charset="0"/>
                  <a:ea typeface="+mn-ea"/>
                  <a:cs typeface="+mn-cs"/>
                </a:rPr>
                <a:t>1</a:t>
              </a:r>
              <a:endParaRPr kumimoji="0" lang="en-US" sz="1400" b="0" i="0" u="none" strike="noStrike" kern="1200" cap="none" spc="0" normalizeH="0" baseline="0" noProof="0" dirty="0">
                <a:ln>
                  <a:noFill/>
                </a:ln>
                <a:solidFill>
                  <a:schemeClr val="accent2"/>
                </a:solidFill>
                <a:effectLst/>
                <a:uLnTx/>
                <a:uFillTx/>
                <a:latin typeface="Arial" panose="020B0604020202020204" pitchFamily="34" charset="0"/>
                <a:ea typeface="+mn-ea"/>
                <a:cs typeface="+mn-cs"/>
              </a:endParaRPr>
            </a:p>
          </p:txBody>
        </p:sp>
        <p:sp>
          <p:nvSpPr>
            <p:cNvPr id="30" name="TextBox 29">
              <a:extLst>
                <a:ext uri="{FF2B5EF4-FFF2-40B4-BE49-F238E27FC236}">
                  <a16:creationId xmlns:a16="http://schemas.microsoft.com/office/drawing/2014/main" id="{9A0416BE-28E7-417E-81A8-D71A9241B36F}"/>
                </a:ext>
              </a:extLst>
            </p:cNvPr>
            <p:cNvSpPr txBox="1"/>
            <p:nvPr/>
          </p:nvSpPr>
          <p:spPr>
            <a:xfrm>
              <a:off x="42905" y="5805236"/>
              <a:ext cx="1928770" cy="369332"/>
            </a:xfrm>
            <a:prstGeom prst="rect">
              <a:avLst/>
            </a:prstGeom>
            <a:noFill/>
          </p:spPr>
          <p:txBody>
            <a:bodyPr wrap="square" rtlCol="0">
              <a:spAutoFit/>
            </a:bodyPr>
            <a:lstStyle/>
            <a:p>
              <a:pPr marL="0" marR="0" lvl="0" indent="0" algn="ctr" defTabSz="121912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2022</a:t>
              </a:r>
            </a:p>
          </p:txBody>
        </p:sp>
      </p:grpSp>
      <p:sp>
        <p:nvSpPr>
          <p:cNvPr id="36" name="Rectangle 35">
            <a:extLst>
              <a:ext uri="{FF2B5EF4-FFF2-40B4-BE49-F238E27FC236}">
                <a16:creationId xmlns:a16="http://schemas.microsoft.com/office/drawing/2014/main" id="{E07460DE-172D-4EE9-BEE6-BC530CB0ADA3}"/>
              </a:ext>
            </a:extLst>
          </p:cNvPr>
          <p:cNvSpPr/>
          <p:nvPr/>
        </p:nvSpPr>
        <p:spPr>
          <a:xfrm>
            <a:off x="6362270" y="4227053"/>
            <a:ext cx="724329" cy="24024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ext Placeholder 3">
            <a:extLst>
              <a:ext uri="{FF2B5EF4-FFF2-40B4-BE49-F238E27FC236}">
                <a16:creationId xmlns:a16="http://schemas.microsoft.com/office/drawing/2014/main" id="{A23DACC1-3164-4010-BA04-65EAEBCDC017}"/>
              </a:ext>
            </a:extLst>
          </p:cNvPr>
          <p:cNvSpPr txBox="1">
            <a:spLocks/>
          </p:cNvSpPr>
          <p:nvPr/>
        </p:nvSpPr>
        <p:spPr>
          <a:xfrm>
            <a:off x="6212541" y="6597878"/>
            <a:ext cx="5523847" cy="107722"/>
          </a:xfrm>
          <a:prstGeom prst="rect">
            <a:avLst/>
          </a:prstGeom>
        </p:spPr>
        <p:txBody>
          <a:bodyPr vert="horz" wrap="square" lIns="0" tIns="0" rIns="0" bIns="0" rtlCol="0" anchor="b">
            <a:spAutoFit/>
          </a:bodyPr>
          <a:lstStyle>
            <a:lvl1pPr marL="0" indent="0" algn="r" defTabSz="914400" rtl="0" eaLnBrk="1" latinLnBrk="0" hangingPunct="1">
              <a:lnSpc>
                <a:spcPct val="100000"/>
              </a:lnSpc>
              <a:spcBef>
                <a:spcPts val="0"/>
              </a:spcBef>
              <a:buClr>
                <a:schemeClr val="accent1"/>
              </a:buClr>
              <a:buFont typeface="Arial" panose="020B0604020202020204" pitchFamily="34" charset="0"/>
              <a:buNone/>
              <a:defRPr sz="700" kern="1200">
                <a:solidFill>
                  <a:schemeClr val="accent2"/>
                </a:solidFill>
                <a:latin typeface="+mn-lt"/>
                <a:ea typeface="+mn-ea"/>
                <a:cs typeface="+mn-cs"/>
              </a:defRPr>
            </a:lvl1pPr>
            <a:lvl2pPr marL="457200" indent="0" algn="r" defTabSz="914400" rtl="0" eaLnBrk="1" latinLnBrk="0" hangingPunct="1">
              <a:lnSpc>
                <a:spcPct val="100000"/>
              </a:lnSpc>
              <a:spcBef>
                <a:spcPts val="600"/>
              </a:spcBef>
              <a:buClr>
                <a:schemeClr val="accent1"/>
              </a:buClr>
              <a:buFont typeface="Arial" panose="020B0604020202020204" pitchFamily="34" charset="0"/>
              <a:buNone/>
              <a:defRPr sz="1800" kern="1200">
                <a:solidFill>
                  <a:schemeClr val="accent2"/>
                </a:solidFill>
                <a:latin typeface="+mn-lt"/>
                <a:ea typeface="+mn-ea"/>
                <a:cs typeface="+mn-cs"/>
              </a:defRPr>
            </a:lvl2pPr>
            <a:lvl3pPr marL="914400" indent="0" algn="r" defTabSz="914400" rtl="0" eaLnBrk="1" latinLnBrk="0" hangingPunct="1">
              <a:lnSpc>
                <a:spcPct val="100000"/>
              </a:lnSpc>
              <a:spcBef>
                <a:spcPts val="300"/>
              </a:spcBef>
              <a:buClr>
                <a:schemeClr val="accent1"/>
              </a:buClr>
              <a:buFont typeface="Arial" panose="020B0604020202020204" pitchFamily="34" charset="0"/>
              <a:buNone/>
              <a:defRPr sz="1600" kern="1200">
                <a:solidFill>
                  <a:schemeClr val="accent2"/>
                </a:solidFill>
                <a:latin typeface="+mn-lt"/>
                <a:ea typeface="+mn-ea"/>
                <a:cs typeface="+mn-cs"/>
              </a:defRPr>
            </a:lvl3pPr>
            <a:lvl4pPr marL="1371600" indent="0" algn="r" defTabSz="914400" rtl="0" eaLnBrk="1" latinLnBrk="0" hangingPunct="1">
              <a:lnSpc>
                <a:spcPct val="100000"/>
              </a:lnSpc>
              <a:spcBef>
                <a:spcPts val="300"/>
              </a:spcBef>
              <a:buClr>
                <a:schemeClr val="accent1"/>
              </a:buClr>
              <a:buFont typeface="Arial" panose="020B0604020202020204" pitchFamily="34" charset="0"/>
              <a:buNone/>
              <a:defRPr sz="1400" kern="1200">
                <a:solidFill>
                  <a:schemeClr val="accent2"/>
                </a:solidFill>
                <a:latin typeface="+mn-lt"/>
                <a:ea typeface="+mn-ea"/>
                <a:cs typeface="+mn-cs"/>
              </a:defRPr>
            </a:lvl4pPr>
            <a:lvl5pPr marL="1828800" indent="0" algn="r" defTabSz="914400" rtl="0" eaLnBrk="1" latinLnBrk="0" hangingPunct="1">
              <a:lnSpc>
                <a:spcPct val="100000"/>
              </a:lnSpc>
              <a:spcBef>
                <a:spcPts val="300"/>
              </a:spcBef>
              <a:buClr>
                <a:schemeClr val="accent1"/>
              </a:buClr>
              <a:buFont typeface="Arial" panose="020B0604020202020204" pitchFamily="34" charset="0"/>
              <a:buNone/>
              <a:defRPr sz="14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1</a:t>
            </a:r>
            <a:r>
              <a:rPr lang="en-US" dirty="0"/>
              <a:t>. Aberg J, et al. 24th International AIDS Conference 2022. Poster EPB160</a:t>
            </a:r>
          </a:p>
        </p:txBody>
      </p:sp>
      <p:pic>
        <p:nvPicPr>
          <p:cNvPr id="46" name="Picture 45">
            <a:extLst>
              <a:ext uri="{FF2B5EF4-FFF2-40B4-BE49-F238E27FC236}">
                <a16:creationId xmlns:a16="http://schemas.microsoft.com/office/drawing/2014/main" id="{BDC54F56-B874-4D6C-8AB2-2694B1955135}"/>
              </a:ext>
            </a:extLst>
          </p:cNvPr>
          <p:cNvPicPr>
            <a:picLocks noChangeAspect="1"/>
          </p:cNvPicPr>
          <p:nvPr/>
        </p:nvPicPr>
        <p:blipFill>
          <a:blip r:embed="rId3"/>
          <a:stretch>
            <a:fillRect/>
          </a:stretch>
        </p:blipFill>
        <p:spPr>
          <a:xfrm>
            <a:off x="5124512" y="5860378"/>
            <a:ext cx="1145319" cy="442113"/>
          </a:xfrm>
          <a:prstGeom prst="rect">
            <a:avLst/>
          </a:prstGeom>
        </p:spPr>
      </p:pic>
      <p:grpSp>
        <p:nvGrpSpPr>
          <p:cNvPr id="47" name="Group 46">
            <a:extLst>
              <a:ext uri="{FF2B5EF4-FFF2-40B4-BE49-F238E27FC236}">
                <a16:creationId xmlns:a16="http://schemas.microsoft.com/office/drawing/2014/main" id="{F29B0AD3-18F2-4FAA-808F-3C24D3134CF9}"/>
              </a:ext>
            </a:extLst>
          </p:cNvPr>
          <p:cNvGrpSpPr/>
          <p:nvPr/>
        </p:nvGrpSpPr>
        <p:grpSpPr>
          <a:xfrm>
            <a:off x="913233" y="6174568"/>
            <a:ext cx="178684" cy="369333"/>
            <a:chOff x="881482" y="6174568"/>
            <a:chExt cx="251617" cy="520083"/>
          </a:xfrm>
        </p:grpSpPr>
        <p:sp>
          <p:nvSpPr>
            <p:cNvPr id="48" name="Freeform 44">
              <a:extLst>
                <a:ext uri="{FF2B5EF4-FFF2-40B4-BE49-F238E27FC236}">
                  <a16:creationId xmlns:a16="http://schemas.microsoft.com/office/drawing/2014/main" id="{B9E48D2D-4050-443A-838C-821DEE4A3171}"/>
                </a:ext>
              </a:extLst>
            </p:cNvPr>
            <p:cNvSpPr>
              <a:spLocks/>
            </p:cNvSpPr>
            <p:nvPr/>
          </p:nvSpPr>
          <p:spPr bwMode="auto">
            <a:xfrm>
              <a:off x="881482" y="6352652"/>
              <a:ext cx="251617" cy="341999"/>
            </a:xfrm>
            <a:custGeom>
              <a:avLst/>
              <a:gdLst>
                <a:gd name="T0" fmla="*/ 93 w 312"/>
                <a:gd name="T1" fmla="*/ 378 h 425"/>
                <a:gd name="T2" fmla="*/ 54 w 312"/>
                <a:gd name="T3" fmla="*/ 378 h 425"/>
                <a:gd name="T4" fmla="*/ 54 w 312"/>
                <a:gd name="T5" fmla="*/ 425 h 425"/>
                <a:gd name="T6" fmla="*/ 258 w 312"/>
                <a:gd name="T7" fmla="*/ 425 h 425"/>
                <a:gd name="T8" fmla="*/ 258 w 312"/>
                <a:gd name="T9" fmla="*/ 376 h 425"/>
                <a:gd name="T10" fmla="*/ 221 w 312"/>
                <a:gd name="T11" fmla="*/ 376 h 425"/>
                <a:gd name="T12" fmla="*/ 232 w 312"/>
                <a:gd name="T13" fmla="*/ 98 h 425"/>
                <a:gd name="T14" fmla="*/ 289 w 312"/>
                <a:gd name="T15" fmla="*/ 97 h 425"/>
                <a:gd name="T16" fmla="*/ 299 w 312"/>
                <a:gd name="T17" fmla="*/ 89 h 425"/>
                <a:gd name="T18" fmla="*/ 312 w 312"/>
                <a:gd name="T19" fmla="*/ 0 h 425"/>
                <a:gd name="T20" fmla="*/ 0 w 312"/>
                <a:gd name="T21" fmla="*/ 0 h 425"/>
                <a:gd name="T22" fmla="*/ 11 w 312"/>
                <a:gd name="T23" fmla="*/ 76 h 425"/>
                <a:gd name="T24" fmla="*/ 29 w 312"/>
                <a:gd name="T25" fmla="*/ 98 h 425"/>
                <a:gd name="T26" fmla="*/ 81 w 312"/>
                <a:gd name="T27" fmla="*/ 97 h 425"/>
                <a:gd name="T28" fmla="*/ 93 w 312"/>
                <a:gd name="T29" fmla="*/ 378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2" h="425">
                  <a:moveTo>
                    <a:pt x="93" y="378"/>
                  </a:moveTo>
                  <a:cubicBezTo>
                    <a:pt x="79" y="378"/>
                    <a:pt x="66" y="378"/>
                    <a:pt x="54" y="378"/>
                  </a:cubicBezTo>
                  <a:cubicBezTo>
                    <a:pt x="54" y="395"/>
                    <a:pt x="54" y="410"/>
                    <a:pt x="54" y="425"/>
                  </a:cubicBezTo>
                  <a:cubicBezTo>
                    <a:pt x="122" y="425"/>
                    <a:pt x="190" y="425"/>
                    <a:pt x="258" y="425"/>
                  </a:cubicBezTo>
                  <a:cubicBezTo>
                    <a:pt x="258" y="409"/>
                    <a:pt x="258" y="394"/>
                    <a:pt x="258" y="376"/>
                  </a:cubicBezTo>
                  <a:cubicBezTo>
                    <a:pt x="245" y="376"/>
                    <a:pt x="233" y="376"/>
                    <a:pt x="221" y="376"/>
                  </a:cubicBezTo>
                  <a:cubicBezTo>
                    <a:pt x="221" y="373"/>
                    <a:pt x="229" y="97"/>
                    <a:pt x="232" y="98"/>
                  </a:cubicBezTo>
                  <a:cubicBezTo>
                    <a:pt x="247" y="98"/>
                    <a:pt x="273" y="97"/>
                    <a:pt x="289" y="97"/>
                  </a:cubicBezTo>
                  <a:cubicBezTo>
                    <a:pt x="293" y="97"/>
                    <a:pt x="298" y="92"/>
                    <a:pt x="299" y="89"/>
                  </a:cubicBezTo>
                  <a:cubicBezTo>
                    <a:pt x="304" y="60"/>
                    <a:pt x="308" y="30"/>
                    <a:pt x="312" y="0"/>
                  </a:cubicBezTo>
                  <a:cubicBezTo>
                    <a:pt x="207" y="0"/>
                    <a:pt x="104" y="0"/>
                    <a:pt x="0" y="0"/>
                  </a:cubicBezTo>
                  <a:cubicBezTo>
                    <a:pt x="4" y="27"/>
                    <a:pt x="8" y="51"/>
                    <a:pt x="11" y="76"/>
                  </a:cubicBezTo>
                  <a:cubicBezTo>
                    <a:pt x="12" y="93"/>
                    <a:pt x="17" y="99"/>
                    <a:pt x="29" y="98"/>
                  </a:cubicBezTo>
                  <a:cubicBezTo>
                    <a:pt x="46" y="96"/>
                    <a:pt x="63" y="97"/>
                    <a:pt x="81" y="97"/>
                  </a:cubicBezTo>
                  <a:cubicBezTo>
                    <a:pt x="85" y="191"/>
                    <a:pt x="89" y="283"/>
                    <a:pt x="93" y="378"/>
                  </a:cubicBezTo>
                  <a:close/>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9" name="Freeform 45">
              <a:extLst>
                <a:ext uri="{FF2B5EF4-FFF2-40B4-BE49-F238E27FC236}">
                  <a16:creationId xmlns:a16="http://schemas.microsoft.com/office/drawing/2014/main" id="{2BB74EF5-DF4E-4406-AE2E-744C71A6614B}"/>
                </a:ext>
              </a:extLst>
            </p:cNvPr>
            <p:cNvSpPr>
              <a:spLocks/>
            </p:cNvSpPr>
            <p:nvPr/>
          </p:nvSpPr>
          <p:spPr bwMode="auto">
            <a:xfrm>
              <a:off x="968801" y="6174568"/>
              <a:ext cx="77362" cy="82340"/>
            </a:xfrm>
            <a:custGeom>
              <a:avLst/>
              <a:gdLst>
                <a:gd name="T0" fmla="*/ 0 w 96"/>
                <a:gd name="T1" fmla="*/ 51 h 102"/>
                <a:gd name="T2" fmla="*/ 48 w 96"/>
                <a:gd name="T3" fmla="*/ 102 h 102"/>
                <a:gd name="T4" fmla="*/ 96 w 96"/>
                <a:gd name="T5" fmla="*/ 51 h 102"/>
                <a:gd name="T6" fmla="*/ 48 w 96"/>
                <a:gd name="T7" fmla="*/ 0 h 102"/>
                <a:gd name="T8" fmla="*/ 0 w 96"/>
                <a:gd name="T9" fmla="*/ 51 h 102"/>
              </a:gdLst>
              <a:ahLst/>
              <a:cxnLst>
                <a:cxn ang="0">
                  <a:pos x="T0" y="T1"/>
                </a:cxn>
                <a:cxn ang="0">
                  <a:pos x="T2" y="T3"/>
                </a:cxn>
                <a:cxn ang="0">
                  <a:pos x="T4" y="T5"/>
                </a:cxn>
                <a:cxn ang="0">
                  <a:pos x="T6" y="T7"/>
                </a:cxn>
                <a:cxn ang="0">
                  <a:pos x="T8" y="T9"/>
                </a:cxn>
              </a:cxnLst>
              <a:rect l="0" t="0" r="r" b="b"/>
              <a:pathLst>
                <a:path w="96" h="102">
                  <a:moveTo>
                    <a:pt x="0" y="51"/>
                  </a:moveTo>
                  <a:cubicBezTo>
                    <a:pt x="0" y="80"/>
                    <a:pt x="21" y="102"/>
                    <a:pt x="48" y="102"/>
                  </a:cubicBezTo>
                  <a:cubicBezTo>
                    <a:pt x="76" y="102"/>
                    <a:pt x="96" y="80"/>
                    <a:pt x="96" y="51"/>
                  </a:cubicBezTo>
                  <a:cubicBezTo>
                    <a:pt x="96" y="22"/>
                    <a:pt x="75" y="0"/>
                    <a:pt x="48" y="0"/>
                  </a:cubicBezTo>
                  <a:cubicBezTo>
                    <a:pt x="21" y="0"/>
                    <a:pt x="0" y="22"/>
                    <a:pt x="0" y="51"/>
                  </a:cubicBezTo>
                  <a:close/>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0" name="Freeform 46">
              <a:extLst>
                <a:ext uri="{FF2B5EF4-FFF2-40B4-BE49-F238E27FC236}">
                  <a16:creationId xmlns:a16="http://schemas.microsoft.com/office/drawing/2014/main" id="{472200F1-AE26-4954-9455-16A6FB993FA4}"/>
                </a:ext>
              </a:extLst>
            </p:cNvPr>
            <p:cNvSpPr>
              <a:spLocks/>
            </p:cNvSpPr>
            <p:nvPr/>
          </p:nvSpPr>
          <p:spPr bwMode="auto">
            <a:xfrm>
              <a:off x="925908" y="6270312"/>
              <a:ext cx="163149" cy="66255"/>
            </a:xfrm>
            <a:custGeom>
              <a:avLst/>
              <a:gdLst>
                <a:gd name="T0" fmla="*/ 201 w 202"/>
                <a:gd name="T1" fmla="*/ 82 h 82"/>
                <a:gd name="T2" fmla="*/ 176 w 202"/>
                <a:gd name="T3" fmla="*/ 20 h 82"/>
                <a:gd name="T4" fmla="*/ 158 w 202"/>
                <a:gd name="T5" fmla="*/ 6 h 82"/>
                <a:gd name="T6" fmla="*/ 138 w 202"/>
                <a:gd name="T7" fmla="*/ 7 h 82"/>
                <a:gd name="T8" fmla="*/ 69 w 202"/>
                <a:gd name="T9" fmla="*/ 10 h 82"/>
                <a:gd name="T10" fmla="*/ 39 w 202"/>
                <a:gd name="T11" fmla="*/ 10 h 82"/>
                <a:gd name="T12" fmla="*/ 26 w 202"/>
                <a:gd name="T13" fmla="*/ 20 h 82"/>
                <a:gd name="T14" fmla="*/ 1 w 202"/>
                <a:gd name="T15" fmla="*/ 82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82">
                  <a:moveTo>
                    <a:pt x="201" y="82"/>
                  </a:moveTo>
                  <a:cubicBezTo>
                    <a:pt x="202" y="54"/>
                    <a:pt x="194" y="33"/>
                    <a:pt x="176" y="20"/>
                  </a:cubicBezTo>
                  <a:cubicBezTo>
                    <a:pt x="170" y="15"/>
                    <a:pt x="163" y="11"/>
                    <a:pt x="158" y="6"/>
                  </a:cubicBezTo>
                  <a:cubicBezTo>
                    <a:pt x="151" y="0"/>
                    <a:pt x="145" y="1"/>
                    <a:pt x="138" y="7"/>
                  </a:cubicBezTo>
                  <a:cubicBezTo>
                    <a:pt x="116" y="26"/>
                    <a:pt x="92" y="29"/>
                    <a:pt x="69" y="10"/>
                  </a:cubicBezTo>
                  <a:cubicBezTo>
                    <a:pt x="58" y="1"/>
                    <a:pt x="49" y="0"/>
                    <a:pt x="39" y="10"/>
                  </a:cubicBezTo>
                  <a:cubicBezTo>
                    <a:pt x="35" y="14"/>
                    <a:pt x="30" y="17"/>
                    <a:pt x="26" y="20"/>
                  </a:cubicBezTo>
                  <a:cubicBezTo>
                    <a:pt x="8" y="33"/>
                    <a:pt x="0" y="53"/>
                    <a:pt x="1" y="82"/>
                  </a:cubicBezTo>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51" name="Text Placeholder 6">
            <a:extLst>
              <a:ext uri="{FF2B5EF4-FFF2-40B4-BE49-F238E27FC236}">
                <a16:creationId xmlns:a16="http://schemas.microsoft.com/office/drawing/2014/main" id="{BCAA521D-B1A9-4C03-AC30-059C7F2A6068}"/>
              </a:ext>
            </a:extLst>
          </p:cNvPr>
          <p:cNvSpPr txBox="1">
            <a:spLocks/>
          </p:cNvSpPr>
          <p:nvPr/>
        </p:nvSpPr>
        <p:spPr>
          <a:xfrm>
            <a:off x="7302501" y="4641367"/>
            <a:ext cx="2460624" cy="646331"/>
          </a:xfrm>
          <a:prstGeom prst="rect">
            <a:avLst/>
          </a:prstGeom>
          <a:solidFill>
            <a:schemeClr val="bg1"/>
          </a:solidFill>
          <a:ln w="19050">
            <a:solidFill>
              <a:schemeClr val="accent1"/>
            </a:solidFill>
          </a:ln>
        </p:spPr>
        <p:txBody>
          <a:bodyPr vert="horz" wrap="square" lIns="91440" tIns="45720" rIns="91440" bIns="45720" rtlCol="0" anchor="b">
            <a:spAutoFit/>
          </a:bodyPr>
          <a:lstStyle>
            <a:lvl1pPr marL="0" indent="0" algn="l" defTabSz="914400" rtl="0" eaLnBrk="1" latinLnBrk="0" hangingPunct="1">
              <a:lnSpc>
                <a:spcPct val="100000"/>
              </a:lnSpc>
              <a:spcBef>
                <a:spcPts val="300"/>
              </a:spcBef>
              <a:buClr>
                <a:schemeClr val="accent1"/>
              </a:buClr>
              <a:buFont typeface="Arial" panose="020B0604020202020204" pitchFamily="34" charset="0"/>
              <a:buNone/>
              <a:defRPr sz="700" kern="1200">
                <a:solidFill>
                  <a:schemeClr val="accent2"/>
                </a:solidFill>
                <a:latin typeface="+mn-lt"/>
                <a:ea typeface="+mn-ea"/>
                <a:cs typeface="+mn-cs"/>
              </a:defRPr>
            </a:lvl1pPr>
            <a:lvl2pPr marL="685800" indent="-228600"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accent2"/>
                </a:solidFill>
                <a:latin typeface="+mn-lt"/>
                <a:ea typeface="+mn-ea"/>
                <a:cs typeface="+mn-cs"/>
              </a:defRPr>
            </a:lvl2pPr>
            <a:lvl3pPr marL="1143000" indent="-228600" algn="l" defTabSz="914400" rtl="0" eaLnBrk="1" latinLnBrk="0" hangingPunct="1">
              <a:lnSpc>
                <a:spcPct val="100000"/>
              </a:lnSpc>
              <a:spcBef>
                <a:spcPts val="300"/>
              </a:spcBef>
              <a:buClr>
                <a:schemeClr val="accent1"/>
              </a:buClr>
              <a:buFont typeface="Arial" panose="020B0604020202020204" pitchFamily="34" charset="0"/>
              <a:buChar char="/"/>
              <a:defRPr sz="1600" kern="1200">
                <a:solidFill>
                  <a:schemeClr val="accent2"/>
                </a:solidFill>
                <a:latin typeface="+mn-lt"/>
                <a:ea typeface="+mn-ea"/>
                <a:cs typeface="+mn-cs"/>
              </a:defRPr>
            </a:lvl3pPr>
            <a:lvl4pPr marL="1600200" indent="-228600" algn="l" defTabSz="914400" rtl="0" eaLnBrk="1" latinLnBrk="0" hangingPunct="1">
              <a:lnSpc>
                <a:spcPct val="100000"/>
              </a:lnSpc>
              <a:spcBef>
                <a:spcPts val="300"/>
              </a:spcBef>
              <a:buClr>
                <a:schemeClr val="accent1"/>
              </a:buClr>
              <a:buFont typeface="Arial" panose="020B0604020202020204" pitchFamily="34" charset="0"/>
              <a:buChar char="/"/>
              <a:defRPr sz="1400" kern="1200">
                <a:solidFill>
                  <a:schemeClr val="accent2"/>
                </a:solidFill>
                <a:latin typeface="+mn-lt"/>
                <a:ea typeface="+mn-ea"/>
                <a:cs typeface="+mn-cs"/>
              </a:defRPr>
            </a:lvl4pPr>
            <a:lvl5pPr marL="2057400" indent="-228600" algn="l" defTabSz="914400" rtl="0" eaLnBrk="1" latinLnBrk="0" hangingPunct="1">
              <a:lnSpc>
                <a:spcPct val="100000"/>
              </a:lnSpc>
              <a:spcBef>
                <a:spcPts val="300"/>
              </a:spcBef>
              <a:buClr>
                <a:schemeClr val="accent1"/>
              </a:buClr>
              <a:buFont typeface="Arial" panose="020B0604020202020204" pitchFamily="34" charset="0"/>
              <a:buChar char="/"/>
              <a:defRPr sz="14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a:r>
              <a:rPr lang="en-GB" sz="1200" dirty="0"/>
              <a:t>The most common AEs leading to discontinuation were related to infections (n=12; 3%)</a:t>
            </a:r>
            <a:endParaRPr lang="en-US" sz="1200" dirty="0"/>
          </a:p>
        </p:txBody>
      </p:sp>
      <p:cxnSp>
        <p:nvCxnSpPr>
          <p:cNvPr id="52" name="Straight Connector 51">
            <a:extLst>
              <a:ext uri="{FF2B5EF4-FFF2-40B4-BE49-F238E27FC236}">
                <a16:creationId xmlns:a16="http://schemas.microsoft.com/office/drawing/2014/main" id="{10D1C22D-8096-4C15-B6A2-7034357ACFC7}"/>
              </a:ext>
            </a:extLst>
          </p:cNvPr>
          <p:cNvCxnSpPr>
            <a:cxnSpLocks/>
          </p:cNvCxnSpPr>
          <p:nvPr/>
        </p:nvCxnSpPr>
        <p:spPr>
          <a:xfrm>
            <a:off x="7086599" y="4467298"/>
            <a:ext cx="215901" cy="17406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3" name="Text Placeholder 2">
            <a:extLst>
              <a:ext uri="{FF2B5EF4-FFF2-40B4-BE49-F238E27FC236}">
                <a16:creationId xmlns:a16="http://schemas.microsoft.com/office/drawing/2014/main" id="{06586698-AFC5-405A-8EA0-18D589A3E58C}"/>
              </a:ext>
            </a:extLst>
          </p:cNvPr>
          <p:cNvSpPr txBox="1">
            <a:spLocks/>
          </p:cNvSpPr>
          <p:nvPr/>
        </p:nvSpPr>
        <p:spPr>
          <a:xfrm>
            <a:off x="803275" y="6597878"/>
            <a:ext cx="5202687" cy="107722"/>
          </a:xfrm>
          <a:prstGeom prst="rect">
            <a:avLst/>
          </a:prstGeom>
        </p:spPr>
        <p:txBody>
          <a:bodyPr vert="horz" wrap="square" lIns="0" tIns="0" rIns="0" bIns="0" rtlCol="0" anchor="b">
            <a:spAutoFit/>
          </a:bodyPr>
          <a:lstStyle>
            <a:lvl1pPr marL="0" indent="0" algn="l" defTabSz="914400" rtl="0" eaLnBrk="1" latinLnBrk="0" hangingPunct="1">
              <a:lnSpc>
                <a:spcPct val="100000"/>
              </a:lnSpc>
              <a:spcBef>
                <a:spcPts val="300"/>
              </a:spcBef>
              <a:buClr>
                <a:schemeClr val="accent1"/>
              </a:buClr>
              <a:buFont typeface="Arial" panose="020B0604020202020204" pitchFamily="34" charset="0"/>
              <a:buNone/>
              <a:defRPr sz="700" kern="1200">
                <a:solidFill>
                  <a:schemeClr val="accent2"/>
                </a:solidFill>
                <a:latin typeface="+mn-lt"/>
                <a:ea typeface="+mn-ea"/>
                <a:cs typeface="+mn-cs"/>
              </a:defRPr>
            </a:lvl1pPr>
            <a:lvl2pPr marL="685800" indent="-228600"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accent2"/>
                </a:solidFill>
                <a:latin typeface="+mn-lt"/>
                <a:ea typeface="+mn-ea"/>
                <a:cs typeface="+mn-cs"/>
              </a:defRPr>
            </a:lvl2pPr>
            <a:lvl3pPr marL="1143000" indent="-228600" algn="l" defTabSz="914400" rtl="0" eaLnBrk="1" latinLnBrk="0" hangingPunct="1">
              <a:lnSpc>
                <a:spcPct val="100000"/>
              </a:lnSpc>
              <a:spcBef>
                <a:spcPts val="300"/>
              </a:spcBef>
              <a:buClr>
                <a:schemeClr val="accent1"/>
              </a:buClr>
              <a:buFont typeface="Arial" panose="020B0604020202020204" pitchFamily="34" charset="0"/>
              <a:buChar char="/"/>
              <a:defRPr sz="1600" kern="1200">
                <a:solidFill>
                  <a:schemeClr val="accent2"/>
                </a:solidFill>
                <a:latin typeface="+mn-lt"/>
                <a:ea typeface="+mn-ea"/>
                <a:cs typeface="+mn-cs"/>
              </a:defRPr>
            </a:lvl3pPr>
            <a:lvl4pPr marL="1600200" indent="-228600" algn="l" defTabSz="914400" rtl="0" eaLnBrk="1" latinLnBrk="0" hangingPunct="1">
              <a:lnSpc>
                <a:spcPct val="100000"/>
              </a:lnSpc>
              <a:spcBef>
                <a:spcPts val="300"/>
              </a:spcBef>
              <a:buClr>
                <a:schemeClr val="accent1"/>
              </a:buClr>
              <a:buFont typeface="Arial" panose="020B0604020202020204" pitchFamily="34" charset="0"/>
              <a:buChar char="/"/>
              <a:defRPr sz="1400" kern="1200">
                <a:solidFill>
                  <a:schemeClr val="accent2"/>
                </a:solidFill>
                <a:latin typeface="+mn-lt"/>
                <a:ea typeface="+mn-ea"/>
                <a:cs typeface="+mn-cs"/>
              </a:defRPr>
            </a:lvl4pPr>
            <a:lvl5pPr marL="2057400" indent="-228600" algn="l" defTabSz="914400" rtl="0" eaLnBrk="1" latinLnBrk="0" hangingPunct="1">
              <a:lnSpc>
                <a:spcPct val="100000"/>
              </a:lnSpc>
              <a:spcBef>
                <a:spcPts val="300"/>
              </a:spcBef>
              <a:buClr>
                <a:schemeClr val="accent1"/>
              </a:buClr>
              <a:buFont typeface="Arial" panose="020B0604020202020204" pitchFamily="34" charset="0"/>
              <a:buChar char="/"/>
              <a:defRPr sz="14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AE</a:t>
            </a:r>
            <a:r>
              <a:rPr lang="en-US" dirty="0"/>
              <a:t>, adverse event; </a:t>
            </a:r>
            <a:r>
              <a:rPr lang="en-US" b="1" dirty="0"/>
              <a:t>CDC</a:t>
            </a:r>
            <a:r>
              <a:rPr lang="en-US" dirty="0"/>
              <a:t>, Centers for Disease Control and Prevention; </a:t>
            </a:r>
            <a:r>
              <a:rPr lang="en-US" b="1" dirty="0"/>
              <a:t>D/C</a:t>
            </a:r>
            <a:r>
              <a:rPr lang="en-US" dirty="0"/>
              <a:t>, discontinued; </a:t>
            </a:r>
            <a:r>
              <a:rPr lang="en-US" b="1" dirty="0"/>
              <a:t>SAE</a:t>
            </a:r>
            <a:r>
              <a:rPr lang="en-US" dirty="0"/>
              <a:t>, serious adverse event</a:t>
            </a:r>
          </a:p>
        </p:txBody>
      </p:sp>
    </p:spTree>
    <p:extLst>
      <p:ext uri="{BB962C8B-B14F-4D97-AF65-F5344CB8AC3E}">
        <p14:creationId xmlns:p14="http://schemas.microsoft.com/office/powerpoint/2010/main" val="7636985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B8BBF6FC-EBEE-4493-A643-A838C35D65D5}"/>
              </a:ext>
            </a:extLst>
          </p:cNvPr>
          <p:cNvSpPr>
            <a:spLocks noGrp="1"/>
          </p:cNvSpPr>
          <p:nvPr>
            <p:ph type="body" sz="quarter" idx="13"/>
          </p:nvPr>
        </p:nvSpPr>
        <p:spPr>
          <a:xfrm>
            <a:off x="803274" y="6382435"/>
            <a:ext cx="6233767" cy="323165"/>
          </a:xfrm>
        </p:spPr>
        <p:txBody>
          <a:bodyPr/>
          <a:lstStyle/>
          <a:p>
            <a:pPr>
              <a:spcBef>
                <a:spcPts val="0"/>
              </a:spcBef>
            </a:pPr>
            <a:r>
              <a:rPr lang="en-US" i="0" dirty="0">
                <a:effectLst/>
              </a:rPr>
              <a:t>*Adapted from a real case in the BRIGHTE trial, for illustrative purposes only</a:t>
            </a:r>
            <a:br>
              <a:rPr lang="en-US" i="0" dirty="0">
                <a:effectLst/>
              </a:rPr>
            </a:br>
            <a:r>
              <a:rPr lang="en-GB" b="1" i="0" dirty="0">
                <a:effectLst/>
              </a:rPr>
              <a:t>†</a:t>
            </a:r>
            <a:r>
              <a:rPr kumimoji="0" lang="en-GB" i="0" u="none" strike="noStrike" kern="1200" cap="none" spc="0" normalizeH="0" baseline="0" noProof="0" dirty="0">
                <a:ln>
                  <a:noFill/>
                </a:ln>
                <a:effectLst/>
                <a:uLnTx/>
                <a:uFillTx/>
              </a:rPr>
              <a:t>OBT was d</a:t>
            </a:r>
            <a:r>
              <a:rPr kumimoji="0" lang="en-GB" b="0" i="0" u="none" strike="noStrike" kern="1200" cap="none" spc="0" normalizeH="0" baseline="0" noProof="0" dirty="0">
                <a:ln>
                  <a:noFill/>
                </a:ln>
                <a:effectLst/>
                <a:uLnTx/>
                <a:uFillTx/>
              </a:rPr>
              <a:t>olutegravir BID, </a:t>
            </a:r>
            <a:r>
              <a:rPr lang="en-GB" dirty="0"/>
              <a:t>d</a:t>
            </a:r>
            <a:r>
              <a:rPr kumimoji="0" lang="en-GB" b="0" i="0" u="none" strike="noStrike" kern="1200" cap="none" spc="0" normalizeH="0" baseline="0" noProof="0" dirty="0">
                <a:ln>
                  <a:noFill/>
                </a:ln>
                <a:effectLst/>
                <a:uLnTx/>
                <a:uFillTx/>
              </a:rPr>
              <a:t>arunavir/ritonavir BID, t</a:t>
            </a:r>
            <a:r>
              <a:rPr lang="en-GB" dirty="0"/>
              <a:t>enofovir/emtricitabine </a:t>
            </a:r>
            <a:r>
              <a:rPr kumimoji="0" lang="en-GB" b="0" i="0" u="none" strike="noStrike" kern="1200" cap="none" spc="0" normalizeH="0" baseline="0" noProof="0" dirty="0">
                <a:ln>
                  <a:noFill/>
                </a:ln>
                <a:effectLst/>
                <a:uLnTx/>
                <a:uFillTx/>
              </a:rPr>
              <a:t>QD</a:t>
            </a:r>
          </a:p>
          <a:p>
            <a:pPr>
              <a:spcBef>
                <a:spcPts val="0"/>
              </a:spcBef>
            </a:pPr>
            <a:r>
              <a:rPr lang="en-US" b="1" dirty="0"/>
              <a:t>DTG</a:t>
            </a:r>
            <a:r>
              <a:rPr lang="en-US" dirty="0"/>
              <a:t>, dolutegravir; </a:t>
            </a:r>
            <a:r>
              <a:rPr lang="en-US" b="1" dirty="0"/>
              <a:t>PCR</a:t>
            </a:r>
            <a:r>
              <a:rPr lang="en-US" dirty="0"/>
              <a:t>, polymerase chain reaction; </a:t>
            </a:r>
            <a:r>
              <a:rPr lang="en-US" b="1" dirty="0"/>
              <a:t>QD</a:t>
            </a:r>
            <a:r>
              <a:rPr lang="en-US" dirty="0"/>
              <a:t>, once daily</a:t>
            </a:r>
          </a:p>
        </p:txBody>
      </p:sp>
      <p:sp>
        <p:nvSpPr>
          <p:cNvPr id="194" name="Title 15">
            <a:extLst>
              <a:ext uri="{FF2B5EF4-FFF2-40B4-BE49-F238E27FC236}">
                <a16:creationId xmlns:a16="http://schemas.microsoft.com/office/drawing/2014/main" id="{4C536223-0A2D-46A0-ADFF-02F7474B4EC4}"/>
              </a:ext>
            </a:extLst>
          </p:cNvPr>
          <p:cNvSpPr>
            <a:spLocks noGrp="1"/>
          </p:cNvSpPr>
          <p:nvPr>
            <p:ph type="title"/>
          </p:nvPr>
        </p:nvSpPr>
        <p:spPr>
          <a:xfrm>
            <a:off x="803275" y="184935"/>
            <a:ext cx="10933113" cy="883578"/>
          </a:xfrm>
        </p:spPr>
        <p:txBody>
          <a:bodyPr/>
          <a:lstStyle/>
          <a:p>
            <a:r>
              <a:rPr lang="en-GB" dirty="0"/>
              <a:t>The clinical impact </a:t>
            </a:r>
            <a:br>
              <a:rPr lang="en-GB" dirty="0"/>
            </a:br>
            <a:r>
              <a:rPr lang="en-GB" sz="1800" dirty="0">
                <a:solidFill>
                  <a:schemeClr val="accent2"/>
                </a:solidFill>
              </a:rPr>
              <a:t>A first-in-class ART in a patient living with HIV who has limited treatment options</a:t>
            </a:r>
          </a:p>
        </p:txBody>
      </p:sp>
      <p:sp>
        <p:nvSpPr>
          <p:cNvPr id="201" name="Text Placeholder 2">
            <a:extLst>
              <a:ext uri="{FF2B5EF4-FFF2-40B4-BE49-F238E27FC236}">
                <a16:creationId xmlns:a16="http://schemas.microsoft.com/office/drawing/2014/main" id="{8642EE01-AD06-43E6-9108-D99208A85AFD}"/>
              </a:ext>
            </a:extLst>
          </p:cNvPr>
          <p:cNvSpPr txBox="1">
            <a:spLocks/>
          </p:cNvSpPr>
          <p:nvPr/>
        </p:nvSpPr>
        <p:spPr>
          <a:xfrm>
            <a:off x="803275" y="1592263"/>
            <a:ext cx="10933113" cy="42792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200"/>
              </a:spcBef>
              <a:buClr>
                <a:schemeClr val="accent1"/>
              </a:buClr>
              <a:buFont typeface="Arial" panose="020B0604020202020204" pitchFamily="34" charset="0"/>
              <a:buChar char="/"/>
              <a:defRPr sz="1800" kern="1200">
                <a:solidFill>
                  <a:schemeClr val="accent2"/>
                </a:solidFill>
                <a:latin typeface="+mn-lt"/>
                <a:ea typeface="+mn-ea"/>
                <a:cs typeface="+mn-cs"/>
              </a:defRPr>
            </a:lvl1pPr>
            <a:lvl2pPr marL="685800" indent="-2286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accent2"/>
                </a:solidFill>
                <a:latin typeface="+mn-lt"/>
                <a:ea typeface="+mn-ea"/>
                <a:cs typeface="+mn-cs"/>
              </a:defRPr>
            </a:lvl2pPr>
            <a:lvl3pPr marL="1143000" indent="-228600" algn="l" defTabSz="914400" rtl="0" eaLnBrk="1" latinLnBrk="0" hangingPunct="1">
              <a:lnSpc>
                <a:spcPct val="100000"/>
              </a:lnSpc>
              <a:spcBef>
                <a:spcPts val="300"/>
              </a:spcBef>
              <a:buClr>
                <a:schemeClr val="accent1"/>
              </a:buClr>
              <a:buFont typeface="Arial" panose="020B0604020202020204" pitchFamily="34" charset="0"/>
              <a:buChar char="/"/>
              <a:defRPr sz="1400" kern="1200">
                <a:solidFill>
                  <a:schemeClr val="accent2"/>
                </a:solidFill>
                <a:latin typeface="+mn-lt"/>
                <a:ea typeface="+mn-ea"/>
                <a:cs typeface="+mn-cs"/>
              </a:defRPr>
            </a:lvl3pPr>
            <a:lvl4pPr marL="1600200" indent="-228600" algn="l" defTabSz="914400" rtl="0" eaLnBrk="1" latinLnBrk="0" hangingPunct="1">
              <a:lnSpc>
                <a:spcPct val="100000"/>
              </a:lnSpc>
              <a:spcBef>
                <a:spcPts val="300"/>
              </a:spcBef>
              <a:buClr>
                <a:schemeClr val="accent1"/>
              </a:buClr>
              <a:buFont typeface="Arial" panose="020B0604020202020204" pitchFamily="34" charset="0"/>
              <a:buChar char="/"/>
              <a:defRPr sz="1200" kern="1200">
                <a:solidFill>
                  <a:schemeClr val="accent2"/>
                </a:solidFill>
                <a:latin typeface="+mn-lt"/>
                <a:ea typeface="+mn-ea"/>
                <a:cs typeface="+mn-cs"/>
              </a:defRPr>
            </a:lvl4pPr>
            <a:lvl5pPr marL="2057400" indent="-228600" algn="l" defTabSz="914400" rtl="0" eaLnBrk="1" latinLnBrk="0" hangingPunct="1">
              <a:lnSpc>
                <a:spcPct val="100000"/>
              </a:lnSpc>
              <a:spcBef>
                <a:spcPts val="300"/>
              </a:spcBef>
              <a:buClr>
                <a:schemeClr val="accent1"/>
              </a:buClr>
              <a:buFont typeface="Arial" panose="020B0604020202020204" pitchFamily="34" charset="0"/>
              <a:buChar char="/"/>
              <a:defRPr sz="11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61-year-old African American female living with AIDS and MDR HIV-1*</a:t>
            </a:r>
          </a:p>
        </p:txBody>
      </p:sp>
      <p:sp>
        <p:nvSpPr>
          <p:cNvPr id="19" name="TextBox 18">
            <a:extLst>
              <a:ext uri="{FF2B5EF4-FFF2-40B4-BE49-F238E27FC236}">
                <a16:creationId xmlns:a16="http://schemas.microsoft.com/office/drawing/2014/main" id="{0AA15C91-809D-459D-9D39-EA79B8F4D584}"/>
              </a:ext>
            </a:extLst>
          </p:cNvPr>
          <p:cNvSpPr txBox="1"/>
          <p:nvPr/>
        </p:nvSpPr>
        <p:spPr>
          <a:xfrm>
            <a:off x="710849" y="6034980"/>
            <a:ext cx="6094378" cy="276999"/>
          </a:xfrm>
          <a:prstGeom prst="rect">
            <a:avLst/>
          </a:prstGeom>
          <a:noFill/>
        </p:spPr>
        <p:txBody>
          <a:bodyPr wrap="square">
            <a:spAutoFit/>
          </a:bodyPr>
          <a:lstStyle/>
          <a:p>
            <a:r>
              <a:rPr lang="en-GB" sz="1200" b="0" i="0" dirty="0">
                <a:solidFill>
                  <a:schemeClr val="accent2"/>
                </a:solidFill>
                <a:effectLst/>
              </a:rPr>
              <a:t>Weight increased from 53 kg to 73 kg</a:t>
            </a:r>
            <a:endParaRPr lang="en-GB" sz="3600" dirty="0">
              <a:solidFill>
                <a:schemeClr val="accent2"/>
              </a:solidFill>
            </a:endParaRPr>
          </a:p>
        </p:txBody>
      </p:sp>
      <p:sp>
        <p:nvSpPr>
          <p:cNvPr id="93" name="TextBox 92">
            <a:extLst>
              <a:ext uri="{FF2B5EF4-FFF2-40B4-BE49-F238E27FC236}">
                <a16:creationId xmlns:a16="http://schemas.microsoft.com/office/drawing/2014/main" id="{7D6474B0-BAF7-4A97-A484-DD5EC71603BF}"/>
              </a:ext>
            </a:extLst>
          </p:cNvPr>
          <p:cNvSpPr txBox="1"/>
          <p:nvPr/>
        </p:nvSpPr>
        <p:spPr>
          <a:xfrm>
            <a:off x="665314" y="4125328"/>
            <a:ext cx="878038" cy="746407"/>
          </a:xfrm>
          <a:prstGeom prst="rect">
            <a:avLst/>
          </a:prstGeom>
          <a:noFill/>
        </p:spPr>
        <p:txBody>
          <a:bodyPr wrap="square" lIns="0" tIns="0" rIns="0" bIns="0" rtlCol="0">
            <a:noAutofit/>
          </a:bodyPr>
          <a:lstStyle/>
          <a:p>
            <a:pPr algn="r"/>
            <a:r>
              <a:rPr lang="en-US" sz="1200" b="1" dirty="0">
                <a:solidFill>
                  <a:schemeClr val="accent2"/>
                </a:solidFill>
                <a:latin typeface="Arial" panose="020B0604020202020204" pitchFamily="34" charset="0"/>
              </a:rPr>
              <a:t>&lt;40 </a:t>
            </a:r>
            <a:r>
              <a:rPr lang="en-US" sz="1200" dirty="0">
                <a:solidFill>
                  <a:schemeClr val="accent2"/>
                </a:solidFill>
                <a:latin typeface="Arial" panose="020B0604020202020204" pitchFamily="34" charset="0"/>
              </a:rPr>
              <a:t>limit of detection by quantitative </a:t>
            </a:r>
            <a:br>
              <a:rPr lang="en-US" sz="1200" dirty="0">
                <a:solidFill>
                  <a:schemeClr val="accent2"/>
                </a:solidFill>
                <a:latin typeface="Arial" panose="020B0604020202020204" pitchFamily="34" charset="0"/>
              </a:rPr>
            </a:br>
            <a:r>
              <a:rPr lang="en-US" sz="1200" dirty="0">
                <a:solidFill>
                  <a:schemeClr val="accent2"/>
                </a:solidFill>
                <a:latin typeface="Arial" panose="020B0604020202020204" pitchFamily="34" charset="0"/>
              </a:rPr>
              <a:t>PCR</a:t>
            </a:r>
            <a:endParaRPr lang="en-GB" sz="1200" dirty="0">
              <a:solidFill>
                <a:schemeClr val="accent2"/>
              </a:solidFill>
              <a:latin typeface="Arial" panose="020B0604020202020204" pitchFamily="34" charset="0"/>
            </a:endParaRPr>
          </a:p>
        </p:txBody>
      </p:sp>
      <p:cxnSp>
        <p:nvCxnSpPr>
          <p:cNvPr id="11" name="Straight Connector 10">
            <a:extLst>
              <a:ext uri="{FF2B5EF4-FFF2-40B4-BE49-F238E27FC236}">
                <a16:creationId xmlns:a16="http://schemas.microsoft.com/office/drawing/2014/main" id="{6C9CD825-03F5-4384-9469-F18977D1246D}"/>
              </a:ext>
            </a:extLst>
          </p:cNvPr>
          <p:cNvCxnSpPr/>
          <p:nvPr/>
        </p:nvCxnSpPr>
        <p:spPr>
          <a:xfrm flipH="1">
            <a:off x="7113766" y="4866650"/>
            <a:ext cx="100723" cy="166008"/>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5BFD8C6-0F76-4BC2-B8DD-0D20B9CDD839}"/>
              </a:ext>
            </a:extLst>
          </p:cNvPr>
          <p:cNvCxnSpPr/>
          <p:nvPr/>
        </p:nvCxnSpPr>
        <p:spPr>
          <a:xfrm flipH="1">
            <a:off x="7160276" y="4866650"/>
            <a:ext cx="100723" cy="166008"/>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44B00F6C-3A57-4D72-AEFA-CE5780885F60}"/>
              </a:ext>
            </a:extLst>
          </p:cNvPr>
          <p:cNvSpPr/>
          <p:nvPr/>
        </p:nvSpPr>
        <p:spPr>
          <a:xfrm>
            <a:off x="2174393" y="4144381"/>
            <a:ext cx="504620" cy="164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51"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cxnSp>
        <p:nvCxnSpPr>
          <p:cNvPr id="15" name="Straight Connector 14">
            <a:extLst>
              <a:ext uri="{FF2B5EF4-FFF2-40B4-BE49-F238E27FC236}">
                <a16:creationId xmlns:a16="http://schemas.microsoft.com/office/drawing/2014/main" id="{DAD8BBE3-BBAB-41DF-931A-4196065A70D2}"/>
              </a:ext>
            </a:extLst>
          </p:cNvPr>
          <p:cNvCxnSpPr>
            <a:cxnSpLocks/>
          </p:cNvCxnSpPr>
          <p:nvPr/>
        </p:nvCxnSpPr>
        <p:spPr>
          <a:xfrm flipV="1">
            <a:off x="1594367" y="4196594"/>
            <a:ext cx="8478061" cy="47964"/>
          </a:xfrm>
          <a:prstGeom prst="line">
            <a:avLst/>
          </a:prstGeom>
          <a:ln w="19050">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30" name="Rectangle 3">
            <a:extLst>
              <a:ext uri="{FF2B5EF4-FFF2-40B4-BE49-F238E27FC236}">
                <a16:creationId xmlns:a16="http://schemas.microsoft.com/office/drawing/2014/main" id="{36240C59-7C66-4387-B475-DD78D5741BD1}"/>
              </a:ext>
            </a:extLst>
          </p:cNvPr>
          <p:cNvSpPr/>
          <p:nvPr/>
        </p:nvSpPr>
        <p:spPr>
          <a:xfrm>
            <a:off x="2695587" y="2620432"/>
            <a:ext cx="7415425" cy="2327877"/>
          </a:xfrm>
          <a:custGeom>
            <a:avLst/>
            <a:gdLst>
              <a:gd name="connsiteX0" fmla="*/ 0 w 5737860"/>
              <a:gd name="connsiteY0" fmla="*/ 0 h 2438400"/>
              <a:gd name="connsiteX1" fmla="*/ 5737860 w 5737860"/>
              <a:gd name="connsiteY1" fmla="*/ 0 h 2438400"/>
              <a:gd name="connsiteX2" fmla="*/ 5737860 w 5737860"/>
              <a:gd name="connsiteY2" fmla="*/ 2438400 h 2438400"/>
              <a:gd name="connsiteX3" fmla="*/ 0 w 5737860"/>
              <a:gd name="connsiteY3" fmla="*/ 2438400 h 2438400"/>
              <a:gd name="connsiteX4" fmla="*/ 0 w 5737860"/>
              <a:gd name="connsiteY4" fmla="*/ 0 h 2438400"/>
              <a:gd name="connsiteX0" fmla="*/ 5737860 w 5829300"/>
              <a:gd name="connsiteY0" fmla="*/ 0 h 2438400"/>
              <a:gd name="connsiteX1" fmla="*/ 5737860 w 5829300"/>
              <a:gd name="connsiteY1" fmla="*/ 2438400 h 2438400"/>
              <a:gd name="connsiteX2" fmla="*/ 0 w 5829300"/>
              <a:gd name="connsiteY2" fmla="*/ 2438400 h 2438400"/>
              <a:gd name="connsiteX3" fmla="*/ 0 w 5829300"/>
              <a:gd name="connsiteY3" fmla="*/ 0 h 2438400"/>
              <a:gd name="connsiteX4" fmla="*/ 5829300 w 5829300"/>
              <a:gd name="connsiteY4" fmla="*/ 91440 h 2438400"/>
              <a:gd name="connsiteX0" fmla="*/ 5737860 w 5737860"/>
              <a:gd name="connsiteY0" fmla="*/ 0 h 2438400"/>
              <a:gd name="connsiteX1" fmla="*/ 5737860 w 5737860"/>
              <a:gd name="connsiteY1" fmla="*/ 2438400 h 2438400"/>
              <a:gd name="connsiteX2" fmla="*/ 0 w 5737860"/>
              <a:gd name="connsiteY2" fmla="*/ 2438400 h 2438400"/>
              <a:gd name="connsiteX3" fmla="*/ 0 w 5737860"/>
              <a:gd name="connsiteY3" fmla="*/ 0 h 2438400"/>
            </a:gdLst>
            <a:ahLst/>
            <a:cxnLst>
              <a:cxn ang="0">
                <a:pos x="connsiteX0" y="connsiteY0"/>
              </a:cxn>
              <a:cxn ang="0">
                <a:pos x="connsiteX1" y="connsiteY1"/>
              </a:cxn>
              <a:cxn ang="0">
                <a:pos x="connsiteX2" y="connsiteY2"/>
              </a:cxn>
              <a:cxn ang="0">
                <a:pos x="connsiteX3" y="connsiteY3"/>
              </a:cxn>
            </a:cxnLst>
            <a:rect l="l" t="t" r="r" b="b"/>
            <a:pathLst>
              <a:path w="5737860" h="2438400">
                <a:moveTo>
                  <a:pt x="5737860" y="0"/>
                </a:moveTo>
                <a:lnTo>
                  <a:pt x="5737860" y="2438400"/>
                </a:lnTo>
                <a:lnTo>
                  <a:pt x="0" y="2438400"/>
                </a:ln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nvGrpSpPr>
          <p:cNvPr id="31" name="Group 30">
            <a:extLst>
              <a:ext uri="{FF2B5EF4-FFF2-40B4-BE49-F238E27FC236}">
                <a16:creationId xmlns:a16="http://schemas.microsoft.com/office/drawing/2014/main" id="{4F65AA67-AF88-4258-B41E-CC1C7689E57E}"/>
              </a:ext>
            </a:extLst>
          </p:cNvPr>
          <p:cNvGrpSpPr/>
          <p:nvPr/>
        </p:nvGrpSpPr>
        <p:grpSpPr>
          <a:xfrm>
            <a:off x="2588100" y="2620432"/>
            <a:ext cx="103105" cy="2331549"/>
            <a:chOff x="3395980" y="2636520"/>
            <a:chExt cx="108000" cy="2442245"/>
          </a:xfrm>
        </p:grpSpPr>
        <p:cxnSp>
          <p:nvCxnSpPr>
            <p:cNvPr id="32" name="Straight Connector 31">
              <a:extLst>
                <a:ext uri="{FF2B5EF4-FFF2-40B4-BE49-F238E27FC236}">
                  <a16:creationId xmlns:a16="http://schemas.microsoft.com/office/drawing/2014/main" id="{2A90C700-C1D7-4339-8C7C-4F83F5D5CA5B}"/>
                </a:ext>
              </a:extLst>
            </p:cNvPr>
            <p:cNvCxnSpPr>
              <a:cxnSpLocks/>
            </p:cNvCxnSpPr>
            <p:nvPr/>
          </p:nvCxnSpPr>
          <p:spPr>
            <a:xfrm flipH="1">
              <a:off x="3395980" y="2636520"/>
              <a:ext cx="10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495A103-5965-4909-9D3D-8C45C7322071}"/>
                </a:ext>
              </a:extLst>
            </p:cNvPr>
            <p:cNvCxnSpPr>
              <a:cxnSpLocks/>
            </p:cNvCxnSpPr>
            <p:nvPr/>
          </p:nvCxnSpPr>
          <p:spPr>
            <a:xfrm flipH="1">
              <a:off x="3395980" y="3131820"/>
              <a:ext cx="10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B90F5C6-3477-4D28-BBB8-557B687B4867}"/>
                </a:ext>
              </a:extLst>
            </p:cNvPr>
            <p:cNvCxnSpPr>
              <a:cxnSpLocks/>
            </p:cNvCxnSpPr>
            <p:nvPr/>
          </p:nvCxnSpPr>
          <p:spPr>
            <a:xfrm flipH="1">
              <a:off x="3395980" y="3601720"/>
              <a:ext cx="10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296A255-11F8-49D0-96B2-6F892E6814DB}"/>
                </a:ext>
              </a:extLst>
            </p:cNvPr>
            <p:cNvCxnSpPr>
              <a:cxnSpLocks/>
            </p:cNvCxnSpPr>
            <p:nvPr/>
          </p:nvCxnSpPr>
          <p:spPr>
            <a:xfrm flipH="1">
              <a:off x="3395980" y="4097020"/>
              <a:ext cx="10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B82465D-EAE4-46FB-B030-93C113CC4772}"/>
                </a:ext>
              </a:extLst>
            </p:cNvPr>
            <p:cNvCxnSpPr>
              <a:cxnSpLocks/>
            </p:cNvCxnSpPr>
            <p:nvPr/>
          </p:nvCxnSpPr>
          <p:spPr>
            <a:xfrm flipH="1">
              <a:off x="3395980" y="4577080"/>
              <a:ext cx="10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CCF081A-E054-428B-A333-7376AF2FAE80}"/>
                </a:ext>
              </a:extLst>
            </p:cNvPr>
            <p:cNvCxnSpPr>
              <a:cxnSpLocks/>
            </p:cNvCxnSpPr>
            <p:nvPr/>
          </p:nvCxnSpPr>
          <p:spPr>
            <a:xfrm flipH="1">
              <a:off x="3395980" y="5078765"/>
              <a:ext cx="10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35BE22CF-2D18-448C-AAD6-B725A7E25B86}"/>
              </a:ext>
            </a:extLst>
          </p:cNvPr>
          <p:cNvGrpSpPr/>
          <p:nvPr/>
        </p:nvGrpSpPr>
        <p:grpSpPr>
          <a:xfrm>
            <a:off x="10109691" y="2624242"/>
            <a:ext cx="103105" cy="2325453"/>
            <a:chOff x="3395980" y="2636520"/>
            <a:chExt cx="108000" cy="3880382"/>
          </a:xfrm>
        </p:grpSpPr>
        <p:cxnSp>
          <p:nvCxnSpPr>
            <p:cNvPr id="39" name="Straight Connector 38">
              <a:extLst>
                <a:ext uri="{FF2B5EF4-FFF2-40B4-BE49-F238E27FC236}">
                  <a16:creationId xmlns:a16="http://schemas.microsoft.com/office/drawing/2014/main" id="{7840DB18-EFEB-4590-8D89-5B0EA2344934}"/>
                </a:ext>
              </a:extLst>
            </p:cNvPr>
            <p:cNvCxnSpPr>
              <a:cxnSpLocks/>
            </p:cNvCxnSpPr>
            <p:nvPr/>
          </p:nvCxnSpPr>
          <p:spPr>
            <a:xfrm flipH="1">
              <a:off x="3395980" y="2636520"/>
              <a:ext cx="10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E58DDCF-F764-46C8-935C-7731B437CAD2}"/>
                </a:ext>
              </a:extLst>
            </p:cNvPr>
            <p:cNvCxnSpPr>
              <a:cxnSpLocks/>
            </p:cNvCxnSpPr>
            <p:nvPr/>
          </p:nvCxnSpPr>
          <p:spPr>
            <a:xfrm flipH="1">
              <a:off x="3395980" y="3131820"/>
              <a:ext cx="10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FF7A40D-82C4-480B-9FFD-5946CDC40172}"/>
                </a:ext>
              </a:extLst>
            </p:cNvPr>
            <p:cNvCxnSpPr>
              <a:cxnSpLocks/>
            </p:cNvCxnSpPr>
            <p:nvPr/>
          </p:nvCxnSpPr>
          <p:spPr>
            <a:xfrm flipH="1">
              <a:off x="3395980" y="3601720"/>
              <a:ext cx="10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3D7D492-7813-4A4A-BBA2-2220A54D3CC3}"/>
                </a:ext>
              </a:extLst>
            </p:cNvPr>
            <p:cNvCxnSpPr>
              <a:cxnSpLocks/>
            </p:cNvCxnSpPr>
            <p:nvPr/>
          </p:nvCxnSpPr>
          <p:spPr>
            <a:xfrm flipH="1">
              <a:off x="3395980" y="4097020"/>
              <a:ext cx="10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74E7E04-4B11-4457-A4EA-219E489F7D59}"/>
                </a:ext>
              </a:extLst>
            </p:cNvPr>
            <p:cNvCxnSpPr>
              <a:cxnSpLocks/>
            </p:cNvCxnSpPr>
            <p:nvPr/>
          </p:nvCxnSpPr>
          <p:spPr>
            <a:xfrm flipH="1">
              <a:off x="3395980" y="4577080"/>
              <a:ext cx="10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734DE29-F226-40CC-99D8-32686A5A3B34}"/>
                </a:ext>
              </a:extLst>
            </p:cNvPr>
            <p:cNvCxnSpPr>
              <a:cxnSpLocks/>
            </p:cNvCxnSpPr>
            <p:nvPr/>
          </p:nvCxnSpPr>
          <p:spPr>
            <a:xfrm flipH="1">
              <a:off x="3395980" y="5072380"/>
              <a:ext cx="10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BB15CF7-D4A7-44F1-9C04-F8D0F6E57304}"/>
                </a:ext>
              </a:extLst>
            </p:cNvPr>
            <p:cNvCxnSpPr>
              <a:cxnSpLocks/>
            </p:cNvCxnSpPr>
            <p:nvPr/>
          </p:nvCxnSpPr>
          <p:spPr>
            <a:xfrm flipH="1">
              <a:off x="3395980" y="5541541"/>
              <a:ext cx="10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2798B13-D5CF-44B2-8A53-A626E8A55B4F}"/>
                </a:ext>
              </a:extLst>
            </p:cNvPr>
            <p:cNvCxnSpPr>
              <a:cxnSpLocks/>
            </p:cNvCxnSpPr>
            <p:nvPr/>
          </p:nvCxnSpPr>
          <p:spPr>
            <a:xfrm flipH="1">
              <a:off x="3395980" y="6021602"/>
              <a:ext cx="10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59382D0-B6A0-45DC-ADFE-AABBE9C1B0FB}"/>
                </a:ext>
              </a:extLst>
            </p:cNvPr>
            <p:cNvCxnSpPr>
              <a:cxnSpLocks/>
            </p:cNvCxnSpPr>
            <p:nvPr/>
          </p:nvCxnSpPr>
          <p:spPr>
            <a:xfrm flipH="1">
              <a:off x="3395980" y="6516902"/>
              <a:ext cx="10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594767FC-A53D-4DC5-9849-13242C952041}"/>
              </a:ext>
            </a:extLst>
          </p:cNvPr>
          <p:cNvGrpSpPr/>
          <p:nvPr/>
        </p:nvGrpSpPr>
        <p:grpSpPr>
          <a:xfrm rot="5400000">
            <a:off x="5310443" y="2479934"/>
            <a:ext cx="103105" cy="5035004"/>
            <a:chOff x="3395980" y="2636520"/>
            <a:chExt cx="108000" cy="5335345"/>
          </a:xfrm>
        </p:grpSpPr>
        <p:cxnSp>
          <p:nvCxnSpPr>
            <p:cNvPr id="49" name="Straight Connector 48">
              <a:extLst>
                <a:ext uri="{FF2B5EF4-FFF2-40B4-BE49-F238E27FC236}">
                  <a16:creationId xmlns:a16="http://schemas.microsoft.com/office/drawing/2014/main" id="{3823D523-AECE-467F-BC16-7A82CAB29E43}"/>
                </a:ext>
              </a:extLst>
            </p:cNvPr>
            <p:cNvCxnSpPr>
              <a:cxnSpLocks/>
            </p:cNvCxnSpPr>
            <p:nvPr/>
          </p:nvCxnSpPr>
          <p:spPr>
            <a:xfrm flipH="1">
              <a:off x="3395980" y="2636520"/>
              <a:ext cx="10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BFBC997-B848-4B7B-81A8-56A18682D42E}"/>
                </a:ext>
              </a:extLst>
            </p:cNvPr>
            <p:cNvCxnSpPr>
              <a:cxnSpLocks/>
            </p:cNvCxnSpPr>
            <p:nvPr/>
          </p:nvCxnSpPr>
          <p:spPr>
            <a:xfrm flipH="1">
              <a:off x="3395980" y="3131820"/>
              <a:ext cx="10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3B06A12-3269-45A4-A5AA-9607218BB542}"/>
                </a:ext>
              </a:extLst>
            </p:cNvPr>
            <p:cNvCxnSpPr>
              <a:cxnSpLocks/>
            </p:cNvCxnSpPr>
            <p:nvPr/>
          </p:nvCxnSpPr>
          <p:spPr>
            <a:xfrm flipH="1">
              <a:off x="3395980" y="3601720"/>
              <a:ext cx="10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B5222EF-33FF-4A82-9F40-3E335B8B72DC}"/>
                </a:ext>
              </a:extLst>
            </p:cNvPr>
            <p:cNvCxnSpPr>
              <a:cxnSpLocks/>
            </p:cNvCxnSpPr>
            <p:nvPr/>
          </p:nvCxnSpPr>
          <p:spPr>
            <a:xfrm flipH="1">
              <a:off x="3395980" y="4097020"/>
              <a:ext cx="10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62111D70-F0ED-429B-864A-CC436E30AE33}"/>
                </a:ext>
              </a:extLst>
            </p:cNvPr>
            <p:cNvCxnSpPr>
              <a:cxnSpLocks/>
            </p:cNvCxnSpPr>
            <p:nvPr/>
          </p:nvCxnSpPr>
          <p:spPr>
            <a:xfrm flipH="1">
              <a:off x="3395980" y="4577080"/>
              <a:ext cx="10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9A40950-CC87-4C98-89AC-4AA2FB6EE918}"/>
                </a:ext>
              </a:extLst>
            </p:cNvPr>
            <p:cNvCxnSpPr>
              <a:cxnSpLocks/>
            </p:cNvCxnSpPr>
            <p:nvPr/>
          </p:nvCxnSpPr>
          <p:spPr>
            <a:xfrm flipH="1">
              <a:off x="3395980" y="5072380"/>
              <a:ext cx="10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11DE429-9D1E-4AA6-8106-2CEE284A206E}"/>
                </a:ext>
              </a:extLst>
            </p:cNvPr>
            <p:cNvCxnSpPr>
              <a:cxnSpLocks/>
            </p:cNvCxnSpPr>
            <p:nvPr/>
          </p:nvCxnSpPr>
          <p:spPr>
            <a:xfrm flipH="1">
              <a:off x="3395980" y="5541541"/>
              <a:ext cx="10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9A85973-6AA6-431C-8D26-C2B75F38BC51}"/>
                </a:ext>
              </a:extLst>
            </p:cNvPr>
            <p:cNvCxnSpPr>
              <a:cxnSpLocks/>
            </p:cNvCxnSpPr>
            <p:nvPr/>
          </p:nvCxnSpPr>
          <p:spPr>
            <a:xfrm flipH="1">
              <a:off x="3395980" y="6021602"/>
              <a:ext cx="10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13CA2C3-030A-478C-B959-C4A02A024026}"/>
                </a:ext>
              </a:extLst>
            </p:cNvPr>
            <p:cNvCxnSpPr>
              <a:cxnSpLocks/>
            </p:cNvCxnSpPr>
            <p:nvPr/>
          </p:nvCxnSpPr>
          <p:spPr>
            <a:xfrm flipH="1">
              <a:off x="3395980" y="6516902"/>
              <a:ext cx="10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3DC0CD3-BC54-4DB7-9C6C-A9691724F3DA}"/>
                </a:ext>
              </a:extLst>
            </p:cNvPr>
            <p:cNvCxnSpPr>
              <a:cxnSpLocks/>
            </p:cNvCxnSpPr>
            <p:nvPr/>
          </p:nvCxnSpPr>
          <p:spPr>
            <a:xfrm flipH="1">
              <a:off x="3395980" y="7022643"/>
              <a:ext cx="10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1BF3FE3-B017-4469-BAB8-1487703DC2E3}"/>
                </a:ext>
              </a:extLst>
            </p:cNvPr>
            <p:cNvCxnSpPr>
              <a:cxnSpLocks/>
            </p:cNvCxnSpPr>
            <p:nvPr/>
          </p:nvCxnSpPr>
          <p:spPr>
            <a:xfrm flipH="1">
              <a:off x="3395980" y="7491805"/>
              <a:ext cx="10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4092E79-8D53-4591-863B-D96E41BB538F}"/>
                </a:ext>
              </a:extLst>
            </p:cNvPr>
            <p:cNvCxnSpPr>
              <a:cxnSpLocks/>
            </p:cNvCxnSpPr>
            <p:nvPr/>
          </p:nvCxnSpPr>
          <p:spPr>
            <a:xfrm flipH="1">
              <a:off x="3395980" y="7971865"/>
              <a:ext cx="10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3" name="TextBox 62">
            <a:extLst>
              <a:ext uri="{FF2B5EF4-FFF2-40B4-BE49-F238E27FC236}">
                <a16:creationId xmlns:a16="http://schemas.microsoft.com/office/drawing/2014/main" id="{AC8799C2-B44A-4D35-90F0-B5320C73D11F}"/>
              </a:ext>
            </a:extLst>
          </p:cNvPr>
          <p:cNvSpPr txBox="1"/>
          <p:nvPr/>
        </p:nvSpPr>
        <p:spPr>
          <a:xfrm>
            <a:off x="1981796" y="2524876"/>
            <a:ext cx="569749" cy="196415"/>
          </a:xfrm>
          <a:prstGeom prst="rect">
            <a:avLst/>
          </a:prstGeom>
          <a:noFill/>
        </p:spPr>
        <p:txBody>
          <a:bodyPr wrap="square" lIns="0" tIns="0" rIns="0" bIns="0" rtlCol="0">
            <a:noAutofit/>
          </a:bodyPr>
          <a:lstStyle/>
          <a:p>
            <a:pPr algn="r"/>
            <a:r>
              <a:rPr lang="en-US" sz="1200" dirty="0">
                <a:solidFill>
                  <a:schemeClr val="accent2"/>
                </a:solidFill>
                <a:latin typeface="Arial" panose="020B0604020202020204" pitchFamily="34" charset="0"/>
              </a:rPr>
              <a:t>100,000</a:t>
            </a:r>
            <a:endParaRPr lang="en-GB" sz="1200" dirty="0">
              <a:solidFill>
                <a:schemeClr val="accent2"/>
              </a:solidFill>
              <a:latin typeface="Arial" panose="020B0604020202020204" pitchFamily="34" charset="0"/>
            </a:endParaRPr>
          </a:p>
        </p:txBody>
      </p:sp>
      <p:sp>
        <p:nvSpPr>
          <p:cNvPr id="64" name="TextBox 63">
            <a:extLst>
              <a:ext uri="{FF2B5EF4-FFF2-40B4-BE49-F238E27FC236}">
                <a16:creationId xmlns:a16="http://schemas.microsoft.com/office/drawing/2014/main" id="{71E3A68C-4D73-4301-9010-0C7B0EE6B5AE}"/>
              </a:ext>
            </a:extLst>
          </p:cNvPr>
          <p:cNvSpPr txBox="1"/>
          <p:nvPr/>
        </p:nvSpPr>
        <p:spPr>
          <a:xfrm>
            <a:off x="1981796" y="2990452"/>
            <a:ext cx="569749" cy="196415"/>
          </a:xfrm>
          <a:prstGeom prst="rect">
            <a:avLst/>
          </a:prstGeom>
          <a:noFill/>
        </p:spPr>
        <p:txBody>
          <a:bodyPr wrap="square" lIns="0" tIns="0" rIns="0" bIns="0" rtlCol="0">
            <a:noAutofit/>
          </a:bodyPr>
          <a:lstStyle/>
          <a:p>
            <a:pPr algn="r"/>
            <a:r>
              <a:rPr lang="en-US" sz="1200" dirty="0">
                <a:solidFill>
                  <a:schemeClr val="accent2"/>
                </a:solidFill>
                <a:latin typeface="Arial" panose="020B0604020202020204" pitchFamily="34" charset="0"/>
              </a:rPr>
              <a:t>10,000</a:t>
            </a:r>
            <a:endParaRPr lang="en-GB" sz="1200" dirty="0">
              <a:solidFill>
                <a:schemeClr val="accent2"/>
              </a:solidFill>
              <a:latin typeface="Arial" panose="020B0604020202020204" pitchFamily="34" charset="0"/>
            </a:endParaRPr>
          </a:p>
        </p:txBody>
      </p:sp>
      <p:sp>
        <p:nvSpPr>
          <p:cNvPr id="65" name="TextBox 64">
            <a:extLst>
              <a:ext uri="{FF2B5EF4-FFF2-40B4-BE49-F238E27FC236}">
                <a16:creationId xmlns:a16="http://schemas.microsoft.com/office/drawing/2014/main" id="{31480809-E3C8-4E88-9CD6-190BB9B5EDC6}"/>
              </a:ext>
            </a:extLst>
          </p:cNvPr>
          <p:cNvSpPr txBox="1"/>
          <p:nvPr/>
        </p:nvSpPr>
        <p:spPr>
          <a:xfrm>
            <a:off x="1981796" y="3441478"/>
            <a:ext cx="569749" cy="196415"/>
          </a:xfrm>
          <a:prstGeom prst="rect">
            <a:avLst/>
          </a:prstGeom>
          <a:noFill/>
        </p:spPr>
        <p:txBody>
          <a:bodyPr wrap="square" lIns="0" tIns="0" rIns="0" bIns="0" rtlCol="0">
            <a:noAutofit/>
          </a:bodyPr>
          <a:lstStyle/>
          <a:p>
            <a:pPr algn="r"/>
            <a:r>
              <a:rPr lang="en-US" sz="1200" dirty="0">
                <a:solidFill>
                  <a:schemeClr val="accent2"/>
                </a:solidFill>
                <a:latin typeface="Arial" panose="020B0604020202020204" pitchFamily="34" charset="0"/>
              </a:rPr>
              <a:t>1,000</a:t>
            </a:r>
            <a:endParaRPr lang="en-GB" sz="1200" dirty="0">
              <a:solidFill>
                <a:schemeClr val="accent2"/>
              </a:solidFill>
              <a:latin typeface="Arial" panose="020B0604020202020204" pitchFamily="34" charset="0"/>
            </a:endParaRPr>
          </a:p>
        </p:txBody>
      </p:sp>
      <p:sp>
        <p:nvSpPr>
          <p:cNvPr id="66" name="TextBox 65">
            <a:extLst>
              <a:ext uri="{FF2B5EF4-FFF2-40B4-BE49-F238E27FC236}">
                <a16:creationId xmlns:a16="http://schemas.microsoft.com/office/drawing/2014/main" id="{EB48AFE9-452C-4D05-AF7E-2C5911EB3D5A}"/>
              </a:ext>
            </a:extLst>
          </p:cNvPr>
          <p:cNvSpPr txBox="1"/>
          <p:nvPr/>
        </p:nvSpPr>
        <p:spPr>
          <a:xfrm>
            <a:off x="1981796" y="3933427"/>
            <a:ext cx="569749" cy="196415"/>
          </a:xfrm>
          <a:prstGeom prst="rect">
            <a:avLst/>
          </a:prstGeom>
          <a:noFill/>
        </p:spPr>
        <p:txBody>
          <a:bodyPr wrap="square" lIns="0" tIns="0" rIns="0" bIns="0" rtlCol="0">
            <a:noAutofit/>
          </a:bodyPr>
          <a:lstStyle/>
          <a:p>
            <a:pPr algn="r"/>
            <a:r>
              <a:rPr lang="en-US" sz="1200" dirty="0">
                <a:solidFill>
                  <a:schemeClr val="accent2"/>
                </a:solidFill>
                <a:latin typeface="Arial" panose="020B0604020202020204" pitchFamily="34" charset="0"/>
              </a:rPr>
              <a:t>100</a:t>
            </a:r>
            <a:endParaRPr lang="en-GB" sz="1200" dirty="0">
              <a:solidFill>
                <a:schemeClr val="accent2"/>
              </a:solidFill>
              <a:latin typeface="Arial" panose="020B0604020202020204" pitchFamily="34" charset="0"/>
            </a:endParaRPr>
          </a:p>
        </p:txBody>
      </p:sp>
      <p:sp>
        <p:nvSpPr>
          <p:cNvPr id="67" name="TextBox 66">
            <a:extLst>
              <a:ext uri="{FF2B5EF4-FFF2-40B4-BE49-F238E27FC236}">
                <a16:creationId xmlns:a16="http://schemas.microsoft.com/office/drawing/2014/main" id="{5A961084-0061-4432-9116-F1F861E69CBA}"/>
              </a:ext>
            </a:extLst>
          </p:cNvPr>
          <p:cNvSpPr txBox="1"/>
          <p:nvPr/>
        </p:nvSpPr>
        <p:spPr>
          <a:xfrm>
            <a:off x="1981796" y="4399003"/>
            <a:ext cx="569749" cy="196415"/>
          </a:xfrm>
          <a:prstGeom prst="rect">
            <a:avLst/>
          </a:prstGeom>
          <a:noFill/>
        </p:spPr>
        <p:txBody>
          <a:bodyPr wrap="square" lIns="0" tIns="0" rIns="0" bIns="0" rtlCol="0">
            <a:noAutofit/>
          </a:bodyPr>
          <a:lstStyle/>
          <a:p>
            <a:pPr algn="r"/>
            <a:r>
              <a:rPr lang="en-US" sz="1200" dirty="0">
                <a:solidFill>
                  <a:schemeClr val="accent2"/>
                </a:solidFill>
                <a:latin typeface="Arial" panose="020B0604020202020204" pitchFamily="34" charset="0"/>
              </a:rPr>
              <a:t>10</a:t>
            </a:r>
            <a:endParaRPr lang="en-GB" sz="1200" dirty="0">
              <a:solidFill>
                <a:schemeClr val="accent2"/>
              </a:solidFill>
              <a:latin typeface="Arial" panose="020B0604020202020204" pitchFamily="34" charset="0"/>
            </a:endParaRPr>
          </a:p>
        </p:txBody>
      </p:sp>
      <p:sp>
        <p:nvSpPr>
          <p:cNvPr id="68" name="TextBox 67">
            <a:extLst>
              <a:ext uri="{FF2B5EF4-FFF2-40B4-BE49-F238E27FC236}">
                <a16:creationId xmlns:a16="http://schemas.microsoft.com/office/drawing/2014/main" id="{4E2A9F9B-D6E0-4113-901C-EE29B8652D2D}"/>
              </a:ext>
            </a:extLst>
          </p:cNvPr>
          <p:cNvSpPr txBox="1"/>
          <p:nvPr/>
        </p:nvSpPr>
        <p:spPr>
          <a:xfrm>
            <a:off x="1981796" y="4857303"/>
            <a:ext cx="569749" cy="196415"/>
          </a:xfrm>
          <a:prstGeom prst="rect">
            <a:avLst/>
          </a:prstGeom>
          <a:noFill/>
        </p:spPr>
        <p:txBody>
          <a:bodyPr wrap="square" lIns="0" tIns="0" rIns="0" bIns="0" rtlCol="0">
            <a:noAutofit/>
          </a:bodyPr>
          <a:lstStyle/>
          <a:p>
            <a:pPr algn="r"/>
            <a:r>
              <a:rPr lang="en-US" sz="1200" dirty="0">
                <a:solidFill>
                  <a:schemeClr val="accent2"/>
                </a:solidFill>
                <a:latin typeface="Arial" panose="020B0604020202020204" pitchFamily="34" charset="0"/>
              </a:rPr>
              <a:t>1</a:t>
            </a:r>
            <a:endParaRPr lang="en-GB" sz="1200" dirty="0">
              <a:solidFill>
                <a:schemeClr val="accent2"/>
              </a:solidFill>
              <a:latin typeface="Arial" panose="020B0604020202020204" pitchFamily="34" charset="0"/>
            </a:endParaRPr>
          </a:p>
        </p:txBody>
      </p:sp>
      <p:sp>
        <p:nvSpPr>
          <p:cNvPr id="69" name="TextBox 68">
            <a:extLst>
              <a:ext uri="{FF2B5EF4-FFF2-40B4-BE49-F238E27FC236}">
                <a16:creationId xmlns:a16="http://schemas.microsoft.com/office/drawing/2014/main" id="{97B16A09-C14A-458F-9618-713D9F38FFB6}"/>
              </a:ext>
            </a:extLst>
          </p:cNvPr>
          <p:cNvSpPr txBox="1"/>
          <p:nvPr/>
        </p:nvSpPr>
        <p:spPr>
          <a:xfrm>
            <a:off x="10240569" y="4555595"/>
            <a:ext cx="347436" cy="196415"/>
          </a:xfrm>
          <a:prstGeom prst="rect">
            <a:avLst/>
          </a:prstGeom>
          <a:noFill/>
        </p:spPr>
        <p:txBody>
          <a:bodyPr wrap="square" lIns="0" tIns="0" rIns="0" bIns="0" rtlCol="0">
            <a:noAutofit/>
          </a:bodyPr>
          <a:lstStyle/>
          <a:p>
            <a:r>
              <a:rPr lang="en-US" sz="1100" dirty="0">
                <a:solidFill>
                  <a:schemeClr val="accent2"/>
                </a:solidFill>
                <a:latin typeface="Arial" panose="020B0604020202020204" pitchFamily="34" charset="0"/>
              </a:rPr>
              <a:t>100</a:t>
            </a:r>
            <a:endParaRPr lang="en-GB" sz="1100" dirty="0">
              <a:solidFill>
                <a:schemeClr val="accent2"/>
              </a:solidFill>
              <a:latin typeface="Arial" panose="020B0604020202020204" pitchFamily="34" charset="0"/>
            </a:endParaRPr>
          </a:p>
        </p:txBody>
      </p:sp>
      <p:sp>
        <p:nvSpPr>
          <p:cNvPr id="70" name="TextBox 69">
            <a:extLst>
              <a:ext uri="{FF2B5EF4-FFF2-40B4-BE49-F238E27FC236}">
                <a16:creationId xmlns:a16="http://schemas.microsoft.com/office/drawing/2014/main" id="{3A29EDE5-0998-4A70-84ED-F1527540CCD7}"/>
              </a:ext>
            </a:extLst>
          </p:cNvPr>
          <p:cNvSpPr txBox="1"/>
          <p:nvPr/>
        </p:nvSpPr>
        <p:spPr>
          <a:xfrm>
            <a:off x="10240569" y="4851207"/>
            <a:ext cx="347436" cy="196415"/>
          </a:xfrm>
          <a:prstGeom prst="rect">
            <a:avLst/>
          </a:prstGeom>
          <a:noFill/>
        </p:spPr>
        <p:txBody>
          <a:bodyPr wrap="square" lIns="0" tIns="0" rIns="0" bIns="0" rtlCol="0">
            <a:noAutofit/>
          </a:bodyPr>
          <a:lstStyle/>
          <a:p>
            <a:r>
              <a:rPr lang="en-US" sz="1100" dirty="0">
                <a:solidFill>
                  <a:schemeClr val="accent2"/>
                </a:solidFill>
                <a:latin typeface="Arial" panose="020B0604020202020204" pitchFamily="34" charset="0"/>
              </a:rPr>
              <a:t>1</a:t>
            </a:r>
            <a:endParaRPr lang="en-GB" sz="1100" dirty="0">
              <a:solidFill>
                <a:schemeClr val="accent2"/>
              </a:solidFill>
              <a:latin typeface="Arial" panose="020B0604020202020204" pitchFamily="34" charset="0"/>
            </a:endParaRPr>
          </a:p>
        </p:txBody>
      </p:sp>
      <p:sp>
        <p:nvSpPr>
          <p:cNvPr id="71" name="TextBox 70">
            <a:extLst>
              <a:ext uri="{FF2B5EF4-FFF2-40B4-BE49-F238E27FC236}">
                <a16:creationId xmlns:a16="http://schemas.microsoft.com/office/drawing/2014/main" id="{3CF56B8B-D2D1-4361-A0AF-8504CC54AA9A}"/>
              </a:ext>
            </a:extLst>
          </p:cNvPr>
          <p:cNvSpPr txBox="1"/>
          <p:nvPr/>
        </p:nvSpPr>
        <p:spPr>
          <a:xfrm>
            <a:off x="10240569" y="4269460"/>
            <a:ext cx="347436" cy="196415"/>
          </a:xfrm>
          <a:prstGeom prst="rect">
            <a:avLst/>
          </a:prstGeom>
          <a:noFill/>
        </p:spPr>
        <p:txBody>
          <a:bodyPr wrap="square" lIns="0" tIns="0" rIns="0" bIns="0" rtlCol="0">
            <a:noAutofit/>
          </a:bodyPr>
          <a:lstStyle/>
          <a:p>
            <a:r>
              <a:rPr lang="en-US" sz="1100" dirty="0">
                <a:solidFill>
                  <a:schemeClr val="accent2"/>
                </a:solidFill>
                <a:latin typeface="Arial" panose="020B0604020202020204" pitchFamily="34" charset="0"/>
              </a:rPr>
              <a:t>200</a:t>
            </a:r>
            <a:endParaRPr lang="en-GB" sz="1100" dirty="0">
              <a:solidFill>
                <a:schemeClr val="accent2"/>
              </a:solidFill>
              <a:latin typeface="Arial" panose="020B0604020202020204" pitchFamily="34" charset="0"/>
            </a:endParaRPr>
          </a:p>
        </p:txBody>
      </p:sp>
      <p:sp>
        <p:nvSpPr>
          <p:cNvPr id="75" name="TextBox 74">
            <a:extLst>
              <a:ext uri="{FF2B5EF4-FFF2-40B4-BE49-F238E27FC236}">
                <a16:creationId xmlns:a16="http://schemas.microsoft.com/office/drawing/2014/main" id="{5325DB91-57B6-48CD-8C81-4786D0305928}"/>
              </a:ext>
            </a:extLst>
          </p:cNvPr>
          <p:cNvSpPr txBox="1"/>
          <p:nvPr/>
        </p:nvSpPr>
        <p:spPr>
          <a:xfrm>
            <a:off x="10240569" y="2827804"/>
            <a:ext cx="347436" cy="196415"/>
          </a:xfrm>
          <a:prstGeom prst="rect">
            <a:avLst/>
          </a:prstGeom>
          <a:noFill/>
        </p:spPr>
        <p:txBody>
          <a:bodyPr wrap="square" lIns="0" tIns="0" rIns="0" bIns="0" rtlCol="0">
            <a:noAutofit/>
          </a:bodyPr>
          <a:lstStyle/>
          <a:p>
            <a:r>
              <a:rPr lang="en-US" sz="1100" dirty="0">
                <a:solidFill>
                  <a:schemeClr val="accent2"/>
                </a:solidFill>
                <a:latin typeface="Arial" panose="020B0604020202020204" pitchFamily="34" charset="0"/>
              </a:rPr>
              <a:t>700</a:t>
            </a:r>
            <a:endParaRPr lang="en-GB" sz="1100" dirty="0">
              <a:solidFill>
                <a:schemeClr val="accent2"/>
              </a:solidFill>
              <a:latin typeface="Arial" panose="020B0604020202020204" pitchFamily="34" charset="0"/>
            </a:endParaRPr>
          </a:p>
        </p:txBody>
      </p:sp>
      <p:sp>
        <p:nvSpPr>
          <p:cNvPr id="77" name="TextBox 76">
            <a:extLst>
              <a:ext uri="{FF2B5EF4-FFF2-40B4-BE49-F238E27FC236}">
                <a16:creationId xmlns:a16="http://schemas.microsoft.com/office/drawing/2014/main" id="{06122E34-21BA-4D59-9D46-352482B2F167}"/>
              </a:ext>
            </a:extLst>
          </p:cNvPr>
          <p:cNvSpPr txBox="1"/>
          <p:nvPr/>
        </p:nvSpPr>
        <p:spPr>
          <a:xfrm>
            <a:off x="10240569" y="2534049"/>
            <a:ext cx="347436" cy="196415"/>
          </a:xfrm>
          <a:prstGeom prst="rect">
            <a:avLst/>
          </a:prstGeom>
          <a:noFill/>
        </p:spPr>
        <p:txBody>
          <a:bodyPr wrap="square" lIns="0" tIns="0" rIns="0" bIns="0" rtlCol="0">
            <a:noAutofit/>
          </a:bodyPr>
          <a:lstStyle/>
          <a:p>
            <a:r>
              <a:rPr lang="en-US" sz="1100" dirty="0">
                <a:solidFill>
                  <a:schemeClr val="accent2"/>
                </a:solidFill>
                <a:latin typeface="Arial" panose="020B0604020202020204" pitchFamily="34" charset="0"/>
              </a:rPr>
              <a:t>800</a:t>
            </a:r>
            <a:endParaRPr lang="en-GB" sz="1100" dirty="0">
              <a:solidFill>
                <a:schemeClr val="accent2"/>
              </a:solidFill>
              <a:latin typeface="Arial" panose="020B0604020202020204" pitchFamily="34" charset="0"/>
            </a:endParaRPr>
          </a:p>
        </p:txBody>
      </p:sp>
      <p:sp>
        <p:nvSpPr>
          <p:cNvPr id="78" name="TextBox 77">
            <a:extLst>
              <a:ext uri="{FF2B5EF4-FFF2-40B4-BE49-F238E27FC236}">
                <a16:creationId xmlns:a16="http://schemas.microsoft.com/office/drawing/2014/main" id="{BEA6ADDB-AF3F-4C88-92D0-E9317C7762E7}"/>
              </a:ext>
            </a:extLst>
          </p:cNvPr>
          <p:cNvSpPr txBox="1"/>
          <p:nvPr/>
        </p:nvSpPr>
        <p:spPr>
          <a:xfrm>
            <a:off x="2675774" y="5064516"/>
            <a:ext cx="347436" cy="196415"/>
          </a:xfrm>
          <a:prstGeom prst="rect">
            <a:avLst/>
          </a:prstGeom>
          <a:noFill/>
        </p:spPr>
        <p:txBody>
          <a:bodyPr wrap="square" lIns="0" tIns="0" rIns="0" bIns="0" rtlCol="0">
            <a:noAutofit/>
          </a:bodyPr>
          <a:lstStyle/>
          <a:p>
            <a:pPr algn="ctr"/>
            <a:r>
              <a:rPr lang="en-US" sz="1200" dirty="0">
                <a:solidFill>
                  <a:schemeClr val="accent2"/>
                </a:solidFill>
                <a:latin typeface="Arial" panose="020B0604020202020204" pitchFamily="34" charset="0"/>
              </a:rPr>
              <a:t>0</a:t>
            </a:r>
            <a:endParaRPr lang="en-GB" sz="1200" dirty="0">
              <a:solidFill>
                <a:schemeClr val="accent2"/>
              </a:solidFill>
              <a:latin typeface="Arial" panose="020B0604020202020204" pitchFamily="34" charset="0"/>
            </a:endParaRPr>
          </a:p>
        </p:txBody>
      </p:sp>
      <p:sp>
        <p:nvSpPr>
          <p:cNvPr id="79" name="TextBox 78">
            <a:extLst>
              <a:ext uri="{FF2B5EF4-FFF2-40B4-BE49-F238E27FC236}">
                <a16:creationId xmlns:a16="http://schemas.microsoft.com/office/drawing/2014/main" id="{7262EBBE-203E-4DA3-BA69-D520CB2945DA}"/>
              </a:ext>
            </a:extLst>
          </p:cNvPr>
          <p:cNvSpPr txBox="1"/>
          <p:nvPr/>
        </p:nvSpPr>
        <p:spPr>
          <a:xfrm>
            <a:off x="3123614" y="5064516"/>
            <a:ext cx="347436" cy="196415"/>
          </a:xfrm>
          <a:prstGeom prst="rect">
            <a:avLst/>
          </a:prstGeom>
          <a:noFill/>
        </p:spPr>
        <p:txBody>
          <a:bodyPr wrap="square" lIns="0" tIns="0" rIns="0" bIns="0" rtlCol="0">
            <a:noAutofit/>
          </a:bodyPr>
          <a:lstStyle/>
          <a:p>
            <a:pPr algn="ctr"/>
            <a:r>
              <a:rPr lang="en-US" sz="1200" dirty="0">
                <a:solidFill>
                  <a:schemeClr val="accent2"/>
                </a:solidFill>
                <a:latin typeface="Arial" panose="020B0604020202020204" pitchFamily="34" charset="0"/>
              </a:rPr>
              <a:t>4</a:t>
            </a:r>
            <a:endParaRPr lang="en-GB" sz="1200" dirty="0">
              <a:solidFill>
                <a:schemeClr val="accent2"/>
              </a:solidFill>
              <a:latin typeface="Arial" panose="020B0604020202020204" pitchFamily="34" charset="0"/>
            </a:endParaRPr>
          </a:p>
        </p:txBody>
      </p:sp>
      <p:sp>
        <p:nvSpPr>
          <p:cNvPr id="80" name="TextBox 79">
            <a:extLst>
              <a:ext uri="{FF2B5EF4-FFF2-40B4-BE49-F238E27FC236}">
                <a16:creationId xmlns:a16="http://schemas.microsoft.com/office/drawing/2014/main" id="{029525C8-2DA7-4425-92E9-F191A4F9E4E3}"/>
              </a:ext>
            </a:extLst>
          </p:cNvPr>
          <p:cNvSpPr txBox="1"/>
          <p:nvPr/>
        </p:nvSpPr>
        <p:spPr>
          <a:xfrm>
            <a:off x="3566187" y="5064516"/>
            <a:ext cx="347436" cy="196415"/>
          </a:xfrm>
          <a:prstGeom prst="rect">
            <a:avLst/>
          </a:prstGeom>
          <a:noFill/>
        </p:spPr>
        <p:txBody>
          <a:bodyPr wrap="square" lIns="0" tIns="0" rIns="0" bIns="0" rtlCol="0">
            <a:noAutofit/>
          </a:bodyPr>
          <a:lstStyle/>
          <a:p>
            <a:pPr algn="ctr"/>
            <a:r>
              <a:rPr lang="en-US" sz="1200" dirty="0">
                <a:solidFill>
                  <a:schemeClr val="accent2"/>
                </a:solidFill>
                <a:latin typeface="Arial" panose="020B0604020202020204" pitchFamily="34" charset="0"/>
              </a:rPr>
              <a:t>8</a:t>
            </a:r>
            <a:endParaRPr lang="en-GB" sz="1200" dirty="0">
              <a:solidFill>
                <a:schemeClr val="accent2"/>
              </a:solidFill>
              <a:latin typeface="Arial" panose="020B0604020202020204" pitchFamily="34" charset="0"/>
            </a:endParaRPr>
          </a:p>
        </p:txBody>
      </p:sp>
      <p:sp>
        <p:nvSpPr>
          <p:cNvPr id="81" name="TextBox 80">
            <a:extLst>
              <a:ext uri="{FF2B5EF4-FFF2-40B4-BE49-F238E27FC236}">
                <a16:creationId xmlns:a16="http://schemas.microsoft.com/office/drawing/2014/main" id="{CF40E116-F4C7-443E-8A26-141E185BB8B5}"/>
              </a:ext>
            </a:extLst>
          </p:cNvPr>
          <p:cNvSpPr txBox="1"/>
          <p:nvPr/>
        </p:nvSpPr>
        <p:spPr>
          <a:xfrm>
            <a:off x="4044507" y="5064516"/>
            <a:ext cx="347436" cy="196415"/>
          </a:xfrm>
          <a:prstGeom prst="rect">
            <a:avLst/>
          </a:prstGeom>
          <a:noFill/>
        </p:spPr>
        <p:txBody>
          <a:bodyPr wrap="square" lIns="0" tIns="0" rIns="0" bIns="0" rtlCol="0">
            <a:noAutofit/>
          </a:bodyPr>
          <a:lstStyle/>
          <a:p>
            <a:pPr algn="ctr"/>
            <a:r>
              <a:rPr lang="en-US" sz="1200" dirty="0">
                <a:solidFill>
                  <a:schemeClr val="accent2"/>
                </a:solidFill>
                <a:latin typeface="Arial" panose="020B0604020202020204" pitchFamily="34" charset="0"/>
              </a:rPr>
              <a:t>16</a:t>
            </a:r>
            <a:endParaRPr lang="en-GB" sz="1200" dirty="0">
              <a:solidFill>
                <a:schemeClr val="accent2"/>
              </a:solidFill>
              <a:latin typeface="Arial" panose="020B0604020202020204" pitchFamily="34" charset="0"/>
            </a:endParaRPr>
          </a:p>
        </p:txBody>
      </p:sp>
      <p:sp>
        <p:nvSpPr>
          <p:cNvPr id="82" name="TextBox 81">
            <a:extLst>
              <a:ext uri="{FF2B5EF4-FFF2-40B4-BE49-F238E27FC236}">
                <a16:creationId xmlns:a16="http://schemas.microsoft.com/office/drawing/2014/main" id="{EA37D586-6B52-4018-9616-5B24961196D3}"/>
              </a:ext>
            </a:extLst>
          </p:cNvPr>
          <p:cNvSpPr txBox="1"/>
          <p:nvPr/>
        </p:nvSpPr>
        <p:spPr>
          <a:xfrm>
            <a:off x="4514521" y="5064516"/>
            <a:ext cx="347436" cy="196415"/>
          </a:xfrm>
          <a:prstGeom prst="rect">
            <a:avLst/>
          </a:prstGeom>
          <a:noFill/>
        </p:spPr>
        <p:txBody>
          <a:bodyPr wrap="square" lIns="0" tIns="0" rIns="0" bIns="0" rtlCol="0">
            <a:noAutofit/>
          </a:bodyPr>
          <a:lstStyle/>
          <a:p>
            <a:pPr algn="ctr"/>
            <a:r>
              <a:rPr lang="en-US" sz="1200" dirty="0">
                <a:solidFill>
                  <a:schemeClr val="accent2"/>
                </a:solidFill>
                <a:latin typeface="Arial" panose="020B0604020202020204" pitchFamily="34" charset="0"/>
              </a:rPr>
              <a:t>24</a:t>
            </a:r>
            <a:endParaRPr lang="en-GB" sz="1200" dirty="0">
              <a:solidFill>
                <a:schemeClr val="accent2"/>
              </a:solidFill>
              <a:latin typeface="Arial" panose="020B0604020202020204" pitchFamily="34" charset="0"/>
            </a:endParaRPr>
          </a:p>
        </p:txBody>
      </p:sp>
      <p:sp>
        <p:nvSpPr>
          <p:cNvPr id="83" name="TextBox 82">
            <a:extLst>
              <a:ext uri="{FF2B5EF4-FFF2-40B4-BE49-F238E27FC236}">
                <a16:creationId xmlns:a16="http://schemas.microsoft.com/office/drawing/2014/main" id="{A43A0BA4-6931-4D49-85FF-4AC737B0E788}"/>
              </a:ext>
            </a:extLst>
          </p:cNvPr>
          <p:cNvSpPr txBox="1"/>
          <p:nvPr/>
        </p:nvSpPr>
        <p:spPr>
          <a:xfrm>
            <a:off x="4969554" y="5064516"/>
            <a:ext cx="347436" cy="196415"/>
          </a:xfrm>
          <a:prstGeom prst="rect">
            <a:avLst/>
          </a:prstGeom>
          <a:noFill/>
        </p:spPr>
        <p:txBody>
          <a:bodyPr wrap="square" lIns="0" tIns="0" rIns="0" bIns="0" rtlCol="0">
            <a:noAutofit/>
          </a:bodyPr>
          <a:lstStyle/>
          <a:p>
            <a:pPr algn="ctr"/>
            <a:r>
              <a:rPr lang="en-US" sz="1200" dirty="0">
                <a:solidFill>
                  <a:schemeClr val="accent2"/>
                </a:solidFill>
                <a:latin typeface="Arial" panose="020B0604020202020204" pitchFamily="34" charset="0"/>
              </a:rPr>
              <a:t>36</a:t>
            </a:r>
            <a:endParaRPr lang="en-GB" sz="1200" dirty="0">
              <a:solidFill>
                <a:schemeClr val="accent2"/>
              </a:solidFill>
              <a:latin typeface="Arial" panose="020B0604020202020204" pitchFamily="34" charset="0"/>
            </a:endParaRPr>
          </a:p>
        </p:txBody>
      </p:sp>
      <p:sp>
        <p:nvSpPr>
          <p:cNvPr id="84" name="TextBox 83">
            <a:extLst>
              <a:ext uri="{FF2B5EF4-FFF2-40B4-BE49-F238E27FC236}">
                <a16:creationId xmlns:a16="http://schemas.microsoft.com/office/drawing/2014/main" id="{2B8B6E4F-9738-4A35-9E3C-559833AB33D5}"/>
              </a:ext>
            </a:extLst>
          </p:cNvPr>
          <p:cNvSpPr txBox="1"/>
          <p:nvPr/>
        </p:nvSpPr>
        <p:spPr>
          <a:xfrm>
            <a:off x="5412127" y="5064516"/>
            <a:ext cx="347436" cy="196415"/>
          </a:xfrm>
          <a:prstGeom prst="rect">
            <a:avLst/>
          </a:prstGeom>
          <a:noFill/>
        </p:spPr>
        <p:txBody>
          <a:bodyPr wrap="square" lIns="0" tIns="0" rIns="0" bIns="0" rtlCol="0">
            <a:noAutofit/>
          </a:bodyPr>
          <a:lstStyle/>
          <a:p>
            <a:pPr algn="ctr"/>
            <a:r>
              <a:rPr lang="en-US" sz="1200" dirty="0">
                <a:solidFill>
                  <a:schemeClr val="accent2"/>
                </a:solidFill>
                <a:latin typeface="Arial" panose="020B0604020202020204" pitchFamily="34" charset="0"/>
              </a:rPr>
              <a:t>48</a:t>
            </a:r>
            <a:endParaRPr lang="en-GB" sz="1200" dirty="0">
              <a:solidFill>
                <a:schemeClr val="accent2"/>
              </a:solidFill>
              <a:latin typeface="Arial" panose="020B0604020202020204" pitchFamily="34" charset="0"/>
            </a:endParaRPr>
          </a:p>
        </p:txBody>
      </p:sp>
      <p:sp>
        <p:nvSpPr>
          <p:cNvPr id="85" name="TextBox 84">
            <a:extLst>
              <a:ext uri="{FF2B5EF4-FFF2-40B4-BE49-F238E27FC236}">
                <a16:creationId xmlns:a16="http://schemas.microsoft.com/office/drawing/2014/main" id="{CDC877D0-EFEE-4E41-9C2D-69856199FCC1}"/>
              </a:ext>
            </a:extLst>
          </p:cNvPr>
          <p:cNvSpPr txBox="1"/>
          <p:nvPr/>
        </p:nvSpPr>
        <p:spPr>
          <a:xfrm>
            <a:off x="5872159" y="5064516"/>
            <a:ext cx="347436" cy="196415"/>
          </a:xfrm>
          <a:prstGeom prst="rect">
            <a:avLst/>
          </a:prstGeom>
          <a:noFill/>
        </p:spPr>
        <p:txBody>
          <a:bodyPr wrap="square" lIns="0" tIns="0" rIns="0" bIns="0" rtlCol="0">
            <a:noAutofit/>
          </a:bodyPr>
          <a:lstStyle/>
          <a:p>
            <a:pPr algn="ctr"/>
            <a:r>
              <a:rPr lang="en-US" sz="1200" dirty="0">
                <a:solidFill>
                  <a:schemeClr val="accent2"/>
                </a:solidFill>
                <a:latin typeface="Arial" panose="020B0604020202020204" pitchFamily="34" charset="0"/>
              </a:rPr>
              <a:t>60</a:t>
            </a:r>
            <a:endParaRPr lang="en-GB" sz="1200" dirty="0">
              <a:solidFill>
                <a:schemeClr val="accent2"/>
              </a:solidFill>
              <a:latin typeface="Arial" panose="020B0604020202020204" pitchFamily="34" charset="0"/>
            </a:endParaRPr>
          </a:p>
        </p:txBody>
      </p:sp>
      <p:sp>
        <p:nvSpPr>
          <p:cNvPr id="86" name="TextBox 85">
            <a:extLst>
              <a:ext uri="{FF2B5EF4-FFF2-40B4-BE49-F238E27FC236}">
                <a16:creationId xmlns:a16="http://schemas.microsoft.com/office/drawing/2014/main" id="{BDB01091-D30C-4DB8-9FC6-5508B2529523}"/>
              </a:ext>
            </a:extLst>
          </p:cNvPr>
          <p:cNvSpPr txBox="1"/>
          <p:nvPr/>
        </p:nvSpPr>
        <p:spPr>
          <a:xfrm>
            <a:off x="6331638" y="5064516"/>
            <a:ext cx="347436" cy="196415"/>
          </a:xfrm>
          <a:prstGeom prst="rect">
            <a:avLst/>
          </a:prstGeom>
          <a:noFill/>
        </p:spPr>
        <p:txBody>
          <a:bodyPr wrap="square" lIns="0" tIns="0" rIns="0" bIns="0" rtlCol="0">
            <a:noAutofit/>
          </a:bodyPr>
          <a:lstStyle/>
          <a:p>
            <a:pPr algn="ctr"/>
            <a:r>
              <a:rPr lang="en-US" sz="1200" dirty="0">
                <a:solidFill>
                  <a:schemeClr val="accent2"/>
                </a:solidFill>
                <a:latin typeface="Arial" panose="020B0604020202020204" pitchFamily="34" charset="0"/>
              </a:rPr>
              <a:t>72</a:t>
            </a:r>
            <a:endParaRPr lang="en-GB" sz="1200" dirty="0">
              <a:solidFill>
                <a:schemeClr val="accent2"/>
              </a:solidFill>
              <a:latin typeface="Arial" panose="020B0604020202020204" pitchFamily="34" charset="0"/>
            </a:endParaRPr>
          </a:p>
        </p:txBody>
      </p:sp>
      <p:sp>
        <p:nvSpPr>
          <p:cNvPr id="87" name="TextBox 86">
            <a:extLst>
              <a:ext uri="{FF2B5EF4-FFF2-40B4-BE49-F238E27FC236}">
                <a16:creationId xmlns:a16="http://schemas.microsoft.com/office/drawing/2014/main" id="{9DFA66CF-2783-45AE-A8ED-0B6C369741A9}"/>
              </a:ext>
            </a:extLst>
          </p:cNvPr>
          <p:cNvSpPr txBox="1"/>
          <p:nvPr/>
        </p:nvSpPr>
        <p:spPr>
          <a:xfrm>
            <a:off x="6791670" y="5064516"/>
            <a:ext cx="347436" cy="196415"/>
          </a:xfrm>
          <a:prstGeom prst="rect">
            <a:avLst/>
          </a:prstGeom>
          <a:noFill/>
        </p:spPr>
        <p:txBody>
          <a:bodyPr wrap="square" lIns="0" tIns="0" rIns="0" bIns="0" rtlCol="0">
            <a:noAutofit/>
          </a:bodyPr>
          <a:lstStyle/>
          <a:p>
            <a:pPr algn="ctr"/>
            <a:r>
              <a:rPr lang="en-US" sz="1200" dirty="0">
                <a:solidFill>
                  <a:schemeClr val="accent2"/>
                </a:solidFill>
                <a:latin typeface="Arial" panose="020B0604020202020204" pitchFamily="34" charset="0"/>
              </a:rPr>
              <a:t>84</a:t>
            </a:r>
            <a:endParaRPr lang="en-GB" sz="1200" dirty="0">
              <a:solidFill>
                <a:schemeClr val="accent2"/>
              </a:solidFill>
              <a:latin typeface="Arial" panose="020B0604020202020204" pitchFamily="34" charset="0"/>
            </a:endParaRPr>
          </a:p>
        </p:txBody>
      </p:sp>
      <p:sp>
        <p:nvSpPr>
          <p:cNvPr id="88" name="TextBox 87">
            <a:extLst>
              <a:ext uri="{FF2B5EF4-FFF2-40B4-BE49-F238E27FC236}">
                <a16:creationId xmlns:a16="http://schemas.microsoft.com/office/drawing/2014/main" id="{3B490B67-55CC-4E16-92DE-7C547F68DBC0}"/>
              </a:ext>
            </a:extLst>
          </p:cNvPr>
          <p:cNvSpPr txBox="1"/>
          <p:nvPr/>
        </p:nvSpPr>
        <p:spPr>
          <a:xfrm>
            <a:off x="7234243" y="5064516"/>
            <a:ext cx="347436" cy="196415"/>
          </a:xfrm>
          <a:prstGeom prst="rect">
            <a:avLst/>
          </a:prstGeom>
          <a:noFill/>
        </p:spPr>
        <p:txBody>
          <a:bodyPr wrap="square" lIns="0" tIns="0" rIns="0" bIns="0" rtlCol="0">
            <a:noAutofit/>
          </a:bodyPr>
          <a:lstStyle/>
          <a:p>
            <a:pPr algn="ctr"/>
            <a:r>
              <a:rPr lang="en-US" sz="1200" dirty="0">
                <a:solidFill>
                  <a:schemeClr val="accent2"/>
                </a:solidFill>
                <a:latin typeface="Arial" panose="020B0604020202020204" pitchFamily="34" charset="0"/>
              </a:rPr>
              <a:t>168</a:t>
            </a:r>
            <a:endParaRPr lang="en-GB" sz="1200" dirty="0">
              <a:solidFill>
                <a:schemeClr val="accent2"/>
              </a:solidFill>
              <a:latin typeface="Arial" panose="020B0604020202020204" pitchFamily="34" charset="0"/>
            </a:endParaRPr>
          </a:p>
        </p:txBody>
      </p:sp>
      <p:sp>
        <p:nvSpPr>
          <p:cNvPr id="89" name="TextBox 88">
            <a:extLst>
              <a:ext uri="{FF2B5EF4-FFF2-40B4-BE49-F238E27FC236}">
                <a16:creationId xmlns:a16="http://schemas.microsoft.com/office/drawing/2014/main" id="{B7D02CE9-7928-4B56-A5FC-33786F2E36F0}"/>
              </a:ext>
            </a:extLst>
          </p:cNvPr>
          <p:cNvSpPr txBox="1"/>
          <p:nvPr/>
        </p:nvSpPr>
        <p:spPr>
          <a:xfrm>
            <a:off x="7706467" y="5064516"/>
            <a:ext cx="347436" cy="196415"/>
          </a:xfrm>
          <a:prstGeom prst="rect">
            <a:avLst/>
          </a:prstGeom>
          <a:noFill/>
        </p:spPr>
        <p:txBody>
          <a:bodyPr wrap="square" lIns="0" tIns="0" rIns="0" bIns="0" rtlCol="0">
            <a:noAutofit/>
          </a:bodyPr>
          <a:lstStyle/>
          <a:p>
            <a:pPr algn="ctr"/>
            <a:r>
              <a:rPr lang="en-US" sz="1200" dirty="0">
                <a:solidFill>
                  <a:schemeClr val="accent2"/>
                </a:solidFill>
                <a:latin typeface="Arial" panose="020B0604020202020204" pitchFamily="34" charset="0"/>
              </a:rPr>
              <a:t>180</a:t>
            </a:r>
            <a:endParaRPr lang="en-GB" sz="1200" dirty="0">
              <a:solidFill>
                <a:schemeClr val="accent2"/>
              </a:solidFill>
              <a:latin typeface="Arial" panose="020B0604020202020204" pitchFamily="34" charset="0"/>
            </a:endParaRPr>
          </a:p>
        </p:txBody>
      </p:sp>
      <p:sp>
        <p:nvSpPr>
          <p:cNvPr id="90" name="TextBox 89">
            <a:extLst>
              <a:ext uri="{FF2B5EF4-FFF2-40B4-BE49-F238E27FC236}">
                <a16:creationId xmlns:a16="http://schemas.microsoft.com/office/drawing/2014/main" id="{A051CC7F-27CC-4F60-85A0-26761EB1E68C}"/>
              </a:ext>
            </a:extLst>
          </p:cNvPr>
          <p:cNvSpPr txBox="1"/>
          <p:nvPr/>
        </p:nvSpPr>
        <p:spPr>
          <a:xfrm>
            <a:off x="2691205" y="5315276"/>
            <a:ext cx="7415425" cy="196415"/>
          </a:xfrm>
          <a:prstGeom prst="rect">
            <a:avLst/>
          </a:prstGeom>
          <a:noFill/>
        </p:spPr>
        <p:txBody>
          <a:bodyPr wrap="square" lIns="0" tIns="0" rIns="0" bIns="0" rtlCol="0">
            <a:noAutofit/>
          </a:bodyPr>
          <a:lstStyle/>
          <a:p>
            <a:pPr algn="ctr"/>
            <a:r>
              <a:rPr lang="en-US" sz="1200" b="1" dirty="0">
                <a:solidFill>
                  <a:schemeClr val="accent2"/>
                </a:solidFill>
                <a:latin typeface="Arial" panose="020B0604020202020204" pitchFamily="34" charset="0"/>
              </a:rPr>
              <a:t>Weeks</a:t>
            </a:r>
            <a:endParaRPr lang="en-GB" sz="1200" b="1" dirty="0">
              <a:solidFill>
                <a:schemeClr val="accent2"/>
              </a:solidFill>
              <a:latin typeface="Arial" panose="020B0604020202020204" pitchFamily="34" charset="0"/>
            </a:endParaRPr>
          </a:p>
        </p:txBody>
      </p:sp>
      <p:sp>
        <p:nvSpPr>
          <p:cNvPr id="91" name="TextBox 90">
            <a:extLst>
              <a:ext uri="{FF2B5EF4-FFF2-40B4-BE49-F238E27FC236}">
                <a16:creationId xmlns:a16="http://schemas.microsoft.com/office/drawing/2014/main" id="{9745BB56-1C29-4387-8CE0-FBB680D3003D}"/>
              </a:ext>
            </a:extLst>
          </p:cNvPr>
          <p:cNvSpPr txBox="1"/>
          <p:nvPr/>
        </p:nvSpPr>
        <p:spPr>
          <a:xfrm rot="16200000">
            <a:off x="9593805" y="3665595"/>
            <a:ext cx="2325453" cy="196415"/>
          </a:xfrm>
          <a:prstGeom prst="rect">
            <a:avLst/>
          </a:prstGeom>
          <a:noFill/>
        </p:spPr>
        <p:txBody>
          <a:bodyPr wrap="square" lIns="0" tIns="0" rIns="0" bIns="0" rtlCol="0">
            <a:noAutofit/>
          </a:bodyPr>
          <a:lstStyle/>
          <a:p>
            <a:pPr algn="ctr"/>
            <a:r>
              <a:rPr lang="en-US" sz="1200" b="1" dirty="0">
                <a:solidFill>
                  <a:schemeClr val="accent2"/>
                </a:solidFill>
                <a:latin typeface="Arial" panose="020B0604020202020204" pitchFamily="34" charset="0"/>
              </a:rPr>
              <a:t>CD4+ T-cell count, cells/µL</a:t>
            </a:r>
            <a:endParaRPr lang="en-GB" sz="1200" b="1" dirty="0">
              <a:solidFill>
                <a:schemeClr val="accent2"/>
              </a:solidFill>
              <a:latin typeface="Arial" panose="020B0604020202020204" pitchFamily="34" charset="0"/>
            </a:endParaRPr>
          </a:p>
        </p:txBody>
      </p:sp>
      <p:sp>
        <p:nvSpPr>
          <p:cNvPr id="92" name="TextBox 91">
            <a:extLst>
              <a:ext uri="{FF2B5EF4-FFF2-40B4-BE49-F238E27FC236}">
                <a16:creationId xmlns:a16="http://schemas.microsoft.com/office/drawing/2014/main" id="{DC3995A4-6499-4C5F-B642-DC83DC7FA286}"/>
              </a:ext>
            </a:extLst>
          </p:cNvPr>
          <p:cNvSpPr txBox="1"/>
          <p:nvPr/>
        </p:nvSpPr>
        <p:spPr>
          <a:xfrm rot="16200000">
            <a:off x="839451" y="3320875"/>
            <a:ext cx="1838212" cy="437328"/>
          </a:xfrm>
          <a:prstGeom prst="rect">
            <a:avLst/>
          </a:prstGeom>
          <a:noFill/>
        </p:spPr>
        <p:txBody>
          <a:bodyPr wrap="square" lIns="0" tIns="0" rIns="0" bIns="0" rtlCol="0">
            <a:noAutofit/>
          </a:bodyPr>
          <a:lstStyle/>
          <a:p>
            <a:pPr algn="ctr"/>
            <a:r>
              <a:rPr lang="en-US" sz="1200" b="1" dirty="0">
                <a:solidFill>
                  <a:schemeClr val="accent2"/>
                </a:solidFill>
                <a:latin typeface="Arial" panose="020B0604020202020204" pitchFamily="34" charset="0"/>
              </a:rPr>
              <a:t>HIV viral load</a:t>
            </a:r>
            <a:br>
              <a:rPr lang="en-US" sz="1200" b="1" dirty="0">
                <a:solidFill>
                  <a:schemeClr val="accent2"/>
                </a:solidFill>
                <a:latin typeface="Arial" panose="020B0604020202020204" pitchFamily="34" charset="0"/>
              </a:rPr>
            </a:br>
            <a:r>
              <a:rPr lang="en-US" sz="1200" b="1" dirty="0">
                <a:solidFill>
                  <a:schemeClr val="accent2"/>
                </a:solidFill>
                <a:latin typeface="Arial" panose="020B0604020202020204" pitchFamily="34" charset="0"/>
              </a:rPr>
              <a:t>HIV RNA c/mL</a:t>
            </a:r>
            <a:endParaRPr lang="en-GB" sz="1200" b="1" dirty="0">
              <a:solidFill>
                <a:schemeClr val="accent2"/>
              </a:solidFill>
              <a:latin typeface="Arial" panose="020B0604020202020204" pitchFamily="34" charset="0"/>
            </a:endParaRPr>
          </a:p>
        </p:txBody>
      </p:sp>
      <p:grpSp>
        <p:nvGrpSpPr>
          <p:cNvPr id="94" name="Group 93">
            <a:extLst>
              <a:ext uri="{FF2B5EF4-FFF2-40B4-BE49-F238E27FC236}">
                <a16:creationId xmlns:a16="http://schemas.microsoft.com/office/drawing/2014/main" id="{482D78F7-08B0-43D9-AA00-92D44A905F01}"/>
              </a:ext>
            </a:extLst>
          </p:cNvPr>
          <p:cNvGrpSpPr/>
          <p:nvPr/>
        </p:nvGrpSpPr>
        <p:grpSpPr>
          <a:xfrm>
            <a:off x="3722664" y="2780965"/>
            <a:ext cx="3499812" cy="257704"/>
            <a:chOff x="4588881" y="2786642"/>
            <a:chExt cx="3380432" cy="269939"/>
          </a:xfrm>
        </p:grpSpPr>
        <p:sp>
          <p:nvSpPr>
            <p:cNvPr id="95" name="TextBox 94">
              <a:extLst>
                <a:ext uri="{FF2B5EF4-FFF2-40B4-BE49-F238E27FC236}">
                  <a16:creationId xmlns:a16="http://schemas.microsoft.com/office/drawing/2014/main" id="{6085B3C2-27E7-4A5A-AB4A-62AF875A43B5}"/>
                </a:ext>
              </a:extLst>
            </p:cNvPr>
            <p:cNvSpPr txBox="1"/>
            <p:nvPr/>
          </p:nvSpPr>
          <p:spPr>
            <a:xfrm>
              <a:off x="4737639" y="2786642"/>
              <a:ext cx="1227214" cy="223675"/>
            </a:xfrm>
            <a:prstGeom prst="rect">
              <a:avLst/>
            </a:prstGeom>
            <a:noFill/>
          </p:spPr>
          <p:txBody>
            <a:bodyPr wrap="square" lIns="0" tIns="0" rIns="0" bIns="0" rtlCol="0">
              <a:noAutofit/>
            </a:bodyPr>
            <a:lstStyle/>
            <a:p>
              <a:pPr algn="r"/>
              <a:r>
                <a:rPr lang="en-US" sz="1200" dirty="0">
                  <a:solidFill>
                    <a:schemeClr val="accent2"/>
                  </a:solidFill>
                  <a:latin typeface="Arial" panose="020B0604020202020204" pitchFamily="34" charset="0"/>
                </a:rPr>
                <a:t>HIV viral load</a:t>
              </a:r>
              <a:endParaRPr lang="en-GB" sz="1200" dirty="0">
                <a:solidFill>
                  <a:schemeClr val="accent2"/>
                </a:solidFill>
                <a:latin typeface="Arial" panose="020B0604020202020204" pitchFamily="34" charset="0"/>
              </a:endParaRPr>
            </a:p>
          </p:txBody>
        </p:sp>
        <p:sp>
          <p:nvSpPr>
            <p:cNvPr id="96" name="TextBox 95">
              <a:extLst>
                <a:ext uri="{FF2B5EF4-FFF2-40B4-BE49-F238E27FC236}">
                  <a16:creationId xmlns:a16="http://schemas.microsoft.com/office/drawing/2014/main" id="{967BE61B-AE2A-4E71-ABEE-8CBB1575D762}"/>
                </a:ext>
              </a:extLst>
            </p:cNvPr>
            <p:cNvSpPr txBox="1"/>
            <p:nvPr/>
          </p:nvSpPr>
          <p:spPr>
            <a:xfrm>
              <a:off x="6079881" y="2786642"/>
              <a:ext cx="1889432" cy="269939"/>
            </a:xfrm>
            <a:prstGeom prst="rect">
              <a:avLst/>
            </a:prstGeom>
            <a:noFill/>
          </p:spPr>
          <p:txBody>
            <a:bodyPr wrap="square" lIns="0" tIns="0" rIns="0" bIns="0" rtlCol="0">
              <a:noAutofit/>
            </a:bodyPr>
            <a:lstStyle/>
            <a:p>
              <a:pPr algn="r"/>
              <a:r>
                <a:rPr lang="en-US" sz="1200" dirty="0">
                  <a:solidFill>
                    <a:schemeClr val="accent2"/>
                  </a:solidFill>
                  <a:latin typeface="Arial" panose="020B0604020202020204" pitchFamily="34" charset="0"/>
                </a:rPr>
                <a:t>CD4+ T-cell count</a:t>
              </a:r>
              <a:endParaRPr lang="en-GB" sz="1200" dirty="0">
                <a:solidFill>
                  <a:schemeClr val="accent2"/>
                </a:solidFill>
                <a:latin typeface="Arial" panose="020B0604020202020204" pitchFamily="34" charset="0"/>
              </a:endParaRPr>
            </a:p>
          </p:txBody>
        </p:sp>
        <p:cxnSp>
          <p:nvCxnSpPr>
            <p:cNvPr id="97" name="Straight Connector 96">
              <a:extLst>
                <a:ext uri="{FF2B5EF4-FFF2-40B4-BE49-F238E27FC236}">
                  <a16:creationId xmlns:a16="http://schemas.microsoft.com/office/drawing/2014/main" id="{3A2A3437-AE3B-4E2A-89D4-A90BFD10EADF}"/>
                </a:ext>
              </a:extLst>
            </p:cNvPr>
            <p:cNvCxnSpPr/>
            <p:nvPr/>
          </p:nvCxnSpPr>
          <p:spPr>
            <a:xfrm flipH="1">
              <a:off x="4588881" y="2894908"/>
              <a:ext cx="42179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EF7E8E26-E278-403D-9583-AE9C1698FF7B}"/>
                </a:ext>
              </a:extLst>
            </p:cNvPr>
            <p:cNvCxnSpPr/>
            <p:nvPr/>
          </p:nvCxnSpPr>
          <p:spPr>
            <a:xfrm flipH="1">
              <a:off x="6308466" y="2894908"/>
              <a:ext cx="42179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9" name="Oval 98">
              <a:extLst>
                <a:ext uri="{FF2B5EF4-FFF2-40B4-BE49-F238E27FC236}">
                  <a16:creationId xmlns:a16="http://schemas.microsoft.com/office/drawing/2014/main" id="{0ED4C633-B0FA-4601-9994-7A94E2AF1C12}"/>
                </a:ext>
              </a:extLst>
            </p:cNvPr>
            <p:cNvSpPr/>
            <p:nvPr/>
          </p:nvSpPr>
          <p:spPr>
            <a:xfrm>
              <a:off x="6452842" y="2829056"/>
              <a:ext cx="125179" cy="1367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00" name="Oval 99">
              <a:extLst>
                <a:ext uri="{FF2B5EF4-FFF2-40B4-BE49-F238E27FC236}">
                  <a16:creationId xmlns:a16="http://schemas.microsoft.com/office/drawing/2014/main" id="{495926D9-9B92-41A3-90BE-8EF3C4B483D8}"/>
                </a:ext>
              </a:extLst>
            </p:cNvPr>
            <p:cNvSpPr/>
            <p:nvPr/>
          </p:nvSpPr>
          <p:spPr>
            <a:xfrm>
              <a:off x="4746620" y="2829056"/>
              <a:ext cx="125179" cy="1367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grpSp>
        <p:nvGrpSpPr>
          <p:cNvPr id="126" name="Group 125">
            <a:extLst>
              <a:ext uri="{FF2B5EF4-FFF2-40B4-BE49-F238E27FC236}">
                <a16:creationId xmlns:a16="http://schemas.microsoft.com/office/drawing/2014/main" id="{6FA8BD70-68BF-4DB7-8C7F-3F1E4D9E36E7}"/>
              </a:ext>
            </a:extLst>
          </p:cNvPr>
          <p:cNvGrpSpPr/>
          <p:nvPr/>
        </p:nvGrpSpPr>
        <p:grpSpPr>
          <a:xfrm rot="5400000">
            <a:off x="9010464" y="4298573"/>
            <a:ext cx="103105" cy="1397727"/>
            <a:chOff x="3395980" y="5541541"/>
            <a:chExt cx="108000" cy="1481102"/>
          </a:xfrm>
        </p:grpSpPr>
        <p:cxnSp>
          <p:nvCxnSpPr>
            <p:cNvPr id="127" name="Straight Connector 126">
              <a:extLst>
                <a:ext uri="{FF2B5EF4-FFF2-40B4-BE49-F238E27FC236}">
                  <a16:creationId xmlns:a16="http://schemas.microsoft.com/office/drawing/2014/main" id="{8BBF1893-FFAF-4108-9A1B-FC85C28301BE}"/>
                </a:ext>
              </a:extLst>
            </p:cNvPr>
            <p:cNvCxnSpPr>
              <a:cxnSpLocks/>
            </p:cNvCxnSpPr>
            <p:nvPr/>
          </p:nvCxnSpPr>
          <p:spPr>
            <a:xfrm flipH="1">
              <a:off x="3395980" y="5541541"/>
              <a:ext cx="108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9E2997E5-BE48-421E-A4A1-F347AE7F1481}"/>
                </a:ext>
              </a:extLst>
            </p:cNvPr>
            <p:cNvCxnSpPr>
              <a:cxnSpLocks/>
            </p:cNvCxnSpPr>
            <p:nvPr/>
          </p:nvCxnSpPr>
          <p:spPr>
            <a:xfrm flipH="1">
              <a:off x="3395980" y="6516902"/>
              <a:ext cx="108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11E20927-CADC-4707-80E4-A37B226CAFD4}"/>
                </a:ext>
              </a:extLst>
            </p:cNvPr>
            <p:cNvCxnSpPr>
              <a:cxnSpLocks/>
            </p:cNvCxnSpPr>
            <p:nvPr/>
          </p:nvCxnSpPr>
          <p:spPr>
            <a:xfrm flipH="1">
              <a:off x="3395980" y="7022643"/>
              <a:ext cx="108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30" name="TextBox 129">
            <a:extLst>
              <a:ext uri="{FF2B5EF4-FFF2-40B4-BE49-F238E27FC236}">
                <a16:creationId xmlns:a16="http://schemas.microsoft.com/office/drawing/2014/main" id="{AA9E36A0-6EF3-4B2E-8859-FD166A382B9F}"/>
              </a:ext>
            </a:extLst>
          </p:cNvPr>
          <p:cNvSpPr txBox="1"/>
          <p:nvPr/>
        </p:nvSpPr>
        <p:spPr>
          <a:xfrm>
            <a:off x="8189527" y="5064516"/>
            <a:ext cx="347436" cy="196415"/>
          </a:xfrm>
          <a:prstGeom prst="rect">
            <a:avLst/>
          </a:prstGeom>
          <a:noFill/>
        </p:spPr>
        <p:txBody>
          <a:bodyPr wrap="square" lIns="0" tIns="0" rIns="0" bIns="0" rtlCol="0">
            <a:noAutofit/>
          </a:bodyPr>
          <a:lstStyle/>
          <a:p>
            <a:pPr algn="ctr"/>
            <a:r>
              <a:rPr lang="en-US" sz="1200" dirty="0">
                <a:solidFill>
                  <a:schemeClr val="accent2"/>
                </a:solidFill>
                <a:latin typeface="Arial" panose="020B0604020202020204" pitchFamily="34" charset="0"/>
              </a:rPr>
              <a:t>192</a:t>
            </a:r>
            <a:endParaRPr lang="en-GB" sz="1200" dirty="0">
              <a:solidFill>
                <a:schemeClr val="accent2"/>
              </a:solidFill>
              <a:latin typeface="Arial" panose="020B0604020202020204" pitchFamily="34" charset="0"/>
            </a:endParaRPr>
          </a:p>
        </p:txBody>
      </p:sp>
      <p:sp>
        <p:nvSpPr>
          <p:cNvPr id="131" name="TextBox 130">
            <a:extLst>
              <a:ext uri="{FF2B5EF4-FFF2-40B4-BE49-F238E27FC236}">
                <a16:creationId xmlns:a16="http://schemas.microsoft.com/office/drawing/2014/main" id="{179C8FBE-9CF5-4A12-BCB5-DA17C7201CCF}"/>
              </a:ext>
            </a:extLst>
          </p:cNvPr>
          <p:cNvSpPr txBox="1"/>
          <p:nvPr/>
        </p:nvSpPr>
        <p:spPr>
          <a:xfrm>
            <a:off x="8660596" y="5064516"/>
            <a:ext cx="347436" cy="196415"/>
          </a:xfrm>
          <a:prstGeom prst="rect">
            <a:avLst/>
          </a:prstGeom>
          <a:noFill/>
        </p:spPr>
        <p:txBody>
          <a:bodyPr wrap="square" lIns="0" tIns="0" rIns="0" bIns="0" rtlCol="0">
            <a:noAutofit/>
          </a:bodyPr>
          <a:lstStyle/>
          <a:p>
            <a:pPr algn="ctr"/>
            <a:r>
              <a:rPr lang="en-US" sz="1200" dirty="0">
                <a:solidFill>
                  <a:schemeClr val="accent2"/>
                </a:solidFill>
                <a:latin typeface="Arial" panose="020B0604020202020204" pitchFamily="34" charset="0"/>
              </a:rPr>
              <a:t>204</a:t>
            </a:r>
            <a:endParaRPr lang="en-GB" sz="1200" dirty="0">
              <a:solidFill>
                <a:schemeClr val="accent2"/>
              </a:solidFill>
              <a:latin typeface="Arial" panose="020B0604020202020204" pitchFamily="34" charset="0"/>
            </a:endParaRPr>
          </a:p>
        </p:txBody>
      </p:sp>
      <p:sp>
        <p:nvSpPr>
          <p:cNvPr id="132" name="TextBox 131">
            <a:extLst>
              <a:ext uri="{FF2B5EF4-FFF2-40B4-BE49-F238E27FC236}">
                <a16:creationId xmlns:a16="http://schemas.microsoft.com/office/drawing/2014/main" id="{A32C689E-E299-4AC5-A6B0-24799478309D}"/>
              </a:ext>
            </a:extLst>
          </p:cNvPr>
          <p:cNvSpPr txBox="1"/>
          <p:nvPr/>
        </p:nvSpPr>
        <p:spPr>
          <a:xfrm>
            <a:off x="9586329" y="5056578"/>
            <a:ext cx="347436" cy="196415"/>
          </a:xfrm>
          <a:prstGeom prst="rect">
            <a:avLst/>
          </a:prstGeom>
          <a:noFill/>
        </p:spPr>
        <p:txBody>
          <a:bodyPr wrap="square" lIns="0" tIns="0" rIns="0" bIns="0" rtlCol="0">
            <a:noAutofit/>
          </a:bodyPr>
          <a:lstStyle/>
          <a:p>
            <a:pPr algn="ctr"/>
            <a:r>
              <a:rPr lang="en-US" sz="1200" dirty="0">
                <a:solidFill>
                  <a:schemeClr val="accent2"/>
                </a:solidFill>
                <a:latin typeface="Arial" panose="020B0604020202020204" pitchFamily="34" charset="0"/>
              </a:rPr>
              <a:t>228</a:t>
            </a:r>
            <a:endParaRPr lang="en-GB" sz="1200" dirty="0">
              <a:solidFill>
                <a:schemeClr val="accent2"/>
              </a:solidFill>
              <a:latin typeface="Arial" panose="020B0604020202020204" pitchFamily="34" charset="0"/>
            </a:endParaRPr>
          </a:p>
        </p:txBody>
      </p:sp>
      <p:grpSp>
        <p:nvGrpSpPr>
          <p:cNvPr id="4" name="Group 3">
            <a:extLst>
              <a:ext uri="{FF2B5EF4-FFF2-40B4-BE49-F238E27FC236}">
                <a16:creationId xmlns:a16="http://schemas.microsoft.com/office/drawing/2014/main" id="{32FFDDF0-7F94-4A08-9521-E764C47BA0D2}"/>
              </a:ext>
            </a:extLst>
          </p:cNvPr>
          <p:cNvGrpSpPr/>
          <p:nvPr/>
        </p:nvGrpSpPr>
        <p:grpSpPr>
          <a:xfrm>
            <a:off x="1717326" y="2751455"/>
            <a:ext cx="9169101" cy="3280520"/>
            <a:chOff x="1730026" y="2293899"/>
            <a:chExt cx="9169101" cy="3430101"/>
          </a:xfrm>
        </p:grpSpPr>
        <p:cxnSp>
          <p:nvCxnSpPr>
            <p:cNvPr id="138" name="Straight Connector 137">
              <a:extLst>
                <a:ext uri="{FF2B5EF4-FFF2-40B4-BE49-F238E27FC236}">
                  <a16:creationId xmlns:a16="http://schemas.microsoft.com/office/drawing/2014/main" id="{C201A3D8-70A3-403A-902C-093123290B56}"/>
                </a:ext>
              </a:extLst>
            </p:cNvPr>
            <p:cNvCxnSpPr>
              <a:cxnSpLocks/>
              <a:stCxn id="117" idx="6"/>
              <a:endCxn id="135" idx="2"/>
            </p:cNvCxnSpPr>
            <p:nvPr/>
          </p:nvCxnSpPr>
          <p:spPr>
            <a:xfrm flipV="1">
              <a:off x="7965628" y="2356711"/>
              <a:ext cx="335439" cy="8043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AD47E8E3-1CF1-4327-84F8-BF8A13B94E37}"/>
                </a:ext>
              </a:extLst>
            </p:cNvPr>
            <p:cNvCxnSpPr>
              <a:cxnSpLocks/>
              <a:stCxn id="136" idx="1"/>
              <a:endCxn id="135" idx="5"/>
            </p:cNvCxnSpPr>
            <p:nvPr/>
          </p:nvCxnSpPr>
          <p:spPr>
            <a:xfrm flipH="1" flipV="1">
              <a:off x="8386572" y="2392128"/>
              <a:ext cx="402674" cy="5263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71F0344-12D2-404B-B231-8001B2453543}"/>
                </a:ext>
              </a:extLst>
            </p:cNvPr>
            <p:cNvCxnSpPr>
              <a:cxnSpLocks/>
              <a:stCxn id="136" idx="7"/>
              <a:endCxn id="137" idx="3"/>
            </p:cNvCxnSpPr>
            <p:nvPr/>
          </p:nvCxnSpPr>
          <p:spPr>
            <a:xfrm flipV="1">
              <a:off x="8860081" y="2379404"/>
              <a:ext cx="858033" cy="539064"/>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D428BC4D-494C-43E3-85CB-32B860FD4AE0}"/>
                </a:ext>
              </a:extLst>
            </p:cNvPr>
            <p:cNvGrpSpPr/>
            <p:nvPr/>
          </p:nvGrpSpPr>
          <p:grpSpPr>
            <a:xfrm>
              <a:off x="1730026" y="2293899"/>
              <a:ext cx="9169101" cy="3430101"/>
              <a:chOff x="1783851" y="2599225"/>
              <a:chExt cx="9169101" cy="3430101"/>
            </a:xfrm>
          </p:grpSpPr>
          <p:grpSp>
            <p:nvGrpSpPr>
              <p:cNvPr id="5" name="Group 4">
                <a:extLst>
                  <a:ext uri="{FF2B5EF4-FFF2-40B4-BE49-F238E27FC236}">
                    <a16:creationId xmlns:a16="http://schemas.microsoft.com/office/drawing/2014/main" id="{F1BAA14A-FC13-410F-ACA5-BCE1BDF5F9E1}"/>
                  </a:ext>
                </a:extLst>
              </p:cNvPr>
              <p:cNvGrpSpPr/>
              <p:nvPr/>
            </p:nvGrpSpPr>
            <p:grpSpPr>
              <a:xfrm>
                <a:off x="2871172" y="2599225"/>
                <a:ext cx="6986272" cy="2293433"/>
                <a:chOff x="2871172" y="2599225"/>
                <a:chExt cx="6986272" cy="2293433"/>
              </a:xfrm>
            </p:grpSpPr>
            <p:grpSp>
              <p:nvGrpSpPr>
                <p:cNvPr id="101" name="Group 100">
                  <a:extLst>
                    <a:ext uri="{FF2B5EF4-FFF2-40B4-BE49-F238E27FC236}">
                      <a16:creationId xmlns:a16="http://schemas.microsoft.com/office/drawing/2014/main" id="{DA23BFFC-E127-42E4-A726-D4683C40F34C}"/>
                    </a:ext>
                  </a:extLst>
                </p:cNvPr>
                <p:cNvGrpSpPr/>
                <p:nvPr/>
              </p:nvGrpSpPr>
              <p:grpSpPr>
                <a:xfrm>
                  <a:off x="2871172" y="2692384"/>
                  <a:ext cx="5148281" cy="2200274"/>
                  <a:chOff x="3689120" y="2805009"/>
                  <a:chExt cx="5392711" cy="2304738"/>
                </a:xfrm>
              </p:grpSpPr>
              <p:grpSp>
                <p:nvGrpSpPr>
                  <p:cNvPr id="102" name="Group 101">
                    <a:extLst>
                      <a:ext uri="{FF2B5EF4-FFF2-40B4-BE49-F238E27FC236}">
                        <a16:creationId xmlns:a16="http://schemas.microsoft.com/office/drawing/2014/main" id="{799F39CC-AE61-4EC3-AFE6-DD0EAE7BBF31}"/>
                      </a:ext>
                    </a:extLst>
                  </p:cNvPr>
                  <p:cNvGrpSpPr/>
                  <p:nvPr/>
                </p:nvGrpSpPr>
                <p:grpSpPr>
                  <a:xfrm>
                    <a:off x="4680754" y="4697518"/>
                    <a:ext cx="1039533" cy="209863"/>
                    <a:chOff x="4680754" y="4665688"/>
                    <a:chExt cx="1039533" cy="209863"/>
                  </a:xfrm>
                  <a:solidFill>
                    <a:schemeClr val="accent1"/>
                  </a:solidFill>
                </p:grpSpPr>
                <p:sp>
                  <p:nvSpPr>
                    <p:cNvPr id="122" name="Freeform 52">
                      <a:extLst>
                        <a:ext uri="{FF2B5EF4-FFF2-40B4-BE49-F238E27FC236}">
                          <a16:creationId xmlns:a16="http://schemas.microsoft.com/office/drawing/2014/main" id="{9C15D94B-9509-4CCD-AE94-1370FC6A9DE6}"/>
                        </a:ext>
                      </a:extLst>
                    </p:cNvPr>
                    <p:cNvSpPr/>
                    <p:nvPr/>
                  </p:nvSpPr>
                  <p:spPr>
                    <a:xfrm>
                      <a:off x="4680754" y="4721905"/>
                      <a:ext cx="966865" cy="112426"/>
                    </a:xfrm>
                    <a:custGeom>
                      <a:avLst/>
                      <a:gdLst>
                        <a:gd name="connsiteX0" fmla="*/ 0 w 5295276"/>
                        <a:gd name="connsiteY0" fmla="*/ 2203555 h 2203555"/>
                        <a:gd name="connsiteX1" fmla="*/ 487181 w 5295276"/>
                        <a:gd name="connsiteY1" fmla="*/ 2042410 h 2203555"/>
                        <a:gd name="connsiteX2" fmla="*/ 966866 w 5295276"/>
                        <a:gd name="connsiteY2" fmla="*/ 1948722 h 2203555"/>
                        <a:gd name="connsiteX3" fmla="*/ 1442804 w 5295276"/>
                        <a:gd name="connsiteY3" fmla="*/ 2004935 h 2203555"/>
                        <a:gd name="connsiteX4" fmla="*/ 1933731 w 5295276"/>
                        <a:gd name="connsiteY4" fmla="*/ 1892509 h 2203555"/>
                        <a:gd name="connsiteX5" fmla="*/ 2409669 w 5295276"/>
                        <a:gd name="connsiteY5" fmla="*/ 1768840 h 2203555"/>
                        <a:gd name="connsiteX6" fmla="*/ 2889354 w 5295276"/>
                        <a:gd name="connsiteY6" fmla="*/ 1600200 h 2203555"/>
                        <a:gd name="connsiteX7" fmla="*/ 3372787 w 5295276"/>
                        <a:gd name="connsiteY7" fmla="*/ 1307892 h 2203555"/>
                        <a:gd name="connsiteX8" fmla="*/ 3852472 w 5295276"/>
                        <a:gd name="connsiteY8" fmla="*/ 1270417 h 2203555"/>
                        <a:gd name="connsiteX9" fmla="*/ 4332158 w 5295276"/>
                        <a:gd name="connsiteY9" fmla="*/ 996846 h 2203555"/>
                        <a:gd name="connsiteX10" fmla="*/ 4815590 w 5295276"/>
                        <a:gd name="connsiteY10" fmla="*/ 603355 h 2203555"/>
                        <a:gd name="connsiteX11" fmla="*/ 5295276 w 5295276"/>
                        <a:gd name="connsiteY11" fmla="*/ 0 h 2203555"/>
                        <a:gd name="connsiteX0" fmla="*/ 0 w 5295276"/>
                        <a:gd name="connsiteY0" fmla="*/ 2203555 h 2203555"/>
                        <a:gd name="connsiteX1" fmla="*/ 966866 w 5295276"/>
                        <a:gd name="connsiteY1" fmla="*/ 1948722 h 2203555"/>
                        <a:gd name="connsiteX2" fmla="*/ 1442804 w 5295276"/>
                        <a:gd name="connsiteY2" fmla="*/ 2004935 h 2203555"/>
                        <a:gd name="connsiteX3" fmla="*/ 1933731 w 5295276"/>
                        <a:gd name="connsiteY3" fmla="*/ 1892509 h 2203555"/>
                        <a:gd name="connsiteX4" fmla="*/ 2409669 w 5295276"/>
                        <a:gd name="connsiteY4" fmla="*/ 1768840 h 2203555"/>
                        <a:gd name="connsiteX5" fmla="*/ 2889354 w 5295276"/>
                        <a:gd name="connsiteY5" fmla="*/ 1600200 h 2203555"/>
                        <a:gd name="connsiteX6" fmla="*/ 3372787 w 5295276"/>
                        <a:gd name="connsiteY6" fmla="*/ 1307892 h 2203555"/>
                        <a:gd name="connsiteX7" fmla="*/ 3852472 w 5295276"/>
                        <a:gd name="connsiteY7" fmla="*/ 1270417 h 2203555"/>
                        <a:gd name="connsiteX8" fmla="*/ 4332158 w 5295276"/>
                        <a:gd name="connsiteY8" fmla="*/ 996846 h 2203555"/>
                        <a:gd name="connsiteX9" fmla="*/ 4815590 w 5295276"/>
                        <a:gd name="connsiteY9" fmla="*/ 603355 h 2203555"/>
                        <a:gd name="connsiteX10" fmla="*/ 5295276 w 5295276"/>
                        <a:gd name="connsiteY10" fmla="*/ 0 h 2203555"/>
                        <a:gd name="connsiteX0" fmla="*/ 0 w 4328410"/>
                        <a:gd name="connsiteY0" fmla="*/ 1948722 h 2004935"/>
                        <a:gd name="connsiteX1" fmla="*/ 475938 w 4328410"/>
                        <a:gd name="connsiteY1" fmla="*/ 2004935 h 2004935"/>
                        <a:gd name="connsiteX2" fmla="*/ 966865 w 4328410"/>
                        <a:gd name="connsiteY2" fmla="*/ 1892509 h 2004935"/>
                        <a:gd name="connsiteX3" fmla="*/ 1442803 w 4328410"/>
                        <a:gd name="connsiteY3" fmla="*/ 1768840 h 2004935"/>
                        <a:gd name="connsiteX4" fmla="*/ 1922488 w 4328410"/>
                        <a:gd name="connsiteY4" fmla="*/ 1600200 h 2004935"/>
                        <a:gd name="connsiteX5" fmla="*/ 2405921 w 4328410"/>
                        <a:gd name="connsiteY5" fmla="*/ 1307892 h 2004935"/>
                        <a:gd name="connsiteX6" fmla="*/ 2885606 w 4328410"/>
                        <a:gd name="connsiteY6" fmla="*/ 1270417 h 2004935"/>
                        <a:gd name="connsiteX7" fmla="*/ 3365292 w 4328410"/>
                        <a:gd name="connsiteY7" fmla="*/ 996846 h 2004935"/>
                        <a:gd name="connsiteX8" fmla="*/ 3848724 w 4328410"/>
                        <a:gd name="connsiteY8" fmla="*/ 603355 h 2004935"/>
                        <a:gd name="connsiteX9" fmla="*/ 4328410 w 4328410"/>
                        <a:gd name="connsiteY9" fmla="*/ 0 h 2004935"/>
                        <a:gd name="connsiteX0" fmla="*/ 0 w 3848724"/>
                        <a:gd name="connsiteY0" fmla="*/ 1345367 h 1401580"/>
                        <a:gd name="connsiteX1" fmla="*/ 475938 w 3848724"/>
                        <a:gd name="connsiteY1" fmla="*/ 1401580 h 1401580"/>
                        <a:gd name="connsiteX2" fmla="*/ 966865 w 3848724"/>
                        <a:gd name="connsiteY2" fmla="*/ 1289154 h 1401580"/>
                        <a:gd name="connsiteX3" fmla="*/ 1442803 w 3848724"/>
                        <a:gd name="connsiteY3" fmla="*/ 1165485 h 1401580"/>
                        <a:gd name="connsiteX4" fmla="*/ 1922488 w 3848724"/>
                        <a:gd name="connsiteY4" fmla="*/ 996845 h 1401580"/>
                        <a:gd name="connsiteX5" fmla="*/ 2405921 w 3848724"/>
                        <a:gd name="connsiteY5" fmla="*/ 704537 h 1401580"/>
                        <a:gd name="connsiteX6" fmla="*/ 2885606 w 3848724"/>
                        <a:gd name="connsiteY6" fmla="*/ 667062 h 1401580"/>
                        <a:gd name="connsiteX7" fmla="*/ 3365292 w 3848724"/>
                        <a:gd name="connsiteY7" fmla="*/ 393491 h 1401580"/>
                        <a:gd name="connsiteX8" fmla="*/ 3848724 w 3848724"/>
                        <a:gd name="connsiteY8" fmla="*/ 0 h 1401580"/>
                        <a:gd name="connsiteX0" fmla="*/ 0 w 3365292"/>
                        <a:gd name="connsiteY0" fmla="*/ 951876 h 1008089"/>
                        <a:gd name="connsiteX1" fmla="*/ 475938 w 3365292"/>
                        <a:gd name="connsiteY1" fmla="*/ 1008089 h 1008089"/>
                        <a:gd name="connsiteX2" fmla="*/ 966865 w 3365292"/>
                        <a:gd name="connsiteY2" fmla="*/ 895663 h 1008089"/>
                        <a:gd name="connsiteX3" fmla="*/ 1442803 w 3365292"/>
                        <a:gd name="connsiteY3" fmla="*/ 771994 h 1008089"/>
                        <a:gd name="connsiteX4" fmla="*/ 1922488 w 3365292"/>
                        <a:gd name="connsiteY4" fmla="*/ 603354 h 1008089"/>
                        <a:gd name="connsiteX5" fmla="*/ 2405921 w 3365292"/>
                        <a:gd name="connsiteY5" fmla="*/ 311046 h 1008089"/>
                        <a:gd name="connsiteX6" fmla="*/ 2885606 w 3365292"/>
                        <a:gd name="connsiteY6" fmla="*/ 273571 h 1008089"/>
                        <a:gd name="connsiteX7" fmla="*/ 3365292 w 3365292"/>
                        <a:gd name="connsiteY7" fmla="*/ 0 h 1008089"/>
                        <a:gd name="connsiteX0" fmla="*/ 0 w 2885606"/>
                        <a:gd name="connsiteY0" fmla="*/ 678305 h 734518"/>
                        <a:gd name="connsiteX1" fmla="*/ 475938 w 2885606"/>
                        <a:gd name="connsiteY1" fmla="*/ 734518 h 734518"/>
                        <a:gd name="connsiteX2" fmla="*/ 966865 w 2885606"/>
                        <a:gd name="connsiteY2" fmla="*/ 622092 h 734518"/>
                        <a:gd name="connsiteX3" fmla="*/ 1442803 w 2885606"/>
                        <a:gd name="connsiteY3" fmla="*/ 498423 h 734518"/>
                        <a:gd name="connsiteX4" fmla="*/ 1922488 w 2885606"/>
                        <a:gd name="connsiteY4" fmla="*/ 329783 h 734518"/>
                        <a:gd name="connsiteX5" fmla="*/ 2405921 w 2885606"/>
                        <a:gd name="connsiteY5" fmla="*/ 37475 h 734518"/>
                        <a:gd name="connsiteX6" fmla="*/ 2885606 w 2885606"/>
                        <a:gd name="connsiteY6" fmla="*/ 0 h 734518"/>
                        <a:gd name="connsiteX0" fmla="*/ 0 w 2405921"/>
                        <a:gd name="connsiteY0" fmla="*/ 640830 h 697043"/>
                        <a:gd name="connsiteX1" fmla="*/ 475938 w 2405921"/>
                        <a:gd name="connsiteY1" fmla="*/ 697043 h 697043"/>
                        <a:gd name="connsiteX2" fmla="*/ 966865 w 2405921"/>
                        <a:gd name="connsiteY2" fmla="*/ 584617 h 697043"/>
                        <a:gd name="connsiteX3" fmla="*/ 1442803 w 2405921"/>
                        <a:gd name="connsiteY3" fmla="*/ 460948 h 697043"/>
                        <a:gd name="connsiteX4" fmla="*/ 1922488 w 2405921"/>
                        <a:gd name="connsiteY4" fmla="*/ 292308 h 697043"/>
                        <a:gd name="connsiteX5" fmla="*/ 2405921 w 2405921"/>
                        <a:gd name="connsiteY5" fmla="*/ 0 h 697043"/>
                        <a:gd name="connsiteX0" fmla="*/ 0 w 1922488"/>
                        <a:gd name="connsiteY0" fmla="*/ 348522 h 404735"/>
                        <a:gd name="connsiteX1" fmla="*/ 475938 w 1922488"/>
                        <a:gd name="connsiteY1" fmla="*/ 404735 h 404735"/>
                        <a:gd name="connsiteX2" fmla="*/ 966865 w 1922488"/>
                        <a:gd name="connsiteY2" fmla="*/ 292309 h 404735"/>
                        <a:gd name="connsiteX3" fmla="*/ 1442803 w 1922488"/>
                        <a:gd name="connsiteY3" fmla="*/ 168640 h 404735"/>
                        <a:gd name="connsiteX4" fmla="*/ 1922488 w 1922488"/>
                        <a:gd name="connsiteY4" fmla="*/ 0 h 404735"/>
                        <a:gd name="connsiteX0" fmla="*/ 0 w 1442803"/>
                        <a:gd name="connsiteY0" fmla="*/ 179882 h 236095"/>
                        <a:gd name="connsiteX1" fmla="*/ 475938 w 1442803"/>
                        <a:gd name="connsiteY1" fmla="*/ 236095 h 236095"/>
                        <a:gd name="connsiteX2" fmla="*/ 966865 w 1442803"/>
                        <a:gd name="connsiteY2" fmla="*/ 123669 h 236095"/>
                        <a:gd name="connsiteX3" fmla="*/ 1442803 w 1442803"/>
                        <a:gd name="connsiteY3" fmla="*/ 0 h 236095"/>
                        <a:gd name="connsiteX0" fmla="*/ 0 w 966865"/>
                        <a:gd name="connsiteY0" fmla="*/ 56213 h 112426"/>
                        <a:gd name="connsiteX1" fmla="*/ 475938 w 966865"/>
                        <a:gd name="connsiteY1" fmla="*/ 112426 h 112426"/>
                        <a:gd name="connsiteX2" fmla="*/ 966865 w 966865"/>
                        <a:gd name="connsiteY2" fmla="*/ 0 h 112426"/>
                      </a:gdLst>
                      <a:ahLst/>
                      <a:cxnLst>
                        <a:cxn ang="0">
                          <a:pos x="connsiteX0" y="connsiteY0"/>
                        </a:cxn>
                        <a:cxn ang="0">
                          <a:pos x="connsiteX1" y="connsiteY1"/>
                        </a:cxn>
                        <a:cxn ang="0">
                          <a:pos x="connsiteX2" y="connsiteY2"/>
                        </a:cxn>
                      </a:cxnLst>
                      <a:rect l="l" t="t" r="r" b="b"/>
                      <a:pathLst>
                        <a:path w="966865" h="112426">
                          <a:moveTo>
                            <a:pt x="0" y="56213"/>
                          </a:moveTo>
                          <a:lnTo>
                            <a:pt x="475938" y="112426"/>
                          </a:lnTo>
                          <a:lnTo>
                            <a:pt x="966865" y="0"/>
                          </a:ln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51"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nvGrpSpPr>
                    <p:cNvPr id="123" name="Group 122">
                      <a:extLst>
                        <a:ext uri="{FF2B5EF4-FFF2-40B4-BE49-F238E27FC236}">
                          <a16:creationId xmlns:a16="http://schemas.microsoft.com/office/drawing/2014/main" id="{6CE85B8F-F4A8-40FB-8F13-87C8471B9D6E}"/>
                        </a:ext>
                      </a:extLst>
                    </p:cNvPr>
                    <p:cNvGrpSpPr/>
                    <p:nvPr/>
                  </p:nvGrpSpPr>
                  <p:grpSpPr>
                    <a:xfrm>
                      <a:off x="5124428" y="4665688"/>
                      <a:ext cx="595859" cy="209863"/>
                      <a:chOff x="5124428" y="4665688"/>
                      <a:chExt cx="595859" cy="209863"/>
                    </a:xfrm>
                    <a:grpFill/>
                  </p:grpSpPr>
                  <p:sp>
                    <p:nvSpPr>
                      <p:cNvPr id="124" name="Oval 123">
                        <a:extLst>
                          <a:ext uri="{FF2B5EF4-FFF2-40B4-BE49-F238E27FC236}">
                            <a16:creationId xmlns:a16="http://schemas.microsoft.com/office/drawing/2014/main" id="{EBCEE0F4-824F-4E16-8211-5C842E3DC231}"/>
                          </a:ext>
                        </a:extLst>
                      </p:cNvPr>
                      <p:cNvSpPr/>
                      <p:nvPr/>
                    </p:nvSpPr>
                    <p:spPr>
                      <a:xfrm>
                        <a:off x="5124428" y="4770620"/>
                        <a:ext cx="104931" cy="104931"/>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51"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25" name="Oval 124">
                        <a:extLst>
                          <a:ext uri="{FF2B5EF4-FFF2-40B4-BE49-F238E27FC236}">
                            <a16:creationId xmlns:a16="http://schemas.microsoft.com/office/drawing/2014/main" id="{67B6075D-F2B2-426F-A806-A2DB6A786CCD}"/>
                          </a:ext>
                        </a:extLst>
                      </p:cNvPr>
                      <p:cNvSpPr/>
                      <p:nvPr/>
                    </p:nvSpPr>
                    <p:spPr>
                      <a:xfrm>
                        <a:off x="5615356" y="4665688"/>
                        <a:ext cx="104931" cy="104931"/>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51"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grpSp>
              <p:grpSp>
                <p:nvGrpSpPr>
                  <p:cNvPr id="103" name="Group 102">
                    <a:extLst>
                      <a:ext uri="{FF2B5EF4-FFF2-40B4-BE49-F238E27FC236}">
                        <a16:creationId xmlns:a16="http://schemas.microsoft.com/office/drawing/2014/main" id="{CD34D227-3BF2-4069-8C51-C9D7E0CC0211}"/>
                      </a:ext>
                    </a:extLst>
                  </p:cNvPr>
                  <p:cNvGrpSpPr/>
                  <p:nvPr/>
                </p:nvGrpSpPr>
                <p:grpSpPr>
                  <a:xfrm>
                    <a:off x="5663352" y="4405209"/>
                    <a:ext cx="1012558" cy="348525"/>
                    <a:chOff x="5663352" y="4373379"/>
                    <a:chExt cx="1012558" cy="348525"/>
                  </a:xfrm>
                  <a:solidFill>
                    <a:schemeClr val="accent1"/>
                  </a:solidFill>
                </p:grpSpPr>
                <p:sp>
                  <p:nvSpPr>
                    <p:cNvPr id="118" name="Freeform 53">
                      <a:extLst>
                        <a:ext uri="{FF2B5EF4-FFF2-40B4-BE49-F238E27FC236}">
                          <a16:creationId xmlns:a16="http://schemas.microsoft.com/office/drawing/2014/main" id="{12E5C47E-184A-43E6-8DF3-FCFBD1F30763}"/>
                        </a:ext>
                      </a:extLst>
                    </p:cNvPr>
                    <p:cNvSpPr/>
                    <p:nvPr/>
                  </p:nvSpPr>
                  <p:spPr>
                    <a:xfrm>
                      <a:off x="5663352" y="4429595"/>
                      <a:ext cx="955623" cy="292309"/>
                    </a:xfrm>
                    <a:custGeom>
                      <a:avLst/>
                      <a:gdLst>
                        <a:gd name="connsiteX0" fmla="*/ 0 w 5295276"/>
                        <a:gd name="connsiteY0" fmla="*/ 2203555 h 2203555"/>
                        <a:gd name="connsiteX1" fmla="*/ 487181 w 5295276"/>
                        <a:gd name="connsiteY1" fmla="*/ 2042410 h 2203555"/>
                        <a:gd name="connsiteX2" fmla="*/ 966866 w 5295276"/>
                        <a:gd name="connsiteY2" fmla="*/ 1948722 h 2203555"/>
                        <a:gd name="connsiteX3" fmla="*/ 1442804 w 5295276"/>
                        <a:gd name="connsiteY3" fmla="*/ 2004935 h 2203555"/>
                        <a:gd name="connsiteX4" fmla="*/ 1933731 w 5295276"/>
                        <a:gd name="connsiteY4" fmla="*/ 1892509 h 2203555"/>
                        <a:gd name="connsiteX5" fmla="*/ 2409669 w 5295276"/>
                        <a:gd name="connsiteY5" fmla="*/ 1768840 h 2203555"/>
                        <a:gd name="connsiteX6" fmla="*/ 2889354 w 5295276"/>
                        <a:gd name="connsiteY6" fmla="*/ 1600200 h 2203555"/>
                        <a:gd name="connsiteX7" fmla="*/ 3372787 w 5295276"/>
                        <a:gd name="connsiteY7" fmla="*/ 1307892 h 2203555"/>
                        <a:gd name="connsiteX8" fmla="*/ 3852472 w 5295276"/>
                        <a:gd name="connsiteY8" fmla="*/ 1270417 h 2203555"/>
                        <a:gd name="connsiteX9" fmla="*/ 4332158 w 5295276"/>
                        <a:gd name="connsiteY9" fmla="*/ 996846 h 2203555"/>
                        <a:gd name="connsiteX10" fmla="*/ 4815590 w 5295276"/>
                        <a:gd name="connsiteY10" fmla="*/ 603355 h 2203555"/>
                        <a:gd name="connsiteX11" fmla="*/ 5295276 w 5295276"/>
                        <a:gd name="connsiteY11" fmla="*/ 0 h 2203555"/>
                        <a:gd name="connsiteX0" fmla="*/ 0 w 4815590"/>
                        <a:gd name="connsiteY0" fmla="*/ 1600200 h 1600200"/>
                        <a:gd name="connsiteX1" fmla="*/ 487181 w 4815590"/>
                        <a:gd name="connsiteY1" fmla="*/ 1439055 h 1600200"/>
                        <a:gd name="connsiteX2" fmla="*/ 966866 w 4815590"/>
                        <a:gd name="connsiteY2" fmla="*/ 1345367 h 1600200"/>
                        <a:gd name="connsiteX3" fmla="*/ 1442804 w 4815590"/>
                        <a:gd name="connsiteY3" fmla="*/ 1401580 h 1600200"/>
                        <a:gd name="connsiteX4" fmla="*/ 1933731 w 4815590"/>
                        <a:gd name="connsiteY4" fmla="*/ 1289154 h 1600200"/>
                        <a:gd name="connsiteX5" fmla="*/ 2409669 w 4815590"/>
                        <a:gd name="connsiteY5" fmla="*/ 1165485 h 1600200"/>
                        <a:gd name="connsiteX6" fmla="*/ 2889354 w 4815590"/>
                        <a:gd name="connsiteY6" fmla="*/ 996845 h 1600200"/>
                        <a:gd name="connsiteX7" fmla="*/ 3372787 w 4815590"/>
                        <a:gd name="connsiteY7" fmla="*/ 704537 h 1600200"/>
                        <a:gd name="connsiteX8" fmla="*/ 3852472 w 4815590"/>
                        <a:gd name="connsiteY8" fmla="*/ 667062 h 1600200"/>
                        <a:gd name="connsiteX9" fmla="*/ 4332158 w 4815590"/>
                        <a:gd name="connsiteY9" fmla="*/ 393491 h 1600200"/>
                        <a:gd name="connsiteX10" fmla="*/ 4815590 w 4815590"/>
                        <a:gd name="connsiteY10" fmla="*/ 0 h 1600200"/>
                        <a:gd name="connsiteX0" fmla="*/ 0 w 4332158"/>
                        <a:gd name="connsiteY0" fmla="*/ 1206709 h 1206709"/>
                        <a:gd name="connsiteX1" fmla="*/ 487181 w 4332158"/>
                        <a:gd name="connsiteY1" fmla="*/ 1045564 h 1206709"/>
                        <a:gd name="connsiteX2" fmla="*/ 966866 w 4332158"/>
                        <a:gd name="connsiteY2" fmla="*/ 951876 h 1206709"/>
                        <a:gd name="connsiteX3" fmla="*/ 1442804 w 4332158"/>
                        <a:gd name="connsiteY3" fmla="*/ 1008089 h 1206709"/>
                        <a:gd name="connsiteX4" fmla="*/ 1933731 w 4332158"/>
                        <a:gd name="connsiteY4" fmla="*/ 895663 h 1206709"/>
                        <a:gd name="connsiteX5" fmla="*/ 2409669 w 4332158"/>
                        <a:gd name="connsiteY5" fmla="*/ 771994 h 1206709"/>
                        <a:gd name="connsiteX6" fmla="*/ 2889354 w 4332158"/>
                        <a:gd name="connsiteY6" fmla="*/ 603354 h 1206709"/>
                        <a:gd name="connsiteX7" fmla="*/ 3372787 w 4332158"/>
                        <a:gd name="connsiteY7" fmla="*/ 311046 h 1206709"/>
                        <a:gd name="connsiteX8" fmla="*/ 3852472 w 4332158"/>
                        <a:gd name="connsiteY8" fmla="*/ 273571 h 1206709"/>
                        <a:gd name="connsiteX9" fmla="*/ 4332158 w 4332158"/>
                        <a:gd name="connsiteY9" fmla="*/ 0 h 1206709"/>
                        <a:gd name="connsiteX0" fmla="*/ 0 w 3852472"/>
                        <a:gd name="connsiteY0" fmla="*/ 933138 h 933138"/>
                        <a:gd name="connsiteX1" fmla="*/ 487181 w 3852472"/>
                        <a:gd name="connsiteY1" fmla="*/ 771993 h 933138"/>
                        <a:gd name="connsiteX2" fmla="*/ 966866 w 3852472"/>
                        <a:gd name="connsiteY2" fmla="*/ 678305 h 933138"/>
                        <a:gd name="connsiteX3" fmla="*/ 1442804 w 3852472"/>
                        <a:gd name="connsiteY3" fmla="*/ 734518 h 933138"/>
                        <a:gd name="connsiteX4" fmla="*/ 1933731 w 3852472"/>
                        <a:gd name="connsiteY4" fmla="*/ 622092 h 933138"/>
                        <a:gd name="connsiteX5" fmla="*/ 2409669 w 3852472"/>
                        <a:gd name="connsiteY5" fmla="*/ 498423 h 933138"/>
                        <a:gd name="connsiteX6" fmla="*/ 2889354 w 3852472"/>
                        <a:gd name="connsiteY6" fmla="*/ 329783 h 933138"/>
                        <a:gd name="connsiteX7" fmla="*/ 3372787 w 3852472"/>
                        <a:gd name="connsiteY7" fmla="*/ 37475 h 933138"/>
                        <a:gd name="connsiteX8" fmla="*/ 3852472 w 3852472"/>
                        <a:gd name="connsiteY8" fmla="*/ 0 h 933138"/>
                        <a:gd name="connsiteX0" fmla="*/ 0 w 3372787"/>
                        <a:gd name="connsiteY0" fmla="*/ 895663 h 895663"/>
                        <a:gd name="connsiteX1" fmla="*/ 487181 w 3372787"/>
                        <a:gd name="connsiteY1" fmla="*/ 734518 h 895663"/>
                        <a:gd name="connsiteX2" fmla="*/ 966866 w 3372787"/>
                        <a:gd name="connsiteY2" fmla="*/ 640830 h 895663"/>
                        <a:gd name="connsiteX3" fmla="*/ 1442804 w 3372787"/>
                        <a:gd name="connsiteY3" fmla="*/ 697043 h 895663"/>
                        <a:gd name="connsiteX4" fmla="*/ 1933731 w 3372787"/>
                        <a:gd name="connsiteY4" fmla="*/ 584617 h 895663"/>
                        <a:gd name="connsiteX5" fmla="*/ 2409669 w 3372787"/>
                        <a:gd name="connsiteY5" fmla="*/ 460948 h 895663"/>
                        <a:gd name="connsiteX6" fmla="*/ 2889354 w 3372787"/>
                        <a:gd name="connsiteY6" fmla="*/ 292308 h 895663"/>
                        <a:gd name="connsiteX7" fmla="*/ 3372787 w 3372787"/>
                        <a:gd name="connsiteY7" fmla="*/ 0 h 895663"/>
                        <a:gd name="connsiteX0" fmla="*/ 0 w 2889354"/>
                        <a:gd name="connsiteY0" fmla="*/ 603355 h 603355"/>
                        <a:gd name="connsiteX1" fmla="*/ 487181 w 2889354"/>
                        <a:gd name="connsiteY1" fmla="*/ 442210 h 603355"/>
                        <a:gd name="connsiteX2" fmla="*/ 966866 w 2889354"/>
                        <a:gd name="connsiteY2" fmla="*/ 348522 h 603355"/>
                        <a:gd name="connsiteX3" fmla="*/ 1442804 w 2889354"/>
                        <a:gd name="connsiteY3" fmla="*/ 404735 h 603355"/>
                        <a:gd name="connsiteX4" fmla="*/ 1933731 w 2889354"/>
                        <a:gd name="connsiteY4" fmla="*/ 292309 h 603355"/>
                        <a:gd name="connsiteX5" fmla="*/ 2409669 w 2889354"/>
                        <a:gd name="connsiteY5" fmla="*/ 168640 h 603355"/>
                        <a:gd name="connsiteX6" fmla="*/ 2889354 w 2889354"/>
                        <a:gd name="connsiteY6" fmla="*/ 0 h 603355"/>
                        <a:gd name="connsiteX0" fmla="*/ 0 w 2889354"/>
                        <a:gd name="connsiteY0" fmla="*/ 603355 h 603355"/>
                        <a:gd name="connsiteX1" fmla="*/ 487181 w 2889354"/>
                        <a:gd name="connsiteY1" fmla="*/ 442210 h 603355"/>
                        <a:gd name="connsiteX2" fmla="*/ 966866 w 2889354"/>
                        <a:gd name="connsiteY2" fmla="*/ 348522 h 603355"/>
                        <a:gd name="connsiteX3" fmla="*/ 1933731 w 2889354"/>
                        <a:gd name="connsiteY3" fmla="*/ 292309 h 603355"/>
                        <a:gd name="connsiteX4" fmla="*/ 2409669 w 2889354"/>
                        <a:gd name="connsiteY4" fmla="*/ 168640 h 603355"/>
                        <a:gd name="connsiteX5" fmla="*/ 2889354 w 2889354"/>
                        <a:gd name="connsiteY5" fmla="*/ 0 h 603355"/>
                        <a:gd name="connsiteX0" fmla="*/ 0 w 2889354"/>
                        <a:gd name="connsiteY0" fmla="*/ 603355 h 603355"/>
                        <a:gd name="connsiteX1" fmla="*/ 487181 w 2889354"/>
                        <a:gd name="connsiteY1" fmla="*/ 442210 h 603355"/>
                        <a:gd name="connsiteX2" fmla="*/ 1933731 w 2889354"/>
                        <a:gd name="connsiteY2" fmla="*/ 292309 h 603355"/>
                        <a:gd name="connsiteX3" fmla="*/ 2409669 w 2889354"/>
                        <a:gd name="connsiteY3" fmla="*/ 168640 h 603355"/>
                        <a:gd name="connsiteX4" fmla="*/ 2889354 w 2889354"/>
                        <a:gd name="connsiteY4" fmla="*/ 0 h 603355"/>
                        <a:gd name="connsiteX0" fmla="*/ 0 w 2889354"/>
                        <a:gd name="connsiteY0" fmla="*/ 603355 h 603355"/>
                        <a:gd name="connsiteX1" fmla="*/ 1933731 w 2889354"/>
                        <a:gd name="connsiteY1" fmla="*/ 292309 h 603355"/>
                        <a:gd name="connsiteX2" fmla="*/ 2409669 w 2889354"/>
                        <a:gd name="connsiteY2" fmla="*/ 168640 h 603355"/>
                        <a:gd name="connsiteX3" fmla="*/ 2889354 w 2889354"/>
                        <a:gd name="connsiteY3" fmla="*/ 0 h 603355"/>
                        <a:gd name="connsiteX0" fmla="*/ 0 w 955623"/>
                        <a:gd name="connsiteY0" fmla="*/ 292309 h 292309"/>
                        <a:gd name="connsiteX1" fmla="*/ 475938 w 955623"/>
                        <a:gd name="connsiteY1" fmla="*/ 168640 h 292309"/>
                        <a:gd name="connsiteX2" fmla="*/ 955623 w 955623"/>
                        <a:gd name="connsiteY2" fmla="*/ 0 h 292309"/>
                      </a:gdLst>
                      <a:ahLst/>
                      <a:cxnLst>
                        <a:cxn ang="0">
                          <a:pos x="connsiteX0" y="connsiteY0"/>
                        </a:cxn>
                        <a:cxn ang="0">
                          <a:pos x="connsiteX1" y="connsiteY1"/>
                        </a:cxn>
                        <a:cxn ang="0">
                          <a:pos x="connsiteX2" y="connsiteY2"/>
                        </a:cxn>
                      </a:cxnLst>
                      <a:rect l="l" t="t" r="r" b="b"/>
                      <a:pathLst>
                        <a:path w="955623" h="292309">
                          <a:moveTo>
                            <a:pt x="0" y="292309"/>
                          </a:moveTo>
                          <a:lnTo>
                            <a:pt x="475938" y="168640"/>
                          </a:lnTo>
                          <a:lnTo>
                            <a:pt x="955623" y="0"/>
                          </a:lnTo>
                        </a:path>
                      </a:pathLst>
                    </a:cu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51"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nvGrpSpPr>
                    <p:cNvPr id="119" name="Group 118">
                      <a:extLst>
                        <a:ext uri="{FF2B5EF4-FFF2-40B4-BE49-F238E27FC236}">
                          <a16:creationId xmlns:a16="http://schemas.microsoft.com/office/drawing/2014/main" id="{54AD449B-5F88-4A4D-AEF5-E403E774D61A}"/>
                        </a:ext>
                      </a:extLst>
                    </p:cNvPr>
                    <p:cNvGrpSpPr/>
                    <p:nvPr/>
                  </p:nvGrpSpPr>
                  <p:grpSpPr>
                    <a:xfrm>
                      <a:off x="6095041" y="4373379"/>
                      <a:ext cx="580869" cy="273571"/>
                      <a:chOff x="6095041" y="4373379"/>
                      <a:chExt cx="580869" cy="273571"/>
                    </a:xfrm>
                    <a:grpFill/>
                  </p:grpSpPr>
                  <p:sp>
                    <p:nvSpPr>
                      <p:cNvPr id="120" name="Oval 119">
                        <a:extLst>
                          <a:ext uri="{FF2B5EF4-FFF2-40B4-BE49-F238E27FC236}">
                            <a16:creationId xmlns:a16="http://schemas.microsoft.com/office/drawing/2014/main" id="{2AF64A88-AAF8-478D-9875-805ADBD9DC0D}"/>
                          </a:ext>
                        </a:extLst>
                      </p:cNvPr>
                      <p:cNvSpPr/>
                      <p:nvPr/>
                    </p:nvSpPr>
                    <p:spPr>
                      <a:xfrm>
                        <a:off x="6095041" y="4542019"/>
                        <a:ext cx="104931" cy="104931"/>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51"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21" name="Oval 120">
                        <a:extLst>
                          <a:ext uri="{FF2B5EF4-FFF2-40B4-BE49-F238E27FC236}">
                            <a16:creationId xmlns:a16="http://schemas.microsoft.com/office/drawing/2014/main" id="{87F5AC64-4182-40BE-BE11-F1F52F9C23E1}"/>
                          </a:ext>
                        </a:extLst>
                      </p:cNvPr>
                      <p:cNvSpPr/>
                      <p:nvPr/>
                    </p:nvSpPr>
                    <p:spPr>
                      <a:xfrm>
                        <a:off x="6570979" y="4373379"/>
                        <a:ext cx="104931" cy="104931"/>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51"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grpSp>
              <p:grpSp>
                <p:nvGrpSpPr>
                  <p:cNvPr id="104" name="Group 103">
                    <a:extLst>
                      <a:ext uri="{FF2B5EF4-FFF2-40B4-BE49-F238E27FC236}">
                        <a16:creationId xmlns:a16="http://schemas.microsoft.com/office/drawing/2014/main" id="{9E1E4EC4-FE40-4E7B-8ABD-FF264B1436D8}"/>
                      </a:ext>
                    </a:extLst>
                  </p:cNvPr>
                  <p:cNvGrpSpPr/>
                  <p:nvPr/>
                </p:nvGrpSpPr>
                <p:grpSpPr>
                  <a:xfrm>
                    <a:off x="6627445" y="2805009"/>
                    <a:ext cx="2454386" cy="1656413"/>
                    <a:chOff x="6627445" y="2773179"/>
                    <a:chExt cx="2454386" cy="1656413"/>
                  </a:xfrm>
                  <a:solidFill>
                    <a:schemeClr val="accent1"/>
                  </a:solidFill>
                </p:grpSpPr>
                <p:sp>
                  <p:nvSpPr>
                    <p:cNvPr id="111" name="Freeform 54">
                      <a:extLst>
                        <a:ext uri="{FF2B5EF4-FFF2-40B4-BE49-F238E27FC236}">
                          <a16:creationId xmlns:a16="http://schemas.microsoft.com/office/drawing/2014/main" id="{2E8B25BA-9493-4E6D-95F0-22CFFCEED178}"/>
                        </a:ext>
                      </a:extLst>
                    </p:cNvPr>
                    <p:cNvSpPr/>
                    <p:nvPr/>
                  </p:nvSpPr>
                  <p:spPr>
                    <a:xfrm>
                      <a:off x="6627445" y="2829392"/>
                      <a:ext cx="2405922" cy="1600200"/>
                    </a:xfrm>
                    <a:custGeom>
                      <a:avLst/>
                      <a:gdLst>
                        <a:gd name="connsiteX0" fmla="*/ 0 w 5295276"/>
                        <a:gd name="connsiteY0" fmla="*/ 2203555 h 2203555"/>
                        <a:gd name="connsiteX1" fmla="*/ 487181 w 5295276"/>
                        <a:gd name="connsiteY1" fmla="*/ 2042410 h 2203555"/>
                        <a:gd name="connsiteX2" fmla="*/ 966866 w 5295276"/>
                        <a:gd name="connsiteY2" fmla="*/ 1948722 h 2203555"/>
                        <a:gd name="connsiteX3" fmla="*/ 1442804 w 5295276"/>
                        <a:gd name="connsiteY3" fmla="*/ 2004935 h 2203555"/>
                        <a:gd name="connsiteX4" fmla="*/ 1933731 w 5295276"/>
                        <a:gd name="connsiteY4" fmla="*/ 1892509 h 2203555"/>
                        <a:gd name="connsiteX5" fmla="*/ 2409669 w 5295276"/>
                        <a:gd name="connsiteY5" fmla="*/ 1768840 h 2203555"/>
                        <a:gd name="connsiteX6" fmla="*/ 2889354 w 5295276"/>
                        <a:gd name="connsiteY6" fmla="*/ 1600200 h 2203555"/>
                        <a:gd name="connsiteX7" fmla="*/ 3372787 w 5295276"/>
                        <a:gd name="connsiteY7" fmla="*/ 1307892 h 2203555"/>
                        <a:gd name="connsiteX8" fmla="*/ 3852472 w 5295276"/>
                        <a:gd name="connsiteY8" fmla="*/ 1270417 h 2203555"/>
                        <a:gd name="connsiteX9" fmla="*/ 4332158 w 5295276"/>
                        <a:gd name="connsiteY9" fmla="*/ 996846 h 2203555"/>
                        <a:gd name="connsiteX10" fmla="*/ 4815590 w 5295276"/>
                        <a:gd name="connsiteY10" fmla="*/ 603355 h 2203555"/>
                        <a:gd name="connsiteX11" fmla="*/ 5295276 w 5295276"/>
                        <a:gd name="connsiteY11" fmla="*/ 0 h 2203555"/>
                        <a:gd name="connsiteX0" fmla="*/ 0 w 4808095"/>
                        <a:gd name="connsiteY0" fmla="*/ 2042410 h 2042410"/>
                        <a:gd name="connsiteX1" fmla="*/ 479685 w 4808095"/>
                        <a:gd name="connsiteY1" fmla="*/ 1948722 h 2042410"/>
                        <a:gd name="connsiteX2" fmla="*/ 955623 w 4808095"/>
                        <a:gd name="connsiteY2" fmla="*/ 2004935 h 2042410"/>
                        <a:gd name="connsiteX3" fmla="*/ 1446550 w 4808095"/>
                        <a:gd name="connsiteY3" fmla="*/ 1892509 h 2042410"/>
                        <a:gd name="connsiteX4" fmla="*/ 1922488 w 4808095"/>
                        <a:gd name="connsiteY4" fmla="*/ 1768840 h 2042410"/>
                        <a:gd name="connsiteX5" fmla="*/ 2402173 w 4808095"/>
                        <a:gd name="connsiteY5" fmla="*/ 1600200 h 2042410"/>
                        <a:gd name="connsiteX6" fmla="*/ 2885606 w 4808095"/>
                        <a:gd name="connsiteY6" fmla="*/ 1307892 h 2042410"/>
                        <a:gd name="connsiteX7" fmla="*/ 3365291 w 4808095"/>
                        <a:gd name="connsiteY7" fmla="*/ 1270417 h 2042410"/>
                        <a:gd name="connsiteX8" fmla="*/ 3844977 w 4808095"/>
                        <a:gd name="connsiteY8" fmla="*/ 996846 h 2042410"/>
                        <a:gd name="connsiteX9" fmla="*/ 4328409 w 4808095"/>
                        <a:gd name="connsiteY9" fmla="*/ 603355 h 2042410"/>
                        <a:gd name="connsiteX10" fmla="*/ 4808095 w 4808095"/>
                        <a:gd name="connsiteY10" fmla="*/ 0 h 2042410"/>
                        <a:gd name="connsiteX0" fmla="*/ 0 w 4328410"/>
                        <a:gd name="connsiteY0" fmla="*/ 1948722 h 2004935"/>
                        <a:gd name="connsiteX1" fmla="*/ 475938 w 4328410"/>
                        <a:gd name="connsiteY1" fmla="*/ 2004935 h 2004935"/>
                        <a:gd name="connsiteX2" fmla="*/ 966865 w 4328410"/>
                        <a:gd name="connsiteY2" fmla="*/ 1892509 h 2004935"/>
                        <a:gd name="connsiteX3" fmla="*/ 1442803 w 4328410"/>
                        <a:gd name="connsiteY3" fmla="*/ 1768840 h 2004935"/>
                        <a:gd name="connsiteX4" fmla="*/ 1922488 w 4328410"/>
                        <a:gd name="connsiteY4" fmla="*/ 1600200 h 2004935"/>
                        <a:gd name="connsiteX5" fmla="*/ 2405921 w 4328410"/>
                        <a:gd name="connsiteY5" fmla="*/ 1307892 h 2004935"/>
                        <a:gd name="connsiteX6" fmla="*/ 2885606 w 4328410"/>
                        <a:gd name="connsiteY6" fmla="*/ 1270417 h 2004935"/>
                        <a:gd name="connsiteX7" fmla="*/ 3365292 w 4328410"/>
                        <a:gd name="connsiteY7" fmla="*/ 996846 h 2004935"/>
                        <a:gd name="connsiteX8" fmla="*/ 3848724 w 4328410"/>
                        <a:gd name="connsiteY8" fmla="*/ 603355 h 2004935"/>
                        <a:gd name="connsiteX9" fmla="*/ 4328410 w 4328410"/>
                        <a:gd name="connsiteY9" fmla="*/ 0 h 2004935"/>
                        <a:gd name="connsiteX0" fmla="*/ 0 w 3852472"/>
                        <a:gd name="connsiteY0" fmla="*/ 2004935 h 2004935"/>
                        <a:gd name="connsiteX1" fmla="*/ 490927 w 3852472"/>
                        <a:gd name="connsiteY1" fmla="*/ 1892509 h 2004935"/>
                        <a:gd name="connsiteX2" fmla="*/ 966865 w 3852472"/>
                        <a:gd name="connsiteY2" fmla="*/ 1768840 h 2004935"/>
                        <a:gd name="connsiteX3" fmla="*/ 1446550 w 3852472"/>
                        <a:gd name="connsiteY3" fmla="*/ 1600200 h 2004935"/>
                        <a:gd name="connsiteX4" fmla="*/ 1929983 w 3852472"/>
                        <a:gd name="connsiteY4" fmla="*/ 1307892 h 2004935"/>
                        <a:gd name="connsiteX5" fmla="*/ 2409668 w 3852472"/>
                        <a:gd name="connsiteY5" fmla="*/ 1270417 h 2004935"/>
                        <a:gd name="connsiteX6" fmla="*/ 2889354 w 3852472"/>
                        <a:gd name="connsiteY6" fmla="*/ 996846 h 2004935"/>
                        <a:gd name="connsiteX7" fmla="*/ 3372786 w 3852472"/>
                        <a:gd name="connsiteY7" fmla="*/ 603355 h 2004935"/>
                        <a:gd name="connsiteX8" fmla="*/ 3852472 w 3852472"/>
                        <a:gd name="connsiteY8" fmla="*/ 0 h 2004935"/>
                        <a:gd name="connsiteX0" fmla="*/ 0 w 3361545"/>
                        <a:gd name="connsiteY0" fmla="*/ 1892509 h 1892509"/>
                        <a:gd name="connsiteX1" fmla="*/ 475938 w 3361545"/>
                        <a:gd name="connsiteY1" fmla="*/ 1768840 h 1892509"/>
                        <a:gd name="connsiteX2" fmla="*/ 955623 w 3361545"/>
                        <a:gd name="connsiteY2" fmla="*/ 1600200 h 1892509"/>
                        <a:gd name="connsiteX3" fmla="*/ 1439056 w 3361545"/>
                        <a:gd name="connsiteY3" fmla="*/ 1307892 h 1892509"/>
                        <a:gd name="connsiteX4" fmla="*/ 1918741 w 3361545"/>
                        <a:gd name="connsiteY4" fmla="*/ 1270417 h 1892509"/>
                        <a:gd name="connsiteX5" fmla="*/ 2398427 w 3361545"/>
                        <a:gd name="connsiteY5" fmla="*/ 996846 h 1892509"/>
                        <a:gd name="connsiteX6" fmla="*/ 2881859 w 3361545"/>
                        <a:gd name="connsiteY6" fmla="*/ 603355 h 1892509"/>
                        <a:gd name="connsiteX7" fmla="*/ 3361545 w 3361545"/>
                        <a:gd name="connsiteY7" fmla="*/ 0 h 1892509"/>
                        <a:gd name="connsiteX0" fmla="*/ 0 w 2885607"/>
                        <a:gd name="connsiteY0" fmla="*/ 1768840 h 1768840"/>
                        <a:gd name="connsiteX1" fmla="*/ 479685 w 2885607"/>
                        <a:gd name="connsiteY1" fmla="*/ 1600200 h 1768840"/>
                        <a:gd name="connsiteX2" fmla="*/ 963118 w 2885607"/>
                        <a:gd name="connsiteY2" fmla="*/ 1307892 h 1768840"/>
                        <a:gd name="connsiteX3" fmla="*/ 1442803 w 2885607"/>
                        <a:gd name="connsiteY3" fmla="*/ 1270417 h 1768840"/>
                        <a:gd name="connsiteX4" fmla="*/ 1922489 w 2885607"/>
                        <a:gd name="connsiteY4" fmla="*/ 996846 h 1768840"/>
                        <a:gd name="connsiteX5" fmla="*/ 2405921 w 2885607"/>
                        <a:gd name="connsiteY5" fmla="*/ 603355 h 1768840"/>
                        <a:gd name="connsiteX6" fmla="*/ 2885607 w 2885607"/>
                        <a:gd name="connsiteY6" fmla="*/ 0 h 1768840"/>
                        <a:gd name="connsiteX0" fmla="*/ 0 w 2405922"/>
                        <a:gd name="connsiteY0" fmla="*/ 1600200 h 1600200"/>
                        <a:gd name="connsiteX1" fmla="*/ 483433 w 2405922"/>
                        <a:gd name="connsiteY1" fmla="*/ 1307892 h 1600200"/>
                        <a:gd name="connsiteX2" fmla="*/ 963118 w 2405922"/>
                        <a:gd name="connsiteY2" fmla="*/ 1270417 h 1600200"/>
                        <a:gd name="connsiteX3" fmla="*/ 1442804 w 2405922"/>
                        <a:gd name="connsiteY3" fmla="*/ 996846 h 1600200"/>
                        <a:gd name="connsiteX4" fmla="*/ 1926236 w 2405922"/>
                        <a:gd name="connsiteY4" fmla="*/ 603355 h 1600200"/>
                        <a:gd name="connsiteX5" fmla="*/ 2405922 w 2405922"/>
                        <a:gd name="connsiteY5" fmla="*/ 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5922" h="1600200">
                          <a:moveTo>
                            <a:pt x="0" y="1600200"/>
                          </a:moveTo>
                          <a:lnTo>
                            <a:pt x="483433" y="1307892"/>
                          </a:lnTo>
                          <a:lnTo>
                            <a:pt x="963118" y="1270417"/>
                          </a:lnTo>
                          <a:lnTo>
                            <a:pt x="1442804" y="996846"/>
                          </a:lnTo>
                          <a:lnTo>
                            <a:pt x="1926236" y="603355"/>
                          </a:lnTo>
                          <a:lnTo>
                            <a:pt x="2405922" y="0"/>
                          </a:ln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51"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nvGrpSpPr>
                    <p:cNvPr id="112" name="Group 111">
                      <a:extLst>
                        <a:ext uri="{FF2B5EF4-FFF2-40B4-BE49-F238E27FC236}">
                          <a16:creationId xmlns:a16="http://schemas.microsoft.com/office/drawing/2014/main" id="{7441D18C-5DE7-4179-AD2F-318F4520E034}"/>
                        </a:ext>
                      </a:extLst>
                    </p:cNvPr>
                    <p:cNvGrpSpPr/>
                    <p:nvPr/>
                  </p:nvGrpSpPr>
                  <p:grpSpPr>
                    <a:xfrm>
                      <a:off x="7054412" y="2773179"/>
                      <a:ext cx="2027419" cy="1412823"/>
                      <a:chOff x="7054412" y="2773179"/>
                      <a:chExt cx="2027419" cy="1412823"/>
                    </a:xfrm>
                    <a:grpFill/>
                  </p:grpSpPr>
                  <p:sp>
                    <p:nvSpPr>
                      <p:cNvPr id="113" name="Oval 112">
                        <a:extLst>
                          <a:ext uri="{FF2B5EF4-FFF2-40B4-BE49-F238E27FC236}">
                            <a16:creationId xmlns:a16="http://schemas.microsoft.com/office/drawing/2014/main" id="{6C4DA485-BB29-40B0-906A-DE98D10F3F49}"/>
                          </a:ext>
                        </a:extLst>
                      </p:cNvPr>
                      <p:cNvSpPr/>
                      <p:nvPr/>
                    </p:nvSpPr>
                    <p:spPr>
                      <a:xfrm>
                        <a:off x="7054412" y="4081071"/>
                        <a:ext cx="104931" cy="104931"/>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51"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14" name="Oval 113">
                        <a:extLst>
                          <a:ext uri="{FF2B5EF4-FFF2-40B4-BE49-F238E27FC236}">
                            <a16:creationId xmlns:a16="http://schemas.microsoft.com/office/drawing/2014/main" id="{BF336028-557E-4A11-ADCA-F6647991F1BE}"/>
                          </a:ext>
                        </a:extLst>
                      </p:cNvPr>
                      <p:cNvSpPr/>
                      <p:nvPr/>
                    </p:nvSpPr>
                    <p:spPr>
                      <a:xfrm>
                        <a:off x="7534097" y="4043595"/>
                        <a:ext cx="104931" cy="104931"/>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51"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15" name="Oval 114">
                        <a:extLst>
                          <a:ext uri="{FF2B5EF4-FFF2-40B4-BE49-F238E27FC236}">
                            <a16:creationId xmlns:a16="http://schemas.microsoft.com/office/drawing/2014/main" id="{34E4A927-6B14-4AE7-835A-CCB8AAE2AE6A}"/>
                          </a:ext>
                        </a:extLst>
                      </p:cNvPr>
                      <p:cNvSpPr/>
                      <p:nvPr/>
                    </p:nvSpPr>
                    <p:spPr>
                      <a:xfrm>
                        <a:off x="8017530" y="3762530"/>
                        <a:ext cx="104931" cy="104931"/>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51"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16" name="Oval 115">
                        <a:extLst>
                          <a:ext uri="{FF2B5EF4-FFF2-40B4-BE49-F238E27FC236}">
                            <a16:creationId xmlns:a16="http://schemas.microsoft.com/office/drawing/2014/main" id="{09B7477B-3BD1-44AA-830E-B63C5403048B}"/>
                          </a:ext>
                        </a:extLst>
                      </p:cNvPr>
                      <p:cNvSpPr/>
                      <p:nvPr/>
                    </p:nvSpPr>
                    <p:spPr>
                      <a:xfrm>
                        <a:off x="8504710" y="3376534"/>
                        <a:ext cx="104931" cy="104931"/>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51"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17" name="Oval 116">
                        <a:extLst>
                          <a:ext uri="{FF2B5EF4-FFF2-40B4-BE49-F238E27FC236}">
                            <a16:creationId xmlns:a16="http://schemas.microsoft.com/office/drawing/2014/main" id="{2EAD9830-3490-4126-B5EC-3018CBCD4028}"/>
                          </a:ext>
                        </a:extLst>
                      </p:cNvPr>
                      <p:cNvSpPr/>
                      <p:nvPr/>
                    </p:nvSpPr>
                    <p:spPr>
                      <a:xfrm>
                        <a:off x="8976900" y="2773179"/>
                        <a:ext cx="104931" cy="104931"/>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51"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grpSp>
              <p:grpSp>
                <p:nvGrpSpPr>
                  <p:cNvPr id="105" name="Group 104">
                    <a:extLst>
                      <a:ext uri="{FF2B5EF4-FFF2-40B4-BE49-F238E27FC236}">
                        <a16:creationId xmlns:a16="http://schemas.microsoft.com/office/drawing/2014/main" id="{5F642568-E742-4597-93EF-C4C74A164B26}"/>
                      </a:ext>
                    </a:extLst>
                  </p:cNvPr>
                  <p:cNvGrpSpPr/>
                  <p:nvPr/>
                </p:nvGrpSpPr>
                <p:grpSpPr>
                  <a:xfrm>
                    <a:off x="3689120" y="4749984"/>
                    <a:ext cx="1068049" cy="359763"/>
                    <a:chOff x="3689120" y="4718154"/>
                    <a:chExt cx="1068049" cy="359763"/>
                  </a:xfrm>
                  <a:solidFill>
                    <a:schemeClr val="accent1"/>
                  </a:solidFill>
                </p:grpSpPr>
                <p:sp>
                  <p:nvSpPr>
                    <p:cNvPr id="106" name="Freeform 4">
                      <a:extLst>
                        <a:ext uri="{FF2B5EF4-FFF2-40B4-BE49-F238E27FC236}">
                          <a16:creationId xmlns:a16="http://schemas.microsoft.com/office/drawing/2014/main" id="{16251FE8-1992-4DCA-B793-057456DAA2ED}"/>
                        </a:ext>
                      </a:extLst>
                    </p:cNvPr>
                    <p:cNvSpPr/>
                    <p:nvPr/>
                  </p:nvSpPr>
                  <p:spPr>
                    <a:xfrm>
                      <a:off x="3737837" y="4778115"/>
                      <a:ext cx="966866" cy="254833"/>
                    </a:xfrm>
                    <a:custGeom>
                      <a:avLst/>
                      <a:gdLst>
                        <a:gd name="connsiteX0" fmla="*/ 0 w 5295276"/>
                        <a:gd name="connsiteY0" fmla="*/ 2203555 h 2203555"/>
                        <a:gd name="connsiteX1" fmla="*/ 487181 w 5295276"/>
                        <a:gd name="connsiteY1" fmla="*/ 2042410 h 2203555"/>
                        <a:gd name="connsiteX2" fmla="*/ 966866 w 5295276"/>
                        <a:gd name="connsiteY2" fmla="*/ 1948722 h 2203555"/>
                        <a:gd name="connsiteX3" fmla="*/ 1442804 w 5295276"/>
                        <a:gd name="connsiteY3" fmla="*/ 2004935 h 2203555"/>
                        <a:gd name="connsiteX4" fmla="*/ 1933731 w 5295276"/>
                        <a:gd name="connsiteY4" fmla="*/ 1892509 h 2203555"/>
                        <a:gd name="connsiteX5" fmla="*/ 2409669 w 5295276"/>
                        <a:gd name="connsiteY5" fmla="*/ 1768840 h 2203555"/>
                        <a:gd name="connsiteX6" fmla="*/ 2889354 w 5295276"/>
                        <a:gd name="connsiteY6" fmla="*/ 1600200 h 2203555"/>
                        <a:gd name="connsiteX7" fmla="*/ 3372787 w 5295276"/>
                        <a:gd name="connsiteY7" fmla="*/ 1307892 h 2203555"/>
                        <a:gd name="connsiteX8" fmla="*/ 3852472 w 5295276"/>
                        <a:gd name="connsiteY8" fmla="*/ 1270417 h 2203555"/>
                        <a:gd name="connsiteX9" fmla="*/ 4332158 w 5295276"/>
                        <a:gd name="connsiteY9" fmla="*/ 996846 h 2203555"/>
                        <a:gd name="connsiteX10" fmla="*/ 4815590 w 5295276"/>
                        <a:gd name="connsiteY10" fmla="*/ 603355 h 2203555"/>
                        <a:gd name="connsiteX11" fmla="*/ 5295276 w 5295276"/>
                        <a:gd name="connsiteY11" fmla="*/ 0 h 2203555"/>
                        <a:gd name="connsiteX0" fmla="*/ 0 w 5295276"/>
                        <a:gd name="connsiteY0" fmla="*/ 2203555 h 2203555"/>
                        <a:gd name="connsiteX1" fmla="*/ 487181 w 5295276"/>
                        <a:gd name="connsiteY1" fmla="*/ 2042410 h 2203555"/>
                        <a:gd name="connsiteX2" fmla="*/ 966866 w 5295276"/>
                        <a:gd name="connsiteY2" fmla="*/ 1948722 h 2203555"/>
                        <a:gd name="connsiteX3" fmla="*/ 1933731 w 5295276"/>
                        <a:gd name="connsiteY3" fmla="*/ 1892509 h 2203555"/>
                        <a:gd name="connsiteX4" fmla="*/ 2409669 w 5295276"/>
                        <a:gd name="connsiteY4" fmla="*/ 1768840 h 2203555"/>
                        <a:gd name="connsiteX5" fmla="*/ 2889354 w 5295276"/>
                        <a:gd name="connsiteY5" fmla="*/ 1600200 h 2203555"/>
                        <a:gd name="connsiteX6" fmla="*/ 3372787 w 5295276"/>
                        <a:gd name="connsiteY6" fmla="*/ 1307892 h 2203555"/>
                        <a:gd name="connsiteX7" fmla="*/ 3852472 w 5295276"/>
                        <a:gd name="connsiteY7" fmla="*/ 1270417 h 2203555"/>
                        <a:gd name="connsiteX8" fmla="*/ 4332158 w 5295276"/>
                        <a:gd name="connsiteY8" fmla="*/ 996846 h 2203555"/>
                        <a:gd name="connsiteX9" fmla="*/ 4815590 w 5295276"/>
                        <a:gd name="connsiteY9" fmla="*/ 603355 h 2203555"/>
                        <a:gd name="connsiteX10" fmla="*/ 5295276 w 5295276"/>
                        <a:gd name="connsiteY10" fmla="*/ 0 h 2203555"/>
                        <a:gd name="connsiteX0" fmla="*/ 0 w 5295276"/>
                        <a:gd name="connsiteY0" fmla="*/ 2203555 h 2203555"/>
                        <a:gd name="connsiteX1" fmla="*/ 487181 w 5295276"/>
                        <a:gd name="connsiteY1" fmla="*/ 2042410 h 2203555"/>
                        <a:gd name="connsiteX2" fmla="*/ 966866 w 5295276"/>
                        <a:gd name="connsiteY2" fmla="*/ 1948722 h 2203555"/>
                        <a:gd name="connsiteX3" fmla="*/ 2409669 w 5295276"/>
                        <a:gd name="connsiteY3" fmla="*/ 1768840 h 2203555"/>
                        <a:gd name="connsiteX4" fmla="*/ 2889354 w 5295276"/>
                        <a:gd name="connsiteY4" fmla="*/ 1600200 h 2203555"/>
                        <a:gd name="connsiteX5" fmla="*/ 3372787 w 5295276"/>
                        <a:gd name="connsiteY5" fmla="*/ 1307892 h 2203555"/>
                        <a:gd name="connsiteX6" fmla="*/ 3852472 w 5295276"/>
                        <a:gd name="connsiteY6" fmla="*/ 1270417 h 2203555"/>
                        <a:gd name="connsiteX7" fmla="*/ 4332158 w 5295276"/>
                        <a:gd name="connsiteY7" fmla="*/ 996846 h 2203555"/>
                        <a:gd name="connsiteX8" fmla="*/ 4815590 w 5295276"/>
                        <a:gd name="connsiteY8" fmla="*/ 603355 h 2203555"/>
                        <a:gd name="connsiteX9" fmla="*/ 5295276 w 5295276"/>
                        <a:gd name="connsiteY9" fmla="*/ 0 h 2203555"/>
                        <a:gd name="connsiteX0" fmla="*/ 0 w 5295276"/>
                        <a:gd name="connsiteY0" fmla="*/ 2203555 h 2203555"/>
                        <a:gd name="connsiteX1" fmla="*/ 487181 w 5295276"/>
                        <a:gd name="connsiteY1" fmla="*/ 2042410 h 2203555"/>
                        <a:gd name="connsiteX2" fmla="*/ 966866 w 5295276"/>
                        <a:gd name="connsiteY2" fmla="*/ 1948722 h 2203555"/>
                        <a:gd name="connsiteX3" fmla="*/ 2889354 w 5295276"/>
                        <a:gd name="connsiteY3" fmla="*/ 1600200 h 2203555"/>
                        <a:gd name="connsiteX4" fmla="*/ 3372787 w 5295276"/>
                        <a:gd name="connsiteY4" fmla="*/ 1307892 h 2203555"/>
                        <a:gd name="connsiteX5" fmla="*/ 3852472 w 5295276"/>
                        <a:gd name="connsiteY5" fmla="*/ 1270417 h 2203555"/>
                        <a:gd name="connsiteX6" fmla="*/ 4332158 w 5295276"/>
                        <a:gd name="connsiteY6" fmla="*/ 996846 h 2203555"/>
                        <a:gd name="connsiteX7" fmla="*/ 4815590 w 5295276"/>
                        <a:gd name="connsiteY7" fmla="*/ 603355 h 2203555"/>
                        <a:gd name="connsiteX8" fmla="*/ 5295276 w 5295276"/>
                        <a:gd name="connsiteY8" fmla="*/ 0 h 2203555"/>
                        <a:gd name="connsiteX0" fmla="*/ 0 w 5295276"/>
                        <a:gd name="connsiteY0" fmla="*/ 2203555 h 2203555"/>
                        <a:gd name="connsiteX1" fmla="*/ 487181 w 5295276"/>
                        <a:gd name="connsiteY1" fmla="*/ 2042410 h 2203555"/>
                        <a:gd name="connsiteX2" fmla="*/ 966866 w 5295276"/>
                        <a:gd name="connsiteY2" fmla="*/ 1948722 h 2203555"/>
                        <a:gd name="connsiteX3" fmla="*/ 3372787 w 5295276"/>
                        <a:gd name="connsiteY3" fmla="*/ 1307892 h 2203555"/>
                        <a:gd name="connsiteX4" fmla="*/ 3852472 w 5295276"/>
                        <a:gd name="connsiteY4" fmla="*/ 1270417 h 2203555"/>
                        <a:gd name="connsiteX5" fmla="*/ 4332158 w 5295276"/>
                        <a:gd name="connsiteY5" fmla="*/ 996846 h 2203555"/>
                        <a:gd name="connsiteX6" fmla="*/ 4815590 w 5295276"/>
                        <a:gd name="connsiteY6" fmla="*/ 603355 h 2203555"/>
                        <a:gd name="connsiteX7" fmla="*/ 5295276 w 5295276"/>
                        <a:gd name="connsiteY7" fmla="*/ 0 h 2203555"/>
                        <a:gd name="connsiteX0" fmla="*/ 0 w 5295276"/>
                        <a:gd name="connsiteY0" fmla="*/ 2203555 h 2203555"/>
                        <a:gd name="connsiteX1" fmla="*/ 487181 w 5295276"/>
                        <a:gd name="connsiteY1" fmla="*/ 2042410 h 2203555"/>
                        <a:gd name="connsiteX2" fmla="*/ 966866 w 5295276"/>
                        <a:gd name="connsiteY2" fmla="*/ 1948722 h 2203555"/>
                        <a:gd name="connsiteX3" fmla="*/ 3852472 w 5295276"/>
                        <a:gd name="connsiteY3" fmla="*/ 1270417 h 2203555"/>
                        <a:gd name="connsiteX4" fmla="*/ 4332158 w 5295276"/>
                        <a:gd name="connsiteY4" fmla="*/ 996846 h 2203555"/>
                        <a:gd name="connsiteX5" fmla="*/ 4815590 w 5295276"/>
                        <a:gd name="connsiteY5" fmla="*/ 603355 h 2203555"/>
                        <a:gd name="connsiteX6" fmla="*/ 5295276 w 5295276"/>
                        <a:gd name="connsiteY6" fmla="*/ 0 h 2203555"/>
                        <a:gd name="connsiteX0" fmla="*/ 0 w 5295276"/>
                        <a:gd name="connsiteY0" fmla="*/ 2203555 h 2203555"/>
                        <a:gd name="connsiteX1" fmla="*/ 487181 w 5295276"/>
                        <a:gd name="connsiteY1" fmla="*/ 2042410 h 2203555"/>
                        <a:gd name="connsiteX2" fmla="*/ 966866 w 5295276"/>
                        <a:gd name="connsiteY2" fmla="*/ 1948722 h 2203555"/>
                        <a:gd name="connsiteX3" fmla="*/ 4332158 w 5295276"/>
                        <a:gd name="connsiteY3" fmla="*/ 996846 h 2203555"/>
                        <a:gd name="connsiteX4" fmla="*/ 4815590 w 5295276"/>
                        <a:gd name="connsiteY4" fmla="*/ 603355 h 2203555"/>
                        <a:gd name="connsiteX5" fmla="*/ 5295276 w 5295276"/>
                        <a:gd name="connsiteY5" fmla="*/ 0 h 2203555"/>
                        <a:gd name="connsiteX0" fmla="*/ 0 w 5295276"/>
                        <a:gd name="connsiteY0" fmla="*/ 2203555 h 2203555"/>
                        <a:gd name="connsiteX1" fmla="*/ 487181 w 5295276"/>
                        <a:gd name="connsiteY1" fmla="*/ 2042410 h 2203555"/>
                        <a:gd name="connsiteX2" fmla="*/ 966866 w 5295276"/>
                        <a:gd name="connsiteY2" fmla="*/ 1948722 h 2203555"/>
                        <a:gd name="connsiteX3" fmla="*/ 4815590 w 5295276"/>
                        <a:gd name="connsiteY3" fmla="*/ 603355 h 2203555"/>
                        <a:gd name="connsiteX4" fmla="*/ 5295276 w 5295276"/>
                        <a:gd name="connsiteY4" fmla="*/ 0 h 2203555"/>
                        <a:gd name="connsiteX0" fmla="*/ 0 w 5295276"/>
                        <a:gd name="connsiteY0" fmla="*/ 2203555 h 2203555"/>
                        <a:gd name="connsiteX1" fmla="*/ 487181 w 5295276"/>
                        <a:gd name="connsiteY1" fmla="*/ 2042410 h 2203555"/>
                        <a:gd name="connsiteX2" fmla="*/ 966866 w 5295276"/>
                        <a:gd name="connsiteY2" fmla="*/ 1948722 h 2203555"/>
                        <a:gd name="connsiteX3" fmla="*/ 5295276 w 5295276"/>
                        <a:gd name="connsiteY3" fmla="*/ 0 h 2203555"/>
                        <a:gd name="connsiteX0" fmla="*/ 0 w 966866"/>
                        <a:gd name="connsiteY0" fmla="*/ 254833 h 254833"/>
                        <a:gd name="connsiteX1" fmla="*/ 487181 w 966866"/>
                        <a:gd name="connsiteY1" fmla="*/ 93688 h 254833"/>
                        <a:gd name="connsiteX2" fmla="*/ 966866 w 966866"/>
                        <a:gd name="connsiteY2" fmla="*/ 0 h 254833"/>
                      </a:gdLst>
                      <a:ahLst/>
                      <a:cxnLst>
                        <a:cxn ang="0">
                          <a:pos x="connsiteX0" y="connsiteY0"/>
                        </a:cxn>
                        <a:cxn ang="0">
                          <a:pos x="connsiteX1" y="connsiteY1"/>
                        </a:cxn>
                        <a:cxn ang="0">
                          <a:pos x="connsiteX2" y="connsiteY2"/>
                        </a:cxn>
                      </a:cxnLst>
                      <a:rect l="l" t="t" r="r" b="b"/>
                      <a:pathLst>
                        <a:path w="966866" h="254833">
                          <a:moveTo>
                            <a:pt x="0" y="254833"/>
                          </a:moveTo>
                          <a:lnTo>
                            <a:pt x="487181" y="93688"/>
                          </a:lnTo>
                          <a:lnTo>
                            <a:pt x="966866" y="0"/>
                          </a:lnTo>
                        </a:path>
                      </a:pathLst>
                    </a:cu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51"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nvGrpSpPr>
                    <p:cNvPr id="107" name="Group 106">
                      <a:extLst>
                        <a:ext uri="{FF2B5EF4-FFF2-40B4-BE49-F238E27FC236}">
                          <a16:creationId xmlns:a16="http://schemas.microsoft.com/office/drawing/2014/main" id="{394E3197-816C-4F4D-827E-4687DBAF434D}"/>
                        </a:ext>
                      </a:extLst>
                    </p:cNvPr>
                    <p:cNvGrpSpPr/>
                    <p:nvPr/>
                  </p:nvGrpSpPr>
                  <p:grpSpPr>
                    <a:xfrm>
                      <a:off x="3689120" y="4718154"/>
                      <a:ext cx="1068049" cy="359763"/>
                      <a:chOff x="3689120" y="4718154"/>
                      <a:chExt cx="1068049" cy="359763"/>
                    </a:xfrm>
                    <a:grpFill/>
                  </p:grpSpPr>
                  <p:sp>
                    <p:nvSpPr>
                      <p:cNvPr id="108" name="Oval 107">
                        <a:extLst>
                          <a:ext uri="{FF2B5EF4-FFF2-40B4-BE49-F238E27FC236}">
                            <a16:creationId xmlns:a16="http://schemas.microsoft.com/office/drawing/2014/main" id="{6B7B301F-DC65-4F34-8E51-E1925B4B273D}"/>
                          </a:ext>
                        </a:extLst>
                      </p:cNvPr>
                      <p:cNvSpPr/>
                      <p:nvPr/>
                    </p:nvSpPr>
                    <p:spPr>
                      <a:xfrm>
                        <a:off x="3689120" y="4972986"/>
                        <a:ext cx="104931" cy="104931"/>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51"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09" name="Oval 108">
                        <a:extLst>
                          <a:ext uri="{FF2B5EF4-FFF2-40B4-BE49-F238E27FC236}">
                            <a16:creationId xmlns:a16="http://schemas.microsoft.com/office/drawing/2014/main" id="{217FD1CB-0FD1-4FCC-BDDE-070BCDB87C62}"/>
                          </a:ext>
                        </a:extLst>
                      </p:cNvPr>
                      <p:cNvSpPr/>
                      <p:nvPr/>
                    </p:nvSpPr>
                    <p:spPr>
                      <a:xfrm>
                        <a:off x="4180048" y="4811842"/>
                        <a:ext cx="104931" cy="104931"/>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51"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10" name="Oval 109">
                        <a:extLst>
                          <a:ext uri="{FF2B5EF4-FFF2-40B4-BE49-F238E27FC236}">
                            <a16:creationId xmlns:a16="http://schemas.microsoft.com/office/drawing/2014/main" id="{8BDDB619-EB0B-4E57-8007-B68A8FF92DC4}"/>
                          </a:ext>
                        </a:extLst>
                      </p:cNvPr>
                      <p:cNvSpPr/>
                      <p:nvPr/>
                    </p:nvSpPr>
                    <p:spPr>
                      <a:xfrm>
                        <a:off x="4652238" y="4718154"/>
                        <a:ext cx="104931" cy="104931"/>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51"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grpSp>
            </p:grpSp>
            <p:sp>
              <p:nvSpPr>
                <p:cNvPr id="135" name="Oval 134">
                  <a:extLst>
                    <a:ext uri="{FF2B5EF4-FFF2-40B4-BE49-F238E27FC236}">
                      <a16:creationId xmlns:a16="http://schemas.microsoft.com/office/drawing/2014/main" id="{BCA127F8-F658-4EFA-9B48-03926146E2F2}"/>
                    </a:ext>
                  </a:extLst>
                </p:cNvPr>
                <p:cNvSpPr/>
                <p:nvPr/>
              </p:nvSpPr>
              <p:spPr>
                <a:xfrm>
                  <a:off x="8354892" y="2611949"/>
                  <a:ext cx="100175" cy="100175"/>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51"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36" name="Oval 135">
                  <a:extLst>
                    <a:ext uri="{FF2B5EF4-FFF2-40B4-BE49-F238E27FC236}">
                      <a16:creationId xmlns:a16="http://schemas.microsoft.com/office/drawing/2014/main" id="{466CD2EA-7DB8-4B37-A62E-1BC972813B99}"/>
                    </a:ext>
                  </a:extLst>
                </p:cNvPr>
                <p:cNvSpPr/>
                <p:nvPr/>
              </p:nvSpPr>
              <p:spPr>
                <a:xfrm>
                  <a:off x="8828401" y="3209124"/>
                  <a:ext cx="100175" cy="100175"/>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51"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37" name="Oval 136">
                  <a:extLst>
                    <a:ext uri="{FF2B5EF4-FFF2-40B4-BE49-F238E27FC236}">
                      <a16:creationId xmlns:a16="http://schemas.microsoft.com/office/drawing/2014/main" id="{AF1E0F55-6076-4C91-929A-581CBA739921}"/>
                    </a:ext>
                  </a:extLst>
                </p:cNvPr>
                <p:cNvSpPr/>
                <p:nvPr/>
              </p:nvSpPr>
              <p:spPr>
                <a:xfrm>
                  <a:off x="9757269" y="2599225"/>
                  <a:ext cx="100175" cy="100175"/>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51"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sp>
            <p:nvSpPr>
              <p:cNvPr id="141" name="Rectangle 140">
                <a:extLst>
                  <a:ext uri="{FF2B5EF4-FFF2-40B4-BE49-F238E27FC236}">
                    <a16:creationId xmlns:a16="http://schemas.microsoft.com/office/drawing/2014/main" id="{99BDC6B6-83F9-447B-AB61-76A906BE8711}"/>
                  </a:ext>
                </a:extLst>
              </p:cNvPr>
              <p:cNvSpPr/>
              <p:nvPr/>
            </p:nvSpPr>
            <p:spPr>
              <a:xfrm>
                <a:off x="8686957" y="5471629"/>
                <a:ext cx="2265995" cy="5576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1400" b="1" i="0" u="none" strike="noStrike" kern="1200" cap="none" spc="0" normalizeH="0" baseline="0" noProof="0" dirty="0">
                    <a:ln>
                      <a:noFill/>
                    </a:ln>
                    <a:solidFill>
                      <a:schemeClr val="accent1"/>
                    </a:solidFill>
                    <a:effectLst/>
                    <a:uLnTx/>
                    <a:uFillTx/>
                    <a:latin typeface="Arial" panose="020B0604020202020204" pitchFamily="34" charset="0"/>
                  </a:rPr>
                  <a:t>745 cells/</a:t>
                </a:r>
                <a:r>
                  <a:rPr lang="en-US" sz="1400" b="1" dirty="0">
                    <a:solidFill>
                      <a:schemeClr val="accent1"/>
                    </a:solidFill>
                  </a:rPr>
                  <a:t>µL</a:t>
                </a:r>
                <a:br>
                  <a:rPr lang="en-US" sz="1400" b="1" dirty="0">
                    <a:solidFill>
                      <a:schemeClr val="accent1"/>
                    </a:solidFill>
                  </a:rPr>
                </a:br>
                <a:r>
                  <a:rPr lang="en-US" sz="1400" dirty="0">
                    <a:solidFill>
                      <a:schemeClr val="accent2"/>
                    </a:solidFill>
                  </a:rPr>
                  <a:t>CD4/CD8 ratio 0.824</a:t>
                </a:r>
                <a:endParaRPr kumimoji="0" lang="en-US" sz="1400" b="1" i="0" u="none" strike="noStrike" kern="1200" cap="none" spc="0" normalizeH="0" baseline="0" noProof="0" dirty="0">
                  <a:ln>
                    <a:noFill/>
                  </a:ln>
                  <a:solidFill>
                    <a:schemeClr val="accent2"/>
                  </a:solidFill>
                  <a:effectLst/>
                  <a:uLnTx/>
                  <a:uFillTx/>
                  <a:latin typeface="Arial" panose="020B0604020202020204" pitchFamily="34" charset="0"/>
                </a:endParaRPr>
              </a:p>
            </p:txBody>
          </p:sp>
          <p:cxnSp>
            <p:nvCxnSpPr>
              <p:cNvPr id="142" name="Straight Connector 141">
                <a:extLst>
                  <a:ext uri="{FF2B5EF4-FFF2-40B4-BE49-F238E27FC236}">
                    <a16:creationId xmlns:a16="http://schemas.microsoft.com/office/drawing/2014/main" id="{0A1C072A-6417-40E5-8DED-F05954303B49}"/>
                  </a:ext>
                </a:extLst>
              </p:cNvPr>
              <p:cNvCxnSpPr>
                <a:cxnSpLocks/>
                <a:stCxn id="141" idx="0"/>
                <a:endCxn id="137" idx="4"/>
              </p:cNvCxnSpPr>
              <p:nvPr/>
            </p:nvCxnSpPr>
            <p:spPr>
              <a:xfrm flipH="1" flipV="1">
                <a:off x="9807357" y="2699400"/>
                <a:ext cx="12598" cy="2772229"/>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143" name="Rectangle 142">
                <a:extLst>
                  <a:ext uri="{FF2B5EF4-FFF2-40B4-BE49-F238E27FC236}">
                    <a16:creationId xmlns:a16="http://schemas.microsoft.com/office/drawing/2014/main" id="{A9848EAA-A794-46E7-B90A-CD8D2FCE0A25}"/>
                  </a:ext>
                </a:extLst>
              </p:cNvPr>
              <p:cNvSpPr/>
              <p:nvPr/>
            </p:nvSpPr>
            <p:spPr>
              <a:xfrm>
                <a:off x="1783851" y="5471629"/>
                <a:ext cx="2294700" cy="5576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1400" b="1" i="0" u="none" strike="noStrike" kern="1200" cap="none" spc="0" normalizeH="0" baseline="0" noProof="0" dirty="0">
                    <a:ln>
                      <a:noFill/>
                    </a:ln>
                    <a:solidFill>
                      <a:schemeClr val="accent1"/>
                    </a:solidFill>
                    <a:effectLst/>
                    <a:uLnTx/>
                    <a:uFillTx/>
                    <a:latin typeface="Arial" panose="020B0604020202020204" pitchFamily="34" charset="0"/>
                  </a:rPr>
                  <a:t>2 </a:t>
                </a:r>
                <a:r>
                  <a:rPr lang="en-US" sz="1400" b="1" dirty="0">
                    <a:solidFill>
                      <a:schemeClr val="accent1"/>
                    </a:solidFill>
                  </a:rPr>
                  <a:t>cells/µL</a:t>
                </a:r>
                <a:br>
                  <a:rPr lang="en-US" sz="1400" b="1" dirty="0">
                    <a:solidFill>
                      <a:schemeClr val="accent1"/>
                    </a:solidFill>
                  </a:rPr>
                </a:br>
                <a:r>
                  <a:rPr lang="en-US" sz="1400" dirty="0">
                    <a:solidFill>
                      <a:schemeClr val="accent2"/>
                    </a:solidFill>
                  </a:rPr>
                  <a:t>CD4/CD8 ratio 0.005</a:t>
                </a:r>
              </a:p>
            </p:txBody>
          </p:sp>
          <p:cxnSp>
            <p:nvCxnSpPr>
              <p:cNvPr id="144" name="Straight Connector 143">
                <a:extLst>
                  <a:ext uri="{FF2B5EF4-FFF2-40B4-BE49-F238E27FC236}">
                    <a16:creationId xmlns:a16="http://schemas.microsoft.com/office/drawing/2014/main" id="{8E39A858-7A61-444E-BAD3-0DF91AA425C3}"/>
                  </a:ext>
                </a:extLst>
              </p:cNvPr>
              <p:cNvCxnSpPr>
                <a:cxnSpLocks/>
                <a:stCxn id="143" idx="0"/>
              </p:cNvCxnSpPr>
              <p:nvPr/>
            </p:nvCxnSpPr>
            <p:spPr>
              <a:xfrm flipH="1" flipV="1">
                <a:off x="2926833" y="4856284"/>
                <a:ext cx="4369" cy="615345"/>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grpSp>
      </p:grpSp>
      <p:sp>
        <p:nvSpPr>
          <p:cNvPr id="72" name="TextBox 71">
            <a:extLst>
              <a:ext uri="{FF2B5EF4-FFF2-40B4-BE49-F238E27FC236}">
                <a16:creationId xmlns:a16="http://schemas.microsoft.com/office/drawing/2014/main" id="{CB3E2F58-9636-428C-BCAD-C6669ABE964A}"/>
              </a:ext>
            </a:extLst>
          </p:cNvPr>
          <p:cNvSpPr txBox="1"/>
          <p:nvPr/>
        </p:nvSpPr>
        <p:spPr>
          <a:xfrm>
            <a:off x="10240569" y="3692340"/>
            <a:ext cx="347436" cy="196415"/>
          </a:xfrm>
          <a:prstGeom prst="rect">
            <a:avLst/>
          </a:prstGeom>
          <a:noFill/>
        </p:spPr>
        <p:txBody>
          <a:bodyPr wrap="square" lIns="0" tIns="0" rIns="0" bIns="0" rtlCol="0">
            <a:noAutofit/>
          </a:bodyPr>
          <a:lstStyle/>
          <a:p>
            <a:r>
              <a:rPr lang="en-US" sz="1100" dirty="0">
                <a:solidFill>
                  <a:schemeClr val="accent2"/>
                </a:solidFill>
                <a:latin typeface="Arial" panose="020B0604020202020204" pitchFamily="34" charset="0"/>
              </a:rPr>
              <a:t>400</a:t>
            </a:r>
            <a:endParaRPr lang="en-GB" sz="1100" dirty="0">
              <a:solidFill>
                <a:schemeClr val="accent2"/>
              </a:solidFill>
              <a:latin typeface="Arial" panose="020B0604020202020204" pitchFamily="34" charset="0"/>
            </a:endParaRPr>
          </a:p>
        </p:txBody>
      </p:sp>
      <p:sp>
        <p:nvSpPr>
          <p:cNvPr id="74" name="TextBox 73">
            <a:extLst>
              <a:ext uri="{FF2B5EF4-FFF2-40B4-BE49-F238E27FC236}">
                <a16:creationId xmlns:a16="http://schemas.microsoft.com/office/drawing/2014/main" id="{D2E0A679-2FB3-454F-852B-6619D0C2CD5F}"/>
              </a:ext>
            </a:extLst>
          </p:cNvPr>
          <p:cNvSpPr txBox="1"/>
          <p:nvPr/>
        </p:nvSpPr>
        <p:spPr>
          <a:xfrm>
            <a:off x="10240569" y="3406205"/>
            <a:ext cx="347436" cy="196415"/>
          </a:xfrm>
          <a:prstGeom prst="rect">
            <a:avLst/>
          </a:prstGeom>
          <a:noFill/>
        </p:spPr>
        <p:txBody>
          <a:bodyPr wrap="square" lIns="0" tIns="0" rIns="0" bIns="0" rtlCol="0">
            <a:noAutofit/>
          </a:bodyPr>
          <a:lstStyle/>
          <a:p>
            <a:r>
              <a:rPr lang="en-US" sz="1100" dirty="0">
                <a:solidFill>
                  <a:schemeClr val="accent2"/>
                </a:solidFill>
                <a:latin typeface="Arial" panose="020B0604020202020204" pitchFamily="34" charset="0"/>
              </a:rPr>
              <a:t>500</a:t>
            </a:r>
            <a:endParaRPr lang="en-GB" sz="1100" dirty="0">
              <a:solidFill>
                <a:schemeClr val="accent2"/>
              </a:solidFill>
              <a:latin typeface="Arial" panose="020B0604020202020204" pitchFamily="34" charset="0"/>
            </a:endParaRPr>
          </a:p>
        </p:txBody>
      </p:sp>
      <p:sp>
        <p:nvSpPr>
          <p:cNvPr id="76" name="TextBox 75">
            <a:extLst>
              <a:ext uri="{FF2B5EF4-FFF2-40B4-BE49-F238E27FC236}">
                <a16:creationId xmlns:a16="http://schemas.microsoft.com/office/drawing/2014/main" id="{21F0263A-FA77-4863-96D6-FE1A5448EE6B}"/>
              </a:ext>
            </a:extLst>
          </p:cNvPr>
          <p:cNvSpPr txBox="1"/>
          <p:nvPr/>
        </p:nvSpPr>
        <p:spPr>
          <a:xfrm>
            <a:off x="10240569" y="3115796"/>
            <a:ext cx="347436" cy="196415"/>
          </a:xfrm>
          <a:prstGeom prst="rect">
            <a:avLst/>
          </a:prstGeom>
          <a:noFill/>
        </p:spPr>
        <p:txBody>
          <a:bodyPr wrap="square" lIns="0" tIns="0" rIns="0" bIns="0" rtlCol="0">
            <a:noAutofit/>
          </a:bodyPr>
          <a:lstStyle/>
          <a:p>
            <a:r>
              <a:rPr lang="en-US" sz="1100" dirty="0">
                <a:solidFill>
                  <a:schemeClr val="accent2"/>
                </a:solidFill>
                <a:latin typeface="Arial" panose="020B0604020202020204" pitchFamily="34" charset="0"/>
              </a:rPr>
              <a:t>600</a:t>
            </a:r>
            <a:endParaRPr lang="en-GB" sz="1100" dirty="0">
              <a:solidFill>
                <a:schemeClr val="accent2"/>
              </a:solidFill>
              <a:latin typeface="Arial" panose="020B0604020202020204" pitchFamily="34" charset="0"/>
            </a:endParaRPr>
          </a:p>
        </p:txBody>
      </p:sp>
      <p:grpSp>
        <p:nvGrpSpPr>
          <p:cNvPr id="7" name="Group 6">
            <a:extLst>
              <a:ext uri="{FF2B5EF4-FFF2-40B4-BE49-F238E27FC236}">
                <a16:creationId xmlns:a16="http://schemas.microsoft.com/office/drawing/2014/main" id="{3F98CE69-AE55-4B4B-AAA0-D70AB35FB294}"/>
              </a:ext>
            </a:extLst>
          </p:cNvPr>
          <p:cNvGrpSpPr/>
          <p:nvPr/>
        </p:nvGrpSpPr>
        <p:grpSpPr>
          <a:xfrm>
            <a:off x="2804647" y="2881407"/>
            <a:ext cx="6167695" cy="1393964"/>
            <a:chOff x="2870265" y="2881407"/>
            <a:chExt cx="6030049" cy="1393964"/>
          </a:xfrm>
        </p:grpSpPr>
        <p:grpSp>
          <p:nvGrpSpPr>
            <p:cNvPr id="3" name="Group 2">
              <a:extLst>
                <a:ext uri="{FF2B5EF4-FFF2-40B4-BE49-F238E27FC236}">
                  <a16:creationId xmlns:a16="http://schemas.microsoft.com/office/drawing/2014/main" id="{35E772F7-DBF2-40E7-97D6-DAE0CD81D902}"/>
                </a:ext>
              </a:extLst>
            </p:cNvPr>
            <p:cNvGrpSpPr/>
            <p:nvPr/>
          </p:nvGrpSpPr>
          <p:grpSpPr>
            <a:xfrm>
              <a:off x="2870265" y="2881407"/>
              <a:ext cx="6030049" cy="1393964"/>
              <a:chOff x="2917890" y="2773457"/>
              <a:chExt cx="6030049" cy="1393964"/>
            </a:xfrm>
          </p:grpSpPr>
          <p:grpSp>
            <p:nvGrpSpPr>
              <p:cNvPr id="16" name="Group 15">
                <a:extLst>
                  <a:ext uri="{FF2B5EF4-FFF2-40B4-BE49-F238E27FC236}">
                    <a16:creationId xmlns:a16="http://schemas.microsoft.com/office/drawing/2014/main" id="{FBB86448-1F5A-4E2F-857A-3BDDEE16CB48}"/>
                  </a:ext>
                </a:extLst>
              </p:cNvPr>
              <p:cNvGrpSpPr/>
              <p:nvPr/>
            </p:nvGrpSpPr>
            <p:grpSpPr>
              <a:xfrm>
                <a:off x="2917890" y="2773457"/>
                <a:ext cx="5155439" cy="1363096"/>
                <a:chOff x="3680086" y="2878111"/>
                <a:chExt cx="5400209" cy="1427813"/>
              </a:xfrm>
              <a:solidFill>
                <a:schemeClr val="accent2"/>
              </a:solidFill>
            </p:grpSpPr>
            <p:sp>
              <p:nvSpPr>
                <p:cNvPr id="17" name="Oval 16">
                  <a:extLst>
                    <a:ext uri="{FF2B5EF4-FFF2-40B4-BE49-F238E27FC236}">
                      <a16:creationId xmlns:a16="http://schemas.microsoft.com/office/drawing/2014/main" id="{B2B129B8-A89B-4EC1-8760-EE3A6574E152}"/>
                    </a:ext>
                  </a:extLst>
                </p:cNvPr>
                <p:cNvSpPr/>
                <p:nvPr/>
              </p:nvSpPr>
              <p:spPr>
                <a:xfrm>
                  <a:off x="3680086" y="2878111"/>
                  <a:ext cx="104931" cy="104931"/>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51"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8" name="Oval 17">
                  <a:extLst>
                    <a:ext uri="{FF2B5EF4-FFF2-40B4-BE49-F238E27FC236}">
                      <a16:creationId xmlns:a16="http://schemas.microsoft.com/office/drawing/2014/main" id="{40114894-60FF-4BEF-9D67-B2893AEA5B41}"/>
                    </a:ext>
                  </a:extLst>
                </p:cNvPr>
                <p:cNvSpPr/>
                <p:nvPr/>
              </p:nvSpPr>
              <p:spPr>
                <a:xfrm>
                  <a:off x="4167267" y="4133537"/>
                  <a:ext cx="104931" cy="104931"/>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51"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0" name="Oval 19">
                  <a:extLst>
                    <a:ext uri="{FF2B5EF4-FFF2-40B4-BE49-F238E27FC236}">
                      <a16:creationId xmlns:a16="http://schemas.microsoft.com/office/drawing/2014/main" id="{82F3E326-B2B5-4D46-AC5E-57661F369DFF}"/>
                    </a:ext>
                  </a:extLst>
                </p:cNvPr>
                <p:cNvSpPr/>
                <p:nvPr/>
              </p:nvSpPr>
              <p:spPr>
                <a:xfrm>
                  <a:off x="4646952" y="4200993"/>
                  <a:ext cx="104931" cy="104931"/>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51"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1" name="Oval 20">
                  <a:extLst>
                    <a:ext uri="{FF2B5EF4-FFF2-40B4-BE49-F238E27FC236}">
                      <a16:creationId xmlns:a16="http://schemas.microsoft.com/office/drawing/2014/main" id="{4025843E-E585-41C1-B8BA-CB7B5333E292}"/>
                    </a:ext>
                  </a:extLst>
                </p:cNvPr>
                <p:cNvSpPr/>
                <p:nvPr/>
              </p:nvSpPr>
              <p:spPr>
                <a:xfrm>
                  <a:off x="5119143" y="4200993"/>
                  <a:ext cx="104931" cy="104931"/>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51"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2" name="Oval 21">
                  <a:extLst>
                    <a:ext uri="{FF2B5EF4-FFF2-40B4-BE49-F238E27FC236}">
                      <a16:creationId xmlns:a16="http://schemas.microsoft.com/office/drawing/2014/main" id="{E26DD9BC-AC5E-4257-BB53-AB12F4E69CA2}"/>
                    </a:ext>
                  </a:extLst>
                </p:cNvPr>
                <p:cNvSpPr/>
                <p:nvPr/>
              </p:nvSpPr>
              <p:spPr>
                <a:xfrm>
                  <a:off x="5606324" y="4200993"/>
                  <a:ext cx="104931" cy="104931"/>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51"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3" name="Oval 22">
                  <a:extLst>
                    <a:ext uri="{FF2B5EF4-FFF2-40B4-BE49-F238E27FC236}">
                      <a16:creationId xmlns:a16="http://schemas.microsoft.com/office/drawing/2014/main" id="{6E7D7EFF-CDB6-4724-92FF-F51FDAEB6D8C}"/>
                    </a:ext>
                  </a:extLst>
                </p:cNvPr>
                <p:cNvSpPr/>
                <p:nvPr/>
              </p:nvSpPr>
              <p:spPr>
                <a:xfrm>
                  <a:off x="6086009" y="4200993"/>
                  <a:ext cx="104931" cy="104931"/>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51"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4" name="Oval 23">
                  <a:extLst>
                    <a:ext uri="{FF2B5EF4-FFF2-40B4-BE49-F238E27FC236}">
                      <a16:creationId xmlns:a16="http://schemas.microsoft.com/office/drawing/2014/main" id="{E3F4A9A4-4279-4A42-A270-AFD01823D5B3}"/>
                    </a:ext>
                  </a:extLst>
                </p:cNvPr>
                <p:cNvSpPr/>
                <p:nvPr/>
              </p:nvSpPr>
              <p:spPr>
                <a:xfrm>
                  <a:off x="6565694" y="4200993"/>
                  <a:ext cx="104931" cy="104931"/>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51"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5" name="Oval 24">
                  <a:extLst>
                    <a:ext uri="{FF2B5EF4-FFF2-40B4-BE49-F238E27FC236}">
                      <a16:creationId xmlns:a16="http://schemas.microsoft.com/office/drawing/2014/main" id="{4B6CB8A7-CAB5-49DB-8E98-34B64CC89AA0}"/>
                    </a:ext>
                  </a:extLst>
                </p:cNvPr>
                <p:cNvSpPr/>
                <p:nvPr/>
              </p:nvSpPr>
              <p:spPr>
                <a:xfrm>
                  <a:off x="7052875" y="4200993"/>
                  <a:ext cx="104931" cy="104931"/>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51"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6" name="Oval 25">
                  <a:extLst>
                    <a:ext uri="{FF2B5EF4-FFF2-40B4-BE49-F238E27FC236}">
                      <a16:creationId xmlns:a16="http://schemas.microsoft.com/office/drawing/2014/main" id="{D06F8B87-56E1-410A-AEF3-20D959AC8AB1}"/>
                    </a:ext>
                  </a:extLst>
                </p:cNvPr>
                <p:cNvSpPr/>
                <p:nvPr/>
              </p:nvSpPr>
              <p:spPr>
                <a:xfrm>
                  <a:off x="7528813" y="4200993"/>
                  <a:ext cx="104931" cy="104931"/>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51"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7" name="Oval 26">
                  <a:extLst>
                    <a:ext uri="{FF2B5EF4-FFF2-40B4-BE49-F238E27FC236}">
                      <a16:creationId xmlns:a16="http://schemas.microsoft.com/office/drawing/2014/main" id="{3A3A074E-68DE-4CE2-B7AC-541E34CC3978}"/>
                    </a:ext>
                  </a:extLst>
                </p:cNvPr>
                <p:cNvSpPr/>
                <p:nvPr/>
              </p:nvSpPr>
              <p:spPr>
                <a:xfrm>
                  <a:off x="8004751" y="4200993"/>
                  <a:ext cx="104931" cy="104931"/>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51"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8" name="Oval 27">
                  <a:extLst>
                    <a:ext uri="{FF2B5EF4-FFF2-40B4-BE49-F238E27FC236}">
                      <a16:creationId xmlns:a16="http://schemas.microsoft.com/office/drawing/2014/main" id="{FE7084AD-94E0-4CD4-9C16-2F1767BBF721}"/>
                    </a:ext>
                  </a:extLst>
                </p:cNvPr>
                <p:cNvSpPr/>
                <p:nvPr/>
              </p:nvSpPr>
              <p:spPr>
                <a:xfrm>
                  <a:off x="8499426" y="4200993"/>
                  <a:ext cx="104931" cy="104931"/>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51"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9" name="Oval 28">
                  <a:extLst>
                    <a:ext uri="{FF2B5EF4-FFF2-40B4-BE49-F238E27FC236}">
                      <a16:creationId xmlns:a16="http://schemas.microsoft.com/office/drawing/2014/main" id="{C68AB9D6-9A7A-47A5-A46F-C8D0538394E6}"/>
                    </a:ext>
                  </a:extLst>
                </p:cNvPr>
                <p:cNvSpPr/>
                <p:nvPr/>
              </p:nvSpPr>
              <p:spPr>
                <a:xfrm>
                  <a:off x="8975364" y="4200993"/>
                  <a:ext cx="104931" cy="104931"/>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51"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sp>
            <p:nvSpPr>
              <p:cNvPr id="133" name="Oval 132">
                <a:extLst>
                  <a:ext uri="{FF2B5EF4-FFF2-40B4-BE49-F238E27FC236}">
                    <a16:creationId xmlns:a16="http://schemas.microsoft.com/office/drawing/2014/main" id="{194EC792-5685-44EA-8F96-EF059B11C7F2}"/>
                  </a:ext>
                </a:extLst>
              </p:cNvPr>
              <p:cNvSpPr/>
              <p:nvPr/>
            </p:nvSpPr>
            <p:spPr>
              <a:xfrm>
                <a:off x="8393399" y="4067246"/>
                <a:ext cx="100175" cy="100175"/>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51"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34" name="Oval 133">
                <a:extLst>
                  <a:ext uri="{FF2B5EF4-FFF2-40B4-BE49-F238E27FC236}">
                    <a16:creationId xmlns:a16="http://schemas.microsoft.com/office/drawing/2014/main" id="{8B469461-75E0-463B-8DC9-B0644FF5272B}"/>
                  </a:ext>
                </a:extLst>
              </p:cNvPr>
              <p:cNvSpPr/>
              <p:nvPr/>
            </p:nvSpPr>
            <p:spPr>
              <a:xfrm>
                <a:off x="8847764" y="4067246"/>
                <a:ext cx="100175" cy="100175"/>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51"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cxnSp>
          <p:nvCxnSpPr>
            <p:cNvPr id="145" name="Straight Connector 144">
              <a:extLst>
                <a:ext uri="{FF2B5EF4-FFF2-40B4-BE49-F238E27FC236}">
                  <a16:creationId xmlns:a16="http://schemas.microsoft.com/office/drawing/2014/main" id="{8500B541-4EAF-47DB-94F6-A9BF122F942F}"/>
                </a:ext>
              </a:extLst>
            </p:cNvPr>
            <p:cNvCxnSpPr>
              <a:cxnSpLocks/>
              <a:stCxn id="18" idx="1"/>
              <a:endCxn id="17" idx="4"/>
            </p:cNvCxnSpPr>
            <p:nvPr/>
          </p:nvCxnSpPr>
          <p:spPr>
            <a:xfrm flipH="1" flipV="1">
              <a:off x="2920353" y="2981582"/>
              <a:ext cx="429681" cy="111301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CD9D2604-3731-42A9-9ACB-10F78D6D3AFE}"/>
                </a:ext>
              </a:extLst>
            </p:cNvPr>
            <p:cNvCxnSpPr>
              <a:cxnSpLocks/>
              <a:stCxn id="20" idx="2"/>
              <a:endCxn id="18" idx="6"/>
            </p:cNvCxnSpPr>
            <p:nvPr/>
          </p:nvCxnSpPr>
          <p:spPr>
            <a:xfrm flipH="1" flipV="1">
              <a:off x="3435539" y="4130018"/>
              <a:ext cx="357768" cy="6439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BEAA6AF-3EBE-4694-89AB-B909D1AEE833}"/>
                </a:ext>
              </a:extLst>
            </p:cNvPr>
            <p:cNvCxnSpPr>
              <a:cxnSpLocks/>
              <a:stCxn id="21" idx="2"/>
              <a:endCxn id="20" idx="6"/>
            </p:cNvCxnSpPr>
            <p:nvPr/>
          </p:nvCxnSpPr>
          <p:spPr>
            <a:xfrm flipH="1">
              <a:off x="3893482" y="4194416"/>
              <a:ext cx="35061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E9771720-EF27-4749-BC04-45941AC2636C}"/>
                </a:ext>
              </a:extLst>
            </p:cNvPr>
            <p:cNvCxnSpPr>
              <a:cxnSpLocks/>
              <a:stCxn id="134" idx="2"/>
              <a:endCxn id="21" idx="6"/>
            </p:cNvCxnSpPr>
            <p:nvPr/>
          </p:nvCxnSpPr>
          <p:spPr>
            <a:xfrm flipH="1" flipV="1">
              <a:off x="4344270" y="4194416"/>
              <a:ext cx="4455869" cy="3086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49" name="TextBox 148">
            <a:extLst>
              <a:ext uri="{FF2B5EF4-FFF2-40B4-BE49-F238E27FC236}">
                <a16:creationId xmlns:a16="http://schemas.microsoft.com/office/drawing/2014/main" id="{45CD0922-8789-4CCE-8FA8-28856977EE83}"/>
              </a:ext>
            </a:extLst>
          </p:cNvPr>
          <p:cNvSpPr txBox="1"/>
          <p:nvPr/>
        </p:nvSpPr>
        <p:spPr>
          <a:xfrm>
            <a:off x="3219659" y="1950592"/>
            <a:ext cx="5752683" cy="316868"/>
          </a:xfrm>
          <a:prstGeom prst="rect">
            <a:avLst/>
          </a:prstGeom>
          <a:noFill/>
        </p:spPr>
        <p:txBody>
          <a:bodyPr wrap="none" lIns="0" tIns="0" rIns="0" bIns="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strike="noStrike" kern="1200" cap="none" spc="0" normalizeH="0" baseline="0" noProof="0" dirty="0">
                <a:ln>
                  <a:noFill/>
                </a:ln>
                <a:solidFill>
                  <a:schemeClr val="accent2"/>
                </a:solidFill>
                <a:effectLst/>
                <a:uLnTx/>
                <a:uFillTx/>
                <a:latin typeface="Arial" panose="020B0604020202020204" pitchFamily="34" charset="0"/>
                <a:ea typeface="+mn-ea"/>
                <a:cs typeface="+mn-cs"/>
              </a:rPr>
              <a:t>FTR + DTG + OBT</a:t>
            </a:r>
            <a:r>
              <a:rPr kumimoji="0" lang="en-GB" sz="1800" b="1" i="0" strike="noStrike" kern="1200" cap="none" spc="0" normalizeH="0" baseline="30000" noProof="0" dirty="0">
                <a:ln>
                  <a:noFill/>
                </a:ln>
                <a:solidFill>
                  <a:schemeClr val="accent2"/>
                </a:solidFill>
                <a:effectLst/>
                <a:uLnTx/>
                <a:uFillTx/>
                <a:latin typeface="Arial" panose="020B0604020202020204" pitchFamily="34" charset="0"/>
                <a:ea typeface="+mn-ea"/>
                <a:cs typeface="+mn-cs"/>
              </a:rPr>
              <a:t>†</a:t>
            </a:r>
          </a:p>
        </p:txBody>
      </p:sp>
      <p:sp>
        <p:nvSpPr>
          <p:cNvPr id="150" name="TextBox 149">
            <a:extLst>
              <a:ext uri="{FF2B5EF4-FFF2-40B4-BE49-F238E27FC236}">
                <a16:creationId xmlns:a16="http://schemas.microsoft.com/office/drawing/2014/main" id="{9BEDA0A8-4D56-4528-B09A-92BE34DCA95E}"/>
              </a:ext>
            </a:extLst>
          </p:cNvPr>
          <p:cNvSpPr txBox="1"/>
          <p:nvPr/>
        </p:nvSpPr>
        <p:spPr>
          <a:xfrm>
            <a:off x="10240569" y="3987953"/>
            <a:ext cx="347436" cy="196415"/>
          </a:xfrm>
          <a:prstGeom prst="rect">
            <a:avLst/>
          </a:prstGeom>
          <a:noFill/>
        </p:spPr>
        <p:txBody>
          <a:bodyPr wrap="square" lIns="0" tIns="0" rIns="0" bIns="0" rtlCol="0">
            <a:noAutofit/>
          </a:bodyPr>
          <a:lstStyle/>
          <a:p>
            <a:r>
              <a:rPr lang="en-US" sz="1100" dirty="0">
                <a:solidFill>
                  <a:schemeClr val="accent2"/>
                </a:solidFill>
                <a:latin typeface="Arial" panose="020B0604020202020204" pitchFamily="34" charset="0"/>
              </a:rPr>
              <a:t>300</a:t>
            </a:r>
            <a:endParaRPr lang="en-GB" sz="1100" dirty="0">
              <a:solidFill>
                <a:schemeClr val="accent2"/>
              </a:solidFill>
              <a:latin typeface="Arial" panose="020B0604020202020204" pitchFamily="34" charset="0"/>
            </a:endParaRPr>
          </a:p>
        </p:txBody>
      </p:sp>
      <p:sp>
        <p:nvSpPr>
          <p:cNvPr id="151" name="Slide Number Placeholder 5">
            <a:extLst>
              <a:ext uri="{FF2B5EF4-FFF2-40B4-BE49-F238E27FC236}">
                <a16:creationId xmlns:a16="http://schemas.microsoft.com/office/drawing/2014/main" id="{6486DA39-4688-4A6D-8336-C1857DD29E96}"/>
              </a:ext>
            </a:extLst>
          </p:cNvPr>
          <p:cNvSpPr>
            <a:spLocks noGrp="1"/>
          </p:cNvSpPr>
          <p:nvPr>
            <p:ph type="sldNum" sz="quarter" idx="11"/>
          </p:nvPr>
        </p:nvSpPr>
        <p:spPr>
          <a:xfrm>
            <a:off x="11942967" y="6510704"/>
            <a:ext cx="249033" cy="246221"/>
          </a:xfrm>
        </p:spPr>
        <p:txBody>
          <a:bodyPr/>
          <a:lstStyle/>
          <a:p>
            <a:fld id="{DA52DCD9-8769-4ED5-B8CC-B00FC588BA8C}" type="slidenum">
              <a:rPr lang="en-US" smtClean="0"/>
              <a:pPr/>
              <a:t>23</a:t>
            </a:fld>
            <a:endParaRPr lang="en-US" dirty="0"/>
          </a:p>
        </p:txBody>
      </p:sp>
    </p:spTree>
    <p:extLst>
      <p:ext uri="{BB962C8B-B14F-4D97-AF65-F5344CB8AC3E}">
        <p14:creationId xmlns:p14="http://schemas.microsoft.com/office/powerpoint/2010/main" val="3691244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9EC7FB2-1190-4AC2-8900-8A26CEFCAFDF}"/>
              </a:ext>
            </a:extLst>
          </p:cNvPr>
          <p:cNvGrpSpPr/>
          <p:nvPr/>
        </p:nvGrpSpPr>
        <p:grpSpPr>
          <a:xfrm>
            <a:off x="1503852" y="2557548"/>
            <a:ext cx="6309361" cy="3271256"/>
            <a:chOff x="1503852" y="2712097"/>
            <a:chExt cx="6309361" cy="3271256"/>
          </a:xfrm>
        </p:grpSpPr>
        <p:sp>
          <p:nvSpPr>
            <p:cNvPr id="23" name="Rectangle 22">
              <a:extLst>
                <a:ext uri="{FF2B5EF4-FFF2-40B4-BE49-F238E27FC236}">
                  <a16:creationId xmlns:a16="http://schemas.microsoft.com/office/drawing/2014/main" id="{598A2193-DAD8-45D3-8094-C0E9C433011F}"/>
                </a:ext>
              </a:extLst>
            </p:cNvPr>
            <p:cNvSpPr/>
            <p:nvPr/>
          </p:nvSpPr>
          <p:spPr>
            <a:xfrm>
              <a:off x="1503853" y="5001325"/>
              <a:ext cx="6309360" cy="98202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18067FF8-B791-4DB4-8122-68501BB00D1F}"/>
                </a:ext>
              </a:extLst>
            </p:cNvPr>
            <p:cNvSpPr/>
            <p:nvPr/>
          </p:nvSpPr>
          <p:spPr>
            <a:xfrm>
              <a:off x="1503852" y="4486470"/>
              <a:ext cx="6309360" cy="53035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F9E28FE8-0460-4E05-A6E1-105A2A59BC13}"/>
                </a:ext>
              </a:extLst>
            </p:cNvPr>
            <p:cNvSpPr/>
            <p:nvPr/>
          </p:nvSpPr>
          <p:spPr>
            <a:xfrm>
              <a:off x="1504391" y="2712097"/>
              <a:ext cx="6307712" cy="178308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aphicFrame>
        <p:nvGraphicFramePr>
          <p:cNvPr id="42" name="Chart 41">
            <a:extLst>
              <a:ext uri="{FF2B5EF4-FFF2-40B4-BE49-F238E27FC236}">
                <a16:creationId xmlns:a16="http://schemas.microsoft.com/office/drawing/2014/main" id="{EC932B6A-3E47-47FC-9E93-7E5136FFAD08}"/>
              </a:ext>
            </a:extLst>
          </p:cNvPr>
          <p:cNvGraphicFramePr/>
          <p:nvPr>
            <p:extLst>
              <p:ext uri="{D42A27DB-BD31-4B8C-83A1-F6EECF244321}">
                <p14:modId xmlns:p14="http://schemas.microsoft.com/office/powerpoint/2010/main" val="3268827115"/>
              </p:ext>
            </p:extLst>
          </p:nvPr>
        </p:nvGraphicFramePr>
        <p:xfrm>
          <a:off x="749395" y="2420763"/>
          <a:ext cx="7261400" cy="375229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6" name="Chart 35">
            <a:extLst>
              <a:ext uri="{FF2B5EF4-FFF2-40B4-BE49-F238E27FC236}">
                <a16:creationId xmlns:a16="http://schemas.microsoft.com/office/drawing/2014/main" id="{A88283B8-1BD0-4B55-A032-0DBC18821A31}"/>
              </a:ext>
            </a:extLst>
          </p:cNvPr>
          <p:cNvGraphicFramePr/>
          <p:nvPr>
            <p:extLst>
              <p:ext uri="{D42A27DB-BD31-4B8C-83A1-F6EECF244321}">
                <p14:modId xmlns:p14="http://schemas.microsoft.com/office/powerpoint/2010/main" val="1428188882"/>
              </p:ext>
            </p:extLst>
          </p:nvPr>
        </p:nvGraphicFramePr>
        <p:xfrm>
          <a:off x="751133" y="2419785"/>
          <a:ext cx="7261400" cy="3752298"/>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 Placeholder 11">
            <a:extLst>
              <a:ext uri="{FF2B5EF4-FFF2-40B4-BE49-F238E27FC236}">
                <a16:creationId xmlns:a16="http://schemas.microsoft.com/office/drawing/2014/main" id="{B8BBF6FC-EBEE-4493-A643-A838C35D65D5}"/>
              </a:ext>
            </a:extLst>
          </p:cNvPr>
          <p:cNvSpPr>
            <a:spLocks noGrp="1"/>
          </p:cNvSpPr>
          <p:nvPr>
            <p:ph type="body" sz="quarter" idx="13"/>
          </p:nvPr>
        </p:nvSpPr>
        <p:spPr>
          <a:xfrm>
            <a:off x="803275" y="6382435"/>
            <a:ext cx="6188075" cy="323165"/>
          </a:xfrm>
        </p:spPr>
        <p:txBody>
          <a:bodyPr/>
          <a:lstStyle/>
          <a:p>
            <a:r>
              <a:rPr lang="en-US" i="0" dirty="0">
                <a:effectLst/>
              </a:rPr>
              <a:t>*Adapted from a real case in the BRIGHTE trial, for illustrative purposes only</a:t>
            </a:r>
            <a:br>
              <a:rPr lang="en-US" i="0" dirty="0">
                <a:effectLst/>
              </a:rPr>
            </a:br>
            <a:r>
              <a:rPr lang="en-GB" b="1" i="0" dirty="0">
                <a:effectLst/>
              </a:rPr>
              <a:t>†</a:t>
            </a:r>
            <a:r>
              <a:rPr kumimoji="0" lang="en-GB" i="0" u="none" strike="noStrike" kern="1200" cap="none" spc="0" normalizeH="0" baseline="0" noProof="0" dirty="0">
                <a:ln>
                  <a:noFill/>
                </a:ln>
                <a:effectLst/>
                <a:uLnTx/>
                <a:uFillTx/>
              </a:rPr>
              <a:t>OBT was d</a:t>
            </a:r>
            <a:r>
              <a:rPr kumimoji="0" lang="en-GB" b="0" i="0" u="none" strike="noStrike" kern="1200" cap="none" spc="0" normalizeH="0" baseline="0" noProof="0" dirty="0">
                <a:ln>
                  <a:noFill/>
                </a:ln>
                <a:effectLst/>
                <a:uLnTx/>
                <a:uFillTx/>
              </a:rPr>
              <a:t>olutegravir BID, </a:t>
            </a:r>
            <a:r>
              <a:rPr lang="en-GB" dirty="0"/>
              <a:t>d</a:t>
            </a:r>
            <a:r>
              <a:rPr kumimoji="0" lang="en-GB" b="0" i="0" u="none" strike="noStrike" kern="1200" cap="none" spc="0" normalizeH="0" baseline="0" noProof="0" dirty="0" err="1">
                <a:ln>
                  <a:noFill/>
                </a:ln>
                <a:effectLst/>
                <a:uLnTx/>
                <a:uFillTx/>
              </a:rPr>
              <a:t>arunavir</a:t>
            </a:r>
            <a:r>
              <a:rPr kumimoji="0" lang="en-GB" b="0" i="0" u="none" strike="noStrike" kern="1200" cap="none" spc="0" normalizeH="0" baseline="0" noProof="0" dirty="0">
                <a:ln>
                  <a:noFill/>
                </a:ln>
                <a:effectLst/>
                <a:uLnTx/>
                <a:uFillTx/>
              </a:rPr>
              <a:t>/ritonavir BID, t</a:t>
            </a:r>
            <a:r>
              <a:rPr lang="en-GB" dirty="0"/>
              <a:t>enofovir/emtricitabine </a:t>
            </a:r>
            <a:r>
              <a:rPr kumimoji="0" lang="en-GB" b="0" i="0" u="none" strike="noStrike" kern="1200" cap="none" spc="0" normalizeH="0" baseline="0" noProof="0" dirty="0">
                <a:ln>
                  <a:noFill/>
                </a:ln>
                <a:effectLst/>
                <a:uLnTx/>
                <a:uFillTx/>
              </a:rPr>
              <a:t>QD </a:t>
            </a:r>
            <a:br>
              <a:rPr kumimoji="0" lang="en-GB" b="0" i="0" u="none" strike="noStrike" kern="1200" cap="none" spc="0" normalizeH="0" baseline="0" noProof="0" dirty="0">
                <a:ln>
                  <a:noFill/>
                </a:ln>
                <a:effectLst/>
                <a:uLnTx/>
                <a:uFillTx/>
              </a:rPr>
            </a:br>
            <a:r>
              <a:rPr kumimoji="0" lang="en-GB" b="0" i="0" u="none" strike="noStrike" kern="1200" cap="none" spc="0" normalizeH="0" baseline="0" noProof="0" dirty="0">
                <a:ln>
                  <a:noFill/>
                </a:ln>
                <a:effectLst/>
                <a:uLnTx/>
                <a:uFillTx/>
              </a:rPr>
              <a:t>‡</a:t>
            </a:r>
            <a:r>
              <a:rPr lang="en-US" b="0" i="0" dirty="0">
                <a:effectLst/>
              </a:rPr>
              <a:t>The first two time points denote Days 1 and 8 of the blinded treatment period</a:t>
            </a:r>
          </a:p>
        </p:txBody>
      </p:sp>
      <p:sp>
        <p:nvSpPr>
          <p:cNvPr id="194" name="Title 15">
            <a:extLst>
              <a:ext uri="{FF2B5EF4-FFF2-40B4-BE49-F238E27FC236}">
                <a16:creationId xmlns:a16="http://schemas.microsoft.com/office/drawing/2014/main" id="{4C536223-0A2D-46A0-ADFF-02F7474B4EC4}"/>
              </a:ext>
            </a:extLst>
          </p:cNvPr>
          <p:cNvSpPr>
            <a:spLocks noGrp="1"/>
          </p:cNvSpPr>
          <p:nvPr>
            <p:ph type="title"/>
          </p:nvPr>
        </p:nvSpPr>
        <p:spPr>
          <a:xfrm>
            <a:off x="803275" y="184935"/>
            <a:ext cx="10933113" cy="883578"/>
          </a:xfrm>
        </p:spPr>
        <p:txBody>
          <a:bodyPr/>
          <a:lstStyle/>
          <a:p>
            <a:r>
              <a:rPr lang="en-GB" dirty="0"/>
              <a:t>The clinical impact </a:t>
            </a:r>
            <a:br>
              <a:rPr lang="en-GB" dirty="0"/>
            </a:br>
            <a:r>
              <a:rPr lang="en-GB" sz="1800" dirty="0">
                <a:solidFill>
                  <a:schemeClr val="accent2"/>
                </a:solidFill>
              </a:rPr>
              <a:t>A first-in-class ART in a patient living with HIV who has limited treatment options</a:t>
            </a:r>
          </a:p>
        </p:txBody>
      </p:sp>
      <p:sp>
        <p:nvSpPr>
          <p:cNvPr id="201" name="Text Placeholder 2">
            <a:extLst>
              <a:ext uri="{FF2B5EF4-FFF2-40B4-BE49-F238E27FC236}">
                <a16:creationId xmlns:a16="http://schemas.microsoft.com/office/drawing/2014/main" id="{8642EE01-AD06-43E6-9108-D99208A85AFD}"/>
              </a:ext>
            </a:extLst>
          </p:cNvPr>
          <p:cNvSpPr txBox="1">
            <a:spLocks/>
          </p:cNvSpPr>
          <p:nvPr/>
        </p:nvSpPr>
        <p:spPr>
          <a:xfrm>
            <a:off x="803275" y="1592263"/>
            <a:ext cx="10933113" cy="42792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200"/>
              </a:spcBef>
              <a:buClr>
                <a:schemeClr val="accent1"/>
              </a:buClr>
              <a:buFont typeface="Arial" panose="020B0604020202020204" pitchFamily="34" charset="0"/>
              <a:buChar char="/"/>
              <a:defRPr sz="1800" kern="1200">
                <a:solidFill>
                  <a:schemeClr val="accent2"/>
                </a:solidFill>
                <a:latin typeface="+mn-lt"/>
                <a:ea typeface="+mn-ea"/>
                <a:cs typeface="+mn-cs"/>
              </a:defRPr>
            </a:lvl1pPr>
            <a:lvl2pPr marL="685800" indent="-2286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accent2"/>
                </a:solidFill>
                <a:latin typeface="+mn-lt"/>
                <a:ea typeface="+mn-ea"/>
                <a:cs typeface="+mn-cs"/>
              </a:defRPr>
            </a:lvl2pPr>
            <a:lvl3pPr marL="1143000" indent="-228600" algn="l" defTabSz="914400" rtl="0" eaLnBrk="1" latinLnBrk="0" hangingPunct="1">
              <a:lnSpc>
                <a:spcPct val="100000"/>
              </a:lnSpc>
              <a:spcBef>
                <a:spcPts val="300"/>
              </a:spcBef>
              <a:buClr>
                <a:schemeClr val="accent1"/>
              </a:buClr>
              <a:buFont typeface="Arial" panose="020B0604020202020204" pitchFamily="34" charset="0"/>
              <a:buChar char="/"/>
              <a:defRPr sz="1400" kern="1200">
                <a:solidFill>
                  <a:schemeClr val="accent2"/>
                </a:solidFill>
                <a:latin typeface="+mn-lt"/>
                <a:ea typeface="+mn-ea"/>
                <a:cs typeface="+mn-cs"/>
              </a:defRPr>
            </a:lvl3pPr>
            <a:lvl4pPr marL="1600200" indent="-228600" algn="l" defTabSz="914400" rtl="0" eaLnBrk="1" latinLnBrk="0" hangingPunct="1">
              <a:lnSpc>
                <a:spcPct val="100000"/>
              </a:lnSpc>
              <a:spcBef>
                <a:spcPts val="300"/>
              </a:spcBef>
              <a:buClr>
                <a:schemeClr val="accent1"/>
              </a:buClr>
              <a:buFont typeface="Arial" panose="020B0604020202020204" pitchFamily="34" charset="0"/>
              <a:buChar char="/"/>
              <a:defRPr sz="1200" kern="1200">
                <a:solidFill>
                  <a:schemeClr val="accent2"/>
                </a:solidFill>
                <a:latin typeface="+mn-lt"/>
                <a:ea typeface="+mn-ea"/>
                <a:cs typeface="+mn-cs"/>
              </a:defRPr>
            </a:lvl4pPr>
            <a:lvl5pPr marL="2057400" indent="-228600" algn="l" defTabSz="914400" rtl="0" eaLnBrk="1" latinLnBrk="0" hangingPunct="1">
              <a:lnSpc>
                <a:spcPct val="100000"/>
              </a:lnSpc>
              <a:spcBef>
                <a:spcPts val="300"/>
              </a:spcBef>
              <a:buClr>
                <a:schemeClr val="accent1"/>
              </a:buClr>
              <a:buFont typeface="Arial" panose="020B0604020202020204" pitchFamily="34" charset="0"/>
              <a:buChar char="/"/>
              <a:defRPr sz="11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61-year-old African American female living with AIDS and MDR HIV-1*</a:t>
            </a:r>
          </a:p>
        </p:txBody>
      </p:sp>
      <p:sp>
        <p:nvSpPr>
          <p:cNvPr id="18" name="Rectangle 17">
            <a:extLst>
              <a:ext uri="{FF2B5EF4-FFF2-40B4-BE49-F238E27FC236}">
                <a16:creationId xmlns:a16="http://schemas.microsoft.com/office/drawing/2014/main" id="{CAFEE262-8A9C-4342-B82B-230B0DF5A436}"/>
              </a:ext>
            </a:extLst>
          </p:cNvPr>
          <p:cNvSpPr/>
          <p:nvPr/>
        </p:nvSpPr>
        <p:spPr bwMode="auto">
          <a:xfrm>
            <a:off x="621576" y="1713559"/>
            <a:ext cx="6970964" cy="40504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100000"/>
              </a:lnSpc>
              <a:spcBef>
                <a:spcPts val="0"/>
              </a:spcBef>
              <a:spcAft>
                <a:spcPts val="600"/>
              </a:spcAft>
              <a:buClr>
                <a:srgbClr val="201C1A"/>
              </a:buClr>
              <a:buSzTx/>
              <a:buFontTx/>
              <a:buNone/>
              <a:tabLst/>
              <a:defRPr/>
            </a:pPr>
            <a:endParaRPr kumimoji="0" lang="en-US" altLang="en-US" sz="1400" b="0" i="0" u="none" strike="noStrike" kern="1200" cap="none" spc="0" normalizeH="0" baseline="0" noProof="0" dirty="0">
              <a:ln>
                <a:noFill/>
              </a:ln>
              <a:solidFill>
                <a:srgbClr val="3FD5AE"/>
              </a:solidFill>
              <a:effectLst/>
              <a:uLnTx/>
              <a:uFillTx/>
              <a:latin typeface="Arial" panose="020B0604020202020204" pitchFamily="34" charset="0"/>
              <a:ea typeface="+mn-ea"/>
              <a:cs typeface="Arial" panose="020B0604020202020204" pitchFamily="34" charset="0"/>
            </a:endParaRPr>
          </a:p>
        </p:txBody>
      </p:sp>
      <p:sp>
        <p:nvSpPr>
          <p:cNvPr id="19" name="Rectangle 18">
            <a:extLst>
              <a:ext uri="{FF2B5EF4-FFF2-40B4-BE49-F238E27FC236}">
                <a16:creationId xmlns:a16="http://schemas.microsoft.com/office/drawing/2014/main" id="{E0FAB793-9429-4D1C-B59F-3BA285E5E28B}"/>
              </a:ext>
            </a:extLst>
          </p:cNvPr>
          <p:cNvSpPr/>
          <p:nvPr/>
        </p:nvSpPr>
        <p:spPr bwMode="auto">
          <a:xfrm>
            <a:off x="1227936" y="2225689"/>
            <a:ext cx="6675121" cy="34121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600"/>
              </a:spcAft>
              <a:buClr>
                <a:srgbClr val="201C1A"/>
              </a:buClr>
              <a:buSzTx/>
              <a:buFontTx/>
              <a:buNone/>
              <a:tabLst/>
              <a:defRPr/>
            </a:pPr>
            <a:r>
              <a:rPr kumimoji="0" lang="en-US" altLang="en-US" sz="1600" b="1" i="0" strike="noStrike" kern="1200" cap="none" spc="0" normalizeH="0" baseline="0" noProof="0" dirty="0">
                <a:ln>
                  <a:noFill/>
                </a:ln>
                <a:solidFill>
                  <a:schemeClr val="accent2"/>
                </a:solidFill>
                <a:effectLst/>
                <a:uLnTx/>
                <a:uFillTx/>
                <a:latin typeface="Arial" panose="020B0604020202020204" pitchFamily="34" charset="0"/>
                <a:ea typeface="+mn-ea"/>
                <a:cs typeface="Arial" panose="020B0604020202020204" pitchFamily="34" charset="0"/>
              </a:rPr>
              <a:t>CD4:CD8 ratio </a:t>
            </a:r>
          </a:p>
        </p:txBody>
      </p:sp>
      <p:sp>
        <p:nvSpPr>
          <p:cNvPr id="20" name="Rectangle 19">
            <a:extLst>
              <a:ext uri="{FF2B5EF4-FFF2-40B4-BE49-F238E27FC236}">
                <a16:creationId xmlns:a16="http://schemas.microsoft.com/office/drawing/2014/main" id="{560E20AD-79E6-4B2C-A5B1-56D9BA077BD5}"/>
              </a:ext>
            </a:extLst>
          </p:cNvPr>
          <p:cNvSpPr/>
          <p:nvPr/>
        </p:nvSpPr>
        <p:spPr>
          <a:xfrm>
            <a:off x="1504090" y="2581323"/>
            <a:ext cx="36576" cy="3246120"/>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A56E6AAF-C571-468D-9C83-5E43FB4A31C8}"/>
              </a:ext>
            </a:extLst>
          </p:cNvPr>
          <p:cNvSpPr txBox="1"/>
          <p:nvPr/>
        </p:nvSpPr>
        <p:spPr>
          <a:xfrm>
            <a:off x="1602713" y="5619471"/>
            <a:ext cx="181391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accent2"/>
                </a:solidFill>
                <a:effectLst/>
                <a:uLnTx/>
                <a:uFillTx/>
                <a:latin typeface="Arial"/>
                <a:ea typeface="+mn-ea"/>
                <a:cs typeface="+mn-cs"/>
              </a:rPr>
              <a:t>CD4:CD8 ratio on Day 1: 0.005</a:t>
            </a:r>
          </a:p>
        </p:txBody>
      </p:sp>
      <p:sp>
        <p:nvSpPr>
          <p:cNvPr id="29" name="Rectangle 28">
            <a:extLst>
              <a:ext uri="{FF2B5EF4-FFF2-40B4-BE49-F238E27FC236}">
                <a16:creationId xmlns:a16="http://schemas.microsoft.com/office/drawing/2014/main" id="{38005057-09F6-467B-AA28-AC3D5972819D}"/>
              </a:ext>
            </a:extLst>
          </p:cNvPr>
          <p:cNvSpPr/>
          <p:nvPr/>
        </p:nvSpPr>
        <p:spPr>
          <a:xfrm>
            <a:off x="1494565" y="2562273"/>
            <a:ext cx="36576" cy="3246120"/>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FA55A6AD-321D-426E-8AC3-41A595A0FEF1}"/>
              </a:ext>
            </a:extLst>
          </p:cNvPr>
          <p:cNvSpPr/>
          <p:nvPr/>
        </p:nvSpPr>
        <p:spPr>
          <a:xfrm>
            <a:off x="8258870" y="2336334"/>
            <a:ext cx="3191750" cy="605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defRPr/>
            </a:pPr>
            <a:r>
              <a:rPr lang="en-US" sz="1400" b="1" dirty="0">
                <a:solidFill>
                  <a:schemeClr val="accent2"/>
                </a:solidFill>
              </a:rPr>
              <a:t>Incidence of non-AIDS-defining events for participants with:</a:t>
            </a:r>
            <a:r>
              <a:rPr lang="en-US" sz="1400" b="1" baseline="30000" dirty="0">
                <a:solidFill>
                  <a:schemeClr val="accent2"/>
                </a:solidFill>
              </a:rPr>
              <a:t>1</a:t>
            </a:r>
            <a:r>
              <a:rPr lang="en-US" sz="1400" b="1" dirty="0">
                <a:solidFill>
                  <a:schemeClr val="accent2"/>
                </a:solidFill>
              </a:rPr>
              <a:t> </a:t>
            </a:r>
          </a:p>
        </p:txBody>
      </p:sp>
      <p:cxnSp>
        <p:nvCxnSpPr>
          <p:cNvPr id="31" name="Straight Connector 30">
            <a:extLst>
              <a:ext uri="{FF2B5EF4-FFF2-40B4-BE49-F238E27FC236}">
                <a16:creationId xmlns:a16="http://schemas.microsoft.com/office/drawing/2014/main" id="{EF58022E-9E95-4B2E-9167-D7EA60B6DDAC}"/>
              </a:ext>
            </a:extLst>
          </p:cNvPr>
          <p:cNvCxnSpPr>
            <a:cxnSpLocks/>
          </p:cNvCxnSpPr>
          <p:nvPr/>
        </p:nvCxnSpPr>
        <p:spPr>
          <a:xfrm>
            <a:off x="8197310" y="4334255"/>
            <a:ext cx="32918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0537EDC-0D03-486A-AD1F-A2083E0D773B}"/>
              </a:ext>
            </a:extLst>
          </p:cNvPr>
          <p:cNvCxnSpPr>
            <a:cxnSpLocks/>
          </p:cNvCxnSpPr>
          <p:nvPr/>
        </p:nvCxnSpPr>
        <p:spPr>
          <a:xfrm>
            <a:off x="8197310" y="4854372"/>
            <a:ext cx="32918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D8DA4074-C375-46A9-A025-29D0AD949901}"/>
              </a:ext>
            </a:extLst>
          </p:cNvPr>
          <p:cNvSpPr/>
          <p:nvPr/>
        </p:nvSpPr>
        <p:spPr>
          <a:xfrm>
            <a:off x="8227448" y="2536082"/>
            <a:ext cx="3240000" cy="16520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rIns="36000" rtlCol="0" anchor="ctr"/>
          <a:lstStyle/>
          <a:p>
            <a:pPr marL="171450" marR="0" lvl="1" indent="-171450" algn="l" defTabSz="914400" rtl="0" eaLnBrk="1" fontAlgn="auto" latinLnBrk="0" hangingPunct="1">
              <a:lnSpc>
                <a:spcPct val="100000"/>
              </a:lnSpc>
              <a:spcBef>
                <a:spcPts val="0"/>
              </a:spcBef>
              <a:spcAft>
                <a:spcPts val="0"/>
              </a:spcAft>
              <a:buClr>
                <a:schemeClr val="accent1"/>
              </a:buClr>
              <a:buSzTx/>
              <a:buFont typeface="System Font Regular"/>
              <a:buChar char="⁄"/>
              <a:tabLst>
                <a:tab pos="1198563" algn="l"/>
              </a:tabLst>
              <a:defRPr/>
            </a:pPr>
            <a:r>
              <a:rPr kumimoji="0" lang="en-US" sz="1050" b="1" i="0" u="none" strike="noStrike" kern="1200" cap="none" spc="0" normalizeH="0" baseline="0" noProof="0" dirty="0">
                <a:ln>
                  <a:noFill/>
                </a:ln>
                <a:solidFill>
                  <a:schemeClr val="accent2"/>
                </a:solidFill>
                <a:effectLst/>
                <a:uLnTx/>
                <a:uFillTx/>
                <a:latin typeface="Arial"/>
                <a:ea typeface="+mn-ea"/>
                <a:cs typeface="+mn-cs"/>
              </a:rPr>
              <a:t>CD4:CD8 ratio of &gt;0.45: </a:t>
            </a:r>
            <a:br>
              <a:rPr kumimoji="0" lang="en-US" sz="1050" b="1" i="0" u="none" strike="noStrike" kern="1200" cap="none" spc="0" normalizeH="0" baseline="0" noProof="0" dirty="0">
                <a:ln>
                  <a:noFill/>
                </a:ln>
                <a:solidFill>
                  <a:schemeClr val="accent2"/>
                </a:solidFill>
                <a:effectLst/>
                <a:uLnTx/>
                <a:uFillTx/>
                <a:latin typeface="Arial"/>
                <a:ea typeface="+mn-ea"/>
                <a:cs typeface="+mn-cs"/>
              </a:rPr>
            </a:br>
            <a:r>
              <a:rPr kumimoji="0" lang="en-US" sz="1050" b="1" i="0" u="none" strike="noStrike" kern="1200" cap="none" spc="0" normalizeH="0" baseline="0" noProof="0" dirty="0">
                <a:ln>
                  <a:noFill/>
                </a:ln>
                <a:solidFill>
                  <a:schemeClr val="accent2"/>
                </a:solidFill>
                <a:effectLst/>
                <a:uLnTx/>
                <a:uFillTx/>
                <a:latin typeface="Arial"/>
                <a:ea typeface="+mn-ea"/>
                <a:cs typeface="+mn-cs"/>
              </a:rPr>
              <a:t>1.9 per 100 participant-years (95% CI: 1.6, 2.2)</a:t>
            </a:r>
          </a:p>
        </p:txBody>
      </p:sp>
      <p:sp>
        <p:nvSpPr>
          <p:cNvPr id="34" name="Rectangle 33">
            <a:extLst>
              <a:ext uri="{FF2B5EF4-FFF2-40B4-BE49-F238E27FC236}">
                <a16:creationId xmlns:a16="http://schemas.microsoft.com/office/drawing/2014/main" id="{9B9DDCE0-D71F-422B-90B5-288E17A88DD7}"/>
              </a:ext>
            </a:extLst>
          </p:cNvPr>
          <p:cNvSpPr/>
          <p:nvPr/>
        </p:nvSpPr>
        <p:spPr>
          <a:xfrm>
            <a:off x="8246498" y="4366620"/>
            <a:ext cx="3240000" cy="461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rIns="36000" rtlCol="0" anchor="ctr"/>
          <a:lstStyle/>
          <a:p>
            <a:pPr marL="171450" marR="0" lvl="1" indent="-171450" algn="l" defTabSz="914400" rtl="0" eaLnBrk="1" fontAlgn="auto" latinLnBrk="0" hangingPunct="1">
              <a:lnSpc>
                <a:spcPct val="100000"/>
              </a:lnSpc>
              <a:spcBef>
                <a:spcPts val="0"/>
              </a:spcBef>
              <a:spcAft>
                <a:spcPts val="0"/>
              </a:spcAft>
              <a:buClr>
                <a:schemeClr val="accent1"/>
              </a:buClr>
              <a:buSzTx/>
              <a:buFont typeface="System Font Regular"/>
              <a:buChar char="⁄"/>
              <a:tabLst>
                <a:tab pos="1198563" algn="l"/>
              </a:tabLst>
              <a:defRPr/>
            </a:pPr>
            <a:r>
              <a:rPr kumimoji="0" lang="en-US" sz="1050" b="1" i="0" u="none" strike="noStrike" kern="1200" cap="none" spc="0" normalizeH="0" baseline="0" noProof="0" dirty="0">
                <a:ln>
                  <a:noFill/>
                </a:ln>
                <a:solidFill>
                  <a:schemeClr val="accent2"/>
                </a:solidFill>
                <a:effectLst/>
                <a:uLnTx/>
                <a:uFillTx/>
                <a:latin typeface="Arial"/>
                <a:ea typeface="+mn-ea"/>
                <a:cs typeface="+mn-cs"/>
              </a:rPr>
              <a:t>CD4:CD8 ratio of 0.30–0.45: </a:t>
            </a:r>
            <a:br>
              <a:rPr kumimoji="0" lang="en-US" sz="1050" b="1" i="0" u="none" strike="noStrike" kern="1200" cap="none" spc="0" normalizeH="0" baseline="0" noProof="0" dirty="0">
                <a:ln>
                  <a:noFill/>
                </a:ln>
                <a:solidFill>
                  <a:schemeClr val="accent2"/>
                </a:solidFill>
                <a:effectLst/>
                <a:uLnTx/>
                <a:uFillTx/>
                <a:latin typeface="Arial"/>
                <a:ea typeface="+mn-ea"/>
                <a:cs typeface="+mn-cs"/>
              </a:rPr>
            </a:br>
            <a:r>
              <a:rPr kumimoji="0" lang="en-US" sz="1050" b="1" i="0" u="none" strike="noStrike" kern="1200" cap="none" spc="0" normalizeH="0" baseline="0" noProof="0" dirty="0">
                <a:ln>
                  <a:noFill/>
                </a:ln>
                <a:solidFill>
                  <a:schemeClr val="accent2"/>
                </a:solidFill>
                <a:effectLst/>
                <a:uLnTx/>
                <a:uFillTx/>
                <a:latin typeface="Arial"/>
                <a:ea typeface="+mn-ea"/>
                <a:cs typeface="+mn-cs"/>
              </a:rPr>
              <a:t>2.2 per 100 participant-years (95% CI: 1.7, 2.9)</a:t>
            </a:r>
          </a:p>
        </p:txBody>
      </p:sp>
      <p:sp>
        <p:nvSpPr>
          <p:cNvPr id="35" name="Rectangle 34">
            <a:extLst>
              <a:ext uri="{FF2B5EF4-FFF2-40B4-BE49-F238E27FC236}">
                <a16:creationId xmlns:a16="http://schemas.microsoft.com/office/drawing/2014/main" id="{6129CA62-E46E-419B-95D3-2222689DAB10}"/>
              </a:ext>
            </a:extLst>
          </p:cNvPr>
          <p:cNvSpPr/>
          <p:nvPr/>
        </p:nvSpPr>
        <p:spPr>
          <a:xfrm>
            <a:off x="8227448" y="4871315"/>
            <a:ext cx="3240000" cy="972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rIns="36000" rtlCol="0" anchor="ctr"/>
          <a:lstStyle/>
          <a:p>
            <a:pPr marL="171450" marR="0" lvl="0" indent="-171450" algn="l" defTabSz="914400" rtl="0" eaLnBrk="1" fontAlgn="auto" latinLnBrk="0" hangingPunct="1">
              <a:lnSpc>
                <a:spcPct val="100000"/>
              </a:lnSpc>
              <a:spcBef>
                <a:spcPts val="0"/>
              </a:spcBef>
              <a:spcAft>
                <a:spcPts val="0"/>
              </a:spcAft>
              <a:buClr>
                <a:schemeClr val="accent1"/>
              </a:buClr>
              <a:buSzTx/>
              <a:buFont typeface="System Font Regular"/>
              <a:buChar char="⁄"/>
              <a:tabLst/>
              <a:defRPr/>
            </a:pPr>
            <a:r>
              <a:rPr kumimoji="0" lang="en-US" sz="1050" b="1" i="0" u="none" strike="noStrike" kern="1200" cap="none" spc="0" normalizeH="0" baseline="0" noProof="0" dirty="0">
                <a:ln>
                  <a:noFill/>
                </a:ln>
                <a:solidFill>
                  <a:schemeClr val="accent2"/>
                </a:solidFill>
                <a:effectLst/>
                <a:uLnTx/>
                <a:uFillTx/>
                <a:latin typeface="Arial"/>
                <a:ea typeface="+mn-ea"/>
                <a:cs typeface="+mn-cs"/>
              </a:rPr>
              <a:t>CD4:CD8 ratio of &lt;0.30:</a:t>
            </a:r>
            <a:br>
              <a:rPr kumimoji="0" lang="en-US" sz="1050" b="1" i="0" u="none" strike="noStrike" kern="1200" cap="none" spc="0" normalizeH="0" baseline="0" noProof="0" dirty="0">
                <a:ln>
                  <a:noFill/>
                </a:ln>
                <a:solidFill>
                  <a:schemeClr val="accent2"/>
                </a:solidFill>
                <a:effectLst/>
                <a:uLnTx/>
                <a:uFillTx/>
                <a:latin typeface="Arial"/>
                <a:ea typeface="+mn-ea"/>
                <a:cs typeface="+mn-cs"/>
              </a:rPr>
            </a:br>
            <a:r>
              <a:rPr kumimoji="0" lang="en-US" sz="1050" b="1" i="0" u="none" strike="noStrike" kern="1200" cap="none" spc="0" normalizeH="0" baseline="0" noProof="0" dirty="0">
                <a:ln>
                  <a:noFill/>
                </a:ln>
                <a:solidFill>
                  <a:schemeClr val="accent2"/>
                </a:solidFill>
                <a:effectLst/>
                <a:uLnTx/>
                <a:uFillTx/>
                <a:latin typeface="Arial"/>
                <a:ea typeface="+mn-ea"/>
                <a:cs typeface="+mn-cs"/>
              </a:rPr>
              <a:t>4.2 per 100 participant-years (95% CI: 3.4, 5.3)</a:t>
            </a:r>
          </a:p>
          <a:p>
            <a:pPr marL="171450" marR="0" lvl="0" indent="-171450" algn="l" defTabSz="914400" rtl="0" eaLnBrk="1" fontAlgn="auto" latinLnBrk="0" hangingPunct="1">
              <a:lnSpc>
                <a:spcPct val="100000"/>
              </a:lnSpc>
              <a:spcBef>
                <a:spcPts val="0"/>
              </a:spcBef>
              <a:spcAft>
                <a:spcPts val="0"/>
              </a:spcAft>
              <a:buClr>
                <a:schemeClr val="accent1"/>
              </a:buClr>
              <a:buSzTx/>
              <a:buFont typeface="System Font Regular"/>
              <a:buChar char="⁄"/>
              <a:tabLst/>
              <a:defRPr/>
            </a:pPr>
            <a:r>
              <a:rPr kumimoji="0" lang="en-US" sz="1050" b="1" i="0" u="none" strike="noStrike" kern="1200" cap="none" spc="0" normalizeH="0" baseline="0" noProof="0" dirty="0">
                <a:ln>
                  <a:noFill/>
                </a:ln>
                <a:solidFill>
                  <a:schemeClr val="accent2"/>
                </a:solidFill>
                <a:effectLst/>
                <a:uLnTx/>
                <a:uFillTx/>
                <a:latin typeface="Arial"/>
                <a:ea typeface="+mn-ea"/>
                <a:cs typeface="+mn-cs"/>
              </a:rPr>
              <a:t>A ratio &lt;0.30 was independently associated with an increased risk of non-AIDS-defining events or death compared with a ratio of &gt;0.45</a:t>
            </a:r>
          </a:p>
        </p:txBody>
      </p:sp>
      <p:sp>
        <p:nvSpPr>
          <p:cNvPr id="40" name="TextBox 39">
            <a:extLst>
              <a:ext uri="{FF2B5EF4-FFF2-40B4-BE49-F238E27FC236}">
                <a16:creationId xmlns:a16="http://schemas.microsoft.com/office/drawing/2014/main" id="{888EBB29-8917-4182-B410-91171C0E08E6}"/>
              </a:ext>
            </a:extLst>
          </p:cNvPr>
          <p:cNvSpPr txBox="1"/>
          <p:nvPr/>
        </p:nvSpPr>
        <p:spPr>
          <a:xfrm>
            <a:off x="6547806" y="2714745"/>
            <a:ext cx="11829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accent2"/>
                </a:solidFill>
                <a:effectLst/>
                <a:uLnTx/>
                <a:uFillTx/>
                <a:latin typeface="Arial"/>
                <a:ea typeface="+mn-ea"/>
                <a:cs typeface="+mn-cs"/>
              </a:rPr>
              <a:t>CD4:CD8 ratio</a:t>
            </a:r>
            <a:br>
              <a:rPr kumimoji="0" lang="en-GB" sz="900" b="0" i="0" u="none" strike="noStrike" kern="1200" cap="none" spc="0" normalizeH="0" baseline="0" noProof="0" dirty="0">
                <a:ln>
                  <a:noFill/>
                </a:ln>
                <a:solidFill>
                  <a:schemeClr val="accent2"/>
                </a:solidFill>
                <a:effectLst/>
                <a:uLnTx/>
                <a:uFillTx/>
                <a:latin typeface="Arial"/>
                <a:ea typeface="+mn-ea"/>
                <a:cs typeface="+mn-cs"/>
              </a:rPr>
            </a:br>
            <a:r>
              <a:rPr kumimoji="0" lang="en-GB" sz="900" b="0" i="0" u="none" strike="noStrike" kern="1200" cap="none" spc="0" normalizeH="0" baseline="0" noProof="0" dirty="0">
                <a:ln>
                  <a:noFill/>
                </a:ln>
                <a:solidFill>
                  <a:schemeClr val="accent2"/>
                </a:solidFill>
                <a:effectLst/>
                <a:uLnTx/>
                <a:uFillTx/>
                <a:latin typeface="Arial"/>
                <a:ea typeface="+mn-ea"/>
                <a:cs typeface="+mn-cs"/>
              </a:rPr>
              <a:t>at Week 228: 0.824</a:t>
            </a:r>
          </a:p>
        </p:txBody>
      </p:sp>
      <p:sp>
        <p:nvSpPr>
          <p:cNvPr id="79" name="TextBox 78">
            <a:extLst>
              <a:ext uri="{FF2B5EF4-FFF2-40B4-BE49-F238E27FC236}">
                <a16:creationId xmlns:a16="http://schemas.microsoft.com/office/drawing/2014/main" id="{9D90CB9B-9505-4AB5-B8E8-C24138D90630}"/>
              </a:ext>
            </a:extLst>
          </p:cNvPr>
          <p:cNvSpPr txBox="1"/>
          <p:nvPr/>
        </p:nvSpPr>
        <p:spPr>
          <a:xfrm>
            <a:off x="4270971" y="6143444"/>
            <a:ext cx="464807" cy="215444"/>
          </a:xfrm>
          <a:prstGeom prst="rect">
            <a:avLst/>
          </a:prstGeom>
          <a:noFill/>
        </p:spPr>
        <p:txBody>
          <a:bodyPr wrap="none" lIns="0" tIns="0" rIns="0" bIns="0" rtlCol="0">
            <a:spAutoFit/>
          </a:bodyPr>
          <a:lstStyle/>
          <a:p>
            <a:pPr marL="0" marR="0" lvl="0" indent="0" algn="r" defTabSz="1219151" rtl="0" eaLnBrk="1" fontAlgn="auto" latinLnBrk="0" hangingPunct="1">
              <a:lnSpc>
                <a:spcPct val="100000"/>
              </a:lnSpc>
              <a:spcBef>
                <a:spcPts val="0"/>
              </a:spcBef>
              <a:spcAft>
                <a:spcPts val="0"/>
              </a:spcAft>
              <a:buClrTx/>
              <a:buSzTx/>
              <a:buFontTx/>
              <a:buNone/>
              <a:tabLst/>
              <a:defRPr/>
            </a:pPr>
            <a:r>
              <a:rPr lang="en-US" sz="1400" b="1" dirty="0">
                <a:solidFill>
                  <a:schemeClr val="accent2"/>
                </a:solidFill>
                <a:latin typeface="Arial"/>
              </a:rPr>
              <a:t>Week</a:t>
            </a:r>
            <a:endParaRPr kumimoji="0" lang="en-US" sz="800" b="1" i="0" u="none" strike="noStrike" kern="1200" cap="none" spc="0" normalizeH="0" baseline="0" noProof="0" dirty="0">
              <a:ln>
                <a:noFill/>
              </a:ln>
              <a:solidFill>
                <a:schemeClr val="accent2"/>
              </a:solidFill>
              <a:effectLst/>
              <a:uLnTx/>
              <a:uFillTx/>
              <a:latin typeface="Arial"/>
              <a:ea typeface="+mn-ea"/>
              <a:cs typeface="+mn-cs"/>
            </a:endParaRPr>
          </a:p>
        </p:txBody>
      </p:sp>
      <p:cxnSp>
        <p:nvCxnSpPr>
          <p:cNvPr id="80" name="Connector: Elbow 79">
            <a:extLst>
              <a:ext uri="{FF2B5EF4-FFF2-40B4-BE49-F238E27FC236}">
                <a16:creationId xmlns:a16="http://schemas.microsoft.com/office/drawing/2014/main" id="{7821A61A-2863-488E-8452-9883FED23280}"/>
              </a:ext>
            </a:extLst>
          </p:cNvPr>
          <p:cNvCxnSpPr>
            <a:cxnSpLocks/>
          </p:cNvCxnSpPr>
          <p:nvPr/>
        </p:nvCxnSpPr>
        <p:spPr>
          <a:xfrm rot="16200000" flipH="1">
            <a:off x="1427952" y="5934451"/>
            <a:ext cx="365760" cy="182880"/>
          </a:xfrm>
          <a:prstGeom prst="bentConnector3">
            <a:avLst>
              <a:gd name="adj1" fmla="val 9807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52A94FB5-6E75-49E0-91D8-97AB81D29606}"/>
              </a:ext>
            </a:extLst>
          </p:cNvPr>
          <p:cNvSpPr txBox="1"/>
          <p:nvPr/>
        </p:nvSpPr>
        <p:spPr>
          <a:xfrm>
            <a:off x="1709134" y="6106045"/>
            <a:ext cx="948721" cy="200477"/>
          </a:xfrm>
          <a:prstGeom prst="rect">
            <a:avLst/>
          </a:prstGeom>
          <a:solidFill>
            <a:schemeClr val="accent4">
              <a:lumMod val="20000"/>
              <a:lumOff val="80000"/>
            </a:schemeClr>
          </a:solidFill>
          <a:ln>
            <a:solidFill>
              <a:schemeClr val="tx1"/>
            </a:solidFill>
          </a:ln>
        </p:spPr>
        <p:txBody>
          <a:bodyPr wrap="square" lIns="0" tIns="0" rIns="0" bIns="0" rtlCol="0">
            <a:noAutofit/>
          </a:bodyPr>
          <a:lstStyle/>
          <a:p>
            <a:pPr algn="ctr"/>
            <a:r>
              <a:rPr lang="en-US" sz="1200" dirty="0">
                <a:solidFill>
                  <a:schemeClr val="accent2"/>
                </a:solidFill>
              </a:rPr>
              <a:t>Day 1 and 8</a:t>
            </a:r>
            <a:r>
              <a:rPr lang="en-US" sz="1200" baseline="30000" dirty="0">
                <a:solidFill>
                  <a:schemeClr val="accent2"/>
                </a:solidFill>
              </a:rPr>
              <a:t>‡</a:t>
            </a:r>
          </a:p>
        </p:txBody>
      </p:sp>
      <p:sp>
        <p:nvSpPr>
          <p:cNvPr id="37" name="Rectangle 36">
            <a:extLst>
              <a:ext uri="{FF2B5EF4-FFF2-40B4-BE49-F238E27FC236}">
                <a16:creationId xmlns:a16="http://schemas.microsoft.com/office/drawing/2014/main" id="{4E653F59-A0E8-4E47-9F06-DAB8E0CAC0F5}"/>
              </a:ext>
            </a:extLst>
          </p:cNvPr>
          <p:cNvSpPr/>
          <p:nvPr/>
        </p:nvSpPr>
        <p:spPr>
          <a:xfrm>
            <a:off x="7811888" y="4862273"/>
            <a:ext cx="345043" cy="965170"/>
          </a:xfrm>
          <a:prstGeom prst="rect">
            <a:avLst/>
          </a:prstGeom>
          <a:solidFill>
            <a:srgbClr val="ED1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srgbClr val="616161"/>
              </a:solidFill>
              <a:effectLst/>
              <a:uLnTx/>
              <a:uFillTx/>
              <a:latin typeface="Arial"/>
              <a:ea typeface="+mn-ea"/>
              <a:cs typeface="+mn-cs"/>
            </a:endParaRPr>
          </a:p>
        </p:txBody>
      </p:sp>
      <p:sp>
        <p:nvSpPr>
          <p:cNvPr id="38" name="Rectangle 37">
            <a:extLst>
              <a:ext uri="{FF2B5EF4-FFF2-40B4-BE49-F238E27FC236}">
                <a16:creationId xmlns:a16="http://schemas.microsoft.com/office/drawing/2014/main" id="{156E5AA2-AE13-4F43-ACF8-63233F46D51A}"/>
              </a:ext>
            </a:extLst>
          </p:cNvPr>
          <p:cNvSpPr/>
          <p:nvPr/>
        </p:nvSpPr>
        <p:spPr>
          <a:xfrm>
            <a:off x="7811888" y="4338670"/>
            <a:ext cx="345043" cy="52360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srgbClr val="616161"/>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83000307-E2C4-4DD6-AC99-84B88E9A2CC6}"/>
              </a:ext>
            </a:extLst>
          </p:cNvPr>
          <p:cNvSpPr/>
          <p:nvPr/>
        </p:nvSpPr>
        <p:spPr>
          <a:xfrm>
            <a:off x="7811890" y="2555590"/>
            <a:ext cx="345043" cy="178307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endParaRPr lang="en-US" sz="1200" b="1" dirty="0">
              <a:solidFill>
                <a:srgbClr val="616161"/>
              </a:solidFill>
              <a:latin typeface="Arial"/>
            </a:endParaRPr>
          </a:p>
        </p:txBody>
      </p:sp>
      <p:sp>
        <p:nvSpPr>
          <p:cNvPr id="41" name="Slide Number Placeholder 5">
            <a:extLst>
              <a:ext uri="{FF2B5EF4-FFF2-40B4-BE49-F238E27FC236}">
                <a16:creationId xmlns:a16="http://schemas.microsoft.com/office/drawing/2014/main" id="{FBEC92D3-4ACB-41A5-9667-760791D3CAC6}"/>
              </a:ext>
            </a:extLst>
          </p:cNvPr>
          <p:cNvSpPr>
            <a:spLocks noGrp="1"/>
          </p:cNvSpPr>
          <p:nvPr>
            <p:ph type="sldNum" sz="quarter" idx="11"/>
          </p:nvPr>
        </p:nvSpPr>
        <p:spPr>
          <a:xfrm>
            <a:off x="11942967" y="6510704"/>
            <a:ext cx="249033" cy="246221"/>
          </a:xfrm>
        </p:spPr>
        <p:txBody>
          <a:bodyPr/>
          <a:lstStyle/>
          <a:p>
            <a:fld id="{DA52DCD9-8769-4ED5-B8CC-B00FC588BA8C}" type="slidenum">
              <a:rPr lang="en-US" smtClean="0"/>
              <a:pPr/>
              <a:t>24</a:t>
            </a:fld>
            <a:endParaRPr lang="en-US" dirty="0"/>
          </a:p>
        </p:txBody>
      </p:sp>
      <p:sp>
        <p:nvSpPr>
          <p:cNvPr id="44" name="TextBox 43">
            <a:extLst>
              <a:ext uri="{FF2B5EF4-FFF2-40B4-BE49-F238E27FC236}">
                <a16:creationId xmlns:a16="http://schemas.microsoft.com/office/drawing/2014/main" id="{48B54BD3-EEA1-4900-8507-F677DEF35765}"/>
              </a:ext>
            </a:extLst>
          </p:cNvPr>
          <p:cNvSpPr txBox="1"/>
          <p:nvPr/>
        </p:nvSpPr>
        <p:spPr>
          <a:xfrm>
            <a:off x="3219659" y="1950592"/>
            <a:ext cx="5752683" cy="316868"/>
          </a:xfrm>
          <a:prstGeom prst="rect">
            <a:avLst/>
          </a:prstGeom>
          <a:noFill/>
        </p:spPr>
        <p:txBody>
          <a:bodyPr wrap="none" lIns="0" tIns="0" rIns="0" bIns="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strike="noStrike" kern="1200" cap="none" spc="0" normalizeH="0" baseline="0" noProof="0" dirty="0">
                <a:ln>
                  <a:noFill/>
                </a:ln>
                <a:solidFill>
                  <a:schemeClr val="accent2"/>
                </a:solidFill>
                <a:effectLst/>
                <a:uLnTx/>
                <a:uFillTx/>
                <a:latin typeface="Arial" panose="020B0604020202020204" pitchFamily="34" charset="0"/>
                <a:ea typeface="+mn-ea"/>
                <a:cs typeface="+mn-cs"/>
              </a:rPr>
              <a:t>FTR + DTG + OBT</a:t>
            </a:r>
            <a:r>
              <a:rPr kumimoji="0" lang="en-GB" sz="1800" b="1" i="0" strike="noStrike" kern="1200" cap="none" spc="0" normalizeH="0" baseline="30000" noProof="0" dirty="0">
                <a:ln>
                  <a:noFill/>
                </a:ln>
                <a:solidFill>
                  <a:schemeClr val="accent2"/>
                </a:solidFill>
                <a:effectLst/>
                <a:uLnTx/>
                <a:uFillTx/>
                <a:latin typeface="Arial" panose="020B0604020202020204" pitchFamily="34" charset="0"/>
                <a:ea typeface="+mn-ea"/>
                <a:cs typeface="+mn-cs"/>
              </a:rPr>
              <a:t>†</a:t>
            </a:r>
          </a:p>
        </p:txBody>
      </p:sp>
      <p:sp>
        <p:nvSpPr>
          <p:cNvPr id="43" name="Text Placeholder 3">
            <a:extLst>
              <a:ext uri="{FF2B5EF4-FFF2-40B4-BE49-F238E27FC236}">
                <a16:creationId xmlns:a16="http://schemas.microsoft.com/office/drawing/2014/main" id="{BD234C87-4E0A-4355-95C1-6E3A8C478E70}"/>
              </a:ext>
            </a:extLst>
          </p:cNvPr>
          <p:cNvSpPr txBox="1">
            <a:spLocks/>
          </p:cNvSpPr>
          <p:nvPr/>
        </p:nvSpPr>
        <p:spPr>
          <a:xfrm>
            <a:off x="6212541" y="6597878"/>
            <a:ext cx="5523847" cy="107722"/>
          </a:xfrm>
          <a:prstGeom prst="rect">
            <a:avLst/>
          </a:prstGeom>
        </p:spPr>
        <p:txBody>
          <a:bodyPr vert="horz" wrap="square" lIns="0" tIns="0" rIns="0" bIns="0" rtlCol="0" anchor="b">
            <a:spAutoFit/>
          </a:bodyPr>
          <a:lstStyle>
            <a:lvl1pPr marL="0" indent="0" algn="r" defTabSz="914400" rtl="0" eaLnBrk="1" latinLnBrk="0" hangingPunct="1">
              <a:lnSpc>
                <a:spcPct val="100000"/>
              </a:lnSpc>
              <a:spcBef>
                <a:spcPts val="0"/>
              </a:spcBef>
              <a:buClr>
                <a:schemeClr val="accent1"/>
              </a:buClr>
              <a:buFont typeface="Arial" panose="020B0604020202020204" pitchFamily="34" charset="0"/>
              <a:buNone/>
              <a:defRPr sz="700" kern="1200">
                <a:solidFill>
                  <a:schemeClr val="accent2"/>
                </a:solidFill>
                <a:latin typeface="+mn-lt"/>
                <a:ea typeface="+mn-ea"/>
                <a:cs typeface="+mn-cs"/>
              </a:defRPr>
            </a:lvl1pPr>
            <a:lvl2pPr marL="457200" indent="0" algn="r" defTabSz="914400" rtl="0" eaLnBrk="1" latinLnBrk="0" hangingPunct="1">
              <a:lnSpc>
                <a:spcPct val="100000"/>
              </a:lnSpc>
              <a:spcBef>
                <a:spcPts val="600"/>
              </a:spcBef>
              <a:buClr>
                <a:schemeClr val="accent1"/>
              </a:buClr>
              <a:buFont typeface="Arial" panose="020B0604020202020204" pitchFamily="34" charset="0"/>
              <a:buNone/>
              <a:defRPr sz="1800" kern="1200">
                <a:solidFill>
                  <a:schemeClr val="accent2"/>
                </a:solidFill>
                <a:latin typeface="+mn-lt"/>
                <a:ea typeface="+mn-ea"/>
                <a:cs typeface="+mn-cs"/>
              </a:defRPr>
            </a:lvl2pPr>
            <a:lvl3pPr marL="914400" indent="0" algn="r" defTabSz="914400" rtl="0" eaLnBrk="1" latinLnBrk="0" hangingPunct="1">
              <a:lnSpc>
                <a:spcPct val="100000"/>
              </a:lnSpc>
              <a:spcBef>
                <a:spcPts val="300"/>
              </a:spcBef>
              <a:buClr>
                <a:schemeClr val="accent1"/>
              </a:buClr>
              <a:buFont typeface="Arial" panose="020B0604020202020204" pitchFamily="34" charset="0"/>
              <a:buNone/>
              <a:defRPr sz="1600" kern="1200">
                <a:solidFill>
                  <a:schemeClr val="accent2"/>
                </a:solidFill>
                <a:latin typeface="+mn-lt"/>
                <a:ea typeface="+mn-ea"/>
                <a:cs typeface="+mn-cs"/>
              </a:defRPr>
            </a:lvl3pPr>
            <a:lvl4pPr marL="1371600" indent="0" algn="r" defTabSz="914400" rtl="0" eaLnBrk="1" latinLnBrk="0" hangingPunct="1">
              <a:lnSpc>
                <a:spcPct val="100000"/>
              </a:lnSpc>
              <a:spcBef>
                <a:spcPts val="300"/>
              </a:spcBef>
              <a:buClr>
                <a:schemeClr val="accent1"/>
              </a:buClr>
              <a:buFont typeface="Arial" panose="020B0604020202020204" pitchFamily="34" charset="0"/>
              <a:buNone/>
              <a:defRPr sz="1400" kern="1200">
                <a:solidFill>
                  <a:schemeClr val="accent2"/>
                </a:solidFill>
                <a:latin typeface="+mn-lt"/>
                <a:ea typeface="+mn-ea"/>
                <a:cs typeface="+mn-cs"/>
              </a:defRPr>
            </a:lvl4pPr>
            <a:lvl5pPr marL="1828800" indent="0" algn="r" defTabSz="914400" rtl="0" eaLnBrk="1" latinLnBrk="0" hangingPunct="1">
              <a:lnSpc>
                <a:spcPct val="100000"/>
              </a:lnSpc>
              <a:spcBef>
                <a:spcPts val="300"/>
              </a:spcBef>
              <a:buClr>
                <a:schemeClr val="accent1"/>
              </a:buClr>
              <a:buFont typeface="Arial" panose="020B0604020202020204" pitchFamily="34" charset="0"/>
              <a:buNone/>
              <a:defRPr sz="14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1</a:t>
            </a:r>
            <a:r>
              <a:rPr lang="en-US" dirty="0"/>
              <a:t>. Mussini C, et al. Lancet HIV 2015;2:e98–106</a:t>
            </a:r>
          </a:p>
        </p:txBody>
      </p:sp>
    </p:spTree>
    <p:extLst>
      <p:ext uri="{BB962C8B-B14F-4D97-AF65-F5344CB8AC3E}">
        <p14:creationId xmlns:p14="http://schemas.microsoft.com/office/powerpoint/2010/main" val="90634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FD93E0F2-E361-4EA4-AE98-F4C4956C714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52DCD9-8769-4ED5-B8CC-B00FC588BA8C}" type="slidenum">
              <a:rPr kumimoji="0" 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ext Placeholder 4">
            <a:extLst>
              <a:ext uri="{FF2B5EF4-FFF2-40B4-BE49-F238E27FC236}">
                <a16:creationId xmlns:a16="http://schemas.microsoft.com/office/drawing/2014/main" id="{91BE251D-95F2-154B-8E54-A54879EA54ED}"/>
              </a:ext>
            </a:extLst>
          </p:cNvPr>
          <p:cNvSpPr>
            <a:spLocks noGrp="1"/>
          </p:cNvSpPr>
          <p:nvPr>
            <p:ph type="body" sz="quarter" idx="12"/>
          </p:nvPr>
        </p:nvSpPr>
        <p:spPr>
          <a:xfrm>
            <a:off x="803275" y="1592263"/>
            <a:ext cx="5152908" cy="4622800"/>
          </a:xfrm>
        </p:spPr>
        <p:txBody>
          <a:bodyPr/>
          <a:lstStyle/>
          <a:p>
            <a:pPr marL="0" indent="0">
              <a:buNone/>
            </a:pPr>
            <a:r>
              <a:rPr lang="en-US" sz="1150" b="1" dirty="0"/>
              <a:t>Rukobia     fostemsavir 600 mg prolonged release tablets</a:t>
            </a:r>
            <a:br>
              <a:rPr lang="en-US" sz="1150" b="1" dirty="0"/>
            </a:br>
            <a:r>
              <a:rPr lang="en-US" sz="1150" dirty="0"/>
              <a:t>See Summary of Product Characteristics (SmPC) before prescribing</a:t>
            </a:r>
          </a:p>
          <a:p>
            <a:pPr marL="0" indent="0">
              <a:buNone/>
            </a:pPr>
            <a:r>
              <a:rPr lang="en-US" sz="1150" b="1" dirty="0"/>
              <a:t>Indications: </a:t>
            </a:r>
            <a:r>
              <a:rPr lang="en-US" sz="1150" dirty="0"/>
              <a:t>Adults with multidrug resistant HIV-1 infection (in combination with other antiretroviral medications) for whom it is otherwise not possible to construct a suppressive antiviral regimen. </a:t>
            </a:r>
            <a:br>
              <a:rPr lang="en-US" sz="1150" dirty="0"/>
            </a:br>
            <a:r>
              <a:rPr lang="en-US" sz="1150" b="1" dirty="0"/>
              <a:t>Dosing: </a:t>
            </a:r>
            <a:r>
              <a:rPr lang="en-US" sz="1150" dirty="0"/>
              <a:t>Adults (over 18 years): 600 mg twice daily, with or without food, swallowed whole with water – do not crush, chew or split the tablets. Elderly: No dosage adjustment required. (Limited data in 65+ </a:t>
            </a:r>
            <a:r>
              <a:rPr lang="en-US" sz="1150" dirty="0" err="1"/>
              <a:t>yrs</a:t>
            </a:r>
            <a:r>
              <a:rPr lang="en-US" sz="1150" dirty="0"/>
              <a:t>). No dosage adjustment required in renal or hepatic impairment. </a:t>
            </a:r>
            <a:br>
              <a:rPr lang="en-US" sz="1150" dirty="0"/>
            </a:br>
            <a:r>
              <a:rPr lang="en-GB" sz="1150" b="1" dirty="0"/>
              <a:t>Contraindications: </a:t>
            </a:r>
            <a:r>
              <a:rPr lang="en-GB" sz="1150" dirty="0"/>
              <a:t>Hypersensitivity to any ingredient. Coadministration with strong CYP3A inducers including, but not limited to: carbamazepine, phenytoin, mitotane, enzalutamide, rifampicin and St John’s Wort. </a:t>
            </a:r>
            <a:br>
              <a:rPr lang="en-GB" sz="1150" dirty="0"/>
            </a:br>
            <a:r>
              <a:rPr lang="en-US" sz="1150" b="1" dirty="0"/>
              <a:t>Special warnings and precautions:</a:t>
            </a:r>
            <a:r>
              <a:rPr lang="en-US" sz="1150" dirty="0"/>
              <a:t> See SmPC for full details. Rukobia is not recommended for treatment of infections due to HIV-1 Group M subtype CRF01_AE strains. Risks of immune reconstitution inflammatory syndrome, opportunistic infections, osteonecrosis. Use with caution in patients with a history of QT interval prolongation, when co-administered with a medicine with a known risk of Torsade de Pointes (e.g. amiodarone, disopyramide, </a:t>
            </a:r>
            <a:r>
              <a:rPr lang="en-US" sz="1150" dirty="0" err="1"/>
              <a:t>ibutilide</a:t>
            </a:r>
            <a:r>
              <a:rPr lang="en-US" sz="1150" dirty="0"/>
              <a:t>, procainamide, quinidine, or sotalol) or in patients with relevant </a:t>
            </a:r>
            <a:br>
              <a:rPr lang="en-US" sz="1150" dirty="0"/>
            </a:br>
            <a:r>
              <a:rPr lang="en-US" sz="1150" dirty="0"/>
              <a:t>pre-existing cardiac disease. Elderly patients may be more susceptible to drug-induced QT interval prolongation. Monitor LFTs in hepatitis B and/or C co-infection. Co-administration with elbasvir/grazoprevir is not recommended. Use with caution when co-administered with statins that are substrates for OATP1B1/3 or BCRP, and consider dose modifications. </a:t>
            </a:r>
            <a:endParaRPr lang="en-GB" sz="1150" dirty="0"/>
          </a:p>
        </p:txBody>
      </p:sp>
      <p:sp>
        <p:nvSpPr>
          <p:cNvPr id="2" name="Title 1">
            <a:extLst>
              <a:ext uri="{FF2B5EF4-FFF2-40B4-BE49-F238E27FC236}">
                <a16:creationId xmlns:a16="http://schemas.microsoft.com/office/drawing/2014/main" id="{D3BAD09C-A699-4FC6-B5BB-146C583FFBD4}"/>
              </a:ext>
            </a:extLst>
          </p:cNvPr>
          <p:cNvSpPr>
            <a:spLocks noGrp="1"/>
          </p:cNvSpPr>
          <p:nvPr>
            <p:ph type="title"/>
          </p:nvPr>
        </p:nvSpPr>
        <p:spPr/>
        <p:txBody>
          <a:bodyPr/>
          <a:lstStyle/>
          <a:p>
            <a:r>
              <a:rPr lang="en-US" b="1" dirty="0"/>
              <a:t>R</a:t>
            </a:r>
            <a:r>
              <a:rPr lang="en-GB" b="1" dirty="0"/>
              <a:t>UKOBIA  prescribing information  </a:t>
            </a:r>
            <a:endParaRPr lang="en-GB" b="1" dirty="0">
              <a:solidFill>
                <a:schemeClr val="accent1"/>
              </a:solidFill>
            </a:endParaRPr>
          </a:p>
        </p:txBody>
      </p:sp>
      <p:sp>
        <p:nvSpPr>
          <p:cNvPr id="7" name="Text Placeholder 4">
            <a:extLst>
              <a:ext uri="{FF2B5EF4-FFF2-40B4-BE49-F238E27FC236}">
                <a16:creationId xmlns:a16="http://schemas.microsoft.com/office/drawing/2014/main" id="{D35E665C-D4F6-46A9-AC7E-0B5FAE92BEB7}"/>
              </a:ext>
            </a:extLst>
          </p:cNvPr>
          <p:cNvSpPr txBox="1">
            <a:spLocks/>
          </p:cNvSpPr>
          <p:nvPr/>
        </p:nvSpPr>
        <p:spPr>
          <a:xfrm>
            <a:off x="6172235" y="1592263"/>
            <a:ext cx="5152908" cy="4622800"/>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200"/>
              </a:spcBef>
              <a:buClr>
                <a:schemeClr val="accent1"/>
              </a:buClr>
              <a:buFont typeface="Arial" panose="020B0604020202020204" pitchFamily="34" charset="0"/>
              <a:buChar char="/"/>
              <a:defRPr sz="1800" kern="1200">
                <a:solidFill>
                  <a:schemeClr val="accent2"/>
                </a:solidFill>
                <a:latin typeface="+mn-lt"/>
                <a:ea typeface="+mn-ea"/>
                <a:cs typeface="+mn-cs"/>
              </a:defRPr>
            </a:lvl1pPr>
            <a:lvl2pPr marL="685800" indent="-2286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accent2"/>
                </a:solidFill>
                <a:latin typeface="+mn-lt"/>
                <a:ea typeface="+mn-ea"/>
                <a:cs typeface="+mn-cs"/>
              </a:defRPr>
            </a:lvl2pPr>
            <a:lvl3pPr marL="1143000" indent="-228600" algn="l" defTabSz="914400" rtl="0" eaLnBrk="1" latinLnBrk="0" hangingPunct="1">
              <a:lnSpc>
                <a:spcPct val="100000"/>
              </a:lnSpc>
              <a:spcBef>
                <a:spcPts val="300"/>
              </a:spcBef>
              <a:buClr>
                <a:schemeClr val="accent1"/>
              </a:buClr>
              <a:buFont typeface="Arial" panose="020B0604020202020204" pitchFamily="34" charset="0"/>
              <a:buChar char="/"/>
              <a:defRPr sz="1400" kern="1200">
                <a:solidFill>
                  <a:schemeClr val="accent2"/>
                </a:solidFill>
                <a:latin typeface="+mn-lt"/>
                <a:ea typeface="+mn-ea"/>
                <a:cs typeface="+mn-cs"/>
              </a:defRPr>
            </a:lvl3pPr>
            <a:lvl4pPr marL="1600200" indent="-228600" algn="l" defTabSz="914400" rtl="0" eaLnBrk="1" latinLnBrk="0" hangingPunct="1">
              <a:lnSpc>
                <a:spcPct val="100000"/>
              </a:lnSpc>
              <a:spcBef>
                <a:spcPts val="300"/>
              </a:spcBef>
              <a:buClr>
                <a:schemeClr val="accent1"/>
              </a:buClr>
              <a:buFont typeface="Arial" panose="020B0604020202020204" pitchFamily="34" charset="0"/>
              <a:buChar char="/"/>
              <a:defRPr sz="1200" kern="1200">
                <a:solidFill>
                  <a:schemeClr val="accent2"/>
                </a:solidFill>
                <a:latin typeface="+mn-lt"/>
                <a:ea typeface="+mn-ea"/>
                <a:cs typeface="+mn-cs"/>
              </a:defRPr>
            </a:lvl4pPr>
            <a:lvl5pPr marL="2057400" indent="-228600" algn="l" defTabSz="914400" rtl="0" eaLnBrk="1" latinLnBrk="0" hangingPunct="1">
              <a:lnSpc>
                <a:spcPct val="100000"/>
              </a:lnSpc>
              <a:spcBef>
                <a:spcPts val="300"/>
              </a:spcBef>
              <a:buClr>
                <a:schemeClr val="accent1"/>
              </a:buClr>
              <a:buFont typeface="Arial" panose="020B0604020202020204" pitchFamily="34" charset="0"/>
              <a:buChar char="/"/>
              <a:defRPr sz="11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150" dirty="0"/>
              <a:t>Doses of co-administered </a:t>
            </a:r>
            <a:r>
              <a:rPr lang="en-US" sz="1150" dirty="0" err="1"/>
              <a:t>oestrogen</a:t>
            </a:r>
            <a:r>
              <a:rPr lang="en-US" sz="1150" dirty="0"/>
              <a:t>-based therapies should not exceed 30 μg/day of ethinyl </a:t>
            </a:r>
            <a:r>
              <a:rPr lang="en-US" sz="1150" dirty="0" err="1"/>
              <a:t>oestradiol</a:t>
            </a:r>
            <a:r>
              <a:rPr lang="en-US" sz="1150" dirty="0"/>
              <a:t>. Caution is advised particularly in patients with additional risk factors for thromboembolic events. The recommended dose of co-administered tenofovir alafenamide (TAF) is 10mg. </a:t>
            </a:r>
            <a:br>
              <a:rPr lang="en-US" sz="1150" dirty="0"/>
            </a:br>
            <a:r>
              <a:rPr lang="en-US" sz="1150" b="1" dirty="0"/>
              <a:t>Pregnancy/lactation: </a:t>
            </a:r>
            <a:r>
              <a:rPr lang="en-US" sz="1150" dirty="0"/>
              <a:t>Avoid use of Rukobia during pregnancy as data are limited. Do not breast-feed. </a:t>
            </a:r>
            <a:br>
              <a:rPr lang="en-US" sz="1150" dirty="0"/>
            </a:br>
            <a:r>
              <a:rPr lang="en-US" sz="1150" b="1" dirty="0"/>
              <a:t>Side effects: </a:t>
            </a:r>
            <a:r>
              <a:rPr lang="en-US" sz="1150" dirty="0"/>
              <a:t>See SmPC for full details. </a:t>
            </a:r>
            <a:r>
              <a:rPr lang="en-US" sz="1150" dirty="0" err="1"/>
              <a:t>Diarrhoea</a:t>
            </a:r>
            <a:r>
              <a:rPr lang="en-US" sz="1150" dirty="0"/>
              <a:t>, headache, nausea, rash, abdominal pain, vomiting, immune reconstitution inflammatory syndrome, insomnia, dizziness, somnolence, dysgeusia, QT prolongation, dyspepsia, flatulence, pruritus, myalgia, fatigue, and increases in transaminases, creatinine and CPK.</a:t>
            </a:r>
          </a:p>
          <a:p>
            <a:pPr marL="0" indent="0">
              <a:buFont typeface="Arial" panose="020B0604020202020204" pitchFamily="34" charset="0"/>
              <a:buNone/>
            </a:pPr>
            <a:r>
              <a:rPr lang="en-US" sz="1150" dirty="0"/>
              <a:t>Trademarks are owned by or licensed to the ViiV Healthcare group of companies.</a:t>
            </a:r>
          </a:p>
          <a:p>
            <a:pPr marL="0" indent="0">
              <a:buFont typeface="Arial" panose="020B0604020202020204" pitchFamily="34" charset="0"/>
              <a:buNone/>
            </a:pPr>
            <a:r>
              <a:rPr lang="en-US" sz="1150" dirty="0"/>
              <a:t>SmPC: </a:t>
            </a:r>
            <a:r>
              <a:rPr lang="en-US" sz="1150" dirty="0">
                <a:hlinkClick r:id="rId3"/>
              </a:rPr>
              <a:t>https://www.ema.europa.eu/en/medicines/human/EPAR/rukobia</a:t>
            </a:r>
            <a:endParaRPr lang="en-US" sz="1150" dirty="0"/>
          </a:p>
          <a:p>
            <a:pPr marL="0" indent="0">
              <a:buNone/>
            </a:pPr>
            <a:r>
              <a:rPr lang="en-GB" sz="1150" b="1" dirty="0"/>
              <a:t>Prescribing information for ViiV Healthcare products is available here: </a:t>
            </a:r>
            <a:r>
              <a:rPr lang="en-GB" sz="1150" b="1" dirty="0">
                <a:hlinkClick r:id="rId4"/>
              </a:rPr>
              <a:t>https://viivhealthcare.com/en-us/our-medicines/</a:t>
            </a:r>
            <a:br>
              <a:rPr lang="en-GB" sz="1150" b="1" dirty="0"/>
            </a:br>
            <a:r>
              <a:rPr lang="en-GB" sz="1150" b="1" dirty="0"/>
              <a:t>or via your ViiV Healthcare contact</a:t>
            </a:r>
          </a:p>
          <a:p>
            <a:pPr marL="0" indent="0">
              <a:buNone/>
            </a:pPr>
            <a:r>
              <a:rPr lang="en-GB" sz="1150" dirty="0">
                <a:solidFill>
                  <a:schemeClr val="accent2"/>
                </a:solidFill>
                <a:cs typeface="Arial" panose="020B0604020202020204" pitchFamily="34" charset="0"/>
              </a:rPr>
              <a:t>Adverse events should be reported. For the UK, reporting forms and information can be found at </a:t>
            </a:r>
            <a:r>
              <a:rPr lang="en-GB" sz="1150" i="1" dirty="0">
                <a:solidFill>
                  <a:schemeClr val="accent2"/>
                </a:solidFill>
                <a:cs typeface="Arial" panose="020B0604020202020204" pitchFamily="34" charset="0"/>
              </a:rPr>
              <a:t>www.mhra.gov.uk/yellowcard </a:t>
            </a:r>
            <a:r>
              <a:rPr lang="en-GB" sz="1150" dirty="0">
                <a:solidFill>
                  <a:schemeClr val="accent2"/>
                </a:solidFill>
                <a:cs typeface="Arial" panose="020B0604020202020204" pitchFamily="34" charset="0"/>
              </a:rPr>
              <a:t>or search for </a:t>
            </a:r>
            <a:r>
              <a:rPr lang="en-GB" sz="1150" b="1" dirty="0">
                <a:solidFill>
                  <a:schemeClr val="accent2"/>
                </a:solidFill>
                <a:cs typeface="Arial" panose="020B0604020202020204" pitchFamily="34" charset="0"/>
              </a:rPr>
              <a:t>MHRA </a:t>
            </a:r>
            <a:r>
              <a:rPr lang="en-GB" sz="1150" b="1" dirty="0" err="1">
                <a:solidFill>
                  <a:schemeClr val="accent2"/>
                </a:solidFill>
                <a:cs typeface="Arial" panose="020B0604020202020204" pitchFamily="34" charset="0"/>
              </a:rPr>
              <a:t>Yellowcard</a:t>
            </a:r>
            <a:r>
              <a:rPr lang="en-GB" sz="1150" b="1" dirty="0">
                <a:solidFill>
                  <a:schemeClr val="accent2"/>
                </a:solidFill>
                <a:cs typeface="Arial" panose="020B0604020202020204" pitchFamily="34" charset="0"/>
              </a:rPr>
              <a:t> </a:t>
            </a:r>
            <a:r>
              <a:rPr lang="en-GB" sz="1150" dirty="0">
                <a:solidFill>
                  <a:schemeClr val="accent2"/>
                </a:solidFill>
                <a:cs typeface="Arial" panose="020B0604020202020204" pitchFamily="34" charset="0"/>
              </a:rPr>
              <a:t>in the </a:t>
            </a:r>
            <a:r>
              <a:rPr lang="en-GB" sz="1150" b="1" dirty="0">
                <a:solidFill>
                  <a:schemeClr val="accent2"/>
                </a:solidFill>
                <a:cs typeface="Arial" panose="020B0604020202020204" pitchFamily="34" charset="0"/>
              </a:rPr>
              <a:t>Google Play </a:t>
            </a:r>
            <a:r>
              <a:rPr lang="en-GB" sz="1150" dirty="0">
                <a:solidFill>
                  <a:schemeClr val="accent2"/>
                </a:solidFill>
                <a:cs typeface="Arial" panose="020B0604020202020204" pitchFamily="34" charset="0"/>
              </a:rPr>
              <a:t>or </a:t>
            </a:r>
            <a:r>
              <a:rPr lang="en-GB" sz="1150" b="1" dirty="0">
                <a:solidFill>
                  <a:schemeClr val="accent2"/>
                </a:solidFill>
                <a:cs typeface="Arial" panose="020B0604020202020204" pitchFamily="34" charset="0"/>
              </a:rPr>
              <a:t>Apple App store</a:t>
            </a:r>
            <a:r>
              <a:rPr lang="en-GB" sz="1150" dirty="0">
                <a:solidFill>
                  <a:schemeClr val="accent2"/>
                </a:solidFill>
                <a:cs typeface="Arial" panose="020B0604020202020204" pitchFamily="34" charset="0"/>
              </a:rPr>
              <a:t>. Adverse events should also be reported to GlaxoSmithKline on 0800 221441.</a:t>
            </a:r>
          </a:p>
          <a:p>
            <a:pPr marL="0" indent="0">
              <a:buFont typeface="Arial" panose="020B0604020202020204" pitchFamily="34" charset="0"/>
              <a:buNone/>
            </a:pPr>
            <a:endParaRPr lang="en-US" sz="1150" dirty="0"/>
          </a:p>
        </p:txBody>
      </p:sp>
      <p:sp>
        <p:nvSpPr>
          <p:cNvPr id="8" name="Isosceles Triangle 7">
            <a:extLst>
              <a:ext uri="{FF2B5EF4-FFF2-40B4-BE49-F238E27FC236}">
                <a16:creationId xmlns:a16="http://schemas.microsoft.com/office/drawing/2014/main" id="{B38D3DC8-3D19-4392-B6AC-167AF62BFE49}"/>
              </a:ext>
            </a:extLst>
          </p:cNvPr>
          <p:cNvSpPr/>
          <p:nvPr/>
        </p:nvSpPr>
        <p:spPr>
          <a:xfrm rot="10800000">
            <a:off x="1416166" y="1634208"/>
            <a:ext cx="133350" cy="10477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Isosceles Triangle 8">
            <a:extLst>
              <a:ext uri="{FF2B5EF4-FFF2-40B4-BE49-F238E27FC236}">
                <a16:creationId xmlns:a16="http://schemas.microsoft.com/office/drawing/2014/main" id="{080DA601-6C88-4105-A116-C27A2D6828C1}"/>
              </a:ext>
            </a:extLst>
          </p:cNvPr>
          <p:cNvSpPr/>
          <p:nvPr/>
        </p:nvSpPr>
        <p:spPr>
          <a:xfrm rot="10800000">
            <a:off x="2423604" y="716872"/>
            <a:ext cx="133350" cy="10477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12">
            <a:extLst>
              <a:ext uri="{FF2B5EF4-FFF2-40B4-BE49-F238E27FC236}">
                <a16:creationId xmlns:a16="http://schemas.microsoft.com/office/drawing/2014/main" id="{448674A7-39E3-48CA-9BFB-8F28F4BB0E90}"/>
              </a:ext>
            </a:extLst>
          </p:cNvPr>
          <p:cNvSpPr txBox="1">
            <a:spLocks/>
          </p:cNvSpPr>
          <p:nvPr/>
        </p:nvSpPr>
        <p:spPr>
          <a:xfrm>
            <a:off x="803275" y="6174382"/>
            <a:ext cx="10933113" cy="232274"/>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200"/>
              </a:spcBef>
              <a:buClr>
                <a:schemeClr val="accent1"/>
              </a:buClr>
              <a:buFont typeface="Arial" panose="020B0604020202020204" pitchFamily="34" charset="0"/>
              <a:buChar char="/"/>
              <a:defRPr sz="1800" kern="1200">
                <a:solidFill>
                  <a:schemeClr val="accent2"/>
                </a:solidFill>
                <a:latin typeface="+mn-lt"/>
                <a:ea typeface="+mn-ea"/>
                <a:cs typeface="+mn-cs"/>
              </a:defRPr>
            </a:lvl1pPr>
            <a:lvl2pPr marL="685800" indent="-2286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accent2"/>
                </a:solidFill>
                <a:latin typeface="+mn-lt"/>
                <a:ea typeface="+mn-ea"/>
                <a:cs typeface="+mn-cs"/>
              </a:defRPr>
            </a:lvl2pPr>
            <a:lvl3pPr marL="1143000" indent="-228600" algn="l" defTabSz="914400" rtl="0" eaLnBrk="1" latinLnBrk="0" hangingPunct="1">
              <a:lnSpc>
                <a:spcPct val="100000"/>
              </a:lnSpc>
              <a:spcBef>
                <a:spcPts val="300"/>
              </a:spcBef>
              <a:buClr>
                <a:schemeClr val="accent1"/>
              </a:buClr>
              <a:buFont typeface="Arial" panose="020B0604020202020204" pitchFamily="34" charset="0"/>
              <a:buChar char="/"/>
              <a:defRPr sz="1400" kern="1200">
                <a:solidFill>
                  <a:schemeClr val="accent2"/>
                </a:solidFill>
                <a:latin typeface="+mn-lt"/>
                <a:ea typeface="+mn-ea"/>
                <a:cs typeface="+mn-cs"/>
              </a:defRPr>
            </a:lvl3pPr>
            <a:lvl4pPr marL="1600200" indent="-228600" algn="l" defTabSz="914400" rtl="0" eaLnBrk="1" latinLnBrk="0" hangingPunct="1">
              <a:lnSpc>
                <a:spcPct val="100000"/>
              </a:lnSpc>
              <a:spcBef>
                <a:spcPts val="300"/>
              </a:spcBef>
              <a:buClr>
                <a:schemeClr val="accent1"/>
              </a:buClr>
              <a:buFont typeface="Arial" panose="020B0604020202020204" pitchFamily="34" charset="0"/>
              <a:buChar char="/"/>
              <a:defRPr sz="1200" kern="1200">
                <a:solidFill>
                  <a:schemeClr val="accent2"/>
                </a:solidFill>
                <a:latin typeface="+mn-lt"/>
                <a:ea typeface="+mn-ea"/>
                <a:cs typeface="+mn-cs"/>
              </a:defRPr>
            </a:lvl4pPr>
            <a:lvl5pPr marL="2057400" indent="-228600" algn="l" defTabSz="914400" rtl="0" eaLnBrk="1" latinLnBrk="0" hangingPunct="1">
              <a:lnSpc>
                <a:spcPct val="100000"/>
              </a:lnSpc>
              <a:spcBef>
                <a:spcPts val="300"/>
              </a:spcBef>
              <a:buClr>
                <a:schemeClr val="accent1"/>
              </a:buClr>
              <a:buFont typeface="Arial" panose="020B0604020202020204" pitchFamily="34" charset="0"/>
              <a:buChar char="/"/>
              <a:defRPr sz="11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t>Link to AE reporting can be accessed in your viewing platform</a:t>
            </a:r>
          </a:p>
        </p:txBody>
      </p:sp>
      <p:sp>
        <p:nvSpPr>
          <p:cNvPr id="12" name="Rectangle 11">
            <a:extLst>
              <a:ext uri="{FF2B5EF4-FFF2-40B4-BE49-F238E27FC236}">
                <a16:creationId xmlns:a16="http://schemas.microsoft.com/office/drawing/2014/main" id="{8CC466D2-A8D8-4584-AEBC-4ACF1DAFEAED}"/>
              </a:ext>
            </a:extLst>
          </p:cNvPr>
          <p:cNvSpPr/>
          <p:nvPr/>
        </p:nvSpPr>
        <p:spPr>
          <a:xfrm>
            <a:off x="6096000" y="5091633"/>
            <a:ext cx="5229143" cy="8835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57195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FD93E0F2-E361-4EA4-AE98-F4C4956C714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52DCD9-8769-4ED5-B8CC-B00FC588BA8C}" type="slidenum">
              <a:rPr kumimoji="0" 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ext Placeholder 4">
            <a:extLst>
              <a:ext uri="{FF2B5EF4-FFF2-40B4-BE49-F238E27FC236}">
                <a16:creationId xmlns:a16="http://schemas.microsoft.com/office/drawing/2014/main" id="{91BE251D-95F2-154B-8E54-A54879EA54ED}"/>
              </a:ext>
            </a:extLst>
          </p:cNvPr>
          <p:cNvSpPr>
            <a:spLocks noGrp="1"/>
          </p:cNvSpPr>
          <p:nvPr>
            <p:ph type="body" sz="quarter" idx="12"/>
          </p:nvPr>
        </p:nvSpPr>
        <p:spPr>
          <a:xfrm>
            <a:off x="803275" y="1592263"/>
            <a:ext cx="5152908" cy="4622800"/>
          </a:xfrm>
        </p:spPr>
        <p:txBody>
          <a:bodyPr/>
          <a:lstStyle/>
          <a:p>
            <a:pPr marL="0" indent="0">
              <a:buNone/>
            </a:pPr>
            <a:r>
              <a:rPr lang="en-US" sz="1050" b="1" dirty="0" err="1"/>
              <a:t>Dovato</a:t>
            </a:r>
            <a:r>
              <a:rPr lang="en-US" sz="1050" b="1" dirty="0"/>
              <a:t> – dolutegravir 50 mg/lamivudine 300 mg tablets</a:t>
            </a:r>
            <a:br>
              <a:rPr lang="en-US" sz="1050" b="1" dirty="0"/>
            </a:br>
            <a:r>
              <a:rPr lang="en-US" sz="1050" dirty="0"/>
              <a:t>See Summary of Product Characteristics (SmPC) before prescribing</a:t>
            </a:r>
          </a:p>
          <a:p>
            <a:pPr marL="0" indent="0">
              <a:buNone/>
            </a:pPr>
            <a:r>
              <a:rPr lang="en-US" sz="1050" b="1" dirty="0"/>
              <a:t>Indications: </a:t>
            </a:r>
            <a:r>
              <a:rPr lang="en-US" sz="1050" dirty="0"/>
              <a:t>HIV-1 in adults &amp; adolescents above 12 years of age weighing ≥40kg, with no known or suspected resistance to the integrase inhibitor class, or lamivudine. </a:t>
            </a:r>
            <a:br>
              <a:rPr lang="en-US" sz="1050" dirty="0"/>
            </a:br>
            <a:r>
              <a:rPr lang="en-US" sz="1050" b="1" dirty="0"/>
              <a:t>Dosing: </a:t>
            </a:r>
            <a:r>
              <a:rPr lang="en-US" sz="1050" dirty="0"/>
              <a:t>One tablet once daily with or without food. Use an additional 50mg tablet of dolutegravir approximately 12 hours after the dose of Dovato when co-administered with efavirenz, nevirapine, tipranavir/ritonavir, etravirine (without boosted PI), carbamazepine, oxcarbazepine, phenytoin, phenobarbital, St John’s Wort or rifampicin. Elderly: Limited data in 65+ yrs. Not recommended in patients with creatinine clearance &lt; 50 mL/min. Caution in severe hepatic impairment. </a:t>
            </a:r>
            <a:r>
              <a:rPr lang="en-GB" sz="1050" b="1" dirty="0"/>
              <a:t>Contraindications: </a:t>
            </a:r>
            <a:r>
              <a:rPr lang="en-US" sz="1050" dirty="0"/>
              <a:t>Hypersensitivity to any ingredient. Coadministration with substrates of OCT-2 with narrow therapeutic windows, such as fampridine.</a:t>
            </a:r>
            <a:r>
              <a:rPr lang="en-GB" sz="1050" dirty="0"/>
              <a:t> </a:t>
            </a:r>
            <a:br>
              <a:rPr lang="en-GB" sz="1050" dirty="0"/>
            </a:br>
            <a:r>
              <a:rPr lang="en-US" sz="1050" b="1" dirty="0"/>
              <a:t>Special warnings and precautions:</a:t>
            </a:r>
            <a:r>
              <a:rPr lang="en-US" sz="1050" dirty="0"/>
              <a:t> See SmPC for full details. Risk of hypersensitivity reactions. Discontinue dolutegravir and other suspect agents immediately. Risks of osteonecrosis, immune reactivation syndrome, increased weight, lipids and glucose. Monitor LFTs in Hepatitis B/C coinfection and ensure effective Hepatitis B therapy. Caution with metformin: monitor renal function and consider metformin dose adjustment. Use with etravirine requires boosted PI or increased dose of dolutegravir. Use with Mg/Al-containing antacids requires dosage separation. Use with calcium, multivitamins or iron also requires dosage separation if not taken at the same time with food. Use with cladribine or emtricitabine not recommended. When possible, avoid chronic co-administration of sorbitol or other osmotic acting alcohols. If unavoidable, consider more frequent viral load monitoring. </a:t>
            </a:r>
            <a:br>
              <a:rPr lang="en-US" sz="1050" dirty="0"/>
            </a:br>
            <a:r>
              <a:rPr lang="en-US" sz="1050" b="1" dirty="0"/>
              <a:t>Pregnancy/lactation: </a:t>
            </a:r>
            <a:r>
              <a:rPr lang="en-US" sz="1050" dirty="0"/>
              <a:t>The safety and efficacy have not been studied in pregnancy. Women of childbearing potential should be counselled about the potential risk of neural tube defects with dolutegravir (a component of </a:t>
            </a:r>
            <a:r>
              <a:rPr lang="en-US" sz="1050" dirty="0" err="1"/>
              <a:t>Dovato</a:t>
            </a:r>
            <a:r>
              <a:rPr lang="en-US" sz="1050" dirty="0"/>
              <a:t>), including consideration of effective contraceptive measures.</a:t>
            </a:r>
            <a:endParaRPr lang="en-GB" sz="1050" dirty="0"/>
          </a:p>
        </p:txBody>
      </p:sp>
      <p:sp>
        <p:nvSpPr>
          <p:cNvPr id="2" name="Title 1">
            <a:extLst>
              <a:ext uri="{FF2B5EF4-FFF2-40B4-BE49-F238E27FC236}">
                <a16:creationId xmlns:a16="http://schemas.microsoft.com/office/drawing/2014/main" id="{D3BAD09C-A699-4FC6-B5BB-146C583FFBD4}"/>
              </a:ext>
            </a:extLst>
          </p:cNvPr>
          <p:cNvSpPr>
            <a:spLocks noGrp="1"/>
          </p:cNvSpPr>
          <p:nvPr>
            <p:ph type="title"/>
          </p:nvPr>
        </p:nvSpPr>
        <p:spPr/>
        <p:txBody>
          <a:bodyPr/>
          <a:lstStyle/>
          <a:p>
            <a:r>
              <a:rPr lang="en-US" b="1" dirty="0"/>
              <a:t>DOVATO </a:t>
            </a:r>
            <a:r>
              <a:rPr lang="en-GB" b="1" dirty="0"/>
              <a:t>prescribing information  </a:t>
            </a:r>
            <a:endParaRPr lang="en-GB" b="1" dirty="0">
              <a:solidFill>
                <a:schemeClr val="accent1"/>
              </a:solidFill>
            </a:endParaRPr>
          </a:p>
        </p:txBody>
      </p:sp>
      <p:sp>
        <p:nvSpPr>
          <p:cNvPr id="7" name="Text Placeholder 4">
            <a:extLst>
              <a:ext uri="{FF2B5EF4-FFF2-40B4-BE49-F238E27FC236}">
                <a16:creationId xmlns:a16="http://schemas.microsoft.com/office/drawing/2014/main" id="{D35E665C-D4F6-46A9-AC7E-0B5FAE92BEB7}"/>
              </a:ext>
            </a:extLst>
          </p:cNvPr>
          <p:cNvSpPr txBox="1">
            <a:spLocks/>
          </p:cNvSpPr>
          <p:nvPr/>
        </p:nvSpPr>
        <p:spPr>
          <a:xfrm>
            <a:off x="6172235" y="1592263"/>
            <a:ext cx="5152908" cy="4622800"/>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200"/>
              </a:spcBef>
              <a:buClr>
                <a:schemeClr val="accent1"/>
              </a:buClr>
              <a:buFont typeface="Arial" panose="020B0604020202020204" pitchFamily="34" charset="0"/>
              <a:buChar char="/"/>
              <a:defRPr sz="1800" kern="1200">
                <a:solidFill>
                  <a:schemeClr val="accent2"/>
                </a:solidFill>
                <a:latin typeface="+mn-lt"/>
                <a:ea typeface="+mn-ea"/>
                <a:cs typeface="+mn-cs"/>
              </a:defRPr>
            </a:lvl1pPr>
            <a:lvl2pPr marL="685800" indent="-2286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accent2"/>
                </a:solidFill>
                <a:latin typeface="+mn-lt"/>
                <a:ea typeface="+mn-ea"/>
                <a:cs typeface="+mn-cs"/>
              </a:defRPr>
            </a:lvl2pPr>
            <a:lvl3pPr marL="1143000" indent="-228600" algn="l" defTabSz="914400" rtl="0" eaLnBrk="1" latinLnBrk="0" hangingPunct="1">
              <a:lnSpc>
                <a:spcPct val="100000"/>
              </a:lnSpc>
              <a:spcBef>
                <a:spcPts val="300"/>
              </a:spcBef>
              <a:buClr>
                <a:schemeClr val="accent1"/>
              </a:buClr>
              <a:buFont typeface="Arial" panose="020B0604020202020204" pitchFamily="34" charset="0"/>
              <a:buChar char="/"/>
              <a:defRPr sz="1400" kern="1200">
                <a:solidFill>
                  <a:schemeClr val="accent2"/>
                </a:solidFill>
                <a:latin typeface="+mn-lt"/>
                <a:ea typeface="+mn-ea"/>
                <a:cs typeface="+mn-cs"/>
              </a:defRPr>
            </a:lvl3pPr>
            <a:lvl4pPr marL="1600200" indent="-228600" algn="l" defTabSz="914400" rtl="0" eaLnBrk="1" latinLnBrk="0" hangingPunct="1">
              <a:lnSpc>
                <a:spcPct val="100000"/>
              </a:lnSpc>
              <a:spcBef>
                <a:spcPts val="300"/>
              </a:spcBef>
              <a:buClr>
                <a:schemeClr val="accent1"/>
              </a:buClr>
              <a:buFont typeface="Arial" panose="020B0604020202020204" pitchFamily="34" charset="0"/>
              <a:buChar char="/"/>
              <a:defRPr sz="1200" kern="1200">
                <a:solidFill>
                  <a:schemeClr val="accent2"/>
                </a:solidFill>
                <a:latin typeface="+mn-lt"/>
                <a:ea typeface="+mn-ea"/>
                <a:cs typeface="+mn-cs"/>
              </a:defRPr>
            </a:lvl4pPr>
            <a:lvl5pPr marL="2057400" indent="-228600" algn="l" defTabSz="914400" rtl="0" eaLnBrk="1" latinLnBrk="0" hangingPunct="1">
              <a:lnSpc>
                <a:spcPct val="100000"/>
              </a:lnSpc>
              <a:spcBef>
                <a:spcPts val="300"/>
              </a:spcBef>
              <a:buClr>
                <a:schemeClr val="accent1"/>
              </a:buClr>
              <a:buFont typeface="Arial" panose="020B0604020202020204" pitchFamily="34" charset="0"/>
              <a:buChar char="/"/>
              <a:defRPr sz="11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050" dirty="0"/>
              <a:t>If a woman plans pregnancy, the benefits and the risks of continuing treatment with Dovato should be discussed with the patient. If a pregnancy is confirmed in the first trimester while on Dovato, the benefits and risks of continuing Dovato versus switching to another antiretroviral regimen should be discussed with the patient taking the gestational age and the critical time period of neural tube defect development into account. Most neural tube defects occur within the first 4 weeks of embryonic development after conception (approximately 6 weeks after the last menstrual period). Dovato may be used during the second and third trimester of pregnancy when the expected benefit justifies the potential risk to the </a:t>
            </a:r>
            <a:r>
              <a:rPr lang="en-US" sz="1050" dirty="0" err="1"/>
              <a:t>foetus</a:t>
            </a:r>
            <a:r>
              <a:rPr lang="en-US" sz="1050" dirty="0"/>
              <a:t>. Do not breastfeed. </a:t>
            </a:r>
            <a:br>
              <a:rPr lang="en-US" sz="1050" dirty="0"/>
            </a:br>
            <a:r>
              <a:rPr lang="en-US" sz="1050" b="1" dirty="0"/>
              <a:t>Side effects: </a:t>
            </a:r>
            <a:r>
              <a:rPr lang="en-US" sz="1050" dirty="0"/>
              <a:t>See SmPC for full details. Headache, GI disturbance, insomnia, abnormal dreams, depression, anxiety, dizziness, somnolence, rash, pruritus, alopecia, fatigue, arthralgia, myalgia, hypersensitivity, suicidal ideation or suicide attempt, hepatitis, blood dyscrasias, acute hepatic failure, increased bilirubin, pancreatitis, angioedema, rhabdomyolysis, lactic acidosis, peripheral neuropathy. Elevations of ALT, AST and CPK.</a:t>
            </a:r>
          </a:p>
          <a:p>
            <a:pPr marL="0" indent="0">
              <a:buFont typeface="Arial" panose="020B0604020202020204" pitchFamily="34" charset="0"/>
              <a:buNone/>
            </a:pPr>
            <a:r>
              <a:rPr lang="en-US" sz="1050" dirty="0"/>
              <a:t>Trademarks are owned by or licensed to the ViiV Healthcare group of companies.</a:t>
            </a:r>
          </a:p>
          <a:p>
            <a:pPr marL="0" indent="0">
              <a:buFont typeface="Arial" panose="020B0604020202020204" pitchFamily="34" charset="0"/>
              <a:buNone/>
            </a:pPr>
            <a:r>
              <a:rPr lang="en-US" sz="1050" dirty="0"/>
              <a:t>SmPC: </a:t>
            </a:r>
            <a:r>
              <a:rPr lang="en-US" sz="1050" dirty="0">
                <a:hlinkClick r:id="rId3"/>
              </a:rPr>
              <a:t>https://www.ema.europa.eu/en/medicines/human/EPAR/dovato</a:t>
            </a:r>
            <a:endParaRPr lang="en-US" sz="1050" dirty="0"/>
          </a:p>
          <a:p>
            <a:pPr marL="0" indent="0">
              <a:buNone/>
            </a:pPr>
            <a:r>
              <a:rPr lang="en-GB" sz="1050" b="1" dirty="0"/>
              <a:t>Prescribing information for ViiV Healthcare products is available here: </a:t>
            </a:r>
            <a:r>
              <a:rPr lang="en-GB" sz="1050" b="1" dirty="0">
                <a:hlinkClick r:id="rId4"/>
              </a:rPr>
              <a:t>https://viivhealthcare.com/en-us/our-medicines/</a:t>
            </a:r>
            <a:br>
              <a:rPr lang="en-GB" sz="1050" b="1" dirty="0"/>
            </a:br>
            <a:r>
              <a:rPr lang="en-GB" sz="1050" b="1" dirty="0"/>
              <a:t>or via your ViiV Healthcare contact</a:t>
            </a:r>
          </a:p>
          <a:p>
            <a:pPr marL="0" indent="0">
              <a:buNone/>
            </a:pPr>
            <a:r>
              <a:rPr lang="en-GB" sz="1050" dirty="0">
                <a:solidFill>
                  <a:schemeClr val="accent2"/>
                </a:solidFill>
                <a:cs typeface="Arial" panose="020B0604020202020204" pitchFamily="34" charset="0"/>
              </a:rPr>
              <a:t>Adverse events should be reported. For the UK, reporting forms and information can be found at </a:t>
            </a:r>
            <a:r>
              <a:rPr lang="en-GB" sz="1050" i="1" dirty="0">
                <a:solidFill>
                  <a:schemeClr val="accent2"/>
                </a:solidFill>
                <a:cs typeface="Arial" panose="020B0604020202020204" pitchFamily="34" charset="0"/>
              </a:rPr>
              <a:t>www.mhra.gov.uk/yellowcard </a:t>
            </a:r>
            <a:r>
              <a:rPr lang="en-GB" sz="1050" dirty="0">
                <a:solidFill>
                  <a:schemeClr val="accent2"/>
                </a:solidFill>
                <a:cs typeface="Arial" panose="020B0604020202020204" pitchFamily="34" charset="0"/>
              </a:rPr>
              <a:t>or search for </a:t>
            </a:r>
            <a:r>
              <a:rPr lang="en-GB" sz="1050" b="1" dirty="0">
                <a:solidFill>
                  <a:schemeClr val="accent2"/>
                </a:solidFill>
                <a:cs typeface="Arial" panose="020B0604020202020204" pitchFamily="34" charset="0"/>
              </a:rPr>
              <a:t>MHRA </a:t>
            </a:r>
            <a:r>
              <a:rPr lang="en-GB" sz="1050" b="1" dirty="0" err="1">
                <a:solidFill>
                  <a:schemeClr val="accent2"/>
                </a:solidFill>
                <a:cs typeface="Arial" panose="020B0604020202020204" pitchFamily="34" charset="0"/>
              </a:rPr>
              <a:t>Yellowcard</a:t>
            </a:r>
            <a:r>
              <a:rPr lang="en-GB" sz="1050" b="1" dirty="0">
                <a:solidFill>
                  <a:schemeClr val="accent2"/>
                </a:solidFill>
                <a:cs typeface="Arial" panose="020B0604020202020204" pitchFamily="34" charset="0"/>
              </a:rPr>
              <a:t> </a:t>
            </a:r>
            <a:r>
              <a:rPr lang="en-GB" sz="1050" dirty="0">
                <a:solidFill>
                  <a:schemeClr val="accent2"/>
                </a:solidFill>
                <a:cs typeface="Arial" panose="020B0604020202020204" pitchFamily="34" charset="0"/>
              </a:rPr>
              <a:t>in the </a:t>
            </a:r>
            <a:r>
              <a:rPr lang="en-GB" sz="1050" b="1" dirty="0">
                <a:solidFill>
                  <a:schemeClr val="accent2"/>
                </a:solidFill>
                <a:cs typeface="Arial" panose="020B0604020202020204" pitchFamily="34" charset="0"/>
              </a:rPr>
              <a:t>Google Play </a:t>
            </a:r>
            <a:r>
              <a:rPr lang="en-GB" sz="1050" dirty="0">
                <a:solidFill>
                  <a:schemeClr val="accent2"/>
                </a:solidFill>
                <a:cs typeface="Arial" panose="020B0604020202020204" pitchFamily="34" charset="0"/>
              </a:rPr>
              <a:t>or </a:t>
            </a:r>
            <a:r>
              <a:rPr lang="en-GB" sz="1050" b="1" dirty="0">
                <a:solidFill>
                  <a:schemeClr val="accent2"/>
                </a:solidFill>
                <a:cs typeface="Arial" panose="020B0604020202020204" pitchFamily="34" charset="0"/>
              </a:rPr>
              <a:t>Apple App store</a:t>
            </a:r>
            <a:r>
              <a:rPr lang="en-GB" sz="1050" dirty="0">
                <a:solidFill>
                  <a:schemeClr val="accent2"/>
                </a:solidFill>
                <a:cs typeface="Arial" panose="020B0604020202020204" pitchFamily="34" charset="0"/>
              </a:rPr>
              <a:t>. Adverse events should also be reported to GlaxoSmithKline on 0800 221441.</a:t>
            </a:r>
          </a:p>
          <a:p>
            <a:pPr marL="0" indent="0">
              <a:buNone/>
            </a:pPr>
            <a:endParaRPr lang="en-GB" sz="1050" b="1" dirty="0"/>
          </a:p>
          <a:p>
            <a:pPr marL="0" indent="0">
              <a:buFont typeface="Arial" panose="020B0604020202020204" pitchFamily="34" charset="0"/>
              <a:buNone/>
            </a:pPr>
            <a:endParaRPr lang="en-US" sz="1050" dirty="0"/>
          </a:p>
        </p:txBody>
      </p:sp>
      <p:sp>
        <p:nvSpPr>
          <p:cNvPr id="6" name="Text Placeholder 12">
            <a:extLst>
              <a:ext uri="{FF2B5EF4-FFF2-40B4-BE49-F238E27FC236}">
                <a16:creationId xmlns:a16="http://schemas.microsoft.com/office/drawing/2014/main" id="{D33082FB-9EB0-4391-8DAA-E81CB0E52BA9}"/>
              </a:ext>
            </a:extLst>
          </p:cNvPr>
          <p:cNvSpPr txBox="1">
            <a:spLocks/>
          </p:cNvSpPr>
          <p:nvPr/>
        </p:nvSpPr>
        <p:spPr>
          <a:xfrm>
            <a:off x="803275" y="6174382"/>
            <a:ext cx="10933113" cy="232274"/>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200"/>
              </a:spcBef>
              <a:buClr>
                <a:schemeClr val="accent1"/>
              </a:buClr>
              <a:buFont typeface="Arial" panose="020B0604020202020204" pitchFamily="34" charset="0"/>
              <a:buChar char="/"/>
              <a:defRPr sz="1800" kern="1200">
                <a:solidFill>
                  <a:schemeClr val="accent2"/>
                </a:solidFill>
                <a:latin typeface="+mn-lt"/>
                <a:ea typeface="+mn-ea"/>
                <a:cs typeface="+mn-cs"/>
              </a:defRPr>
            </a:lvl1pPr>
            <a:lvl2pPr marL="685800" indent="-2286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accent2"/>
                </a:solidFill>
                <a:latin typeface="+mn-lt"/>
                <a:ea typeface="+mn-ea"/>
                <a:cs typeface="+mn-cs"/>
              </a:defRPr>
            </a:lvl2pPr>
            <a:lvl3pPr marL="1143000" indent="-228600" algn="l" defTabSz="914400" rtl="0" eaLnBrk="1" latinLnBrk="0" hangingPunct="1">
              <a:lnSpc>
                <a:spcPct val="100000"/>
              </a:lnSpc>
              <a:spcBef>
                <a:spcPts val="300"/>
              </a:spcBef>
              <a:buClr>
                <a:schemeClr val="accent1"/>
              </a:buClr>
              <a:buFont typeface="Arial" panose="020B0604020202020204" pitchFamily="34" charset="0"/>
              <a:buChar char="/"/>
              <a:defRPr sz="1400" kern="1200">
                <a:solidFill>
                  <a:schemeClr val="accent2"/>
                </a:solidFill>
                <a:latin typeface="+mn-lt"/>
                <a:ea typeface="+mn-ea"/>
                <a:cs typeface="+mn-cs"/>
              </a:defRPr>
            </a:lvl3pPr>
            <a:lvl4pPr marL="1600200" indent="-228600" algn="l" defTabSz="914400" rtl="0" eaLnBrk="1" latinLnBrk="0" hangingPunct="1">
              <a:lnSpc>
                <a:spcPct val="100000"/>
              </a:lnSpc>
              <a:spcBef>
                <a:spcPts val="300"/>
              </a:spcBef>
              <a:buClr>
                <a:schemeClr val="accent1"/>
              </a:buClr>
              <a:buFont typeface="Arial" panose="020B0604020202020204" pitchFamily="34" charset="0"/>
              <a:buChar char="/"/>
              <a:defRPr sz="1200" kern="1200">
                <a:solidFill>
                  <a:schemeClr val="accent2"/>
                </a:solidFill>
                <a:latin typeface="+mn-lt"/>
                <a:ea typeface="+mn-ea"/>
                <a:cs typeface="+mn-cs"/>
              </a:defRPr>
            </a:lvl4pPr>
            <a:lvl5pPr marL="2057400" indent="-228600" algn="l" defTabSz="914400" rtl="0" eaLnBrk="1" latinLnBrk="0" hangingPunct="1">
              <a:lnSpc>
                <a:spcPct val="100000"/>
              </a:lnSpc>
              <a:spcBef>
                <a:spcPts val="300"/>
              </a:spcBef>
              <a:buClr>
                <a:schemeClr val="accent1"/>
              </a:buClr>
              <a:buFont typeface="Arial" panose="020B0604020202020204" pitchFamily="34" charset="0"/>
              <a:buChar char="/"/>
              <a:defRPr sz="11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t>Link to AE reporting can be accessed in your viewing platform</a:t>
            </a:r>
          </a:p>
        </p:txBody>
      </p:sp>
      <p:sp>
        <p:nvSpPr>
          <p:cNvPr id="8" name="Rectangle 7">
            <a:extLst>
              <a:ext uri="{FF2B5EF4-FFF2-40B4-BE49-F238E27FC236}">
                <a16:creationId xmlns:a16="http://schemas.microsoft.com/office/drawing/2014/main" id="{A871272E-E102-4353-8886-7D3B4B518A1E}"/>
              </a:ext>
            </a:extLst>
          </p:cNvPr>
          <p:cNvSpPr/>
          <p:nvPr/>
        </p:nvSpPr>
        <p:spPr>
          <a:xfrm>
            <a:off x="6096000" y="5365014"/>
            <a:ext cx="5229143" cy="72470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570123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A3620F-59BC-4DA0-BEBE-E1DDF7A2E4C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114424" cy="3259853"/>
          </a:xfrm>
          <a:prstGeom prst="rect">
            <a:avLst/>
          </a:prstGeom>
        </p:spPr>
      </p:pic>
      <p:sp>
        <p:nvSpPr>
          <p:cNvPr id="7" name="Title 2">
            <a:extLst>
              <a:ext uri="{FF2B5EF4-FFF2-40B4-BE49-F238E27FC236}">
                <a16:creationId xmlns:a16="http://schemas.microsoft.com/office/drawing/2014/main" id="{8AF59412-9D45-4CAF-BA2D-B4A6395CC31B}"/>
              </a:ext>
            </a:extLst>
          </p:cNvPr>
          <p:cNvSpPr>
            <a:spLocks noGrp="1"/>
          </p:cNvSpPr>
          <p:nvPr>
            <p:ph type="title"/>
          </p:nvPr>
        </p:nvSpPr>
        <p:spPr>
          <a:xfrm>
            <a:off x="1847850" y="365124"/>
            <a:ext cx="9888538" cy="3467736"/>
          </a:xfrm>
        </p:spPr>
        <p:txBody>
          <a:bodyPr/>
          <a:lstStyle/>
          <a:p>
            <a:r>
              <a:rPr lang="en-US" dirty="0"/>
              <a:t>Thank you for watching</a:t>
            </a:r>
          </a:p>
        </p:txBody>
      </p:sp>
    </p:spTree>
    <p:extLst>
      <p:ext uri="{BB962C8B-B14F-4D97-AF65-F5344CB8AC3E}">
        <p14:creationId xmlns:p14="http://schemas.microsoft.com/office/powerpoint/2010/main" val="3964964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EE06D0-BE48-4D87-865D-3F0307C14C43}"/>
              </a:ext>
            </a:extLst>
          </p:cNvPr>
          <p:cNvSpPr>
            <a:spLocks noGrp="1"/>
          </p:cNvSpPr>
          <p:nvPr>
            <p:ph type="title"/>
          </p:nvPr>
        </p:nvSpPr>
        <p:spPr/>
        <p:txBody>
          <a:bodyPr/>
          <a:lstStyle/>
          <a:p>
            <a:r>
              <a:rPr lang="en-GB" dirty="0"/>
              <a:t>For healthcare professionals only</a:t>
            </a:r>
          </a:p>
        </p:txBody>
      </p:sp>
      <p:sp>
        <p:nvSpPr>
          <p:cNvPr id="11" name="Text Placeholder 4">
            <a:extLst>
              <a:ext uri="{FF2B5EF4-FFF2-40B4-BE49-F238E27FC236}">
                <a16:creationId xmlns:a16="http://schemas.microsoft.com/office/drawing/2014/main" id="{9A1A34DF-63DD-403B-AF48-D2FC223FC29E}"/>
              </a:ext>
            </a:extLst>
          </p:cNvPr>
          <p:cNvSpPr txBox="1">
            <a:spLocks/>
          </p:cNvSpPr>
          <p:nvPr/>
        </p:nvSpPr>
        <p:spPr>
          <a:xfrm>
            <a:off x="8566012" y="6500496"/>
            <a:ext cx="3169876" cy="203312"/>
          </a:xfrm>
          <a:prstGeom prst="rect">
            <a:avLst/>
          </a:prstGeom>
        </p:spPr>
        <p:txBody>
          <a:bodyPr lIns="0" tIns="0" rIns="0" bIns="0" anchor="b"/>
          <a:lstStyle>
            <a:lvl1pPr marL="228600" indent="-228600" algn="l" defTabSz="914400" rtl="0" eaLnBrk="1" latinLnBrk="0" hangingPunct="1">
              <a:lnSpc>
                <a:spcPct val="100000"/>
              </a:lnSpc>
              <a:spcBef>
                <a:spcPts val="1200"/>
              </a:spcBef>
              <a:buClr>
                <a:schemeClr val="accent1"/>
              </a:buClr>
              <a:buFont typeface="Arial" panose="020B0604020202020204" pitchFamily="34" charset="0"/>
              <a:buChar char="/"/>
              <a:defRPr sz="2000" kern="1200">
                <a:solidFill>
                  <a:schemeClr val="accent2"/>
                </a:solidFill>
                <a:latin typeface="+mn-lt"/>
                <a:ea typeface="+mn-ea"/>
                <a:cs typeface="+mn-cs"/>
              </a:defRPr>
            </a:lvl1pPr>
            <a:lvl2pPr marL="685800" indent="-228600"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accent2"/>
                </a:solidFill>
                <a:latin typeface="+mn-lt"/>
                <a:ea typeface="+mn-ea"/>
                <a:cs typeface="+mn-cs"/>
              </a:defRPr>
            </a:lvl2pPr>
            <a:lvl3pPr marL="1143000" indent="-228600" algn="l" defTabSz="914400" rtl="0" eaLnBrk="1" latinLnBrk="0" hangingPunct="1">
              <a:lnSpc>
                <a:spcPct val="100000"/>
              </a:lnSpc>
              <a:spcBef>
                <a:spcPts val="300"/>
              </a:spcBef>
              <a:buClr>
                <a:schemeClr val="accent1"/>
              </a:buClr>
              <a:buFont typeface="Arial" panose="020B0604020202020204" pitchFamily="34" charset="0"/>
              <a:buChar char="/"/>
              <a:defRPr sz="1600" kern="1200">
                <a:solidFill>
                  <a:schemeClr val="accent2"/>
                </a:solidFill>
                <a:latin typeface="+mn-lt"/>
                <a:ea typeface="+mn-ea"/>
                <a:cs typeface="+mn-cs"/>
              </a:defRPr>
            </a:lvl3pPr>
            <a:lvl4pPr marL="1600200" indent="-228600" algn="l" defTabSz="914400" rtl="0" eaLnBrk="1" latinLnBrk="0" hangingPunct="1">
              <a:lnSpc>
                <a:spcPct val="100000"/>
              </a:lnSpc>
              <a:spcBef>
                <a:spcPts val="300"/>
              </a:spcBef>
              <a:buClr>
                <a:schemeClr val="accent1"/>
              </a:buClr>
              <a:buFont typeface="Arial" panose="020B0604020202020204" pitchFamily="34" charset="0"/>
              <a:buChar char="/"/>
              <a:defRPr sz="1400" kern="1200">
                <a:solidFill>
                  <a:schemeClr val="accent2"/>
                </a:solidFill>
                <a:latin typeface="+mn-lt"/>
                <a:ea typeface="+mn-ea"/>
                <a:cs typeface="+mn-cs"/>
              </a:defRPr>
            </a:lvl4pPr>
            <a:lvl5pPr marL="2057400" indent="-228600" algn="l" defTabSz="914400" rtl="0" eaLnBrk="1" latinLnBrk="0" hangingPunct="1">
              <a:lnSpc>
                <a:spcPct val="100000"/>
              </a:lnSpc>
              <a:spcBef>
                <a:spcPts val="300"/>
              </a:spcBef>
              <a:buClr>
                <a:schemeClr val="accent1"/>
              </a:buClr>
              <a:buFont typeface="Arial" panose="020B0604020202020204" pitchFamily="34" charset="0"/>
              <a:buChar char="/"/>
              <a:defRPr sz="14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000" dirty="0">
                <a:solidFill>
                  <a:schemeClr val="bg1"/>
                </a:solidFill>
              </a:rPr>
              <a:t>Date of preparation: January 2023</a:t>
            </a:r>
            <a:endParaRPr lang="en-US" dirty="0"/>
          </a:p>
        </p:txBody>
      </p:sp>
      <p:sp>
        <p:nvSpPr>
          <p:cNvPr id="5" name="Text Placeholder 4">
            <a:extLst>
              <a:ext uri="{FF2B5EF4-FFF2-40B4-BE49-F238E27FC236}">
                <a16:creationId xmlns:a16="http://schemas.microsoft.com/office/drawing/2014/main" id="{C0AD8673-D28D-4A29-A86C-732173B5FF05}"/>
              </a:ext>
            </a:extLst>
          </p:cNvPr>
          <p:cNvSpPr txBox="1">
            <a:spLocks/>
          </p:cNvSpPr>
          <p:nvPr/>
        </p:nvSpPr>
        <p:spPr>
          <a:xfrm>
            <a:off x="807931" y="6503789"/>
            <a:ext cx="3169876" cy="203312"/>
          </a:xfrm>
          <a:prstGeom prst="rect">
            <a:avLst/>
          </a:prstGeom>
          <a:ln>
            <a:noFill/>
          </a:ln>
        </p:spPr>
        <p:txBody>
          <a:bodyPr lIns="0" tIns="0" rIns="0" bIns="0" anchor="b"/>
          <a:lstStyle>
            <a:lvl1pPr marL="228600" indent="-228600" algn="l" defTabSz="914400" rtl="0" eaLnBrk="1" latinLnBrk="0" hangingPunct="1">
              <a:lnSpc>
                <a:spcPct val="100000"/>
              </a:lnSpc>
              <a:spcBef>
                <a:spcPts val="1200"/>
              </a:spcBef>
              <a:buClr>
                <a:schemeClr val="accent1"/>
              </a:buClr>
              <a:buFont typeface="Arial" panose="020B0604020202020204" pitchFamily="34" charset="0"/>
              <a:buChar char="/"/>
              <a:defRPr sz="2000" kern="1200">
                <a:solidFill>
                  <a:schemeClr val="accent2"/>
                </a:solidFill>
                <a:latin typeface="+mn-lt"/>
                <a:ea typeface="+mn-ea"/>
                <a:cs typeface="+mn-cs"/>
              </a:defRPr>
            </a:lvl1pPr>
            <a:lvl2pPr marL="685800" indent="-228600"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accent2"/>
                </a:solidFill>
                <a:latin typeface="+mn-lt"/>
                <a:ea typeface="+mn-ea"/>
                <a:cs typeface="+mn-cs"/>
              </a:defRPr>
            </a:lvl2pPr>
            <a:lvl3pPr marL="1143000" indent="-228600" algn="l" defTabSz="914400" rtl="0" eaLnBrk="1" latinLnBrk="0" hangingPunct="1">
              <a:lnSpc>
                <a:spcPct val="100000"/>
              </a:lnSpc>
              <a:spcBef>
                <a:spcPts val="300"/>
              </a:spcBef>
              <a:buClr>
                <a:schemeClr val="accent1"/>
              </a:buClr>
              <a:buFont typeface="Arial" panose="020B0604020202020204" pitchFamily="34" charset="0"/>
              <a:buChar char="/"/>
              <a:defRPr sz="1600" kern="1200">
                <a:solidFill>
                  <a:schemeClr val="accent2"/>
                </a:solidFill>
                <a:latin typeface="+mn-lt"/>
                <a:ea typeface="+mn-ea"/>
                <a:cs typeface="+mn-cs"/>
              </a:defRPr>
            </a:lvl3pPr>
            <a:lvl4pPr marL="1600200" indent="-228600" algn="l" defTabSz="914400" rtl="0" eaLnBrk="1" latinLnBrk="0" hangingPunct="1">
              <a:lnSpc>
                <a:spcPct val="100000"/>
              </a:lnSpc>
              <a:spcBef>
                <a:spcPts val="300"/>
              </a:spcBef>
              <a:buClr>
                <a:schemeClr val="accent1"/>
              </a:buClr>
              <a:buFont typeface="Arial" panose="020B0604020202020204" pitchFamily="34" charset="0"/>
              <a:buChar char="/"/>
              <a:defRPr sz="1400" kern="1200">
                <a:solidFill>
                  <a:schemeClr val="accent2"/>
                </a:solidFill>
                <a:latin typeface="+mn-lt"/>
                <a:ea typeface="+mn-ea"/>
                <a:cs typeface="+mn-cs"/>
              </a:defRPr>
            </a:lvl4pPr>
            <a:lvl5pPr marL="2057400" indent="-228600" algn="l" defTabSz="914400" rtl="0" eaLnBrk="1" latinLnBrk="0" hangingPunct="1">
              <a:lnSpc>
                <a:spcPct val="100000"/>
              </a:lnSpc>
              <a:spcBef>
                <a:spcPts val="300"/>
              </a:spcBef>
              <a:buClr>
                <a:schemeClr val="accent1"/>
              </a:buClr>
              <a:buFont typeface="Arial" panose="020B0604020202020204" pitchFamily="34" charset="0"/>
              <a:buChar char="/"/>
              <a:defRPr sz="14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000">
                <a:solidFill>
                  <a:srgbClr val="FFFFFF"/>
                </a:solidFill>
                <a:ea typeface="+mn-lt"/>
                <a:cs typeface="+mn-lt"/>
              </a:rPr>
              <a:t>NX-GBL-FST-PPT-230001</a:t>
            </a:r>
            <a:endParaRPr lang="en-US" dirty="0">
              <a:solidFill>
                <a:srgbClr val="FFFFFF"/>
              </a:solidFill>
            </a:endParaRPr>
          </a:p>
        </p:txBody>
      </p:sp>
    </p:spTree>
    <p:extLst>
      <p:ext uri="{BB962C8B-B14F-4D97-AF65-F5344CB8AC3E}">
        <p14:creationId xmlns:p14="http://schemas.microsoft.com/office/powerpoint/2010/main" val="3697880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E230FFB-1076-4742-9E83-E3EFC7D846E3}"/>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sharpenSoften amount="-100000"/>
                    </a14:imgEffect>
                    <a14:imgEffect>
                      <a14:saturation sat="80000"/>
                    </a14:imgEffect>
                    <a14:imgEffect>
                      <a14:brightnessContrast bright="-1000" contrast="-12000"/>
                    </a14:imgEffect>
                  </a14:imgLayer>
                </a14:imgProps>
              </a:ext>
              <a:ext uri="{28A0092B-C50C-407E-A947-70E740481C1C}">
                <a14:useLocalDpi xmlns:a14="http://schemas.microsoft.com/office/drawing/2010/main"/>
              </a:ext>
            </a:extLst>
          </a:blip>
          <a:srcRect/>
          <a:stretch/>
        </p:blipFill>
        <p:spPr>
          <a:xfrm>
            <a:off x="4639859" y="-10961"/>
            <a:ext cx="7555858" cy="6868961"/>
          </a:xfrm>
          <a:prstGeom prst="rect">
            <a:avLst/>
          </a:prstGeom>
        </p:spPr>
      </p:pic>
      <p:sp>
        <p:nvSpPr>
          <p:cNvPr id="21" name="Rectangle 5">
            <a:extLst>
              <a:ext uri="{FF2B5EF4-FFF2-40B4-BE49-F238E27FC236}">
                <a16:creationId xmlns:a16="http://schemas.microsoft.com/office/drawing/2014/main" id="{A516EF0C-D7E4-49B9-B056-C5E69F6786C1}"/>
              </a:ext>
            </a:extLst>
          </p:cNvPr>
          <p:cNvSpPr/>
          <p:nvPr/>
        </p:nvSpPr>
        <p:spPr>
          <a:xfrm>
            <a:off x="-22683" y="-1873"/>
            <a:ext cx="7396665" cy="6870834"/>
          </a:xfrm>
          <a:custGeom>
            <a:avLst/>
            <a:gdLst>
              <a:gd name="connsiteX0" fmla="*/ 0 w 5725397"/>
              <a:gd name="connsiteY0" fmla="*/ 0 h 6856126"/>
              <a:gd name="connsiteX1" fmla="*/ 5725397 w 5725397"/>
              <a:gd name="connsiteY1" fmla="*/ 0 h 6856126"/>
              <a:gd name="connsiteX2" fmla="*/ 5725397 w 5725397"/>
              <a:gd name="connsiteY2" fmla="*/ 6856126 h 6856126"/>
              <a:gd name="connsiteX3" fmla="*/ 0 w 5725397"/>
              <a:gd name="connsiteY3" fmla="*/ 6856126 h 6856126"/>
              <a:gd name="connsiteX4" fmla="*/ 0 w 5725397"/>
              <a:gd name="connsiteY4" fmla="*/ 0 h 6856126"/>
              <a:gd name="connsiteX0" fmla="*/ 0 w 5725397"/>
              <a:gd name="connsiteY0" fmla="*/ 0 h 6856126"/>
              <a:gd name="connsiteX1" fmla="*/ 5725397 w 5725397"/>
              <a:gd name="connsiteY1" fmla="*/ 0 h 6856126"/>
              <a:gd name="connsiteX2" fmla="*/ 2629500 w 5725397"/>
              <a:gd name="connsiteY2" fmla="*/ 6856126 h 6856126"/>
              <a:gd name="connsiteX3" fmla="*/ 0 w 5725397"/>
              <a:gd name="connsiteY3" fmla="*/ 6856126 h 6856126"/>
              <a:gd name="connsiteX4" fmla="*/ 0 w 5725397"/>
              <a:gd name="connsiteY4" fmla="*/ 0 h 6856126"/>
              <a:gd name="connsiteX0" fmla="*/ 0 w 5725397"/>
              <a:gd name="connsiteY0" fmla="*/ 0 h 6856126"/>
              <a:gd name="connsiteX1" fmla="*/ 5725397 w 5725397"/>
              <a:gd name="connsiteY1" fmla="*/ 0 h 6856126"/>
              <a:gd name="connsiteX2" fmla="*/ 3636075 w 5725397"/>
              <a:gd name="connsiteY2" fmla="*/ 6856126 h 6856126"/>
              <a:gd name="connsiteX3" fmla="*/ 0 w 5725397"/>
              <a:gd name="connsiteY3" fmla="*/ 6856126 h 6856126"/>
              <a:gd name="connsiteX4" fmla="*/ 0 w 5725397"/>
              <a:gd name="connsiteY4" fmla="*/ 0 h 6856126"/>
              <a:gd name="connsiteX0" fmla="*/ 1985485 w 7710882"/>
              <a:gd name="connsiteY0" fmla="*/ 0 h 6863214"/>
              <a:gd name="connsiteX1" fmla="*/ 7710882 w 7710882"/>
              <a:gd name="connsiteY1" fmla="*/ 0 h 6863214"/>
              <a:gd name="connsiteX2" fmla="*/ 5621560 w 7710882"/>
              <a:gd name="connsiteY2" fmla="*/ 6856126 h 6863214"/>
              <a:gd name="connsiteX3" fmla="*/ 0 w 7710882"/>
              <a:gd name="connsiteY3" fmla="*/ 6863214 h 6863214"/>
              <a:gd name="connsiteX4" fmla="*/ 1985485 w 7710882"/>
              <a:gd name="connsiteY4" fmla="*/ 0 h 6863214"/>
              <a:gd name="connsiteX0" fmla="*/ 1985485 w 7710882"/>
              <a:gd name="connsiteY0" fmla="*/ 0 h 6863214"/>
              <a:gd name="connsiteX1" fmla="*/ 7710882 w 7710882"/>
              <a:gd name="connsiteY1" fmla="*/ 0 h 6863214"/>
              <a:gd name="connsiteX2" fmla="*/ 5775456 w 7710882"/>
              <a:gd name="connsiteY2" fmla="*/ 6863214 h 6863214"/>
              <a:gd name="connsiteX3" fmla="*/ 0 w 7710882"/>
              <a:gd name="connsiteY3" fmla="*/ 6863214 h 6863214"/>
              <a:gd name="connsiteX4" fmla="*/ 1985485 w 7710882"/>
              <a:gd name="connsiteY4" fmla="*/ 0 h 6863214"/>
              <a:gd name="connsiteX0" fmla="*/ 1985485 w 7710882"/>
              <a:gd name="connsiteY0" fmla="*/ 0 h 6863214"/>
              <a:gd name="connsiteX1" fmla="*/ 7710882 w 7710882"/>
              <a:gd name="connsiteY1" fmla="*/ 0 h 6863214"/>
              <a:gd name="connsiteX2" fmla="*/ 5496518 w 7710882"/>
              <a:gd name="connsiteY2" fmla="*/ 6863214 h 6863214"/>
              <a:gd name="connsiteX3" fmla="*/ 0 w 7710882"/>
              <a:gd name="connsiteY3" fmla="*/ 6863214 h 6863214"/>
              <a:gd name="connsiteX4" fmla="*/ 1985485 w 7710882"/>
              <a:gd name="connsiteY4" fmla="*/ 0 h 6863214"/>
              <a:gd name="connsiteX0" fmla="*/ 1985485 w 7710882"/>
              <a:gd name="connsiteY0" fmla="*/ 0 h 6869745"/>
              <a:gd name="connsiteX1" fmla="*/ 7710882 w 7710882"/>
              <a:gd name="connsiteY1" fmla="*/ 0 h 6869745"/>
              <a:gd name="connsiteX2" fmla="*/ 5652080 w 7710882"/>
              <a:gd name="connsiteY2" fmla="*/ 6869745 h 6869745"/>
              <a:gd name="connsiteX3" fmla="*/ 0 w 7710882"/>
              <a:gd name="connsiteY3" fmla="*/ 6863214 h 6869745"/>
              <a:gd name="connsiteX4" fmla="*/ 1985485 w 7710882"/>
              <a:gd name="connsiteY4" fmla="*/ 0 h 6869745"/>
              <a:gd name="connsiteX0" fmla="*/ 1673225 w 7710882"/>
              <a:gd name="connsiteY0" fmla="*/ 0 h 6869745"/>
              <a:gd name="connsiteX1" fmla="*/ 7710882 w 7710882"/>
              <a:gd name="connsiteY1" fmla="*/ 0 h 6869745"/>
              <a:gd name="connsiteX2" fmla="*/ 5652080 w 7710882"/>
              <a:gd name="connsiteY2" fmla="*/ 6869745 h 6869745"/>
              <a:gd name="connsiteX3" fmla="*/ 0 w 7710882"/>
              <a:gd name="connsiteY3" fmla="*/ 6863214 h 6869745"/>
              <a:gd name="connsiteX4" fmla="*/ 1673225 w 7710882"/>
              <a:gd name="connsiteY4" fmla="*/ 0 h 6869745"/>
              <a:gd name="connsiteX0" fmla="*/ 24494 w 6062151"/>
              <a:gd name="connsiteY0" fmla="*/ 0 h 6870834"/>
              <a:gd name="connsiteX1" fmla="*/ 6062151 w 6062151"/>
              <a:gd name="connsiteY1" fmla="*/ 0 h 6870834"/>
              <a:gd name="connsiteX2" fmla="*/ 4003349 w 6062151"/>
              <a:gd name="connsiteY2" fmla="*/ 6869745 h 6870834"/>
              <a:gd name="connsiteX3" fmla="*/ 0 w 6062151"/>
              <a:gd name="connsiteY3" fmla="*/ 6870834 h 6870834"/>
              <a:gd name="connsiteX4" fmla="*/ 24494 w 6062151"/>
              <a:gd name="connsiteY4" fmla="*/ 0 h 6870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2151" h="6870834">
                <a:moveTo>
                  <a:pt x="24494" y="0"/>
                </a:moveTo>
                <a:lnTo>
                  <a:pt x="6062151" y="0"/>
                </a:lnTo>
                <a:lnTo>
                  <a:pt x="4003349" y="6869745"/>
                </a:lnTo>
                <a:lnTo>
                  <a:pt x="0" y="6870834"/>
                </a:lnTo>
                <a:cubicBezTo>
                  <a:pt x="8165" y="4580556"/>
                  <a:pt x="16329" y="2290278"/>
                  <a:pt x="24494" y="0"/>
                </a:cubicBezTo>
                <a:close/>
              </a:path>
            </a:pathLst>
          </a:custGeom>
          <a:solidFill>
            <a:srgbClr val="071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969A4822-F6BA-45A5-B1C5-822C20E0EBA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0"/>
            <a:ext cx="1114424" cy="3259853"/>
          </a:xfrm>
          <a:prstGeom prst="rect">
            <a:avLst/>
          </a:prstGeom>
        </p:spPr>
      </p:pic>
      <p:pic>
        <p:nvPicPr>
          <p:cNvPr id="19" name="Picture 18">
            <a:extLst>
              <a:ext uri="{FF2B5EF4-FFF2-40B4-BE49-F238E27FC236}">
                <a16:creationId xmlns:a16="http://schemas.microsoft.com/office/drawing/2014/main" id="{0CDFA980-1C13-472D-8EBA-D62F237BE617}"/>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737961" y="161812"/>
            <a:ext cx="3386750" cy="3386750"/>
          </a:xfrm>
          <a:prstGeom prst="roundRect">
            <a:avLst>
              <a:gd name="adj" fmla="val 6756"/>
            </a:avLst>
          </a:prstGeom>
          <a:ln w="38100">
            <a:solidFill>
              <a:schemeClr val="bg1"/>
            </a:solidFill>
            <a:prstDash val="solid"/>
          </a:ln>
        </p:spPr>
      </p:pic>
      <p:grpSp>
        <p:nvGrpSpPr>
          <p:cNvPr id="28" name="Group 27">
            <a:extLst>
              <a:ext uri="{FF2B5EF4-FFF2-40B4-BE49-F238E27FC236}">
                <a16:creationId xmlns:a16="http://schemas.microsoft.com/office/drawing/2014/main" id="{176B7B59-1113-499B-8558-B0B9ED046FDF}"/>
              </a:ext>
            </a:extLst>
          </p:cNvPr>
          <p:cNvGrpSpPr/>
          <p:nvPr/>
        </p:nvGrpSpPr>
        <p:grpSpPr>
          <a:xfrm>
            <a:off x="11003377" y="2581154"/>
            <a:ext cx="277794" cy="2295008"/>
            <a:chOff x="10984715" y="2581154"/>
            <a:chExt cx="277794" cy="2295008"/>
          </a:xfrm>
        </p:grpSpPr>
        <p:cxnSp>
          <p:nvCxnSpPr>
            <p:cNvPr id="24" name="Straight Connector 23">
              <a:extLst>
                <a:ext uri="{FF2B5EF4-FFF2-40B4-BE49-F238E27FC236}">
                  <a16:creationId xmlns:a16="http://schemas.microsoft.com/office/drawing/2014/main" id="{BFCB356E-9370-4579-9746-5EF1FBEAB925}"/>
                </a:ext>
              </a:extLst>
            </p:cNvPr>
            <p:cNvCxnSpPr>
              <a:cxnSpLocks/>
            </p:cNvCxnSpPr>
            <p:nvPr/>
          </p:nvCxnSpPr>
          <p:spPr>
            <a:xfrm>
              <a:off x="11123612" y="2581154"/>
              <a:ext cx="0" cy="2017216"/>
            </a:xfrm>
            <a:prstGeom prst="line">
              <a:avLst/>
            </a:prstGeom>
            <a:ln w="3810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21E06412-E88B-43FC-BB54-60961A7D46C7}"/>
                </a:ext>
              </a:extLst>
            </p:cNvPr>
            <p:cNvSpPr/>
            <p:nvPr/>
          </p:nvSpPr>
          <p:spPr>
            <a:xfrm>
              <a:off x="10984715" y="4598370"/>
              <a:ext cx="277794" cy="277792"/>
            </a:xfrm>
            <a:prstGeom prst="ellipse">
              <a:avLst/>
            </a:prstGeom>
            <a:solidFill>
              <a:schemeClr val="accent2">
                <a:alpha val="10000"/>
              </a:schemeClr>
            </a:solidFill>
            <a:ln w="38100">
              <a:solidFill>
                <a:schemeClr val="bg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DF33D0A0-ABAE-4FCC-BD48-2CB1134EB57C}"/>
              </a:ext>
            </a:extLst>
          </p:cNvPr>
          <p:cNvSpPr txBox="1"/>
          <p:nvPr/>
        </p:nvSpPr>
        <p:spPr>
          <a:xfrm>
            <a:off x="7015182" y="4575219"/>
            <a:ext cx="3733799" cy="692520"/>
          </a:xfrm>
          <a:prstGeom prst="rect">
            <a:avLst/>
          </a:prstGeom>
          <a:noFill/>
        </p:spPr>
        <p:txBody>
          <a:bodyPr wrap="none" lIns="0" tIns="0" rIns="0" bIns="0" rtlCol="0">
            <a:noAutofit/>
          </a:bodyPr>
          <a:lstStyle/>
          <a:p>
            <a:pPr algn="r"/>
            <a:r>
              <a:rPr lang="en-GB" sz="1400" dirty="0">
                <a:solidFill>
                  <a:schemeClr val="accent2"/>
                </a:solidFill>
              </a:rPr>
              <a:t>Co-inventor of Fostemsavir (Rukobia™)</a:t>
            </a:r>
          </a:p>
          <a:p>
            <a:pPr algn="r"/>
            <a:r>
              <a:rPr lang="en-GB" sz="1400" b="1" dirty="0">
                <a:solidFill>
                  <a:schemeClr val="accent2"/>
                </a:solidFill>
              </a:rPr>
              <a:t>John Kadow</a:t>
            </a:r>
            <a:br>
              <a:rPr lang="en-GB" sz="1400" b="1" dirty="0">
                <a:solidFill>
                  <a:schemeClr val="accent2"/>
                </a:solidFill>
              </a:rPr>
            </a:br>
            <a:endParaRPr lang="en-GB" sz="1400" dirty="0">
              <a:solidFill>
                <a:schemeClr val="accent2"/>
              </a:solidFill>
            </a:endParaRPr>
          </a:p>
        </p:txBody>
      </p:sp>
      <p:sp>
        <p:nvSpPr>
          <p:cNvPr id="4" name="Text Placeholder 3">
            <a:extLst>
              <a:ext uri="{FF2B5EF4-FFF2-40B4-BE49-F238E27FC236}">
                <a16:creationId xmlns:a16="http://schemas.microsoft.com/office/drawing/2014/main" id="{F4D6582E-260A-4B8F-94B8-2DA882619C12}"/>
              </a:ext>
            </a:extLst>
          </p:cNvPr>
          <p:cNvSpPr>
            <a:spLocks noGrp="1"/>
          </p:cNvSpPr>
          <p:nvPr>
            <p:ph type="body" sz="quarter" idx="11"/>
          </p:nvPr>
        </p:nvSpPr>
        <p:spPr>
          <a:xfrm>
            <a:off x="799404" y="4048296"/>
            <a:ext cx="4894972" cy="1430338"/>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accent1"/>
                </a:solidFill>
                <a:effectLst/>
                <a:uLnTx/>
                <a:uFillTx/>
                <a:latin typeface="+mn-lt"/>
                <a:ea typeface="+mn-ea"/>
                <a:cs typeface="+mn-cs"/>
              </a:rPr>
              <a:t>Max Lataillade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u="none" strike="noStrike" kern="1200" cap="none" spc="0" normalizeH="0" baseline="0" noProof="0" dirty="0">
                <a:ln>
                  <a:noFill/>
                </a:ln>
                <a:solidFill>
                  <a:schemeClr val="accent1"/>
                </a:solidFill>
                <a:effectLst/>
                <a:uLnTx/>
                <a:uFillTx/>
                <a:latin typeface="+mn-lt"/>
                <a:ea typeface="+mn-ea"/>
                <a:cs typeface="+mn-cs"/>
              </a:rPr>
              <a:t>Head of Global Research Strategy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u="none" strike="noStrike" kern="1200" cap="none" spc="0" normalizeH="0" baseline="0" noProof="0" dirty="0">
                <a:ln>
                  <a:noFill/>
                </a:ln>
                <a:solidFill>
                  <a:schemeClr val="accent1"/>
                </a:solidFill>
                <a:effectLst/>
                <a:uLnTx/>
                <a:uFillTx/>
                <a:latin typeface="+mn-lt"/>
                <a:ea typeface="+mn-ea"/>
                <a:cs typeface="+mn-cs"/>
              </a:rPr>
              <a:t>ViiV Healthcare</a:t>
            </a:r>
          </a:p>
          <a:p>
            <a:endParaRPr lang="en-GB" dirty="0">
              <a:solidFill>
                <a:schemeClr val="accent1"/>
              </a:solidFill>
              <a:latin typeface="+mn-lt"/>
            </a:endParaRPr>
          </a:p>
        </p:txBody>
      </p:sp>
      <p:sp>
        <p:nvSpPr>
          <p:cNvPr id="8" name="TextBox 7">
            <a:extLst>
              <a:ext uri="{FF2B5EF4-FFF2-40B4-BE49-F238E27FC236}">
                <a16:creationId xmlns:a16="http://schemas.microsoft.com/office/drawing/2014/main" id="{7F46ABDA-86C0-4062-BA34-4BAA1EA52BF2}"/>
              </a:ext>
            </a:extLst>
          </p:cNvPr>
          <p:cNvSpPr txBox="1"/>
          <p:nvPr/>
        </p:nvSpPr>
        <p:spPr>
          <a:xfrm>
            <a:off x="803276" y="1592263"/>
            <a:ext cx="5273674" cy="2124898"/>
          </a:xfrm>
          <a:prstGeom prst="rect">
            <a:avLst/>
          </a:prstGeom>
          <a:noFill/>
        </p:spPr>
        <p:txBody>
          <a:bodyPr wrap="square" lIns="0" tIns="0" rIns="0" bIns="0" rtlCol="0" anchor="ctr">
            <a:noAutofit/>
          </a:bodyPr>
          <a:lstStyle/>
          <a:p>
            <a:r>
              <a:rPr lang="en-GB" sz="5400" b="1" dirty="0">
                <a:solidFill>
                  <a:schemeClr val="bg1"/>
                </a:solidFill>
                <a:latin typeface="Arial (Body)"/>
              </a:rPr>
              <a:t>The Story of Fostemsavir</a:t>
            </a:r>
          </a:p>
        </p:txBody>
      </p:sp>
      <p:sp>
        <p:nvSpPr>
          <p:cNvPr id="23" name="Text Placeholder 4">
            <a:extLst>
              <a:ext uri="{FF2B5EF4-FFF2-40B4-BE49-F238E27FC236}">
                <a16:creationId xmlns:a16="http://schemas.microsoft.com/office/drawing/2014/main" id="{F073D384-3AE7-48FD-AA02-83CD405B6940}"/>
              </a:ext>
            </a:extLst>
          </p:cNvPr>
          <p:cNvSpPr txBox="1">
            <a:spLocks/>
          </p:cNvSpPr>
          <p:nvPr/>
        </p:nvSpPr>
        <p:spPr>
          <a:xfrm>
            <a:off x="8566012" y="6500496"/>
            <a:ext cx="3169876" cy="203312"/>
          </a:xfrm>
          <a:prstGeom prst="rect">
            <a:avLst/>
          </a:prstGeom>
        </p:spPr>
        <p:txBody>
          <a:bodyPr lIns="0" tIns="0" rIns="0" bIns="0" anchor="b"/>
          <a:lstStyle>
            <a:lvl1pPr marL="228600" indent="-228600" algn="l" defTabSz="914400" rtl="0" eaLnBrk="1" latinLnBrk="0" hangingPunct="1">
              <a:lnSpc>
                <a:spcPct val="100000"/>
              </a:lnSpc>
              <a:spcBef>
                <a:spcPts val="1200"/>
              </a:spcBef>
              <a:buClr>
                <a:schemeClr val="accent1"/>
              </a:buClr>
              <a:buFont typeface="Arial" panose="020B0604020202020204" pitchFamily="34" charset="0"/>
              <a:buChar char="/"/>
              <a:defRPr sz="2000" kern="1200">
                <a:solidFill>
                  <a:schemeClr val="accent2"/>
                </a:solidFill>
                <a:latin typeface="+mn-lt"/>
                <a:ea typeface="+mn-ea"/>
                <a:cs typeface="+mn-cs"/>
              </a:defRPr>
            </a:lvl1pPr>
            <a:lvl2pPr marL="685800" indent="-228600"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accent2"/>
                </a:solidFill>
                <a:latin typeface="+mn-lt"/>
                <a:ea typeface="+mn-ea"/>
                <a:cs typeface="+mn-cs"/>
              </a:defRPr>
            </a:lvl2pPr>
            <a:lvl3pPr marL="1143000" indent="-228600" algn="l" defTabSz="914400" rtl="0" eaLnBrk="1" latinLnBrk="0" hangingPunct="1">
              <a:lnSpc>
                <a:spcPct val="100000"/>
              </a:lnSpc>
              <a:spcBef>
                <a:spcPts val="300"/>
              </a:spcBef>
              <a:buClr>
                <a:schemeClr val="accent1"/>
              </a:buClr>
              <a:buFont typeface="Arial" panose="020B0604020202020204" pitchFamily="34" charset="0"/>
              <a:buChar char="/"/>
              <a:defRPr sz="1600" kern="1200">
                <a:solidFill>
                  <a:schemeClr val="accent2"/>
                </a:solidFill>
                <a:latin typeface="+mn-lt"/>
                <a:ea typeface="+mn-ea"/>
                <a:cs typeface="+mn-cs"/>
              </a:defRPr>
            </a:lvl3pPr>
            <a:lvl4pPr marL="1600200" indent="-228600" algn="l" defTabSz="914400" rtl="0" eaLnBrk="1" latinLnBrk="0" hangingPunct="1">
              <a:lnSpc>
                <a:spcPct val="100000"/>
              </a:lnSpc>
              <a:spcBef>
                <a:spcPts val="300"/>
              </a:spcBef>
              <a:buClr>
                <a:schemeClr val="accent1"/>
              </a:buClr>
              <a:buFont typeface="Arial" panose="020B0604020202020204" pitchFamily="34" charset="0"/>
              <a:buChar char="/"/>
              <a:defRPr sz="1400" kern="1200">
                <a:solidFill>
                  <a:schemeClr val="accent2"/>
                </a:solidFill>
                <a:latin typeface="+mn-lt"/>
                <a:ea typeface="+mn-ea"/>
                <a:cs typeface="+mn-cs"/>
              </a:defRPr>
            </a:lvl4pPr>
            <a:lvl5pPr marL="2057400" indent="-228600" algn="l" defTabSz="914400" rtl="0" eaLnBrk="1" latinLnBrk="0" hangingPunct="1">
              <a:lnSpc>
                <a:spcPct val="100000"/>
              </a:lnSpc>
              <a:spcBef>
                <a:spcPts val="300"/>
              </a:spcBef>
              <a:buClr>
                <a:schemeClr val="accent1"/>
              </a:buClr>
              <a:buFont typeface="Arial" panose="020B0604020202020204" pitchFamily="34" charset="0"/>
              <a:buChar char="/"/>
              <a:defRPr sz="14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000" dirty="0"/>
              <a:t>Date of preparation: January 2023</a:t>
            </a:r>
            <a:endParaRPr lang="en-US" dirty="0"/>
          </a:p>
        </p:txBody>
      </p:sp>
      <p:sp>
        <p:nvSpPr>
          <p:cNvPr id="13" name="Text Placeholder 4">
            <a:extLst>
              <a:ext uri="{FF2B5EF4-FFF2-40B4-BE49-F238E27FC236}">
                <a16:creationId xmlns:a16="http://schemas.microsoft.com/office/drawing/2014/main" id="{862F935F-F2CB-4530-8DFF-7C2A2F6EB42B}"/>
              </a:ext>
            </a:extLst>
          </p:cNvPr>
          <p:cNvSpPr txBox="1">
            <a:spLocks/>
          </p:cNvSpPr>
          <p:nvPr/>
        </p:nvSpPr>
        <p:spPr>
          <a:xfrm>
            <a:off x="807931" y="6503789"/>
            <a:ext cx="3169876" cy="203312"/>
          </a:xfrm>
          <a:prstGeom prst="rect">
            <a:avLst/>
          </a:prstGeom>
          <a:ln>
            <a:noFill/>
          </a:ln>
        </p:spPr>
        <p:txBody>
          <a:bodyPr lIns="0" tIns="0" rIns="0" bIns="0" anchor="b"/>
          <a:lstStyle>
            <a:lvl1pPr marL="228600" indent="-228600" algn="l" defTabSz="914400" rtl="0" eaLnBrk="1" latinLnBrk="0" hangingPunct="1">
              <a:lnSpc>
                <a:spcPct val="100000"/>
              </a:lnSpc>
              <a:spcBef>
                <a:spcPts val="1200"/>
              </a:spcBef>
              <a:buClr>
                <a:schemeClr val="accent1"/>
              </a:buClr>
              <a:buFont typeface="Arial" panose="020B0604020202020204" pitchFamily="34" charset="0"/>
              <a:buChar char="/"/>
              <a:defRPr sz="2000" kern="1200">
                <a:solidFill>
                  <a:schemeClr val="accent2"/>
                </a:solidFill>
                <a:latin typeface="+mn-lt"/>
                <a:ea typeface="+mn-ea"/>
                <a:cs typeface="+mn-cs"/>
              </a:defRPr>
            </a:lvl1pPr>
            <a:lvl2pPr marL="685800" indent="-228600"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accent2"/>
                </a:solidFill>
                <a:latin typeface="+mn-lt"/>
                <a:ea typeface="+mn-ea"/>
                <a:cs typeface="+mn-cs"/>
              </a:defRPr>
            </a:lvl2pPr>
            <a:lvl3pPr marL="1143000" indent="-228600" algn="l" defTabSz="914400" rtl="0" eaLnBrk="1" latinLnBrk="0" hangingPunct="1">
              <a:lnSpc>
                <a:spcPct val="100000"/>
              </a:lnSpc>
              <a:spcBef>
                <a:spcPts val="300"/>
              </a:spcBef>
              <a:buClr>
                <a:schemeClr val="accent1"/>
              </a:buClr>
              <a:buFont typeface="Arial" panose="020B0604020202020204" pitchFamily="34" charset="0"/>
              <a:buChar char="/"/>
              <a:defRPr sz="1600" kern="1200">
                <a:solidFill>
                  <a:schemeClr val="accent2"/>
                </a:solidFill>
                <a:latin typeface="+mn-lt"/>
                <a:ea typeface="+mn-ea"/>
                <a:cs typeface="+mn-cs"/>
              </a:defRPr>
            </a:lvl3pPr>
            <a:lvl4pPr marL="1600200" indent="-228600" algn="l" defTabSz="914400" rtl="0" eaLnBrk="1" latinLnBrk="0" hangingPunct="1">
              <a:lnSpc>
                <a:spcPct val="100000"/>
              </a:lnSpc>
              <a:spcBef>
                <a:spcPts val="300"/>
              </a:spcBef>
              <a:buClr>
                <a:schemeClr val="accent1"/>
              </a:buClr>
              <a:buFont typeface="Arial" panose="020B0604020202020204" pitchFamily="34" charset="0"/>
              <a:buChar char="/"/>
              <a:defRPr sz="1400" kern="1200">
                <a:solidFill>
                  <a:schemeClr val="accent2"/>
                </a:solidFill>
                <a:latin typeface="+mn-lt"/>
                <a:ea typeface="+mn-ea"/>
                <a:cs typeface="+mn-cs"/>
              </a:defRPr>
            </a:lvl4pPr>
            <a:lvl5pPr marL="2057400" indent="-228600" algn="l" defTabSz="914400" rtl="0" eaLnBrk="1" latinLnBrk="0" hangingPunct="1">
              <a:lnSpc>
                <a:spcPct val="100000"/>
              </a:lnSpc>
              <a:spcBef>
                <a:spcPts val="300"/>
              </a:spcBef>
              <a:buClr>
                <a:schemeClr val="accent1"/>
              </a:buClr>
              <a:buFont typeface="Arial" panose="020B0604020202020204" pitchFamily="34" charset="0"/>
              <a:buChar char="/"/>
              <a:defRPr sz="14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000" dirty="0">
                <a:solidFill>
                  <a:srgbClr val="FFFFFF"/>
                </a:solidFill>
                <a:ea typeface="+mn-lt"/>
                <a:cs typeface="+mn-lt"/>
              </a:rPr>
              <a:t>NX-GBL-FST-PPT-230001</a:t>
            </a:r>
            <a:endParaRPr lang="en-US" dirty="0">
              <a:solidFill>
                <a:srgbClr val="FFFFFF"/>
              </a:solidFill>
            </a:endParaRPr>
          </a:p>
        </p:txBody>
      </p:sp>
    </p:spTree>
    <p:extLst>
      <p:ext uri="{BB962C8B-B14F-4D97-AF65-F5344CB8AC3E}">
        <p14:creationId xmlns:p14="http://schemas.microsoft.com/office/powerpoint/2010/main" val="3030202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a:extLst>
              <a:ext uri="{FF2B5EF4-FFF2-40B4-BE49-F238E27FC236}">
                <a16:creationId xmlns:a16="http://schemas.microsoft.com/office/drawing/2014/main" id="{178F4128-2A2F-4A20-B719-9CDA97DABD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12191999" cy="6858000"/>
          </a:xfrm>
          <a:prstGeom prst="rect">
            <a:avLst/>
          </a:prstGeom>
        </p:spPr>
      </p:pic>
      <p:pic>
        <p:nvPicPr>
          <p:cNvPr id="64" name="Picture 63">
            <a:extLst>
              <a:ext uri="{FF2B5EF4-FFF2-40B4-BE49-F238E27FC236}">
                <a16:creationId xmlns:a16="http://schemas.microsoft.com/office/drawing/2014/main" id="{31F61D4B-FB16-4547-9172-0F67C7922DE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21558"/>
          <a:stretch/>
        </p:blipFill>
        <p:spPr>
          <a:xfrm>
            <a:off x="0" y="1478424"/>
            <a:ext cx="12192000" cy="5379577"/>
          </a:xfrm>
          <a:prstGeom prst="rect">
            <a:avLst/>
          </a:prstGeom>
        </p:spPr>
      </p:pic>
      <p:sp>
        <p:nvSpPr>
          <p:cNvPr id="71" name="Title 25"/>
          <p:cNvSpPr txBox="1">
            <a:spLocks noChangeArrowheads="1"/>
          </p:cNvSpPr>
          <p:nvPr/>
        </p:nvSpPr>
        <p:spPr>
          <a:xfrm>
            <a:off x="1594845" y="1537486"/>
            <a:ext cx="4205747" cy="410369"/>
          </a:xfrm>
          <a:prstGeom prst="rect">
            <a:avLst/>
          </a:prstGeom>
        </p:spPr>
        <p:txBody>
          <a:bodyPr anchor="ctr" anchorCtr="0"/>
          <a:lstStyle>
            <a:lvl1pPr algn="l" rtl="0" eaLnBrk="0" fontAlgn="base" hangingPunct="0">
              <a:lnSpc>
                <a:spcPts val="3500"/>
              </a:lnSpc>
              <a:spcBef>
                <a:spcPct val="0"/>
              </a:spcBef>
              <a:spcAft>
                <a:spcPct val="0"/>
              </a:spcAft>
              <a:defRPr sz="3000" b="1">
                <a:solidFill>
                  <a:srgbClr val="E31836"/>
                </a:solidFill>
                <a:latin typeface="Arial" panose="020B0604020202020204" pitchFamily="34" charset="0"/>
                <a:ea typeface="Arial" charset="0"/>
                <a:cs typeface="Arial" panose="020B0604020202020204" pitchFamily="34" charset="0"/>
              </a:defRPr>
            </a:lvl1pPr>
            <a:lvl2pPr algn="l" rtl="0" eaLnBrk="0" fontAlgn="base" hangingPunct="0">
              <a:lnSpc>
                <a:spcPts val="3500"/>
              </a:lnSpc>
              <a:spcBef>
                <a:spcPct val="0"/>
              </a:spcBef>
              <a:spcAft>
                <a:spcPct val="0"/>
              </a:spcAft>
              <a:defRPr sz="3000" b="1">
                <a:solidFill>
                  <a:srgbClr val="E31836"/>
                </a:solidFill>
                <a:latin typeface="Arial" pitchFamily="34" charset="0"/>
                <a:ea typeface="Arial" charset="0"/>
                <a:cs typeface="Arial" charset="0"/>
              </a:defRPr>
            </a:lvl2pPr>
            <a:lvl3pPr algn="l" rtl="0" eaLnBrk="0" fontAlgn="base" hangingPunct="0">
              <a:lnSpc>
                <a:spcPts val="3500"/>
              </a:lnSpc>
              <a:spcBef>
                <a:spcPct val="0"/>
              </a:spcBef>
              <a:spcAft>
                <a:spcPct val="0"/>
              </a:spcAft>
              <a:defRPr sz="3000" b="1">
                <a:solidFill>
                  <a:srgbClr val="E31836"/>
                </a:solidFill>
                <a:latin typeface="Arial" pitchFamily="34" charset="0"/>
                <a:ea typeface="Arial" charset="0"/>
                <a:cs typeface="Arial" charset="0"/>
              </a:defRPr>
            </a:lvl3pPr>
            <a:lvl4pPr algn="l" rtl="0" eaLnBrk="0" fontAlgn="base" hangingPunct="0">
              <a:lnSpc>
                <a:spcPts val="3500"/>
              </a:lnSpc>
              <a:spcBef>
                <a:spcPct val="0"/>
              </a:spcBef>
              <a:spcAft>
                <a:spcPct val="0"/>
              </a:spcAft>
              <a:defRPr sz="3000" b="1">
                <a:solidFill>
                  <a:srgbClr val="E31836"/>
                </a:solidFill>
                <a:latin typeface="Arial" pitchFamily="34" charset="0"/>
                <a:ea typeface="Arial" charset="0"/>
                <a:cs typeface="Arial" charset="0"/>
              </a:defRPr>
            </a:lvl4pPr>
            <a:lvl5pPr algn="l" rtl="0" eaLnBrk="0" fontAlgn="base" hangingPunct="0">
              <a:lnSpc>
                <a:spcPts val="3500"/>
              </a:lnSpc>
              <a:spcBef>
                <a:spcPct val="0"/>
              </a:spcBef>
              <a:spcAft>
                <a:spcPct val="0"/>
              </a:spcAft>
              <a:defRPr sz="3000" b="1">
                <a:solidFill>
                  <a:srgbClr val="E31836"/>
                </a:solidFill>
                <a:latin typeface="Arial" pitchFamily="34" charset="0"/>
                <a:ea typeface="Arial" charset="0"/>
                <a:cs typeface="Arial" charset="0"/>
              </a:defRPr>
            </a:lvl5pPr>
            <a:lvl6pPr marL="457200" algn="l" rtl="0" eaLnBrk="1" fontAlgn="base" hangingPunct="1">
              <a:spcBef>
                <a:spcPct val="0"/>
              </a:spcBef>
              <a:spcAft>
                <a:spcPct val="0"/>
              </a:spcAft>
              <a:defRPr sz="2100">
                <a:solidFill>
                  <a:srgbClr val="B61229"/>
                </a:solidFill>
                <a:latin typeface="Century Gothic" pitchFamily="34" charset="0"/>
                <a:cs typeface="Arial" charset="0"/>
              </a:defRPr>
            </a:lvl6pPr>
            <a:lvl7pPr marL="914400" algn="l" rtl="0" eaLnBrk="1" fontAlgn="base" hangingPunct="1">
              <a:spcBef>
                <a:spcPct val="0"/>
              </a:spcBef>
              <a:spcAft>
                <a:spcPct val="0"/>
              </a:spcAft>
              <a:defRPr sz="2100">
                <a:solidFill>
                  <a:srgbClr val="B61229"/>
                </a:solidFill>
                <a:latin typeface="Century Gothic" pitchFamily="34" charset="0"/>
                <a:cs typeface="Arial" charset="0"/>
              </a:defRPr>
            </a:lvl7pPr>
            <a:lvl8pPr marL="1371600" algn="l" rtl="0" eaLnBrk="1" fontAlgn="base" hangingPunct="1">
              <a:spcBef>
                <a:spcPct val="0"/>
              </a:spcBef>
              <a:spcAft>
                <a:spcPct val="0"/>
              </a:spcAft>
              <a:defRPr sz="2100">
                <a:solidFill>
                  <a:srgbClr val="B61229"/>
                </a:solidFill>
                <a:latin typeface="Century Gothic" pitchFamily="34" charset="0"/>
                <a:cs typeface="Arial" charset="0"/>
              </a:defRPr>
            </a:lvl8pPr>
            <a:lvl9pPr marL="1828800" algn="l" rtl="0" eaLnBrk="1" fontAlgn="base" hangingPunct="1">
              <a:spcBef>
                <a:spcPct val="0"/>
              </a:spcBef>
              <a:spcAft>
                <a:spcPct val="0"/>
              </a:spcAft>
              <a:defRPr sz="2100">
                <a:solidFill>
                  <a:srgbClr val="B61229"/>
                </a:solidFill>
                <a:latin typeface="Century Gothic" pitchFamily="34" charset="0"/>
                <a:cs typeface="Arial" charset="0"/>
              </a:defRPr>
            </a:lvl9pPr>
          </a:lstStyle>
          <a:p>
            <a:pPr marL="0" marR="0" lvl="0" indent="0" algn="l" defTabSz="914400" rtl="0" eaLnBrk="0" fontAlgn="base" latinLnBrk="0" hangingPunct="0">
              <a:lnSpc>
                <a:spcPct val="100000"/>
              </a:lnSpc>
              <a:spcBef>
                <a:spcPct val="0"/>
              </a:spcBef>
              <a:spcAft>
                <a:spcPts val="1200"/>
              </a:spcAft>
              <a:buClrTx/>
              <a:buSzTx/>
              <a:buFontTx/>
              <a:buNone/>
              <a:tabLst/>
              <a:defRPr/>
            </a:pPr>
            <a:r>
              <a:rPr kumimoji="0" lang="en-US" altLang="en-US" sz="1600" b="0" i="0" u="none" strike="noStrike" kern="0" cap="none" spc="0" normalizeH="0" baseline="0" noProof="0" dirty="0">
                <a:ln>
                  <a:noFill/>
                </a:ln>
                <a:solidFill>
                  <a:srgbClr val="071D49"/>
                </a:solidFill>
                <a:effectLst>
                  <a:glow rad="342900">
                    <a:schemeClr val="bg1">
                      <a:alpha val="10000"/>
                    </a:schemeClr>
                  </a:glow>
                </a:effectLst>
                <a:uLnTx/>
                <a:uFillTx/>
                <a:latin typeface="+mn-lt"/>
              </a:rPr>
              <a:t>First-in-class HIV-1</a:t>
            </a:r>
            <a:r>
              <a:rPr kumimoji="0" lang="en-US" altLang="en-US" sz="1600" b="0" i="0" u="none" strike="noStrike" kern="0" cap="none" spc="0" normalizeH="0" noProof="0" dirty="0">
                <a:ln>
                  <a:noFill/>
                </a:ln>
                <a:solidFill>
                  <a:srgbClr val="071D49"/>
                </a:solidFill>
                <a:effectLst>
                  <a:glow rad="342900">
                    <a:schemeClr val="bg1">
                      <a:alpha val="10000"/>
                    </a:schemeClr>
                  </a:glow>
                </a:effectLst>
                <a:uLnTx/>
                <a:uFillTx/>
                <a:latin typeface="+mn-lt"/>
              </a:rPr>
              <a:t> </a:t>
            </a:r>
            <a:r>
              <a:rPr kumimoji="0" lang="en-US" altLang="en-US" sz="1600" b="0" i="0" u="none" strike="noStrike" kern="0" cap="none" spc="0" normalizeH="0" baseline="0" noProof="0" dirty="0">
                <a:ln>
                  <a:noFill/>
                </a:ln>
                <a:solidFill>
                  <a:srgbClr val="071D49"/>
                </a:solidFill>
                <a:effectLst>
                  <a:glow rad="342900">
                    <a:schemeClr val="bg1">
                      <a:alpha val="10000"/>
                    </a:schemeClr>
                  </a:glow>
                </a:effectLst>
                <a:uLnTx/>
                <a:uFillTx/>
                <a:latin typeface="+mn-lt"/>
              </a:rPr>
              <a:t>attachment inhibitor, with unique MoA</a:t>
            </a:r>
            <a:r>
              <a:rPr kumimoji="0" lang="en-US" altLang="en-US" sz="1600" b="0" i="0" u="none" strike="noStrike" kern="0" cap="none" spc="0" normalizeH="0" baseline="30000" noProof="0" dirty="0">
                <a:ln>
                  <a:noFill/>
                </a:ln>
                <a:solidFill>
                  <a:srgbClr val="071D49"/>
                </a:solidFill>
                <a:effectLst>
                  <a:glow rad="342900">
                    <a:schemeClr val="bg1">
                      <a:alpha val="10000"/>
                    </a:schemeClr>
                  </a:glow>
                </a:effectLst>
                <a:uLnTx/>
                <a:uFillTx/>
                <a:latin typeface="+mn-lt"/>
              </a:rPr>
              <a:t>1</a:t>
            </a:r>
          </a:p>
        </p:txBody>
      </p:sp>
      <p:sp>
        <p:nvSpPr>
          <p:cNvPr id="83" name="Title 25">
            <a:extLst>
              <a:ext uri="{FF2B5EF4-FFF2-40B4-BE49-F238E27FC236}">
                <a16:creationId xmlns:a16="http://schemas.microsoft.com/office/drawing/2014/main" id="{5C7CAF4B-8C21-41D8-A630-76E46629B39A}"/>
              </a:ext>
            </a:extLst>
          </p:cNvPr>
          <p:cNvSpPr txBox="1">
            <a:spLocks noChangeArrowheads="1"/>
          </p:cNvSpPr>
          <p:nvPr/>
        </p:nvSpPr>
        <p:spPr>
          <a:xfrm>
            <a:off x="1741458" y="4328218"/>
            <a:ext cx="10531567" cy="410369"/>
          </a:xfrm>
          <a:prstGeom prst="rect">
            <a:avLst/>
          </a:prstGeom>
        </p:spPr>
        <p:txBody>
          <a:bodyPr anchor="ctr" anchorCtr="0"/>
          <a:lstStyle>
            <a:lvl1pPr algn="l" rtl="0" eaLnBrk="0" fontAlgn="base" hangingPunct="0">
              <a:lnSpc>
                <a:spcPts val="3500"/>
              </a:lnSpc>
              <a:spcBef>
                <a:spcPct val="0"/>
              </a:spcBef>
              <a:spcAft>
                <a:spcPct val="0"/>
              </a:spcAft>
              <a:defRPr sz="3000" b="1">
                <a:solidFill>
                  <a:srgbClr val="E31836"/>
                </a:solidFill>
                <a:latin typeface="Arial" panose="020B0604020202020204" pitchFamily="34" charset="0"/>
                <a:ea typeface="Arial" charset="0"/>
                <a:cs typeface="Arial" panose="020B0604020202020204" pitchFamily="34" charset="0"/>
              </a:defRPr>
            </a:lvl1pPr>
            <a:lvl2pPr algn="l" rtl="0" eaLnBrk="0" fontAlgn="base" hangingPunct="0">
              <a:lnSpc>
                <a:spcPts val="3500"/>
              </a:lnSpc>
              <a:spcBef>
                <a:spcPct val="0"/>
              </a:spcBef>
              <a:spcAft>
                <a:spcPct val="0"/>
              </a:spcAft>
              <a:defRPr sz="3000" b="1">
                <a:solidFill>
                  <a:srgbClr val="E31836"/>
                </a:solidFill>
                <a:latin typeface="Arial" pitchFamily="34" charset="0"/>
                <a:ea typeface="Arial" charset="0"/>
                <a:cs typeface="Arial" charset="0"/>
              </a:defRPr>
            </a:lvl2pPr>
            <a:lvl3pPr algn="l" rtl="0" eaLnBrk="0" fontAlgn="base" hangingPunct="0">
              <a:lnSpc>
                <a:spcPts val="3500"/>
              </a:lnSpc>
              <a:spcBef>
                <a:spcPct val="0"/>
              </a:spcBef>
              <a:spcAft>
                <a:spcPct val="0"/>
              </a:spcAft>
              <a:defRPr sz="3000" b="1">
                <a:solidFill>
                  <a:srgbClr val="E31836"/>
                </a:solidFill>
                <a:latin typeface="Arial" pitchFamily="34" charset="0"/>
                <a:ea typeface="Arial" charset="0"/>
                <a:cs typeface="Arial" charset="0"/>
              </a:defRPr>
            </a:lvl3pPr>
            <a:lvl4pPr algn="l" rtl="0" eaLnBrk="0" fontAlgn="base" hangingPunct="0">
              <a:lnSpc>
                <a:spcPts val="3500"/>
              </a:lnSpc>
              <a:spcBef>
                <a:spcPct val="0"/>
              </a:spcBef>
              <a:spcAft>
                <a:spcPct val="0"/>
              </a:spcAft>
              <a:defRPr sz="3000" b="1">
                <a:solidFill>
                  <a:srgbClr val="E31836"/>
                </a:solidFill>
                <a:latin typeface="Arial" pitchFamily="34" charset="0"/>
                <a:ea typeface="Arial" charset="0"/>
                <a:cs typeface="Arial" charset="0"/>
              </a:defRPr>
            </a:lvl4pPr>
            <a:lvl5pPr algn="l" rtl="0" eaLnBrk="0" fontAlgn="base" hangingPunct="0">
              <a:lnSpc>
                <a:spcPts val="3500"/>
              </a:lnSpc>
              <a:spcBef>
                <a:spcPct val="0"/>
              </a:spcBef>
              <a:spcAft>
                <a:spcPct val="0"/>
              </a:spcAft>
              <a:defRPr sz="3000" b="1">
                <a:solidFill>
                  <a:srgbClr val="E31836"/>
                </a:solidFill>
                <a:latin typeface="Arial" pitchFamily="34" charset="0"/>
                <a:ea typeface="Arial" charset="0"/>
                <a:cs typeface="Arial" charset="0"/>
              </a:defRPr>
            </a:lvl5pPr>
            <a:lvl6pPr marL="457200" algn="l" rtl="0" eaLnBrk="1" fontAlgn="base" hangingPunct="1">
              <a:spcBef>
                <a:spcPct val="0"/>
              </a:spcBef>
              <a:spcAft>
                <a:spcPct val="0"/>
              </a:spcAft>
              <a:defRPr sz="2100">
                <a:solidFill>
                  <a:srgbClr val="B61229"/>
                </a:solidFill>
                <a:latin typeface="Century Gothic" pitchFamily="34" charset="0"/>
                <a:cs typeface="Arial" charset="0"/>
              </a:defRPr>
            </a:lvl6pPr>
            <a:lvl7pPr marL="914400" algn="l" rtl="0" eaLnBrk="1" fontAlgn="base" hangingPunct="1">
              <a:spcBef>
                <a:spcPct val="0"/>
              </a:spcBef>
              <a:spcAft>
                <a:spcPct val="0"/>
              </a:spcAft>
              <a:defRPr sz="2100">
                <a:solidFill>
                  <a:srgbClr val="B61229"/>
                </a:solidFill>
                <a:latin typeface="Century Gothic" pitchFamily="34" charset="0"/>
                <a:cs typeface="Arial" charset="0"/>
              </a:defRPr>
            </a:lvl7pPr>
            <a:lvl8pPr marL="1371600" algn="l" rtl="0" eaLnBrk="1" fontAlgn="base" hangingPunct="1">
              <a:spcBef>
                <a:spcPct val="0"/>
              </a:spcBef>
              <a:spcAft>
                <a:spcPct val="0"/>
              </a:spcAft>
              <a:defRPr sz="2100">
                <a:solidFill>
                  <a:srgbClr val="B61229"/>
                </a:solidFill>
                <a:latin typeface="Century Gothic" pitchFamily="34" charset="0"/>
                <a:cs typeface="Arial" charset="0"/>
              </a:defRPr>
            </a:lvl8pPr>
            <a:lvl9pPr marL="1828800" algn="l" rtl="0" eaLnBrk="1" fontAlgn="base" hangingPunct="1">
              <a:spcBef>
                <a:spcPct val="0"/>
              </a:spcBef>
              <a:spcAft>
                <a:spcPct val="0"/>
              </a:spcAft>
              <a:defRPr sz="2100">
                <a:solidFill>
                  <a:srgbClr val="B61229"/>
                </a:solidFill>
                <a:latin typeface="Century Gothic" pitchFamily="34" charset="0"/>
                <a:cs typeface="Arial" charset="0"/>
              </a:defRPr>
            </a:lvl9pPr>
          </a:lstStyle>
          <a:p>
            <a:pPr marL="0" marR="0" lvl="0" indent="0" algn="l" defTabSz="914400" rtl="0" eaLnBrk="0" fontAlgn="base" latinLnBrk="0" hangingPunct="0">
              <a:lnSpc>
                <a:spcPct val="100000"/>
              </a:lnSpc>
              <a:spcBef>
                <a:spcPct val="0"/>
              </a:spcBef>
              <a:spcAft>
                <a:spcPts val="1200"/>
              </a:spcAft>
              <a:buClrTx/>
              <a:buSzTx/>
              <a:buFontTx/>
              <a:buNone/>
              <a:tabLst/>
              <a:defRPr/>
            </a:pPr>
            <a:endParaRPr kumimoji="0" lang="en-US" altLang="en-US" sz="1800" b="0" i="0" u="none" strike="noStrike" kern="0" cap="none" spc="0" normalizeH="0" baseline="0" noProof="0" dirty="0">
              <a:ln>
                <a:noFill/>
              </a:ln>
              <a:solidFill>
                <a:srgbClr val="071D49"/>
              </a:solidFill>
              <a:effectLst/>
              <a:uLnTx/>
              <a:uFillTx/>
            </a:endParaRPr>
          </a:p>
        </p:txBody>
      </p:sp>
      <p:sp>
        <p:nvSpPr>
          <p:cNvPr id="86" name="Title 25">
            <a:extLst>
              <a:ext uri="{FF2B5EF4-FFF2-40B4-BE49-F238E27FC236}">
                <a16:creationId xmlns:a16="http://schemas.microsoft.com/office/drawing/2014/main" id="{0666A3A9-33C5-458D-9C0F-8BCD6523AC6E}"/>
              </a:ext>
            </a:extLst>
          </p:cNvPr>
          <p:cNvSpPr txBox="1">
            <a:spLocks noChangeArrowheads="1"/>
          </p:cNvSpPr>
          <p:nvPr/>
        </p:nvSpPr>
        <p:spPr>
          <a:xfrm>
            <a:off x="1741458" y="5018159"/>
            <a:ext cx="10531567" cy="410369"/>
          </a:xfrm>
          <a:prstGeom prst="rect">
            <a:avLst/>
          </a:prstGeom>
        </p:spPr>
        <p:txBody>
          <a:bodyPr anchor="ctr" anchorCtr="0"/>
          <a:lstStyle>
            <a:lvl1pPr algn="l" rtl="0" eaLnBrk="0" fontAlgn="base" hangingPunct="0">
              <a:lnSpc>
                <a:spcPts val="3500"/>
              </a:lnSpc>
              <a:spcBef>
                <a:spcPct val="0"/>
              </a:spcBef>
              <a:spcAft>
                <a:spcPct val="0"/>
              </a:spcAft>
              <a:defRPr sz="3000" b="1">
                <a:solidFill>
                  <a:srgbClr val="E31836"/>
                </a:solidFill>
                <a:latin typeface="Arial" panose="020B0604020202020204" pitchFamily="34" charset="0"/>
                <a:ea typeface="Arial" charset="0"/>
                <a:cs typeface="Arial" panose="020B0604020202020204" pitchFamily="34" charset="0"/>
              </a:defRPr>
            </a:lvl1pPr>
            <a:lvl2pPr algn="l" rtl="0" eaLnBrk="0" fontAlgn="base" hangingPunct="0">
              <a:lnSpc>
                <a:spcPts val="3500"/>
              </a:lnSpc>
              <a:spcBef>
                <a:spcPct val="0"/>
              </a:spcBef>
              <a:spcAft>
                <a:spcPct val="0"/>
              </a:spcAft>
              <a:defRPr sz="3000" b="1">
                <a:solidFill>
                  <a:srgbClr val="E31836"/>
                </a:solidFill>
                <a:latin typeface="Arial" pitchFamily="34" charset="0"/>
                <a:ea typeface="Arial" charset="0"/>
                <a:cs typeface="Arial" charset="0"/>
              </a:defRPr>
            </a:lvl2pPr>
            <a:lvl3pPr algn="l" rtl="0" eaLnBrk="0" fontAlgn="base" hangingPunct="0">
              <a:lnSpc>
                <a:spcPts val="3500"/>
              </a:lnSpc>
              <a:spcBef>
                <a:spcPct val="0"/>
              </a:spcBef>
              <a:spcAft>
                <a:spcPct val="0"/>
              </a:spcAft>
              <a:defRPr sz="3000" b="1">
                <a:solidFill>
                  <a:srgbClr val="E31836"/>
                </a:solidFill>
                <a:latin typeface="Arial" pitchFamily="34" charset="0"/>
                <a:ea typeface="Arial" charset="0"/>
                <a:cs typeface="Arial" charset="0"/>
              </a:defRPr>
            </a:lvl3pPr>
            <a:lvl4pPr algn="l" rtl="0" eaLnBrk="0" fontAlgn="base" hangingPunct="0">
              <a:lnSpc>
                <a:spcPts val="3500"/>
              </a:lnSpc>
              <a:spcBef>
                <a:spcPct val="0"/>
              </a:spcBef>
              <a:spcAft>
                <a:spcPct val="0"/>
              </a:spcAft>
              <a:defRPr sz="3000" b="1">
                <a:solidFill>
                  <a:srgbClr val="E31836"/>
                </a:solidFill>
                <a:latin typeface="Arial" pitchFamily="34" charset="0"/>
                <a:ea typeface="Arial" charset="0"/>
                <a:cs typeface="Arial" charset="0"/>
              </a:defRPr>
            </a:lvl4pPr>
            <a:lvl5pPr algn="l" rtl="0" eaLnBrk="0" fontAlgn="base" hangingPunct="0">
              <a:lnSpc>
                <a:spcPts val="3500"/>
              </a:lnSpc>
              <a:spcBef>
                <a:spcPct val="0"/>
              </a:spcBef>
              <a:spcAft>
                <a:spcPct val="0"/>
              </a:spcAft>
              <a:defRPr sz="3000" b="1">
                <a:solidFill>
                  <a:srgbClr val="E31836"/>
                </a:solidFill>
                <a:latin typeface="Arial" pitchFamily="34" charset="0"/>
                <a:ea typeface="Arial" charset="0"/>
                <a:cs typeface="Arial" charset="0"/>
              </a:defRPr>
            </a:lvl5pPr>
            <a:lvl6pPr marL="457200" algn="l" rtl="0" eaLnBrk="1" fontAlgn="base" hangingPunct="1">
              <a:spcBef>
                <a:spcPct val="0"/>
              </a:spcBef>
              <a:spcAft>
                <a:spcPct val="0"/>
              </a:spcAft>
              <a:defRPr sz="2100">
                <a:solidFill>
                  <a:srgbClr val="B61229"/>
                </a:solidFill>
                <a:latin typeface="Century Gothic" pitchFamily="34" charset="0"/>
                <a:cs typeface="Arial" charset="0"/>
              </a:defRPr>
            </a:lvl6pPr>
            <a:lvl7pPr marL="914400" algn="l" rtl="0" eaLnBrk="1" fontAlgn="base" hangingPunct="1">
              <a:spcBef>
                <a:spcPct val="0"/>
              </a:spcBef>
              <a:spcAft>
                <a:spcPct val="0"/>
              </a:spcAft>
              <a:defRPr sz="2100">
                <a:solidFill>
                  <a:srgbClr val="B61229"/>
                </a:solidFill>
                <a:latin typeface="Century Gothic" pitchFamily="34" charset="0"/>
                <a:cs typeface="Arial" charset="0"/>
              </a:defRPr>
            </a:lvl7pPr>
            <a:lvl8pPr marL="1371600" algn="l" rtl="0" eaLnBrk="1" fontAlgn="base" hangingPunct="1">
              <a:spcBef>
                <a:spcPct val="0"/>
              </a:spcBef>
              <a:spcAft>
                <a:spcPct val="0"/>
              </a:spcAft>
              <a:defRPr sz="2100">
                <a:solidFill>
                  <a:srgbClr val="B61229"/>
                </a:solidFill>
                <a:latin typeface="Century Gothic" pitchFamily="34" charset="0"/>
                <a:cs typeface="Arial" charset="0"/>
              </a:defRPr>
            </a:lvl8pPr>
            <a:lvl9pPr marL="1828800" algn="l" rtl="0" eaLnBrk="1" fontAlgn="base" hangingPunct="1">
              <a:spcBef>
                <a:spcPct val="0"/>
              </a:spcBef>
              <a:spcAft>
                <a:spcPct val="0"/>
              </a:spcAft>
              <a:defRPr sz="2100">
                <a:solidFill>
                  <a:srgbClr val="B61229"/>
                </a:solidFill>
                <a:latin typeface="Century Gothic" pitchFamily="34" charset="0"/>
                <a:cs typeface="Arial" charset="0"/>
              </a:defRPr>
            </a:lvl9pPr>
          </a:lstStyle>
          <a:p>
            <a:pPr lvl="0">
              <a:lnSpc>
                <a:spcPct val="100000"/>
              </a:lnSpc>
              <a:spcAft>
                <a:spcPts val="1200"/>
              </a:spcAft>
              <a:defRPr/>
            </a:pPr>
            <a:endParaRPr kumimoji="0" lang="en-US" altLang="en-US" sz="1800" b="0" i="0" u="none" strike="noStrike" kern="0" cap="none" spc="0" normalizeH="0" baseline="0" noProof="0" dirty="0">
              <a:ln>
                <a:noFill/>
              </a:ln>
              <a:solidFill>
                <a:srgbClr val="071D49"/>
              </a:solidFill>
              <a:effectLst/>
              <a:uLnTx/>
              <a:uFillTx/>
            </a:endParaRPr>
          </a:p>
        </p:txBody>
      </p:sp>
      <p:sp>
        <p:nvSpPr>
          <p:cNvPr id="13" name="Title 25">
            <a:extLst>
              <a:ext uri="{FF2B5EF4-FFF2-40B4-BE49-F238E27FC236}">
                <a16:creationId xmlns:a16="http://schemas.microsoft.com/office/drawing/2014/main" id="{994E352A-5DF8-4515-A061-7A9284E5D7C6}"/>
              </a:ext>
            </a:extLst>
          </p:cNvPr>
          <p:cNvSpPr txBox="1">
            <a:spLocks noChangeArrowheads="1"/>
          </p:cNvSpPr>
          <p:nvPr/>
        </p:nvSpPr>
        <p:spPr>
          <a:xfrm>
            <a:off x="1597776" y="2491796"/>
            <a:ext cx="4336015" cy="1267806"/>
          </a:xfrm>
          <a:prstGeom prst="rect">
            <a:avLst/>
          </a:prstGeom>
        </p:spPr>
        <p:txBody>
          <a:bodyPr anchor="ctr" anchorCtr="0"/>
          <a:lstStyle>
            <a:lvl1pPr algn="l" rtl="0" eaLnBrk="0" fontAlgn="base" hangingPunct="0">
              <a:lnSpc>
                <a:spcPts val="3500"/>
              </a:lnSpc>
              <a:spcBef>
                <a:spcPct val="0"/>
              </a:spcBef>
              <a:spcAft>
                <a:spcPct val="0"/>
              </a:spcAft>
              <a:defRPr sz="3000" b="1">
                <a:solidFill>
                  <a:srgbClr val="E31836"/>
                </a:solidFill>
                <a:latin typeface="Arial" panose="020B0604020202020204" pitchFamily="34" charset="0"/>
                <a:ea typeface="Arial" charset="0"/>
                <a:cs typeface="Arial" panose="020B0604020202020204" pitchFamily="34" charset="0"/>
              </a:defRPr>
            </a:lvl1pPr>
            <a:lvl2pPr algn="l" rtl="0" eaLnBrk="0" fontAlgn="base" hangingPunct="0">
              <a:lnSpc>
                <a:spcPts val="3500"/>
              </a:lnSpc>
              <a:spcBef>
                <a:spcPct val="0"/>
              </a:spcBef>
              <a:spcAft>
                <a:spcPct val="0"/>
              </a:spcAft>
              <a:defRPr sz="3000" b="1">
                <a:solidFill>
                  <a:srgbClr val="E31836"/>
                </a:solidFill>
                <a:latin typeface="Arial" pitchFamily="34" charset="0"/>
                <a:ea typeface="Arial" charset="0"/>
                <a:cs typeface="Arial" charset="0"/>
              </a:defRPr>
            </a:lvl2pPr>
            <a:lvl3pPr algn="l" rtl="0" eaLnBrk="0" fontAlgn="base" hangingPunct="0">
              <a:lnSpc>
                <a:spcPts val="3500"/>
              </a:lnSpc>
              <a:spcBef>
                <a:spcPct val="0"/>
              </a:spcBef>
              <a:spcAft>
                <a:spcPct val="0"/>
              </a:spcAft>
              <a:defRPr sz="3000" b="1">
                <a:solidFill>
                  <a:srgbClr val="E31836"/>
                </a:solidFill>
                <a:latin typeface="Arial" pitchFamily="34" charset="0"/>
                <a:ea typeface="Arial" charset="0"/>
                <a:cs typeface="Arial" charset="0"/>
              </a:defRPr>
            </a:lvl3pPr>
            <a:lvl4pPr algn="l" rtl="0" eaLnBrk="0" fontAlgn="base" hangingPunct="0">
              <a:lnSpc>
                <a:spcPts val="3500"/>
              </a:lnSpc>
              <a:spcBef>
                <a:spcPct val="0"/>
              </a:spcBef>
              <a:spcAft>
                <a:spcPct val="0"/>
              </a:spcAft>
              <a:defRPr sz="3000" b="1">
                <a:solidFill>
                  <a:srgbClr val="E31836"/>
                </a:solidFill>
                <a:latin typeface="Arial" pitchFamily="34" charset="0"/>
                <a:ea typeface="Arial" charset="0"/>
                <a:cs typeface="Arial" charset="0"/>
              </a:defRPr>
            </a:lvl4pPr>
            <a:lvl5pPr algn="l" rtl="0" eaLnBrk="0" fontAlgn="base" hangingPunct="0">
              <a:lnSpc>
                <a:spcPts val="3500"/>
              </a:lnSpc>
              <a:spcBef>
                <a:spcPct val="0"/>
              </a:spcBef>
              <a:spcAft>
                <a:spcPct val="0"/>
              </a:spcAft>
              <a:defRPr sz="3000" b="1">
                <a:solidFill>
                  <a:srgbClr val="E31836"/>
                </a:solidFill>
                <a:latin typeface="Arial" pitchFamily="34" charset="0"/>
                <a:ea typeface="Arial" charset="0"/>
                <a:cs typeface="Arial" charset="0"/>
              </a:defRPr>
            </a:lvl5pPr>
            <a:lvl6pPr marL="457200" algn="l" rtl="0" eaLnBrk="1" fontAlgn="base" hangingPunct="1">
              <a:spcBef>
                <a:spcPct val="0"/>
              </a:spcBef>
              <a:spcAft>
                <a:spcPct val="0"/>
              </a:spcAft>
              <a:defRPr sz="2100">
                <a:solidFill>
                  <a:srgbClr val="B61229"/>
                </a:solidFill>
                <a:latin typeface="Century Gothic" pitchFamily="34" charset="0"/>
                <a:cs typeface="Arial" charset="0"/>
              </a:defRPr>
            </a:lvl6pPr>
            <a:lvl7pPr marL="914400" algn="l" rtl="0" eaLnBrk="1" fontAlgn="base" hangingPunct="1">
              <a:spcBef>
                <a:spcPct val="0"/>
              </a:spcBef>
              <a:spcAft>
                <a:spcPct val="0"/>
              </a:spcAft>
              <a:defRPr sz="2100">
                <a:solidFill>
                  <a:srgbClr val="B61229"/>
                </a:solidFill>
                <a:latin typeface="Century Gothic" pitchFamily="34" charset="0"/>
                <a:cs typeface="Arial" charset="0"/>
              </a:defRPr>
            </a:lvl7pPr>
            <a:lvl8pPr marL="1371600" algn="l" rtl="0" eaLnBrk="1" fontAlgn="base" hangingPunct="1">
              <a:spcBef>
                <a:spcPct val="0"/>
              </a:spcBef>
              <a:spcAft>
                <a:spcPct val="0"/>
              </a:spcAft>
              <a:defRPr sz="2100">
                <a:solidFill>
                  <a:srgbClr val="B61229"/>
                </a:solidFill>
                <a:latin typeface="Century Gothic" pitchFamily="34" charset="0"/>
                <a:cs typeface="Arial" charset="0"/>
              </a:defRPr>
            </a:lvl8pPr>
            <a:lvl9pPr marL="1828800" algn="l" rtl="0" eaLnBrk="1" fontAlgn="base" hangingPunct="1">
              <a:spcBef>
                <a:spcPct val="0"/>
              </a:spcBef>
              <a:spcAft>
                <a:spcPct val="0"/>
              </a:spcAft>
              <a:defRPr sz="2100">
                <a:solidFill>
                  <a:srgbClr val="B61229"/>
                </a:solidFill>
                <a:latin typeface="Century Gothic" pitchFamily="34" charset="0"/>
                <a:cs typeface="Arial" charset="0"/>
              </a:defRPr>
            </a:lvl9pPr>
          </a:lstStyle>
          <a:p>
            <a:pPr lvl="0">
              <a:lnSpc>
                <a:spcPct val="100000"/>
              </a:lnSpc>
              <a:spcAft>
                <a:spcPts val="1200"/>
              </a:spcAft>
              <a:defRPr/>
            </a:pPr>
            <a:r>
              <a:rPr kumimoji="0" lang="en-US" altLang="en-US" sz="1600" b="0" i="0" u="none" strike="noStrike" kern="0" cap="none" spc="0" normalizeH="0" baseline="0" noProof="0" dirty="0">
                <a:ln>
                  <a:noFill/>
                </a:ln>
                <a:solidFill>
                  <a:srgbClr val="071D49"/>
                </a:solidFill>
                <a:effectLst>
                  <a:glow rad="342900">
                    <a:schemeClr val="bg1">
                      <a:alpha val="10000"/>
                    </a:schemeClr>
                  </a:glow>
                </a:effectLst>
                <a:uLnTx/>
                <a:uFillTx/>
                <a:latin typeface="+mn-lt"/>
              </a:rPr>
              <a:t>First oral ART approved for </a:t>
            </a:r>
            <a:r>
              <a:rPr lang="en-US" altLang="en-US" sz="1600" b="0" kern="0" dirty="0">
                <a:solidFill>
                  <a:srgbClr val="071D49"/>
                </a:solidFill>
                <a:effectLst>
                  <a:glow rad="342900">
                    <a:schemeClr val="bg1">
                      <a:alpha val="10000"/>
                    </a:schemeClr>
                  </a:glow>
                </a:effectLst>
                <a:latin typeface="+mn-lt"/>
              </a:rPr>
              <a:t>treating </a:t>
            </a:r>
            <a:br>
              <a:rPr lang="en-US" altLang="en-US" sz="1600" b="0" kern="0" dirty="0">
                <a:solidFill>
                  <a:srgbClr val="071D49"/>
                </a:solidFill>
                <a:effectLst>
                  <a:glow rad="342900">
                    <a:schemeClr val="bg1">
                      <a:alpha val="10000"/>
                    </a:schemeClr>
                  </a:glow>
                </a:effectLst>
                <a:latin typeface="+mn-lt"/>
              </a:rPr>
            </a:br>
            <a:r>
              <a:rPr lang="en-US" altLang="en-US" sz="1600" b="0" kern="0" dirty="0">
                <a:solidFill>
                  <a:srgbClr val="071D49"/>
                </a:solidFill>
                <a:effectLst>
                  <a:glow rad="342900">
                    <a:schemeClr val="bg1">
                      <a:alpha val="10000"/>
                    </a:schemeClr>
                  </a:glow>
                </a:effectLst>
                <a:latin typeface="+mn-lt"/>
              </a:rPr>
              <a:t>adults with MDR HIV-1, for whom it is otherwise not possible to construct a suppressive anti-viral regimen</a:t>
            </a:r>
            <a:r>
              <a:rPr lang="en-US" altLang="en-US" sz="1600" b="0" kern="0" baseline="30000" dirty="0">
                <a:solidFill>
                  <a:srgbClr val="071D49"/>
                </a:solidFill>
                <a:effectLst>
                  <a:glow rad="342900">
                    <a:schemeClr val="bg1">
                      <a:alpha val="10000"/>
                    </a:schemeClr>
                  </a:glow>
                </a:effectLst>
              </a:rPr>
              <a:t>2</a:t>
            </a:r>
            <a:endParaRPr kumimoji="0" lang="en-US" altLang="en-US" sz="1600" b="0" i="0" u="none" strike="noStrike" kern="0" cap="none" spc="0" normalizeH="0" baseline="0" noProof="0" dirty="0">
              <a:ln>
                <a:noFill/>
              </a:ln>
              <a:solidFill>
                <a:srgbClr val="071D49"/>
              </a:solidFill>
              <a:effectLst>
                <a:glow rad="342900">
                  <a:schemeClr val="bg1">
                    <a:alpha val="10000"/>
                  </a:schemeClr>
                </a:glow>
              </a:effectLst>
              <a:uLnTx/>
              <a:uFillTx/>
              <a:latin typeface="+mn-lt"/>
            </a:endParaRPr>
          </a:p>
        </p:txBody>
      </p:sp>
      <p:sp>
        <p:nvSpPr>
          <p:cNvPr id="14" name="Title 25">
            <a:extLst>
              <a:ext uri="{FF2B5EF4-FFF2-40B4-BE49-F238E27FC236}">
                <a16:creationId xmlns:a16="http://schemas.microsoft.com/office/drawing/2014/main" id="{1AAA0859-812E-4621-B2B6-5698B4816D4A}"/>
              </a:ext>
            </a:extLst>
          </p:cNvPr>
          <p:cNvSpPr txBox="1">
            <a:spLocks noChangeArrowheads="1"/>
          </p:cNvSpPr>
          <p:nvPr/>
        </p:nvSpPr>
        <p:spPr>
          <a:xfrm>
            <a:off x="7232312" y="1496846"/>
            <a:ext cx="4504075" cy="722366"/>
          </a:xfrm>
          <a:prstGeom prst="rect">
            <a:avLst/>
          </a:prstGeom>
        </p:spPr>
        <p:txBody>
          <a:bodyPr anchor="ctr" anchorCtr="0"/>
          <a:lstStyle>
            <a:lvl1pPr algn="l" rtl="0" eaLnBrk="0" fontAlgn="base" hangingPunct="0">
              <a:lnSpc>
                <a:spcPts val="3500"/>
              </a:lnSpc>
              <a:spcBef>
                <a:spcPct val="0"/>
              </a:spcBef>
              <a:spcAft>
                <a:spcPct val="0"/>
              </a:spcAft>
              <a:defRPr sz="3000" b="1">
                <a:solidFill>
                  <a:srgbClr val="E31836"/>
                </a:solidFill>
                <a:latin typeface="Arial" panose="020B0604020202020204" pitchFamily="34" charset="0"/>
                <a:ea typeface="Arial" charset="0"/>
                <a:cs typeface="Arial" panose="020B0604020202020204" pitchFamily="34" charset="0"/>
              </a:defRPr>
            </a:lvl1pPr>
            <a:lvl2pPr algn="l" rtl="0" eaLnBrk="0" fontAlgn="base" hangingPunct="0">
              <a:lnSpc>
                <a:spcPts val="3500"/>
              </a:lnSpc>
              <a:spcBef>
                <a:spcPct val="0"/>
              </a:spcBef>
              <a:spcAft>
                <a:spcPct val="0"/>
              </a:spcAft>
              <a:defRPr sz="3000" b="1">
                <a:solidFill>
                  <a:srgbClr val="E31836"/>
                </a:solidFill>
                <a:latin typeface="Arial" pitchFamily="34" charset="0"/>
                <a:ea typeface="Arial" charset="0"/>
                <a:cs typeface="Arial" charset="0"/>
              </a:defRPr>
            </a:lvl2pPr>
            <a:lvl3pPr algn="l" rtl="0" eaLnBrk="0" fontAlgn="base" hangingPunct="0">
              <a:lnSpc>
                <a:spcPts val="3500"/>
              </a:lnSpc>
              <a:spcBef>
                <a:spcPct val="0"/>
              </a:spcBef>
              <a:spcAft>
                <a:spcPct val="0"/>
              </a:spcAft>
              <a:defRPr sz="3000" b="1">
                <a:solidFill>
                  <a:srgbClr val="E31836"/>
                </a:solidFill>
                <a:latin typeface="Arial" pitchFamily="34" charset="0"/>
                <a:ea typeface="Arial" charset="0"/>
                <a:cs typeface="Arial" charset="0"/>
              </a:defRPr>
            </a:lvl3pPr>
            <a:lvl4pPr algn="l" rtl="0" eaLnBrk="0" fontAlgn="base" hangingPunct="0">
              <a:lnSpc>
                <a:spcPts val="3500"/>
              </a:lnSpc>
              <a:spcBef>
                <a:spcPct val="0"/>
              </a:spcBef>
              <a:spcAft>
                <a:spcPct val="0"/>
              </a:spcAft>
              <a:defRPr sz="3000" b="1">
                <a:solidFill>
                  <a:srgbClr val="E31836"/>
                </a:solidFill>
                <a:latin typeface="Arial" pitchFamily="34" charset="0"/>
                <a:ea typeface="Arial" charset="0"/>
                <a:cs typeface="Arial" charset="0"/>
              </a:defRPr>
            </a:lvl4pPr>
            <a:lvl5pPr algn="l" rtl="0" eaLnBrk="0" fontAlgn="base" hangingPunct="0">
              <a:lnSpc>
                <a:spcPts val="3500"/>
              </a:lnSpc>
              <a:spcBef>
                <a:spcPct val="0"/>
              </a:spcBef>
              <a:spcAft>
                <a:spcPct val="0"/>
              </a:spcAft>
              <a:defRPr sz="3000" b="1">
                <a:solidFill>
                  <a:srgbClr val="E31836"/>
                </a:solidFill>
                <a:latin typeface="Arial" pitchFamily="34" charset="0"/>
                <a:ea typeface="Arial" charset="0"/>
                <a:cs typeface="Arial" charset="0"/>
              </a:defRPr>
            </a:lvl5pPr>
            <a:lvl6pPr marL="457200" algn="l" rtl="0" eaLnBrk="1" fontAlgn="base" hangingPunct="1">
              <a:spcBef>
                <a:spcPct val="0"/>
              </a:spcBef>
              <a:spcAft>
                <a:spcPct val="0"/>
              </a:spcAft>
              <a:defRPr sz="2100">
                <a:solidFill>
                  <a:srgbClr val="B61229"/>
                </a:solidFill>
                <a:latin typeface="Century Gothic" pitchFamily="34" charset="0"/>
                <a:cs typeface="Arial" charset="0"/>
              </a:defRPr>
            </a:lvl6pPr>
            <a:lvl7pPr marL="914400" algn="l" rtl="0" eaLnBrk="1" fontAlgn="base" hangingPunct="1">
              <a:spcBef>
                <a:spcPct val="0"/>
              </a:spcBef>
              <a:spcAft>
                <a:spcPct val="0"/>
              </a:spcAft>
              <a:defRPr sz="2100">
                <a:solidFill>
                  <a:srgbClr val="B61229"/>
                </a:solidFill>
                <a:latin typeface="Century Gothic" pitchFamily="34" charset="0"/>
                <a:cs typeface="Arial" charset="0"/>
              </a:defRPr>
            </a:lvl7pPr>
            <a:lvl8pPr marL="1371600" algn="l" rtl="0" eaLnBrk="1" fontAlgn="base" hangingPunct="1">
              <a:spcBef>
                <a:spcPct val="0"/>
              </a:spcBef>
              <a:spcAft>
                <a:spcPct val="0"/>
              </a:spcAft>
              <a:defRPr sz="2100">
                <a:solidFill>
                  <a:srgbClr val="B61229"/>
                </a:solidFill>
                <a:latin typeface="Century Gothic" pitchFamily="34" charset="0"/>
                <a:cs typeface="Arial" charset="0"/>
              </a:defRPr>
            </a:lvl8pPr>
            <a:lvl9pPr marL="1828800" algn="l" rtl="0" eaLnBrk="1" fontAlgn="base" hangingPunct="1">
              <a:spcBef>
                <a:spcPct val="0"/>
              </a:spcBef>
              <a:spcAft>
                <a:spcPct val="0"/>
              </a:spcAft>
              <a:defRPr sz="2100">
                <a:solidFill>
                  <a:srgbClr val="B61229"/>
                </a:solidFill>
                <a:latin typeface="Century Gothic" pitchFamily="34" charset="0"/>
                <a:cs typeface="Arial" charset="0"/>
              </a:defRPr>
            </a:lvl9pPr>
          </a:lstStyle>
          <a:p>
            <a:pPr lvl="0">
              <a:lnSpc>
                <a:spcPct val="100000"/>
              </a:lnSpc>
              <a:spcAft>
                <a:spcPts val="1200"/>
              </a:spcAft>
              <a:defRPr/>
            </a:pPr>
            <a:r>
              <a:rPr kumimoji="0" lang="en-GB" altLang="en-US" sz="1600" b="0" i="0" u="none" strike="noStrike" kern="0" cap="none" spc="0" normalizeH="0" baseline="0" noProof="0" dirty="0">
                <a:ln>
                  <a:noFill/>
                </a:ln>
                <a:solidFill>
                  <a:srgbClr val="071D49"/>
                </a:solidFill>
                <a:effectLst>
                  <a:glow rad="342900">
                    <a:schemeClr val="bg1">
                      <a:alpha val="10000"/>
                    </a:schemeClr>
                  </a:glow>
                </a:effectLst>
                <a:uLnTx/>
                <a:uFillTx/>
                <a:latin typeface="+mn-lt"/>
              </a:rPr>
              <a:t>First ART to prevent HIV-1 attachment </a:t>
            </a:r>
            <a:br>
              <a:rPr kumimoji="0" lang="en-GB" altLang="en-US" sz="1600" b="0" i="0" u="none" strike="noStrike" kern="0" cap="none" spc="0" normalizeH="0" baseline="0" noProof="0" dirty="0">
                <a:ln>
                  <a:noFill/>
                </a:ln>
                <a:solidFill>
                  <a:srgbClr val="071D49"/>
                </a:solidFill>
                <a:effectLst>
                  <a:glow rad="342900">
                    <a:schemeClr val="bg1">
                      <a:alpha val="10000"/>
                    </a:schemeClr>
                  </a:glow>
                </a:effectLst>
                <a:uLnTx/>
                <a:uFillTx/>
                <a:latin typeface="+mn-lt"/>
              </a:rPr>
            </a:br>
            <a:r>
              <a:rPr kumimoji="0" lang="en-GB" altLang="en-US" sz="1600" b="0" i="0" u="none" strike="noStrike" kern="0" cap="none" spc="0" normalizeH="0" baseline="0" noProof="0" dirty="0">
                <a:ln>
                  <a:noFill/>
                </a:ln>
                <a:solidFill>
                  <a:srgbClr val="071D49"/>
                </a:solidFill>
                <a:effectLst>
                  <a:glow rad="342900">
                    <a:schemeClr val="bg1">
                      <a:alpha val="10000"/>
                    </a:schemeClr>
                  </a:glow>
                </a:effectLst>
                <a:uLnTx/>
                <a:uFillTx/>
                <a:latin typeface="+mn-lt"/>
              </a:rPr>
              <a:t>to CD4+ T</a:t>
            </a:r>
            <a:r>
              <a:rPr kumimoji="0" lang="en-GB" altLang="en-US" sz="1600" b="0" i="0" u="none" strike="noStrike" kern="0" cap="none" spc="0" normalizeH="0" noProof="0" dirty="0">
                <a:ln>
                  <a:noFill/>
                </a:ln>
                <a:solidFill>
                  <a:srgbClr val="071D49"/>
                </a:solidFill>
                <a:effectLst>
                  <a:glow rad="342900">
                    <a:schemeClr val="bg1">
                      <a:alpha val="10000"/>
                    </a:schemeClr>
                  </a:glow>
                </a:effectLst>
                <a:uLnTx/>
                <a:uFillTx/>
                <a:latin typeface="+mn-lt"/>
              </a:rPr>
              <a:t> </a:t>
            </a:r>
            <a:r>
              <a:rPr kumimoji="0" lang="en-GB" altLang="en-US" sz="1600" b="0" i="0" u="none" strike="noStrike" kern="0" cap="none" spc="0" normalizeH="0" baseline="0" noProof="0" dirty="0">
                <a:ln>
                  <a:noFill/>
                </a:ln>
                <a:solidFill>
                  <a:srgbClr val="071D49"/>
                </a:solidFill>
                <a:effectLst>
                  <a:glow rad="342900">
                    <a:schemeClr val="bg1">
                      <a:alpha val="10000"/>
                    </a:schemeClr>
                  </a:glow>
                </a:effectLst>
                <a:uLnTx/>
                <a:uFillTx/>
                <a:latin typeface="+mn-lt"/>
              </a:rPr>
              <a:t>cells, protecting CD4+ T cells </a:t>
            </a:r>
            <a:br>
              <a:rPr kumimoji="0" lang="en-GB" altLang="en-US" sz="1600" b="0" i="0" u="none" strike="noStrike" kern="0" cap="none" spc="0" normalizeH="0" baseline="0" noProof="0" dirty="0">
                <a:ln>
                  <a:noFill/>
                </a:ln>
                <a:solidFill>
                  <a:srgbClr val="071D49"/>
                </a:solidFill>
                <a:effectLst>
                  <a:glow rad="342900">
                    <a:schemeClr val="bg1">
                      <a:alpha val="10000"/>
                    </a:schemeClr>
                  </a:glow>
                </a:effectLst>
                <a:uLnTx/>
                <a:uFillTx/>
                <a:latin typeface="+mn-lt"/>
              </a:rPr>
            </a:br>
            <a:r>
              <a:rPr kumimoji="0" lang="en-GB" altLang="en-US" sz="1600" b="0" i="0" u="none" strike="noStrike" kern="0" cap="none" spc="0" normalizeH="0" baseline="0" noProof="0" dirty="0">
                <a:ln>
                  <a:noFill/>
                </a:ln>
                <a:solidFill>
                  <a:srgbClr val="071D49"/>
                </a:solidFill>
                <a:effectLst>
                  <a:glow rad="342900">
                    <a:schemeClr val="bg1">
                      <a:alpha val="10000"/>
                    </a:schemeClr>
                  </a:glow>
                </a:effectLst>
                <a:uLnTx/>
                <a:uFillTx/>
                <a:latin typeface="+mn-lt"/>
              </a:rPr>
              <a:t>and other immune</a:t>
            </a:r>
            <a:r>
              <a:rPr kumimoji="0" lang="en-GB" altLang="en-US" sz="1600" b="0" i="0" u="none" strike="noStrike" kern="0" cap="none" spc="0" normalizeH="0" noProof="0" dirty="0">
                <a:ln>
                  <a:noFill/>
                </a:ln>
                <a:solidFill>
                  <a:srgbClr val="071D49"/>
                </a:solidFill>
                <a:effectLst>
                  <a:glow rad="342900">
                    <a:schemeClr val="bg1">
                      <a:alpha val="10000"/>
                    </a:schemeClr>
                  </a:glow>
                </a:effectLst>
                <a:uLnTx/>
                <a:uFillTx/>
                <a:latin typeface="+mn-lt"/>
              </a:rPr>
              <a:t> </a:t>
            </a:r>
            <a:r>
              <a:rPr kumimoji="0" lang="en-GB" altLang="en-US" sz="1600" b="0" i="0" u="none" strike="noStrike" kern="0" cap="none" spc="0" normalizeH="0" baseline="0" noProof="0" dirty="0">
                <a:ln>
                  <a:noFill/>
                </a:ln>
                <a:solidFill>
                  <a:srgbClr val="071D49"/>
                </a:solidFill>
                <a:effectLst>
                  <a:glow rad="342900">
                    <a:schemeClr val="bg1">
                      <a:alpha val="10000"/>
                    </a:schemeClr>
                  </a:glow>
                </a:effectLst>
                <a:uLnTx/>
                <a:uFillTx/>
                <a:latin typeface="+mn-lt"/>
              </a:rPr>
              <a:t>cells</a:t>
            </a:r>
            <a:r>
              <a:rPr lang="en-US" altLang="en-US" sz="1600" b="0" kern="0" baseline="30000" dirty="0">
                <a:solidFill>
                  <a:srgbClr val="071D49"/>
                </a:solidFill>
                <a:effectLst>
                  <a:glow rad="342900">
                    <a:schemeClr val="bg1">
                      <a:alpha val="10000"/>
                    </a:schemeClr>
                  </a:glow>
                </a:effectLst>
              </a:rPr>
              <a:t>1</a:t>
            </a:r>
            <a:endParaRPr kumimoji="0" lang="en-GB" altLang="en-US" sz="1600" b="0" i="0" u="none" strike="noStrike" kern="0" cap="none" spc="0" normalizeH="0" baseline="0" noProof="0" dirty="0">
              <a:ln>
                <a:noFill/>
              </a:ln>
              <a:solidFill>
                <a:srgbClr val="071D49"/>
              </a:solidFill>
              <a:effectLst>
                <a:glow rad="342900">
                  <a:schemeClr val="bg1">
                    <a:alpha val="10000"/>
                  </a:schemeClr>
                </a:glow>
              </a:effectLst>
              <a:uLnTx/>
              <a:uFillTx/>
              <a:latin typeface="+mn-lt"/>
            </a:endParaRPr>
          </a:p>
        </p:txBody>
      </p:sp>
      <p:grpSp>
        <p:nvGrpSpPr>
          <p:cNvPr id="30" name="Group 29">
            <a:extLst>
              <a:ext uri="{FF2B5EF4-FFF2-40B4-BE49-F238E27FC236}">
                <a16:creationId xmlns:a16="http://schemas.microsoft.com/office/drawing/2014/main" id="{F28B22F9-0C8B-4801-A012-7D8D130F23AA}"/>
              </a:ext>
            </a:extLst>
          </p:cNvPr>
          <p:cNvGrpSpPr/>
          <p:nvPr/>
        </p:nvGrpSpPr>
        <p:grpSpPr>
          <a:xfrm>
            <a:off x="803275" y="1374507"/>
            <a:ext cx="748172" cy="748172"/>
            <a:chOff x="1292003" y="959620"/>
            <a:chExt cx="576452" cy="576452"/>
          </a:xfrm>
        </p:grpSpPr>
        <p:sp>
          <p:nvSpPr>
            <p:cNvPr id="6" name="Oval 5">
              <a:extLst>
                <a:ext uri="{FF2B5EF4-FFF2-40B4-BE49-F238E27FC236}">
                  <a16:creationId xmlns:a16="http://schemas.microsoft.com/office/drawing/2014/main" id="{F9A5D92C-63A9-4362-B984-5F12DE914EEA}"/>
                </a:ext>
              </a:extLst>
            </p:cNvPr>
            <p:cNvSpPr/>
            <p:nvPr/>
          </p:nvSpPr>
          <p:spPr>
            <a:xfrm>
              <a:off x="1292003" y="959620"/>
              <a:ext cx="576452" cy="576452"/>
            </a:xfrm>
            <a:prstGeom prst="ellipse">
              <a:avLst/>
            </a:prstGeom>
            <a:solidFill>
              <a:srgbClr val="60A389">
                <a:alpha val="5000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Group 26">
              <a:extLst>
                <a:ext uri="{FF2B5EF4-FFF2-40B4-BE49-F238E27FC236}">
                  <a16:creationId xmlns:a16="http://schemas.microsoft.com/office/drawing/2014/main" id="{0F77641D-BC1B-4BC6-869A-255891A29431}"/>
                </a:ext>
              </a:extLst>
            </p:cNvPr>
            <p:cNvGrpSpPr/>
            <p:nvPr/>
          </p:nvGrpSpPr>
          <p:grpSpPr>
            <a:xfrm>
              <a:off x="1401299" y="1094740"/>
              <a:ext cx="366788" cy="308552"/>
              <a:chOff x="3314700" y="2755314"/>
              <a:chExt cx="1607800" cy="1352531"/>
            </a:xfrm>
          </p:grpSpPr>
          <p:sp>
            <p:nvSpPr>
              <p:cNvPr id="7" name="Freeform: Shape 6">
                <a:extLst>
                  <a:ext uri="{FF2B5EF4-FFF2-40B4-BE49-F238E27FC236}">
                    <a16:creationId xmlns:a16="http://schemas.microsoft.com/office/drawing/2014/main" id="{69994A1E-4BB0-407C-874D-2A3216244074}"/>
                  </a:ext>
                </a:extLst>
              </p:cNvPr>
              <p:cNvSpPr/>
              <p:nvPr/>
            </p:nvSpPr>
            <p:spPr>
              <a:xfrm>
                <a:off x="3630453" y="3419855"/>
                <a:ext cx="372237" cy="372237"/>
              </a:xfrm>
              <a:custGeom>
                <a:avLst/>
                <a:gdLst>
                  <a:gd name="connsiteX0" fmla="*/ 342138 w 372237"/>
                  <a:gd name="connsiteY0" fmla="*/ 84582 h 372237"/>
                  <a:gd name="connsiteX1" fmla="*/ 368236 w 372237"/>
                  <a:gd name="connsiteY1" fmla="*/ 147638 h 372237"/>
                  <a:gd name="connsiteX2" fmla="*/ 372237 w 372237"/>
                  <a:gd name="connsiteY2" fmla="*/ 186119 h 372237"/>
                  <a:gd name="connsiteX3" fmla="*/ 368236 w 372237"/>
                  <a:gd name="connsiteY3" fmla="*/ 224600 h 372237"/>
                  <a:gd name="connsiteX4" fmla="*/ 342138 w 372237"/>
                  <a:gd name="connsiteY4" fmla="*/ 287655 h 372237"/>
                  <a:gd name="connsiteX5" fmla="*/ 287655 w 372237"/>
                  <a:gd name="connsiteY5" fmla="*/ 342138 h 372237"/>
                  <a:gd name="connsiteX6" fmla="*/ 224599 w 372237"/>
                  <a:gd name="connsiteY6" fmla="*/ 368236 h 372237"/>
                  <a:gd name="connsiteX7" fmla="*/ 186118 w 372237"/>
                  <a:gd name="connsiteY7" fmla="*/ 372237 h 372237"/>
                  <a:gd name="connsiteX8" fmla="*/ 147638 w 372237"/>
                  <a:gd name="connsiteY8" fmla="*/ 368236 h 372237"/>
                  <a:gd name="connsiteX9" fmla="*/ 84582 w 372237"/>
                  <a:gd name="connsiteY9" fmla="*/ 342138 h 372237"/>
                  <a:gd name="connsiteX10" fmla="*/ 30099 w 372237"/>
                  <a:gd name="connsiteY10" fmla="*/ 287655 h 372237"/>
                  <a:gd name="connsiteX11" fmla="*/ 4000 w 372237"/>
                  <a:gd name="connsiteY11" fmla="*/ 224600 h 372237"/>
                  <a:gd name="connsiteX12" fmla="*/ 0 w 372237"/>
                  <a:gd name="connsiteY12" fmla="*/ 186119 h 372237"/>
                  <a:gd name="connsiteX13" fmla="*/ 4000 w 372237"/>
                  <a:gd name="connsiteY13" fmla="*/ 147638 h 372237"/>
                  <a:gd name="connsiteX14" fmla="*/ 30099 w 372237"/>
                  <a:gd name="connsiteY14" fmla="*/ 84582 h 372237"/>
                  <a:gd name="connsiteX15" fmla="*/ 84582 w 372237"/>
                  <a:gd name="connsiteY15" fmla="*/ 30099 h 372237"/>
                  <a:gd name="connsiteX16" fmla="*/ 147638 w 372237"/>
                  <a:gd name="connsiteY16" fmla="*/ 4000 h 372237"/>
                  <a:gd name="connsiteX17" fmla="*/ 186118 w 372237"/>
                  <a:gd name="connsiteY17" fmla="*/ 0 h 372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2237" h="372237">
                    <a:moveTo>
                      <a:pt x="342138" y="84582"/>
                    </a:moveTo>
                    <a:cubicBezTo>
                      <a:pt x="354521" y="103537"/>
                      <a:pt x="363474" y="124873"/>
                      <a:pt x="368236" y="147638"/>
                    </a:cubicBezTo>
                    <a:cubicBezTo>
                      <a:pt x="370903" y="160020"/>
                      <a:pt x="372237" y="172879"/>
                      <a:pt x="372237" y="186119"/>
                    </a:cubicBezTo>
                    <a:cubicBezTo>
                      <a:pt x="372237" y="199358"/>
                      <a:pt x="370903" y="212217"/>
                      <a:pt x="368236" y="224600"/>
                    </a:cubicBezTo>
                    <a:cubicBezTo>
                      <a:pt x="363474" y="247364"/>
                      <a:pt x="354521" y="268700"/>
                      <a:pt x="342138" y="287655"/>
                    </a:cubicBezTo>
                    <a:cubicBezTo>
                      <a:pt x="328041" y="309277"/>
                      <a:pt x="309467" y="328041"/>
                      <a:pt x="287655" y="342138"/>
                    </a:cubicBezTo>
                    <a:cubicBezTo>
                      <a:pt x="268700" y="354521"/>
                      <a:pt x="247460" y="363474"/>
                      <a:pt x="224599" y="368236"/>
                    </a:cubicBezTo>
                    <a:cubicBezTo>
                      <a:pt x="212217" y="370904"/>
                      <a:pt x="199358" y="372237"/>
                      <a:pt x="186118" y="372237"/>
                    </a:cubicBezTo>
                    <a:cubicBezTo>
                      <a:pt x="172879" y="372237"/>
                      <a:pt x="160020" y="370904"/>
                      <a:pt x="147638" y="368236"/>
                    </a:cubicBezTo>
                    <a:cubicBezTo>
                      <a:pt x="124777" y="363474"/>
                      <a:pt x="103537" y="354521"/>
                      <a:pt x="84582" y="342138"/>
                    </a:cubicBezTo>
                    <a:cubicBezTo>
                      <a:pt x="62770" y="328041"/>
                      <a:pt x="44196" y="309277"/>
                      <a:pt x="30099" y="287655"/>
                    </a:cubicBezTo>
                    <a:cubicBezTo>
                      <a:pt x="17716" y="268700"/>
                      <a:pt x="8763" y="247364"/>
                      <a:pt x="4000" y="224600"/>
                    </a:cubicBezTo>
                    <a:cubicBezTo>
                      <a:pt x="1333" y="212217"/>
                      <a:pt x="0" y="199358"/>
                      <a:pt x="0" y="186119"/>
                    </a:cubicBezTo>
                    <a:cubicBezTo>
                      <a:pt x="0" y="172879"/>
                      <a:pt x="1333" y="160020"/>
                      <a:pt x="4000" y="147638"/>
                    </a:cubicBezTo>
                    <a:cubicBezTo>
                      <a:pt x="8763" y="124873"/>
                      <a:pt x="17716" y="103537"/>
                      <a:pt x="30099" y="84582"/>
                    </a:cubicBezTo>
                    <a:cubicBezTo>
                      <a:pt x="44196" y="62960"/>
                      <a:pt x="62770" y="44196"/>
                      <a:pt x="84582" y="30099"/>
                    </a:cubicBezTo>
                    <a:cubicBezTo>
                      <a:pt x="103537" y="17717"/>
                      <a:pt x="124777" y="8763"/>
                      <a:pt x="147638" y="4000"/>
                    </a:cubicBezTo>
                    <a:cubicBezTo>
                      <a:pt x="160020" y="1333"/>
                      <a:pt x="172879" y="0"/>
                      <a:pt x="186118" y="0"/>
                    </a:cubicBezTo>
                  </a:path>
                </a:pathLst>
              </a:custGeom>
              <a:noFill/>
              <a:ln w="12700" cap="flat">
                <a:solidFill>
                  <a:schemeClr val="bg1"/>
                </a:solidFill>
                <a:prstDash val="solid"/>
                <a:miter/>
              </a:ln>
            </p:spPr>
            <p:txBody>
              <a:bodyPr rtlCol="0" anchor="ctr"/>
              <a:lstStyle/>
              <a:p>
                <a:endParaRPr lang="en-GB" dirty="0"/>
              </a:p>
            </p:txBody>
          </p:sp>
          <p:sp>
            <p:nvSpPr>
              <p:cNvPr id="8" name="Freeform: Shape 7">
                <a:extLst>
                  <a:ext uri="{FF2B5EF4-FFF2-40B4-BE49-F238E27FC236}">
                    <a16:creationId xmlns:a16="http://schemas.microsoft.com/office/drawing/2014/main" id="{7F0DD73A-FEC5-44BB-9EA3-C34296BEC658}"/>
                  </a:ext>
                </a:extLst>
              </p:cNvPr>
              <p:cNvSpPr/>
              <p:nvPr/>
            </p:nvSpPr>
            <p:spPr>
              <a:xfrm>
                <a:off x="3314700" y="3104101"/>
                <a:ext cx="1003744" cy="1003744"/>
              </a:xfrm>
              <a:custGeom>
                <a:avLst/>
                <a:gdLst>
                  <a:gd name="connsiteX0" fmla="*/ 1003745 w 1003744"/>
                  <a:gd name="connsiteY0" fmla="*/ 464915 h 1003744"/>
                  <a:gd name="connsiteX1" fmla="*/ 1003745 w 1003744"/>
                  <a:gd name="connsiteY1" fmla="*/ 538829 h 1003744"/>
                  <a:gd name="connsiteX2" fmla="*/ 952786 w 1003744"/>
                  <a:gd name="connsiteY2" fmla="*/ 589788 h 1003744"/>
                  <a:gd name="connsiteX3" fmla="*/ 849440 w 1003744"/>
                  <a:gd name="connsiteY3" fmla="*/ 589788 h 1003744"/>
                  <a:gd name="connsiteX4" fmla="*/ 809815 w 1003744"/>
                  <a:gd name="connsiteY4" fmla="*/ 685419 h 1003744"/>
                  <a:gd name="connsiteX5" fmla="*/ 882968 w 1003744"/>
                  <a:gd name="connsiteY5" fmla="*/ 758571 h 1003744"/>
                  <a:gd name="connsiteX6" fmla="*/ 882968 w 1003744"/>
                  <a:gd name="connsiteY6" fmla="*/ 830580 h 1003744"/>
                  <a:gd name="connsiteX7" fmla="*/ 830580 w 1003744"/>
                  <a:gd name="connsiteY7" fmla="*/ 882968 h 1003744"/>
                  <a:gd name="connsiteX8" fmla="*/ 758571 w 1003744"/>
                  <a:gd name="connsiteY8" fmla="*/ 882968 h 1003744"/>
                  <a:gd name="connsiteX9" fmla="*/ 685419 w 1003744"/>
                  <a:gd name="connsiteY9" fmla="*/ 809816 h 1003744"/>
                  <a:gd name="connsiteX10" fmla="*/ 589788 w 1003744"/>
                  <a:gd name="connsiteY10" fmla="*/ 849440 h 1003744"/>
                  <a:gd name="connsiteX11" fmla="*/ 589788 w 1003744"/>
                  <a:gd name="connsiteY11" fmla="*/ 952786 h 1003744"/>
                  <a:gd name="connsiteX12" fmla="*/ 538829 w 1003744"/>
                  <a:gd name="connsiteY12" fmla="*/ 1003745 h 1003744"/>
                  <a:gd name="connsiteX13" fmla="*/ 464915 w 1003744"/>
                  <a:gd name="connsiteY13" fmla="*/ 1003745 h 1003744"/>
                  <a:gd name="connsiteX14" fmla="*/ 413957 w 1003744"/>
                  <a:gd name="connsiteY14" fmla="*/ 952786 h 1003744"/>
                  <a:gd name="connsiteX15" fmla="*/ 413957 w 1003744"/>
                  <a:gd name="connsiteY15" fmla="*/ 849440 h 1003744"/>
                  <a:gd name="connsiteX16" fmla="*/ 318325 w 1003744"/>
                  <a:gd name="connsiteY16" fmla="*/ 809816 h 1003744"/>
                  <a:gd name="connsiteX17" fmla="*/ 245174 w 1003744"/>
                  <a:gd name="connsiteY17" fmla="*/ 882968 h 1003744"/>
                  <a:gd name="connsiteX18" fmla="*/ 173165 w 1003744"/>
                  <a:gd name="connsiteY18" fmla="*/ 882968 h 1003744"/>
                  <a:gd name="connsiteX19" fmla="*/ 120777 w 1003744"/>
                  <a:gd name="connsiteY19" fmla="*/ 830580 h 1003744"/>
                  <a:gd name="connsiteX20" fmla="*/ 120777 w 1003744"/>
                  <a:gd name="connsiteY20" fmla="*/ 758571 h 1003744"/>
                  <a:gd name="connsiteX21" fmla="*/ 193929 w 1003744"/>
                  <a:gd name="connsiteY21" fmla="*/ 685419 h 1003744"/>
                  <a:gd name="connsiteX22" fmla="*/ 154305 w 1003744"/>
                  <a:gd name="connsiteY22" fmla="*/ 589788 h 1003744"/>
                  <a:gd name="connsiteX23" fmla="*/ 50959 w 1003744"/>
                  <a:gd name="connsiteY23" fmla="*/ 589788 h 1003744"/>
                  <a:gd name="connsiteX24" fmla="*/ 0 w 1003744"/>
                  <a:gd name="connsiteY24" fmla="*/ 538829 h 1003744"/>
                  <a:gd name="connsiteX25" fmla="*/ 0 w 1003744"/>
                  <a:gd name="connsiteY25" fmla="*/ 464915 h 1003744"/>
                  <a:gd name="connsiteX26" fmla="*/ 50959 w 1003744"/>
                  <a:gd name="connsiteY26" fmla="*/ 413957 h 1003744"/>
                  <a:gd name="connsiteX27" fmla="*/ 154305 w 1003744"/>
                  <a:gd name="connsiteY27" fmla="*/ 413957 h 1003744"/>
                  <a:gd name="connsiteX28" fmla="*/ 193929 w 1003744"/>
                  <a:gd name="connsiteY28" fmla="*/ 318325 h 1003744"/>
                  <a:gd name="connsiteX29" fmla="*/ 120777 w 1003744"/>
                  <a:gd name="connsiteY29" fmla="*/ 245173 h 1003744"/>
                  <a:gd name="connsiteX30" fmla="*/ 120777 w 1003744"/>
                  <a:gd name="connsiteY30" fmla="*/ 173165 h 1003744"/>
                  <a:gd name="connsiteX31" fmla="*/ 173165 w 1003744"/>
                  <a:gd name="connsiteY31" fmla="*/ 120777 h 1003744"/>
                  <a:gd name="connsiteX32" fmla="*/ 245174 w 1003744"/>
                  <a:gd name="connsiteY32" fmla="*/ 120777 h 1003744"/>
                  <a:gd name="connsiteX33" fmla="*/ 318325 w 1003744"/>
                  <a:gd name="connsiteY33" fmla="*/ 193929 h 1003744"/>
                  <a:gd name="connsiteX34" fmla="*/ 413957 w 1003744"/>
                  <a:gd name="connsiteY34" fmla="*/ 154305 h 1003744"/>
                  <a:gd name="connsiteX35" fmla="*/ 413957 w 1003744"/>
                  <a:gd name="connsiteY35" fmla="*/ 50959 h 1003744"/>
                  <a:gd name="connsiteX36" fmla="*/ 464915 w 1003744"/>
                  <a:gd name="connsiteY36" fmla="*/ 0 h 1003744"/>
                  <a:gd name="connsiteX37" fmla="*/ 538829 w 1003744"/>
                  <a:gd name="connsiteY37" fmla="*/ 0 h 1003744"/>
                  <a:gd name="connsiteX38" fmla="*/ 589788 w 1003744"/>
                  <a:gd name="connsiteY38" fmla="*/ 50959 h 1003744"/>
                  <a:gd name="connsiteX39" fmla="*/ 589788 w 1003744"/>
                  <a:gd name="connsiteY39" fmla="*/ 154305 h 1003744"/>
                  <a:gd name="connsiteX40" fmla="*/ 685419 w 1003744"/>
                  <a:gd name="connsiteY40" fmla="*/ 193929 h 1003744"/>
                  <a:gd name="connsiteX41" fmla="*/ 758571 w 1003744"/>
                  <a:gd name="connsiteY41" fmla="*/ 120777 h 1003744"/>
                  <a:gd name="connsiteX42" fmla="*/ 830580 w 1003744"/>
                  <a:gd name="connsiteY42" fmla="*/ 120777 h 1003744"/>
                  <a:gd name="connsiteX43" fmla="*/ 882968 w 1003744"/>
                  <a:gd name="connsiteY43" fmla="*/ 173165 h 1003744"/>
                  <a:gd name="connsiteX44" fmla="*/ 882968 w 1003744"/>
                  <a:gd name="connsiteY44" fmla="*/ 245173 h 1003744"/>
                  <a:gd name="connsiteX45" fmla="*/ 809815 w 1003744"/>
                  <a:gd name="connsiteY45" fmla="*/ 318325 h 1003744"/>
                  <a:gd name="connsiteX46" fmla="*/ 849440 w 1003744"/>
                  <a:gd name="connsiteY46" fmla="*/ 413957 h 1003744"/>
                  <a:gd name="connsiteX47" fmla="*/ 952786 w 1003744"/>
                  <a:gd name="connsiteY47" fmla="*/ 413957 h 1003744"/>
                  <a:gd name="connsiteX48" fmla="*/ 1003745 w 1003744"/>
                  <a:gd name="connsiteY48" fmla="*/ 464915 h 100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03744" h="1003744">
                    <a:moveTo>
                      <a:pt x="1003745" y="464915"/>
                    </a:moveTo>
                    <a:lnTo>
                      <a:pt x="1003745" y="538829"/>
                    </a:lnTo>
                    <a:cubicBezTo>
                      <a:pt x="1003745" y="567023"/>
                      <a:pt x="980980" y="589788"/>
                      <a:pt x="952786" y="589788"/>
                    </a:cubicBezTo>
                    <a:lnTo>
                      <a:pt x="849440" y="589788"/>
                    </a:lnTo>
                    <a:cubicBezTo>
                      <a:pt x="840867" y="623888"/>
                      <a:pt x="827342" y="656082"/>
                      <a:pt x="809815" y="685419"/>
                    </a:cubicBezTo>
                    <a:lnTo>
                      <a:pt x="882968" y="758571"/>
                    </a:lnTo>
                    <a:cubicBezTo>
                      <a:pt x="902875" y="778478"/>
                      <a:pt x="902875" y="810673"/>
                      <a:pt x="882968" y="830580"/>
                    </a:cubicBezTo>
                    <a:lnTo>
                      <a:pt x="830580" y="882968"/>
                    </a:lnTo>
                    <a:cubicBezTo>
                      <a:pt x="810673" y="902875"/>
                      <a:pt x="778478" y="902875"/>
                      <a:pt x="758571" y="882968"/>
                    </a:cubicBezTo>
                    <a:lnTo>
                      <a:pt x="685419" y="809816"/>
                    </a:lnTo>
                    <a:cubicBezTo>
                      <a:pt x="656082" y="827342"/>
                      <a:pt x="623888" y="840867"/>
                      <a:pt x="589788" y="849440"/>
                    </a:cubicBezTo>
                    <a:lnTo>
                      <a:pt x="589788" y="952786"/>
                    </a:lnTo>
                    <a:cubicBezTo>
                      <a:pt x="589788" y="980980"/>
                      <a:pt x="567023" y="1003745"/>
                      <a:pt x="538829" y="1003745"/>
                    </a:cubicBezTo>
                    <a:lnTo>
                      <a:pt x="464915" y="1003745"/>
                    </a:lnTo>
                    <a:cubicBezTo>
                      <a:pt x="436721" y="1003745"/>
                      <a:pt x="413957" y="980980"/>
                      <a:pt x="413957" y="952786"/>
                    </a:cubicBezTo>
                    <a:lnTo>
                      <a:pt x="413957" y="849440"/>
                    </a:lnTo>
                    <a:cubicBezTo>
                      <a:pt x="379857" y="840867"/>
                      <a:pt x="347663" y="827342"/>
                      <a:pt x="318325" y="809816"/>
                    </a:cubicBezTo>
                    <a:lnTo>
                      <a:pt x="245174" y="882968"/>
                    </a:lnTo>
                    <a:cubicBezTo>
                      <a:pt x="225266" y="902875"/>
                      <a:pt x="193072" y="902875"/>
                      <a:pt x="173165" y="882968"/>
                    </a:cubicBezTo>
                    <a:lnTo>
                      <a:pt x="120777" y="830580"/>
                    </a:lnTo>
                    <a:cubicBezTo>
                      <a:pt x="100870" y="810673"/>
                      <a:pt x="100870" y="778478"/>
                      <a:pt x="120777" y="758571"/>
                    </a:cubicBezTo>
                    <a:lnTo>
                      <a:pt x="193929" y="685419"/>
                    </a:lnTo>
                    <a:cubicBezTo>
                      <a:pt x="176403" y="656082"/>
                      <a:pt x="162878" y="623888"/>
                      <a:pt x="154305" y="589788"/>
                    </a:cubicBezTo>
                    <a:lnTo>
                      <a:pt x="50959" y="589788"/>
                    </a:lnTo>
                    <a:cubicBezTo>
                      <a:pt x="22765" y="589788"/>
                      <a:pt x="0" y="567023"/>
                      <a:pt x="0" y="538829"/>
                    </a:cubicBezTo>
                    <a:lnTo>
                      <a:pt x="0" y="464915"/>
                    </a:lnTo>
                    <a:cubicBezTo>
                      <a:pt x="0" y="436721"/>
                      <a:pt x="22765" y="413957"/>
                      <a:pt x="50959" y="413957"/>
                    </a:cubicBezTo>
                    <a:lnTo>
                      <a:pt x="154305" y="413957"/>
                    </a:lnTo>
                    <a:cubicBezTo>
                      <a:pt x="162878" y="379857"/>
                      <a:pt x="176403" y="347663"/>
                      <a:pt x="193929" y="318325"/>
                    </a:cubicBezTo>
                    <a:lnTo>
                      <a:pt x="120777" y="245173"/>
                    </a:lnTo>
                    <a:cubicBezTo>
                      <a:pt x="100870" y="225266"/>
                      <a:pt x="100870" y="193072"/>
                      <a:pt x="120777" y="173165"/>
                    </a:cubicBezTo>
                    <a:lnTo>
                      <a:pt x="173165" y="120777"/>
                    </a:lnTo>
                    <a:cubicBezTo>
                      <a:pt x="193072" y="100870"/>
                      <a:pt x="225266" y="100870"/>
                      <a:pt x="245174" y="120777"/>
                    </a:cubicBezTo>
                    <a:lnTo>
                      <a:pt x="318325" y="193929"/>
                    </a:lnTo>
                    <a:cubicBezTo>
                      <a:pt x="347663" y="176403"/>
                      <a:pt x="379857" y="162878"/>
                      <a:pt x="413957" y="154305"/>
                    </a:cubicBezTo>
                    <a:lnTo>
                      <a:pt x="413957" y="50959"/>
                    </a:lnTo>
                    <a:cubicBezTo>
                      <a:pt x="413957" y="22765"/>
                      <a:pt x="436721" y="0"/>
                      <a:pt x="464915" y="0"/>
                    </a:cubicBezTo>
                    <a:lnTo>
                      <a:pt x="538829" y="0"/>
                    </a:lnTo>
                    <a:cubicBezTo>
                      <a:pt x="567023" y="0"/>
                      <a:pt x="589788" y="22765"/>
                      <a:pt x="589788" y="50959"/>
                    </a:cubicBezTo>
                    <a:lnTo>
                      <a:pt x="589788" y="154305"/>
                    </a:lnTo>
                    <a:cubicBezTo>
                      <a:pt x="623888" y="162878"/>
                      <a:pt x="656082" y="176403"/>
                      <a:pt x="685419" y="193929"/>
                    </a:cubicBezTo>
                    <a:lnTo>
                      <a:pt x="758571" y="120777"/>
                    </a:lnTo>
                    <a:cubicBezTo>
                      <a:pt x="778478" y="100870"/>
                      <a:pt x="810673" y="100870"/>
                      <a:pt x="830580" y="120777"/>
                    </a:cubicBezTo>
                    <a:lnTo>
                      <a:pt x="882968" y="173165"/>
                    </a:lnTo>
                    <a:cubicBezTo>
                      <a:pt x="902875" y="193072"/>
                      <a:pt x="902875" y="225266"/>
                      <a:pt x="882968" y="245173"/>
                    </a:cubicBezTo>
                    <a:lnTo>
                      <a:pt x="809815" y="318325"/>
                    </a:lnTo>
                    <a:cubicBezTo>
                      <a:pt x="827342" y="347663"/>
                      <a:pt x="840867" y="379857"/>
                      <a:pt x="849440" y="413957"/>
                    </a:cubicBezTo>
                    <a:lnTo>
                      <a:pt x="952786" y="413957"/>
                    </a:lnTo>
                    <a:cubicBezTo>
                      <a:pt x="980980" y="413957"/>
                      <a:pt x="1003745" y="436721"/>
                      <a:pt x="1003745" y="464915"/>
                    </a:cubicBezTo>
                    <a:close/>
                  </a:path>
                </a:pathLst>
              </a:custGeom>
              <a:noFill/>
              <a:ln w="12700" cap="flat">
                <a:solidFill>
                  <a:schemeClr val="bg1"/>
                </a:solidFill>
                <a:prstDash val="solid"/>
                <a:miter/>
              </a:ln>
            </p:spPr>
            <p:txBody>
              <a:bodyPr rtlCol="0" anchor="ctr"/>
              <a:lstStyle/>
              <a:p>
                <a:endParaRPr lang="en-GB" dirty="0"/>
              </a:p>
            </p:txBody>
          </p:sp>
          <p:sp>
            <p:nvSpPr>
              <p:cNvPr id="9" name="Freeform: Shape 8">
                <a:extLst>
                  <a:ext uri="{FF2B5EF4-FFF2-40B4-BE49-F238E27FC236}">
                    <a16:creationId xmlns:a16="http://schemas.microsoft.com/office/drawing/2014/main" id="{82616067-3DF2-42AC-95B2-B3D3D47CB0ED}"/>
                  </a:ext>
                </a:extLst>
              </p:cNvPr>
              <p:cNvSpPr/>
              <p:nvPr/>
            </p:nvSpPr>
            <p:spPr>
              <a:xfrm>
                <a:off x="4476544" y="2998729"/>
                <a:ext cx="200412" cy="202131"/>
              </a:xfrm>
              <a:custGeom>
                <a:avLst/>
                <a:gdLst>
                  <a:gd name="connsiteX0" fmla="*/ 253140 w 253140"/>
                  <a:gd name="connsiteY0" fmla="*/ 150850 h 255313"/>
                  <a:gd name="connsiteX1" fmla="*/ 236376 w 253140"/>
                  <a:gd name="connsiteY1" fmla="*/ 194475 h 255313"/>
                  <a:gd name="connsiteX2" fmla="*/ 220184 w 253140"/>
                  <a:gd name="connsiteY2" fmla="*/ 215525 h 255313"/>
                  <a:gd name="connsiteX3" fmla="*/ 199991 w 253140"/>
                  <a:gd name="connsiteY3" fmla="*/ 232765 h 255313"/>
                  <a:gd name="connsiteX4" fmla="*/ 157224 w 253140"/>
                  <a:gd name="connsiteY4" fmla="*/ 251815 h 255313"/>
                  <a:gd name="connsiteX5" fmla="*/ 104455 w 253140"/>
                  <a:gd name="connsiteY5" fmla="*/ 253149 h 255313"/>
                  <a:gd name="connsiteX6" fmla="*/ 60830 w 253140"/>
                  <a:gd name="connsiteY6" fmla="*/ 236385 h 255313"/>
                  <a:gd name="connsiteX7" fmla="*/ 39780 w 253140"/>
                  <a:gd name="connsiteY7" fmla="*/ 220192 h 255313"/>
                  <a:gd name="connsiteX8" fmla="*/ 22540 w 253140"/>
                  <a:gd name="connsiteY8" fmla="*/ 199999 h 255313"/>
                  <a:gd name="connsiteX9" fmla="*/ 3490 w 253140"/>
                  <a:gd name="connsiteY9" fmla="*/ 157232 h 255313"/>
                  <a:gd name="connsiteX10" fmla="*/ 2156 w 253140"/>
                  <a:gd name="connsiteY10" fmla="*/ 104463 h 255313"/>
                  <a:gd name="connsiteX11" fmla="*/ 18920 w 253140"/>
                  <a:gd name="connsiteY11" fmla="*/ 60839 h 255313"/>
                  <a:gd name="connsiteX12" fmla="*/ 35113 w 253140"/>
                  <a:gd name="connsiteY12" fmla="*/ 39789 h 255313"/>
                  <a:gd name="connsiteX13" fmla="*/ 55306 w 253140"/>
                  <a:gd name="connsiteY13" fmla="*/ 22549 h 255313"/>
                  <a:gd name="connsiteX14" fmla="*/ 98073 w 253140"/>
                  <a:gd name="connsiteY14" fmla="*/ 3499 h 255313"/>
                  <a:gd name="connsiteX15" fmla="*/ 150842 w 253140"/>
                  <a:gd name="connsiteY15" fmla="*/ 2165 h 255313"/>
                  <a:gd name="connsiteX16" fmla="*/ 194466 w 253140"/>
                  <a:gd name="connsiteY16" fmla="*/ 18929 h 255313"/>
                  <a:gd name="connsiteX17" fmla="*/ 215516 w 253140"/>
                  <a:gd name="connsiteY17" fmla="*/ 35122 h 25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140" h="255313">
                    <a:moveTo>
                      <a:pt x="253140" y="150850"/>
                    </a:moveTo>
                    <a:cubicBezTo>
                      <a:pt x="250378" y="166090"/>
                      <a:pt x="244758" y="180949"/>
                      <a:pt x="236376" y="194475"/>
                    </a:cubicBezTo>
                    <a:cubicBezTo>
                      <a:pt x="231900" y="201904"/>
                      <a:pt x="226470" y="208953"/>
                      <a:pt x="220184" y="215525"/>
                    </a:cubicBezTo>
                    <a:cubicBezTo>
                      <a:pt x="213897" y="222097"/>
                      <a:pt x="207230" y="227908"/>
                      <a:pt x="199991" y="232765"/>
                    </a:cubicBezTo>
                    <a:cubicBezTo>
                      <a:pt x="186846" y="241814"/>
                      <a:pt x="172368" y="248196"/>
                      <a:pt x="157224" y="251815"/>
                    </a:cubicBezTo>
                    <a:cubicBezTo>
                      <a:pt x="139983" y="255911"/>
                      <a:pt x="121886" y="256483"/>
                      <a:pt x="104455" y="253149"/>
                    </a:cubicBezTo>
                    <a:cubicBezTo>
                      <a:pt x="89215" y="250387"/>
                      <a:pt x="74451" y="244767"/>
                      <a:pt x="60830" y="236385"/>
                    </a:cubicBezTo>
                    <a:cubicBezTo>
                      <a:pt x="53401" y="231908"/>
                      <a:pt x="46352" y="226479"/>
                      <a:pt x="39780" y="220192"/>
                    </a:cubicBezTo>
                    <a:cubicBezTo>
                      <a:pt x="33208" y="213906"/>
                      <a:pt x="27398" y="207238"/>
                      <a:pt x="22540" y="199999"/>
                    </a:cubicBezTo>
                    <a:cubicBezTo>
                      <a:pt x="13396" y="186855"/>
                      <a:pt x="7109" y="172377"/>
                      <a:pt x="3490" y="157232"/>
                    </a:cubicBezTo>
                    <a:cubicBezTo>
                      <a:pt x="-701" y="139897"/>
                      <a:pt x="-1082" y="121799"/>
                      <a:pt x="2156" y="104463"/>
                    </a:cubicBezTo>
                    <a:cubicBezTo>
                      <a:pt x="4919" y="89224"/>
                      <a:pt x="10538" y="74364"/>
                      <a:pt x="18920" y="60839"/>
                    </a:cubicBezTo>
                    <a:cubicBezTo>
                      <a:pt x="23397" y="53410"/>
                      <a:pt x="28826" y="46361"/>
                      <a:pt x="35113" y="39789"/>
                    </a:cubicBezTo>
                    <a:cubicBezTo>
                      <a:pt x="41399" y="33217"/>
                      <a:pt x="48067" y="27406"/>
                      <a:pt x="55306" y="22549"/>
                    </a:cubicBezTo>
                    <a:cubicBezTo>
                      <a:pt x="68450" y="13500"/>
                      <a:pt x="82929" y="7118"/>
                      <a:pt x="98073" y="3499"/>
                    </a:cubicBezTo>
                    <a:cubicBezTo>
                      <a:pt x="115313" y="-597"/>
                      <a:pt x="133411" y="-1169"/>
                      <a:pt x="150842" y="2165"/>
                    </a:cubicBezTo>
                    <a:cubicBezTo>
                      <a:pt x="166082" y="4927"/>
                      <a:pt x="180845" y="10547"/>
                      <a:pt x="194466" y="18929"/>
                    </a:cubicBezTo>
                    <a:cubicBezTo>
                      <a:pt x="201896" y="23406"/>
                      <a:pt x="208944" y="28835"/>
                      <a:pt x="215516" y="35122"/>
                    </a:cubicBezTo>
                  </a:path>
                </a:pathLst>
              </a:custGeom>
              <a:noFill/>
              <a:ln w="12700" cap="flat">
                <a:solidFill>
                  <a:schemeClr val="bg1"/>
                </a:solidFill>
                <a:prstDash val="solid"/>
                <a:miter/>
              </a:ln>
            </p:spPr>
            <p:txBody>
              <a:bodyPr rtlCol="0" anchor="ctr"/>
              <a:lstStyle/>
              <a:p>
                <a:endParaRPr lang="en-GB" dirty="0"/>
              </a:p>
            </p:txBody>
          </p:sp>
          <p:sp>
            <p:nvSpPr>
              <p:cNvPr id="10" name="Freeform: Shape 9">
                <a:extLst>
                  <a:ext uri="{FF2B5EF4-FFF2-40B4-BE49-F238E27FC236}">
                    <a16:creationId xmlns:a16="http://schemas.microsoft.com/office/drawing/2014/main" id="{3DA2F903-7328-4C6E-883C-FA3BC5D5CE13}"/>
                  </a:ext>
                </a:extLst>
              </p:cNvPr>
              <p:cNvSpPr/>
              <p:nvPr/>
            </p:nvSpPr>
            <p:spPr>
              <a:xfrm>
                <a:off x="4233346" y="2755314"/>
                <a:ext cx="689154" cy="689157"/>
              </a:xfrm>
              <a:custGeom>
                <a:avLst/>
                <a:gdLst>
                  <a:gd name="connsiteX0" fmla="*/ 611421 w 689155"/>
                  <a:gd name="connsiteY0" fmla="*/ 563034 h 689155"/>
                  <a:gd name="connsiteX1" fmla="*/ 576559 w 689155"/>
                  <a:gd name="connsiteY1" fmla="*/ 599800 h 689155"/>
                  <a:gd name="connsiteX2" fmla="*/ 527220 w 689155"/>
                  <a:gd name="connsiteY2" fmla="*/ 601038 h 689155"/>
                  <a:gd name="connsiteX3" fmla="*/ 475880 w 689155"/>
                  <a:gd name="connsiteY3" fmla="*/ 552270 h 689155"/>
                  <a:gd name="connsiteX4" fmla="*/ 411015 w 689155"/>
                  <a:gd name="connsiteY4" fmla="*/ 581131 h 689155"/>
                  <a:gd name="connsiteX5" fmla="*/ 412824 w 689155"/>
                  <a:gd name="connsiteY5" fmla="*/ 651997 h 689155"/>
                  <a:gd name="connsiteX6" fmla="*/ 378820 w 689155"/>
                  <a:gd name="connsiteY6" fmla="*/ 687811 h 689155"/>
                  <a:gd name="connsiteX7" fmla="*/ 328052 w 689155"/>
                  <a:gd name="connsiteY7" fmla="*/ 689145 h 689155"/>
                  <a:gd name="connsiteX8" fmla="*/ 292238 w 689155"/>
                  <a:gd name="connsiteY8" fmla="*/ 655140 h 689155"/>
                  <a:gd name="connsiteX9" fmla="*/ 290428 w 689155"/>
                  <a:gd name="connsiteY9" fmla="*/ 584274 h 689155"/>
                  <a:gd name="connsiteX10" fmla="*/ 224229 w 689155"/>
                  <a:gd name="connsiteY10" fmla="*/ 558843 h 689155"/>
                  <a:gd name="connsiteX11" fmla="*/ 175461 w 689155"/>
                  <a:gd name="connsiteY11" fmla="*/ 610182 h 689155"/>
                  <a:gd name="connsiteX12" fmla="*/ 126122 w 689155"/>
                  <a:gd name="connsiteY12" fmla="*/ 611421 h 689155"/>
                  <a:gd name="connsiteX13" fmla="*/ 89355 w 689155"/>
                  <a:gd name="connsiteY13" fmla="*/ 576559 h 689155"/>
                  <a:gd name="connsiteX14" fmla="*/ 88117 w 689155"/>
                  <a:gd name="connsiteY14" fmla="*/ 527220 h 689155"/>
                  <a:gd name="connsiteX15" fmla="*/ 136885 w 689155"/>
                  <a:gd name="connsiteY15" fmla="*/ 475880 h 689155"/>
                  <a:gd name="connsiteX16" fmla="*/ 108024 w 689155"/>
                  <a:gd name="connsiteY16" fmla="*/ 411015 h 689155"/>
                  <a:gd name="connsiteX17" fmla="*/ 37158 w 689155"/>
                  <a:gd name="connsiteY17" fmla="*/ 412824 h 689155"/>
                  <a:gd name="connsiteX18" fmla="*/ 1344 w 689155"/>
                  <a:gd name="connsiteY18" fmla="*/ 378820 h 689155"/>
                  <a:gd name="connsiteX19" fmla="*/ 11 w 689155"/>
                  <a:gd name="connsiteY19" fmla="*/ 328052 h 689155"/>
                  <a:gd name="connsiteX20" fmla="*/ 34015 w 689155"/>
                  <a:gd name="connsiteY20" fmla="*/ 292238 h 689155"/>
                  <a:gd name="connsiteX21" fmla="*/ 104881 w 689155"/>
                  <a:gd name="connsiteY21" fmla="*/ 290428 h 689155"/>
                  <a:gd name="connsiteX22" fmla="*/ 130313 w 689155"/>
                  <a:gd name="connsiteY22" fmla="*/ 224229 h 689155"/>
                  <a:gd name="connsiteX23" fmla="*/ 78973 w 689155"/>
                  <a:gd name="connsiteY23" fmla="*/ 175461 h 689155"/>
                  <a:gd name="connsiteX24" fmla="*/ 77735 w 689155"/>
                  <a:gd name="connsiteY24" fmla="*/ 126122 h 689155"/>
                  <a:gd name="connsiteX25" fmla="*/ 112596 w 689155"/>
                  <a:gd name="connsiteY25" fmla="*/ 89355 h 689155"/>
                  <a:gd name="connsiteX26" fmla="*/ 161936 w 689155"/>
                  <a:gd name="connsiteY26" fmla="*/ 88117 h 689155"/>
                  <a:gd name="connsiteX27" fmla="*/ 213276 w 689155"/>
                  <a:gd name="connsiteY27" fmla="*/ 136885 h 689155"/>
                  <a:gd name="connsiteX28" fmla="*/ 278141 w 689155"/>
                  <a:gd name="connsiteY28" fmla="*/ 108024 h 689155"/>
                  <a:gd name="connsiteX29" fmla="*/ 276331 w 689155"/>
                  <a:gd name="connsiteY29" fmla="*/ 37158 h 689155"/>
                  <a:gd name="connsiteX30" fmla="*/ 310335 w 689155"/>
                  <a:gd name="connsiteY30" fmla="*/ 1344 h 689155"/>
                  <a:gd name="connsiteX31" fmla="*/ 361104 w 689155"/>
                  <a:gd name="connsiteY31" fmla="*/ 11 h 689155"/>
                  <a:gd name="connsiteX32" fmla="*/ 396918 w 689155"/>
                  <a:gd name="connsiteY32" fmla="*/ 34015 h 689155"/>
                  <a:gd name="connsiteX33" fmla="*/ 398727 w 689155"/>
                  <a:gd name="connsiteY33" fmla="*/ 104881 h 689155"/>
                  <a:gd name="connsiteX34" fmla="*/ 464926 w 689155"/>
                  <a:gd name="connsiteY34" fmla="*/ 130313 h 689155"/>
                  <a:gd name="connsiteX35" fmla="*/ 513694 w 689155"/>
                  <a:gd name="connsiteY35" fmla="*/ 78973 h 689155"/>
                  <a:gd name="connsiteX36" fmla="*/ 563034 w 689155"/>
                  <a:gd name="connsiteY36" fmla="*/ 77735 h 689155"/>
                  <a:gd name="connsiteX37" fmla="*/ 599800 w 689155"/>
                  <a:gd name="connsiteY37" fmla="*/ 112596 h 689155"/>
                  <a:gd name="connsiteX38" fmla="*/ 601038 w 689155"/>
                  <a:gd name="connsiteY38" fmla="*/ 161936 h 689155"/>
                  <a:gd name="connsiteX39" fmla="*/ 552270 w 689155"/>
                  <a:gd name="connsiteY39" fmla="*/ 213276 h 689155"/>
                  <a:gd name="connsiteX40" fmla="*/ 581131 w 689155"/>
                  <a:gd name="connsiteY40" fmla="*/ 278141 h 689155"/>
                  <a:gd name="connsiteX41" fmla="*/ 651997 w 689155"/>
                  <a:gd name="connsiteY41" fmla="*/ 276331 h 689155"/>
                  <a:gd name="connsiteX42" fmla="*/ 687811 w 689155"/>
                  <a:gd name="connsiteY42" fmla="*/ 310335 h 689155"/>
                  <a:gd name="connsiteX43" fmla="*/ 689145 w 689155"/>
                  <a:gd name="connsiteY43" fmla="*/ 361104 h 689155"/>
                  <a:gd name="connsiteX44" fmla="*/ 655140 w 689155"/>
                  <a:gd name="connsiteY44" fmla="*/ 396918 h 689155"/>
                  <a:gd name="connsiteX45" fmla="*/ 584274 w 689155"/>
                  <a:gd name="connsiteY45" fmla="*/ 398727 h 689155"/>
                  <a:gd name="connsiteX46" fmla="*/ 558843 w 689155"/>
                  <a:gd name="connsiteY46" fmla="*/ 464926 h 689155"/>
                  <a:gd name="connsiteX47" fmla="*/ 610182 w 689155"/>
                  <a:gd name="connsiteY47" fmla="*/ 513599 h 689155"/>
                  <a:gd name="connsiteX48" fmla="*/ 611421 w 689155"/>
                  <a:gd name="connsiteY48" fmla="*/ 563034 h 68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89155" h="689155">
                    <a:moveTo>
                      <a:pt x="611421" y="563034"/>
                    </a:moveTo>
                    <a:lnTo>
                      <a:pt x="576559" y="599800"/>
                    </a:lnTo>
                    <a:cubicBezTo>
                      <a:pt x="563224" y="613802"/>
                      <a:pt x="541221" y="614373"/>
                      <a:pt x="527220" y="601038"/>
                    </a:cubicBezTo>
                    <a:lnTo>
                      <a:pt x="475880" y="552270"/>
                    </a:lnTo>
                    <a:cubicBezTo>
                      <a:pt x="455496" y="565129"/>
                      <a:pt x="433589" y="574749"/>
                      <a:pt x="411015" y="581131"/>
                    </a:cubicBezTo>
                    <a:lnTo>
                      <a:pt x="412824" y="651997"/>
                    </a:lnTo>
                    <a:cubicBezTo>
                      <a:pt x="413301" y="671333"/>
                      <a:pt x="398156" y="687335"/>
                      <a:pt x="378820" y="687811"/>
                    </a:cubicBezTo>
                    <a:lnTo>
                      <a:pt x="328052" y="689145"/>
                    </a:lnTo>
                    <a:cubicBezTo>
                      <a:pt x="308716" y="689621"/>
                      <a:pt x="292714" y="674476"/>
                      <a:pt x="292238" y="655140"/>
                    </a:cubicBezTo>
                    <a:lnTo>
                      <a:pt x="290428" y="584274"/>
                    </a:lnTo>
                    <a:cubicBezTo>
                      <a:pt x="267568" y="579131"/>
                      <a:pt x="245184" y="570654"/>
                      <a:pt x="224229" y="558843"/>
                    </a:cubicBezTo>
                    <a:lnTo>
                      <a:pt x="175461" y="610182"/>
                    </a:lnTo>
                    <a:cubicBezTo>
                      <a:pt x="162126" y="624184"/>
                      <a:pt x="140124" y="624756"/>
                      <a:pt x="126122" y="611421"/>
                    </a:cubicBezTo>
                    <a:lnTo>
                      <a:pt x="89355" y="576559"/>
                    </a:lnTo>
                    <a:cubicBezTo>
                      <a:pt x="75354" y="563224"/>
                      <a:pt x="74782" y="541221"/>
                      <a:pt x="88117" y="527220"/>
                    </a:cubicBezTo>
                    <a:lnTo>
                      <a:pt x="136885" y="475880"/>
                    </a:lnTo>
                    <a:cubicBezTo>
                      <a:pt x="124026" y="455496"/>
                      <a:pt x="114406" y="433589"/>
                      <a:pt x="108024" y="411015"/>
                    </a:cubicBezTo>
                    <a:lnTo>
                      <a:pt x="37158" y="412824"/>
                    </a:lnTo>
                    <a:cubicBezTo>
                      <a:pt x="17823" y="413301"/>
                      <a:pt x="1821" y="398156"/>
                      <a:pt x="1344" y="378820"/>
                    </a:cubicBezTo>
                    <a:lnTo>
                      <a:pt x="11" y="328052"/>
                    </a:lnTo>
                    <a:cubicBezTo>
                      <a:pt x="-465" y="308716"/>
                      <a:pt x="14679" y="292714"/>
                      <a:pt x="34015" y="292238"/>
                    </a:cubicBezTo>
                    <a:lnTo>
                      <a:pt x="104881" y="290428"/>
                    </a:lnTo>
                    <a:cubicBezTo>
                      <a:pt x="110025" y="267568"/>
                      <a:pt x="118502" y="245184"/>
                      <a:pt x="130313" y="224229"/>
                    </a:cubicBezTo>
                    <a:lnTo>
                      <a:pt x="78973" y="175461"/>
                    </a:lnTo>
                    <a:cubicBezTo>
                      <a:pt x="64971" y="162126"/>
                      <a:pt x="64400" y="140124"/>
                      <a:pt x="77735" y="126122"/>
                    </a:cubicBezTo>
                    <a:lnTo>
                      <a:pt x="112596" y="89355"/>
                    </a:lnTo>
                    <a:cubicBezTo>
                      <a:pt x="125931" y="75354"/>
                      <a:pt x="147934" y="74782"/>
                      <a:pt x="161936" y="88117"/>
                    </a:cubicBezTo>
                    <a:lnTo>
                      <a:pt x="213276" y="136885"/>
                    </a:lnTo>
                    <a:cubicBezTo>
                      <a:pt x="233659" y="124026"/>
                      <a:pt x="255567" y="114406"/>
                      <a:pt x="278141" y="108024"/>
                    </a:cubicBezTo>
                    <a:lnTo>
                      <a:pt x="276331" y="37158"/>
                    </a:lnTo>
                    <a:cubicBezTo>
                      <a:pt x="275855" y="17823"/>
                      <a:pt x="291000" y="1821"/>
                      <a:pt x="310335" y="1344"/>
                    </a:cubicBezTo>
                    <a:lnTo>
                      <a:pt x="361104" y="11"/>
                    </a:lnTo>
                    <a:cubicBezTo>
                      <a:pt x="380439" y="-465"/>
                      <a:pt x="396441" y="14679"/>
                      <a:pt x="396918" y="34015"/>
                    </a:cubicBezTo>
                    <a:lnTo>
                      <a:pt x="398727" y="104881"/>
                    </a:lnTo>
                    <a:cubicBezTo>
                      <a:pt x="421587" y="110025"/>
                      <a:pt x="443971" y="118502"/>
                      <a:pt x="464926" y="130313"/>
                    </a:cubicBezTo>
                    <a:lnTo>
                      <a:pt x="513694" y="78973"/>
                    </a:lnTo>
                    <a:cubicBezTo>
                      <a:pt x="527029" y="64971"/>
                      <a:pt x="549032" y="64400"/>
                      <a:pt x="563034" y="77735"/>
                    </a:cubicBezTo>
                    <a:lnTo>
                      <a:pt x="599800" y="112596"/>
                    </a:lnTo>
                    <a:cubicBezTo>
                      <a:pt x="613802" y="125931"/>
                      <a:pt x="614373" y="147934"/>
                      <a:pt x="601038" y="161936"/>
                    </a:cubicBezTo>
                    <a:lnTo>
                      <a:pt x="552270" y="213276"/>
                    </a:lnTo>
                    <a:cubicBezTo>
                      <a:pt x="565129" y="233659"/>
                      <a:pt x="574749" y="255567"/>
                      <a:pt x="581131" y="278141"/>
                    </a:cubicBezTo>
                    <a:lnTo>
                      <a:pt x="651997" y="276331"/>
                    </a:lnTo>
                    <a:cubicBezTo>
                      <a:pt x="671333" y="275855"/>
                      <a:pt x="687335" y="291000"/>
                      <a:pt x="687811" y="310335"/>
                    </a:cubicBezTo>
                    <a:lnTo>
                      <a:pt x="689145" y="361104"/>
                    </a:lnTo>
                    <a:cubicBezTo>
                      <a:pt x="689621" y="380439"/>
                      <a:pt x="674476" y="396441"/>
                      <a:pt x="655140" y="396918"/>
                    </a:cubicBezTo>
                    <a:lnTo>
                      <a:pt x="584274" y="398727"/>
                    </a:lnTo>
                    <a:cubicBezTo>
                      <a:pt x="579131" y="421587"/>
                      <a:pt x="570654" y="443971"/>
                      <a:pt x="558843" y="464926"/>
                    </a:cubicBezTo>
                    <a:lnTo>
                      <a:pt x="610182" y="513599"/>
                    </a:lnTo>
                    <a:cubicBezTo>
                      <a:pt x="624184" y="526934"/>
                      <a:pt x="624756" y="549032"/>
                      <a:pt x="611421" y="563034"/>
                    </a:cubicBezTo>
                    <a:close/>
                  </a:path>
                </a:pathLst>
              </a:custGeom>
              <a:noFill/>
              <a:ln w="12700" cap="flat">
                <a:solidFill>
                  <a:schemeClr val="bg1"/>
                </a:solidFill>
                <a:prstDash val="solid"/>
                <a:miter/>
              </a:ln>
            </p:spPr>
            <p:txBody>
              <a:bodyPr rtlCol="0" anchor="ctr"/>
              <a:lstStyle/>
              <a:p>
                <a:endParaRPr lang="en-GB" dirty="0"/>
              </a:p>
            </p:txBody>
          </p:sp>
        </p:grpSp>
      </p:grpSp>
      <p:grpSp>
        <p:nvGrpSpPr>
          <p:cNvPr id="31" name="Group 30">
            <a:extLst>
              <a:ext uri="{FF2B5EF4-FFF2-40B4-BE49-F238E27FC236}">
                <a16:creationId xmlns:a16="http://schemas.microsoft.com/office/drawing/2014/main" id="{D3E42BC7-A955-4F6C-AF9F-FDE10075513F}"/>
              </a:ext>
            </a:extLst>
          </p:cNvPr>
          <p:cNvGrpSpPr/>
          <p:nvPr/>
        </p:nvGrpSpPr>
        <p:grpSpPr>
          <a:xfrm>
            <a:off x="6440906" y="1354718"/>
            <a:ext cx="748172" cy="748172"/>
            <a:chOff x="6419587" y="959620"/>
            <a:chExt cx="576452" cy="576452"/>
          </a:xfrm>
        </p:grpSpPr>
        <p:sp>
          <p:nvSpPr>
            <p:cNvPr id="15" name="Oval 14">
              <a:extLst>
                <a:ext uri="{FF2B5EF4-FFF2-40B4-BE49-F238E27FC236}">
                  <a16:creationId xmlns:a16="http://schemas.microsoft.com/office/drawing/2014/main" id="{FFA9C6DD-3D72-49B7-96CD-ADD3318AEF21}"/>
                </a:ext>
              </a:extLst>
            </p:cNvPr>
            <p:cNvSpPr/>
            <p:nvPr/>
          </p:nvSpPr>
          <p:spPr>
            <a:xfrm>
              <a:off x="6419587" y="959620"/>
              <a:ext cx="576452" cy="576452"/>
            </a:xfrm>
            <a:prstGeom prst="ellipse">
              <a:avLst/>
            </a:prstGeom>
            <a:solidFill>
              <a:srgbClr val="60A389">
                <a:alpha val="5000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A02BCE7A-A653-4681-BDA9-A6A40DDFE8BD}"/>
                </a:ext>
              </a:extLst>
            </p:cNvPr>
            <p:cNvGrpSpPr/>
            <p:nvPr/>
          </p:nvGrpSpPr>
          <p:grpSpPr>
            <a:xfrm>
              <a:off x="6530931" y="1092072"/>
              <a:ext cx="342998" cy="304754"/>
              <a:chOff x="5558123" y="2771964"/>
              <a:chExt cx="1503520" cy="1335881"/>
            </a:xfrm>
          </p:grpSpPr>
          <p:sp>
            <p:nvSpPr>
              <p:cNvPr id="11" name="Freeform: Shape 10">
                <a:extLst>
                  <a:ext uri="{FF2B5EF4-FFF2-40B4-BE49-F238E27FC236}">
                    <a16:creationId xmlns:a16="http://schemas.microsoft.com/office/drawing/2014/main" id="{362D5AEB-2A15-456E-9012-EC8DF863451A}"/>
                  </a:ext>
                </a:extLst>
              </p:cNvPr>
              <p:cNvSpPr/>
              <p:nvPr/>
            </p:nvSpPr>
            <p:spPr>
              <a:xfrm>
                <a:off x="5558123" y="3104101"/>
                <a:ext cx="903160" cy="1003744"/>
              </a:xfrm>
              <a:custGeom>
                <a:avLst/>
                <a:gdLst>
                  <a:gd name="connsiteX0" fmla="*/ 903161 w 903160"/>
                  <a:gd name="connsiteY0" fmla="*/ 501872 h 1003744"/>
                  <a:gd name="connsiteX1" fmla="*/ 451580 w 903160"/>
                  <a:gd name="connsiteY1" fmla="*/ 1003745 h 1003744"/>
                  <a:gd name="connsiteX2" fmla="*/ 0 w 903160"/>
                  <a:gd name="connsiteY2" fmla="*/ 501872 h 1003744"/>
                  <a:gd name="connsiteX3" fmla="*/ 451580 w 903160"/>
                  <a:gd name="connsiteY3" fmla="*/ 0 h 1003744"/>
                  <a:gd name="connsiteX4" fmla="*/ 903161 w 903160"/>
                  <a:gd name="connsiteY4" fmla="*/ 501872 h 100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3160" h="1003744">
                    <a:moveTo>
                      <a:pt x="903161" y="501872"/>
                    </a:moveTo>
                    <a:cubicBezTo>
                      <a:pt x="903161" y="779049"/>
                      <a:pt x="700981" y="1003745"/>
                      <a:pt x="451580" y="1003745"/>
                    </a:cubicBezTo>
                    <a:cubicBezTo>
                      <a:pt x="202180" y="1003745"/>
                      <a:pt x="0" y="779049"/>
                      <a:pt x="0" y="501872"/>
                    </a:cubicBezTo>
                    <a:cubicBezTo>
                      <a:pt x="0" y="224696"/>
                      <a:pt x="202179" y="0"/>
                      <a:pt x="451580" y="0"/>
                    </a:cubicBezTo>
                    <a:cubicBezTo>
                      <a:pt x="700981" y="0"/>
                      <a:pt x="903161" y="224696"/>
                      <a:pt x="903161" y="501872"/>
                    </a:cubicBezTo>
                    <a:close/>
                  </a:path>
                </a:pathLst>
              </a:custGeom>
              <a:noFill/>
              <a:ln w="12700" cap="flat">
                <a:solidFill>
                  <a:schemeClr val="bg1"/>
                </a:solid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9489E832-EC7F-4D3E-B4A8-4A2DBB96BBC2}"/>
                  </a:ext>
                </a:extLst>
              </p:cNvPr>
              <p:cNvSpPr/>
              <p:nvPr/>
            </p:nvSpPr>
            <p:spPr>
              <a:xfrm>
                <a:off x="6423850" y="2771964"/>
                <a:ext cx="637793" cy="722566"/>
              </a:xfrm>
              <a:custGeom>
                <a:avLst/>
                <a:gdLst>
                  <a:gd name="connsiteX0" fmla="*/ 171450 w 637793"/>
                  <a:gd name="connsiteY0" fmla="*/ 686753 h 722566"/>
                  <a:gd name="connsiteX1" fmla="*/ 312706 w 637793"/>
                  <a:gd name="connsiteY1" fmla="*/ 722567 h 722566"/>
                  <a:gd name="connsiteX2" fmla="*/ 637794 w 637793"/>
                  <a:gd name="connsiteY2" fmla="*/ 361283 h 722566"/>
                  <a:gd name="connsiteX3" fmla="*/ 312706 w 637793"/>
                  <a:gd name="connsiteY3" fmla="*/ 0 h 722566"/>
                  <a:gd name="connsiteX4" fmla="*/ 0 w 637793"/>
                  <a:gd name="connsiteY4" fmla="*/ 262128 h 722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793" h="722566">
                    <a:moveTo>
                      <a:pt x="171450" y="686753"/>
                    </a:moveTo>
                    <a:cubicBezTo>
                      <a:pt x="214122" y="709708"/>
                      <a:pt x="262128" y="722567"/>
                      <a:pt x="312706" y="722567"/>
                    </a:cubicBezTo>
                    <a:cubicBezTo>
                      <a:pt x="492252" y="722567"/>
                      <a:pt x="637794" y="560832"/>
                      <a:pt x="637794" y="361283"/>
                    </a:cubicBezTo>
                    <a:cubicBezTo>
                      <a:pt x="637794" y="161735"/>
                      <a:pt x="492252" y="0"/>
                      <a:pt x="312706" y="0"/>
                    </a:cubicBezTo>
                    <a:cubicBezTo>
                      <a:pt x="164116" y="0"/>
                      <a:pt x="38767" y="110776"/>
                      <a:pt x="0" y="262128"/>
                    </a:cubicBezTo>
                  </a:path>
                </a:pathLst>
              </a:custGeom>
              <a:noFill/>
              <a:ln w="12700" cap="flat">
                <a:solidFill>
                  <a:schemeClr val="bg1"/>
                </a:solid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23F7F83E-96B2-4CBD-A7A8-AEAA42C9CD94}"/>
                  </a:ext>
                </a:extLst>
              </p:cNvPr>
              <p:cNvSpPr/>
              <p:nvPr/>
            </p:nvSpPr>
            <p:spPr>
              <a:xfrm>
                <a:off x="5814726" y="3419760"/>
                <a:ext cx="424529" cy="507491"/>
              </a:xfrm>
              <a:custGeom>
                <a:avLst/>
                <a:gdLst>
                  <a:gd name="connsiteX0" fmla="*/ 114110 w 424529"/>
                  <a:gd name="connsiteY0" fmla="*/ 482346 h 507491"/>
                  <a:gd name="connsiteX1" fmla="*/ 208121 w 424529"/>
                  <a:gd name="connsiteY1" fmla="*/ 507492 h 507491"/>
                  <a:gd name="connsiteX2" fmla="*/ 424529 w 424529"/>
                  <a:gd name="connsiteY2" fmla="*/ 253746 h 507491"/>
                  <a:gd name="connsiteX3" fmla="*/ 208121 w 424529"/>
                  <a:gd name="connsiteY3" fmla="*/ 0 h 507491"/>
                  <a:gd name="connsiteX4" fmla="*/ 0 w 424529"/>
                  <a:gd name="connsiteY4" fmla="*/ 184118 h 507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529" h="507491">
                    <a:moveTo>
                      <a:pt x="114110" y="482346"/>
                    </a:moveTo>
                    <a:cubicBezTo>
                      <a:pt x="142494" y="498443"/>
                      <a:pt x="174403" y="507492"/>
                      <a:pt x="208121" y="507492"/>
                    </a:cubicBezTo>
                    <a:cubicBezTo>
                      <a:pt x="327660" y="507492"/>
                      <a:pt x="424529" y="393859"/>
                      <a:pt x="424529" y="253746"/>
                    </a:cubicBezTo>
                    <a:cubicBezTo>
                      <a:pt x="424529" y="113633"/>
                      <a:pt x="327660" y="0"/>
                      <a:pt x="208121" y="0"/>
                    </a:cubicBezTo>
                    <a:cubicBezTo>
                      <a:pt x="109252" y="0"/>
                      <a:pt x="25813" y="77819"/>
                      <a:pt x="0" y="184118"/>
                    </a:cubicBezTo>
                  </a:path>
                </a:pathLst>
              </a:custGeom>
              <a:noFill/>
              <a:ln w="12700" cap="flat">
                <a:solidFill>
                  <a:schemeClr val="bg1"/>
                </a:solidFill>
                <a:prstDash val="solid"/>
                <a:miter/>
              </a:ln>
            </p:spPr>
            <p:txBody>
              <a:bodyPr rtlCol="0" anchor="ctr"/>
              <a:lstStyle/>
              <a:p>
                <a:endParaRPr lang="en-GB" dirty="0"/>
              </a:p>
            </p:txBody>
          </p:sp>
          <p:sp>
            <p:nvSpPr>
              <p:cNvPr id="19" name="Freeform: Shape 18">
                <a:extLst>
                  <a:ext uri="{FF2B5EF4-FFF2-40B4-BE49-F238E27FC236}">
                    <a16:creationId xmlns:a16="http://schemas.microsoft.com/office/drawing/2014/main" id="{A3B8BA2E-7038-48E7-A913-0E32F55D825C}"/>
                  </a:ext>
                </a:extLst>
              </p:cNvPr>
              <p:cNvSpPr/>
              <p:nvPr/>
            </p:nvSpPr>
            <p:spPr>
              <a:xfrm>
                <a:off x="6607301" y="3046189"/>
                <a:ext cx="280511" cy="335280"/>
              </a:xfrm>
              <a:custGeom>
                <a:avLst/>
                <a:gdLst>
                  <a:gd name="connsiteX0" fmla="*/ 75438 w 280511"/>
                  <a:gd name="connsiteY0" fmla="*/ 318706 h 335280"/>
                  <a:gd name="connsiteX1" fmla="*/ 137541 w 280511"/>
                  <a:gd name="connsiteY1" fmla="*/ 335280 h 335280"/>
                  <a:gd name="connsiteX2" fmla="*/ 280511 w 280511"/>
                  <a:gd name="connsiteY2" fmla="*/ 167640 h 335280"/>
                  <a:gd name="connsiteX3" fmla="*/ 137541 w 280511"/>
                  <a:gd name="connsiteY3" fmla="*/ 0 h 335280"/>
                  <a:gd name="connsiteX4" fmla="*/ 0 w 280511"/>
                  <a:gd name="connsiteY4" fmla="*/ 121634 h 33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511" h="335280">
                    <a:moveTo>
                      <a:pt x="75438" y="318706"/>
                    </a:moveTo>
                    <a:cubicBezTo>
                      <a:pt x="94202" y="329374"/>
                      <a:pt x="115348" y="335280"/>
                      <a:pt x="137541" y="335280"/>
                    </a:cubicBezTo>
                    <a:cubicBezTo>
                      <a:pt x="216503" y="335280"/>
                      <a:pt x="280511" y="260223"/>
                      <a:pt x="280511" y="167640"/>
                    </a:cubicBezTo>
                    <a:cubicBezTo>
                      <a:pt x="280511" y="75057"/>
                      <a:pt x="216503" y="0"/>
                      <a:pt x="137541" y="0"/>
                    </a:cubicBezTo>
                    <a:cubicBezTo>
                      <a:pt x="72200" y="0"/>
                      <a:pt x="17050" y="51435"/>
                      <a:pt x="0" y="121634"/>
                    </a:cubicBezTo>
                  </a:path>
                </a:pathLst>
              </a:custGeom>
              <a:noFill/>
              <a:ln w="12700" cap="flat">
                <a:solidFill>
                  <a:schemeClr val="bg1"/>
                </a:solidFill>
                <a:prstDash val="solid"/>
                <a:miter/>
              </a:ln>
            </p:spPr>
            <p:txBody>
              <a:bodyPr rtlCol="0" anchor="ctr"/>
              <a:lstStyle/>
              <a:p>
                <a:endParaRPr lang="en-GB" dirty="0"/>
              </a:p>
            </p:txBody>
          </p:sp>
        </p:grpSp>
      </p:grpSp>
      <p:grpSp>
        <p:nvGrpSpPr>
          <p:cNvPr id="32" name="Group 31">
            <a:extLst>
              <a:ext uri="{FF2B5EF4-FFF2-40B4-BE49-F238E27FC236}">
                <a16:creationId xmlns:a16="http://schemas.microsoft.com/office/drawing/2014/main" id="{86F93315-0142-4757-B445-FCEF8B7B8171}"/>
              </a:ext>
            </a:extLst>
          </p:cNvPr>
          <p:cNvGrpSpPr/>
          <p:nvPr/>
        </p:nvGrpSpPr>
        <p:grpSpPr>
          <a:xfrm>
            <a:off x="803275" y="2299186"/>
            <a:ext cx="748172" cy="748172"/>
            <a:chOff x="1292003" y="2046224"/>
            <a:chExt cx="576452" cy="576452"/>
          </a:xfrm>
        </p:grpSpPr>
        <p:sp>
          <p:nvSpPr>
            <p:cNvPr id="12" name="Oval 11">
              <a:extLst>
                <a:ext uri="{FF2B5EF4-FFF2-40B4-BE49-F238E27FC236}">
                  <a16:creationId xmlns:a16="http://schemas.microsoft.com/office/drawing/2014/main" id="{88C414BE-935F-469E-85C7-E9963092B757}"/>
                </a:ext>
              </a:extLst>
            </p:cNvPr>
            <p:cNvSpPr/>
            <p:nvPr/>
          </p:nvSpPr>
          <p:spPr>
            <a:xfrm>
              <a:off x="1292003" y="2046224"/>
              <a:ext cx="576452" cy="576452"/>
            </a:xfrm>
            <a:prstGeom prst="ellipse">
              <a:avLst/>
            </a:prstGeom>
            <a:solidFill>
              <a:srgbClr val="60A389">
                <a:alpha val="5000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9" name="Group 28">
              <a:extLst>
                <a:ext uri="{FF2B5EF4-FFF2-40B4-BE49-F238E27FC236}">
                  <a16:creationId xmlns:a16="http://schemas.microsoft.com/office/drawing/2014/main" id="{BB60A356-479C-47D2-81B4-B40C4A30F7AD}"/>
                </a:ext>
              </a:extLst>
            </p:cNvPr>
            <p:cNvGrpSpPr/>
            <p:nvPr/>
          </p:nvGrpSpPr>
          <p:grpSpPr>
            <a:xfrm>
              <a:off x="1463323" y="2121440"/>
              <a:ext cx="247655" cy="412003"/>
              <a:chOff x="8063102" y="2738437"/>
              <a:chExt cx="823151" cy="1369408"/>
            </a:xfrm>
          </p:grpSpPr>
          <p:sp>
            <p:nvSpPr>
              <p:cNvPr id="20" name="Freeform: Shape 19">
                <a:extLst>
                  <a:ext uri="{FF2B5EF4-FFF2-40B4-BE49-F238E27FC236}">
                    <a16:creationId xmlns:a16="http://schemas.microsoft.com/office/drawing/2014/main" id="{754F04E9-E018-46AF-AC1C-B3E3465DCD9D}"/>
                  </a:ext>
                </a:extLst>
              </p:cNvPr>
              <p:cNvSpPr/>
              <p:nvPr/>
            </p:nvSpPr>
            <p:spPr>
              <a:xfrm>
                <a:off x="8063102" y="3046094"/>
                <a:ext cx="441007" cy="1061751"/>
              </a:xfrm>
              <a:custGeom>
                <a:avLst/>
                <a:gdLst>
                  <a:gd name="connsiteX0" fmla="*/ 326708 w 441007"/>
                  <a:gd name="connsiteY0" fmla="*/ 1061752 h 1061751"/>
                  <a:gd name="connsiteX1" fmla="*/ 114300 w 441007"/>
                  <a:gd name="connsiteY1" fmla="*/ 1061752 h 1061751"/>
                  <a:gd name="connsiteX2" fmla="*/ 0 w 441007"/>
                  <a:gd name="connsiteY2" fmla="*/ 947452 h 1061751"/>
                  <a:gd name="connsiteX3" fmla="*/ 0 w 441007"/>
                  <a:gd name="connsiteY3" fmla="*/ 114300 h 1061751"/>
                  <a:gd name="connsiteX4" fmla="*/ 114300 w 441007"/>
                  <a:gd name="connsiteY4" fmla="*/ 0 h 1061751"/>
                  <a:gd name="connsiteX5" fmla="*/ 326708 w 441007"/>
                  <a:gd name="connsiteY5" fmla="*/ 0 h 1061751"/>
                  <a:gd name="connsiteX6" fmla="*/ 441008 w 441007"/>
                  <a:gd name="connsiteY6" fmla="*/ 114300 h 1061751"/>
                  <a:gd name="connsiteX7" fmla="*/ 441008 w 441007"/>
                  <a:gd name="connsiteY7" fmla="*/ 947356 h 1061751"/>
                  <a:gd name="connsiteX8" fmla="*/ 326708 w 441007"/>
                  <a:gd name="connsiteY8" fmla="*/ 1061752 h 1061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07" h="1061751">
                    <a:moveTo>
                      <a:pt x="326708" y="1061752"/>
                    </a:moveTo>
                    <a:lnTo>
                      <a:pt x="114300" y="1061752"/>
                    </a:lnTo>
                    <a:cubicBezTo>
                      <a:pt x="51435" y="1061752"/>
                      <a:pt x="0" y="1010317"/>
                      <a:pt x="0" y="947452"/>
                    </a:cubicBezTo>
                    <a:lnTo>
                      <a:pt x="0" y="114300"/>
                    </a:lnTo>
                    <a:cubicBezTo>
                      <a:pt x="0" y="51435"/>
                      <a:pt x="51435" y="0"/>
                      <a:pt x="114300" y="0"/>
                    </a:cubicBezTo>
                    <a:lnTo>
                      <a:pt x="326708" y="0"/>
                    </a:lnTo>
                    <a:cubicBezTo>
                      <a:pt x="389572" y="0"/>
                      <a:pt x="441008" y="51435"/>
                      <a:pt x="441008" y="114300"/>
                    </a:cubicBezTo>
                    <a:lnTo>
                      <a:pt x="441008" y="947356"/>
                    </a:lnTo>
                    <a:cubicBezTo>
                      <a:pt x="441008" y="1010317"/>
                      <a:pt x="389572" y="1061752"/>
                      <a:pt x="326708" y="1061752"/>
                    </a:cubicBezTo>
                    <a:close/>
                  </a:path>
                </a:pathLst>
              </a:custGeom>
              <a:noFill/>
              <a:ln w="12700" cap="flat">
                <a:solidFill>
                  <a:schemeClr val="bg1"/>
                </a:solid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3C947E21-41B2-4F71-ADAD-DCB1699E6604}"/>
                  </a:ext>
                </a:extLst>
              </p:cNvPr>
              <p:cNvSpPr/>
              <p:nvPr/>
            </p:nvSpPr>
            <p:spPr>
              <a:xfrm>
                <a:off x="8220912" y="3133648"/>
                <a:ext cx="199262" cy="226791"/>
              </a:xfrm>
              <a:custGeom>
                <a:avLst/>
                <a:gdLst>
                  <a:gd name="connsiteX0" fmla="*/ 0 w 199262"/>
                  <a:gd name="connsiteY0" fmla="*/ 0 h 226790"/>
                  <a:gd name="connsiteX1" fmla="*/ 84963 w 199262"/>
                  <a:gd name="connsiteY1" fmla="*/ 0 h 226790"/>
                  <a:gd name="connsiteX2" fmla="*/ 199263 w 199262"/>
                  <a:gd name="connsiteY2" fmla="*/ 114300 h 226790"/>
                  <a:gd name="connsiteX3" fmla="*/ 199263 w 199262"/>
                  <a:gd name="connsiteY3" fmla="*/ 226790 h 226790"/>
                </a:gdLst>
                <a:ahLst/>
                <a:cxnLst>
                  <a:cxn ang="0">
                    <a:pos x="connsiteX0" y="connsiteY0"/>
                  </a:cxn>
                  <a:cxn ang="0">
                    <a:pos x="connsiteX1" y="connsiteY1"/>
                  </a:cxn>
                  <a:cxn ang="0">
                    <a:pos x="connsiteX2" y="connsiteY2"/>
                  </a:cxn>
                  <a:cxn ang="0">
                    <a:pos x="connsiteX3" y="connsiteY3"/>
                  </a:cxn>
                </a:cxnLst>
                <a:rect l="l" t="t" r="r" b="b"/>
                <a:pathLst>
                  <a:path w="199262" h="226790">
                    <a:moveTo>
                      <a:pt x="0" y="0"/>
                    </a:moveTo>
                    <a:lnTo>
                      <a:pt x="84963" y="0"/>
                    </a:lnTo>
                    <a:cubicBezTo>
                      <a:pt x="147828" y="0"/>
                      <a:pt x="199263" y="51435"/>
                      <a:pt x="199263" y="114300"/>
                    </a:cubicBezTo>
                    <a:lnTo>
                      <a:pt x="199263" y="226790"/>
                    </a:lnTo>
                  </a:path>
                </a:pathLst>
              </a:custGeom>
              <a:noFill/>
              <a:ln w="12700" cap="flat">
                <a:solidFill>
                  <a:schemeClr val="bg1"/>
                </a:solid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56AFB538-F82A-4F2D-A4C4-D1208DFB0985}"/>
                  </a:ext>
                </a:extLst>
              </p:cNvPr>
              <p:cNvSpPr/>
              <p:nvPr/>
            </p:nvSpPr>
            <p:spPr>
              <a:xfrm>
                <a:off x="8178355" y="3576922"/>
                <a:ext cx="325755" cy="9525"/>
              </a:xfrm>
              <a:custGeom>
                <a:avLst/>
                <a:gdLst>
                  <a:gd name="connsiteX0" fmla="*/ 325755 w 325755"/>
                  <a:gd name="connsiteY0" fmla="*/ 0 h 9525"/>
                  <a:gd name="connsiteX1" fmla="*/ 0 w 325755"/>
                  <a:gd name="connsiteY1" fmla="*/ 0 h 9525"/>
                </a:gdLst>
                <a:ahLst/>
                <a:cxnLst>
                  <a:cxn ang="0">
                    <a:pos x="connsiteX0" y="connsiteY0"/>
                  </a:cxn>
                  <a:cxn ang="0">
                    <a:pos x="connsiteX1" y="connsiteY1"/>
                  </a:cxn>
                </a:cxnLst>
                <a:rect l="l" t="t" r="r" b="b"/>
                <a:pathLst>
                  <a:path w="325755" h="9525">
                    <a:moveTo>
                      <a:pt x="325755" y="0"/>
                    </a:moveTo>
                    <a:lnTo>
                      <a:pt x="0" y="0"/>
                    </a:lnTo>
                  </a:path>
                </a:pathLst>
              </a:custGeom>
              <a:ln w="12700" cap="flat">
                <a:solidFill>
                  <a:schemeClr val="bg1"/>
                </a:solid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E551E8B2-2FBC-4469-8237-4C2D62484F01}"/>
                  </a:ext>
                </a:extLst>
              </p:cNvPr>
              <p:cNvSpPr/>
              <p:nvPr/>
            </p:nvSpPr>
            <p:spPr>
              <a:xfrm>
                <a:off x="8639841" y="2864548"/>
                <a:ext cx="9525" cy="240125"/>
              </a:xfrm>
              <a:custGeom>
                <a:avLst/>
                <a:gdLst>
                  <a:gd name="connsiteX0" fmla="*/ 0 w 9525"/>
                  <a:gd name="connsiteY0" fmla="*/ 0 h 240125"/>
                  <a:gd name="connsiteX1" fmla="*/ 0 w 9525"/>
                  <a:gd name="connsiteY1" fmla="*/ 240125 h 240125"/>
                </a:gdLst>
                <a:ahLst/>
                <a:cxnLst>
                  <a:cxn ang="0">
                    <a:pos x="connsiteX0" y="connsiteY0"/>
                  </a:cxn>
                  <a:cxn ang="0">
                    <a:pos x="connsiteX1" y="connsiteY1"/>
                  </a:cxn>
                </a:cxnLst>
                <a:rect l="l" t="t" r="r" b="b"/>
                <a:pathLst>
                  <a:path w="9525" h="240125">
                    <a:moveTo>
                      <a:pt x="0" y="0"/>
                    </a:moveTo>
                    <a:lnTo>
                      <a:pt x="0" y="240125"/>
                    </a:lnTo>
                  </a:path>
                </a:pathLst>
              </a:custGeom>
              <a:ln w="12700" cap="flat">
                <a:solidFill>
                  <a:schemeClr val="bg1"/>
                </a:solid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91022142-2685-4718-9326-218F2D553C55}"/>
                  </a:ext>
                </a:extLst>
              </p:cNvPr>
              <p:cNvSpPr/>
              <p:nvPr/>
            </p:nvSpPr>
            <p:spPr>
              <a:xfrm>
                <a:off x="8519731" y="2984563"/>
                <a:ext cx="240125" cy="9525"/>
              </a:xfrm>
              <a:custGeom>
                <a:avLst/>
                <a:gdLst>
                  <a:gd name="connsiteX0" fmla="*/ 240125 w 240125"/>
                  <a:gd name="connsiteY0" fmla="*/ 0 h 9525"/>
                  <a:gd name="connsiteX1" fmla="*/ 0 w 240125"/>
                  <a:gd name="connsiteY1" fmla="*/ 0 h 9525"/>
                </a:gdLst>
                <a:ahLst/>
                <a:cxnLst>
                  <a:cxn ang="0">
                    <a:pos x="connsiteX0" y="connsiteY0"/>
                  </a:cxn>
                  <a:cxn ang="0">
                    <a:pos x="connsiteX1" y="connsiteY1"/>
                  </a:cxn>
                </a:cxnLst>
                <a:rect l="l" t="t" r="r" b="b"/>
                <a:pathLst>
                  <a:path w="240125" h="9525">
                    <a:moveTo>
                      <a:pt x="240125" y="0"/>
                    </a:moveTo>
                    <a:lnTo>
                      <a:pt x="0" y="0"/>
                    </a:lnTo>
                  </a:path>
                </a:pathLst>
              </a:custGeom>
              <a:ln w="12700" cap="flat">
                <a:solidFill>
                  <a:schemeClr val="bg1"/>
                </a:solid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1939CD29-89AE-4AFF-B7D9-1918A4EDEBE1}"/>
                  </a:ext>
                </a:extLst>
              </p:cNvPr>
              <p:cNvSpPr/>
              <p:nvPr/>
            </p:nvSpPr>
            <p:spPr>
              <a:xfrm>
                <a:off x="8798718" y="2738437"/>
                <a:ext cx="9525" cy="175069"/>
              </a:xfrm>
              <a:custGeom>
                <a:avLst/>
                <a:gdLst>
                  <a:gd name="connsiteX0" fmla="*/ 0 w 9525"/>
                  <a:gd name="connsiteY0" fmla="*/ 0 h 175069"/>
                  <a:gd name="connsiteX1" fmla="*/ 0 w 9525"/>
                  <a:gd name="connsiteY1" fmla="*/ 175069 h 175069"/>
                </a:gdLst>
                <a:ahLst/>
                <a:cxnLst>
                  <a:cxn ang="0">
                    <a:pos x="connsiteX0" y="connsiteY0"/>
                  </a:cxn>
                  <a:cxn ang="0">
                    <a:pos x="connsiteX1" y="connsiteY1"/>
                  </a:cxn>
                </a:cxnLst>
                <a:rect l="l" t="t" r="r" b="b"/>
                <a:pathLst>
                  <a:path w="9525" h="175069">
                    <a:moveTo>
                      <a:pt x="0" y="0"/>
                    </a:moveTo>
                    <a:lnTo>
                      <a:pt x="0" y="175069"/>
                    </a:lnTo>
                  </a:path>
                </a:pathLst>
              </a:custGeom>
              <a:ln w="12700" cap="flat">
                <a:solidFill>
                  <a:schemeClr val="bg1"/>
                </a:solid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C4EED908-A829-4015-BF87-4A317D15C9B4}"/>
                  </a:ext>
                </a:extLst>
              </p:cNvPr>
              <p:cNvSpPr/>
              <p:nvPr/>
            </p:nvSpPr>
            <p:spPr>
              <a:xfrm>
                <a:off x="8711184" y="2825971"/>
                <a:ext cx="175069" cy="9525"/>
              </a:xfrm>
              <a:custGeom>
                <a:avLst/>
                <a:gdLst>
                  <a:gd name="connsiteX0" fmla="*/ 175070 w 175069"/>
                  <a:gd name="connsiteY0" fmla="*/ 0 h 9525"/>
                  <a:gd name="connsiteX1" fmla="*/ 0 w 175069"/>
                  <a:gd name="connsiteY1" fmla="*/ 0 h 9525"/>
                </a:gdLst>
                <a:ahLst/>
                <a:cxnLst>
                  <a:cxn ang="0">
                    <a:pos x="connsiteX0" y="connsiteY0"/>
                  </a:cxn>
                  <a:cxn ang="0">
                    <a:pos x="connsiteX1" y="connsiteY1"/>
                  </a:cxn>
                </a:cxnLst>
                <a:rect l="l" t="t" r="r" b="b"/>
                <a:pathLst>
                  <a:path w="175069" h="9525">
                    <a:moveTo>
                      <a:pt x="175070" y="0"/>
                    </a:moveTo>
                    <a:lnTo>
                      <a:pt x="0" y="0"/>
                    </a:lnTo>
                  </a:path>
                </a:pathLst>
              </a:custGeom>
              <a:ln w="12700" cap="flat">
                <a:solidFill>
                  <a:schemeClr val="bg1"/>
                </a:solidFill>
                <a:prstDash val="solid"/>
                <a:miter/>
              </a:ln>
            </p:spPr>
            <p:txBody>
              <a:bodyPr rtlCol="0" anchor="ctr"/>
              <a:lstStyle/>
              <a:p>
                <a:endParaRPr lang="en-GB" dirty="0"/>
              </a:p>
            </p:txBody>
          </p:sp>
        </p:grpSp>
      </p:grpSp>
      <p:sp>
        <p:nvSpPr>
          <p:cNvPr id="45" name="Title 25">
            <a:extLst>
              <a:ext uri="{FF2B5EF4-FFF2-40B4-BE49-F238E27FC236}">
                <a16:creationId xmlns:a16="http://schemas.microsoft.com/office/drawing/2014/main" id="{3411DC7F-9CB9-4A41-AF3E-B8182F21C16A}"/>
              </a:ext>
            </a:extLst>
          </p:cNvPr>
          <p:cNvSpPr txBox="1">
            <a:spLocks noChangeArrowheads="1"/>
          </p:cNvSpPr>
          <p:nvPr/>
        </p:nvSpPr>
        <p:spPr>
          <a:xfrm>
            <a:off x="2308593" y="575055"/>
            <a:ext cx="5122331" cy="569910"/>
          </a:xfrm>
          <a:prstGeom prst="rect">
            <a:avLst/>
          </a:prstGeom>
        </p:spPr>
        <p:txBody>
          <a:bodyPr anchor="b" anchorCtr="0"/>
          <a:lstStyle>
            <a:lvl1pPr algn="l" rtl="0" eaLnBrk="0" fontAlgn="base" hangingPunct="0">
              <a:lnSpc>
                <a:spcPts val="3500"/>
              </a:lnSpc>
              <a:spcBef>
                <a:spcPct val="0"/>
              </a:spcBef>
              <a:spcAft>
                <a:spcPct val="0"/>
              </a:spcAft>
              <a:defRPr sz="3000" b="1">
                <a:solidFill>
                  <a:srgbClr val="E31836"/>
                </a:solidFill>
                <a:latin typeface="Arial" panose="020B0604020202020204" pitchFamily="34" charset="0"/>
                <a:ea typeface="Arial" charset="0"/>
                <a:cs typeface="Arial" panose="020B0604020202020204" pitchFamily="34" charset="0"/>
              </a:defRPr>
            </a:lvl1pPr>
            <a:lvl2pPr algn="l" rtl="0" eaLnBrk="0" fontAlgn="base" hangingPunct="0">
              <a:lnSpc>
                <a:spcPts val="3500"/>
              </a:lnSpc>
              <a:spcBef>
                <a:spcPct val="0"/>
              </a:spcBef>
              <a:spcAft>
                <a:spcPct val="0"/>
              </a:spcAft>
              <a:defRPr sz="3000" b="1">
                <a:solidFill>
                  <a:srgbClr val="E31836"/>
                </a:solidFill>
                <a:latin typeface="Arial" pitchFamily="34" charset="0"/>
                <a:ea typeface="Arial" charset="0"/>
                <a:cs typeface="Arial" charset="0"/>
              </a:defRPr>
            </a:lvl2pPr>
            <a:lvl3pPr algn="l" rtl="0" eaLnBrk="0" fontAlgn="base" hangingPunct="0">
              <a:lnSpc>
                <a:spcPts val="3500"/>
              </a:lnSpc>
              <a:spcBef>
                <a:spcPct val="0"/>
              </a:spcBef>
              <a:spcAft>
                <a:spcPct val="0"/>
              </a:spcAft>
              <a:defRPr sz="3000" b="1">
                <a:solidFill>
                  <a:srgbClr val="E31836"/>
                </a:solidFill>
                <a:latin typeface="Arial" pitchFamily="34" charset="0"/>
                <a:ea typeface="Arial" charset="0"/>
                <a:cs typeface="Arial" charset="0"/>
              </a:defRPr>
            </a:lvl3pPr>
            <a:lvl4pPr algn="l" rtl="0" eaLnBrk="0" fontAlgn="base" hangingPunct="0">
              <a:lnSpc>
                <a:spcPts val="3500"/>
              </a:lnSpc>
              <a:spcBef>
                <a:spcPct val="0"/>
              </a:spcBef>
              <a:spcAft>
                <a:spcPct val="0"/>
              </a:spcAft>
              <a:defRPr sz="3000" b="1">
                <a:solidFill>
                  <a:srgbClr val="E31836"/>
                </a:solidFill>
                <a:latin typeface="Arial" pitchFamily="34" charset="0"/>
                <a:ea typeface="Arial" charset="0"/>
                <a:cs typeface="Arial" charset="0"/>
              </a:defRPr>
            </a:lvl4pPr>
            <a:lvl5pPr algn="l" rtl="0" eaLnBrk="0" fontAlgn="base" hangingPunct="0">
              <a:lnSpc>
                <a:spcPts val="3500"/>
              </a:lnSpc>
              <a:spcBef>
                <a:spcPct val="0"/>
              </a:spcBef>
              <a:spcAft>
                <a:spcPct val="0"/>
              </a:spcAft>
              <a:defRPr sz="3000" b="1">
                <a:solidFill>
                  <a:srgbClr val="E31836"/>
                </a:solidFill>
                <a:latin typeface="Arial" pitchFamily="34" charset="0"/>
                <a:ea typeface="Arial" charset="0"/>
                <a:cs typeface="Arial" charset="0"/>
              </a:defRPr>
            </a:lvl5pPr>
            <a:lvl6pPr marL="457200" algn="l" rtl="0" eaLnBrk="1" fontAlgn="base" hangingPunct="1">
              <a:spcBef>
                <a:spcPct val="0"/>
              </a:spcBef>
              <a:spcAft>
                <a:spcPct val="0"/>
              </a:spcAft>
              <a:defRPr sz="2100">
                <a:solidFill>
                  <a:srgbClr val="B61229"/>
                </a:solidFill>
                <a:latin typeface="Century Gothic" pitchFamily="34" charset="0"/>
                <a:cs typeface="Arial" charset="0"/>
              </a:defRPr>
            </a:lvl6pPr>
            <a:lvl7pPr marL="914400" algn="l" rtl="0" eaLnBrk="1" fontAlgn="base" hangingPunct="1">
              <a:spcBef>
                <a:spcPct val="0"/>
              </a:spcBef>
              <a:spcAft>
                <a:spcPct val="0"/>
              </a:spcAft>
              <a:defRPr sz="2100">
                <a:solidFill>
                  <a:srgbClr val="B61229"/>
                </a:solidFill>
                <a:latin typeface="Century Gothic" pitchFamily="34" charset="0"/>
                <a:cs typeface="Arial" charset="0"/>
              </a:defRPr>
            </a:lvl7pPr>
            <a:lvl8pPr marL="1371600" algn="l" rtl="0" eaLnBrk="1" fontAlgn="base" hangingPunct="1">
              <a:spcBef>
                <a:spcPct val="0"/>
              </a:spcBef>
              <a:spcAft>
                <a:spcPct val="0"/>
              </a:spcAft>
              <a:defRPr sz="2100">
                <a:solidFill>
                  <a:srgbClr val="B61229"/>
                </a:solidFill>
                <a:latin typeface="Century Gothic" pitchFamily="34" charset="0"/>
                <a:cs typeface="Arial" charset="0"/>
              </a:defRPr>
            </a:lvl8pPr>
            <a:lvl9pPr marL="1828800" algn="l" rtl="0" eaLnBrk="1" fontAlgn="base" hangingPunct="1">
              <a:spcBef>
                <a:spcPct val="0"/>
              </a:spcBef>
              <a:spcAft>
                <a:spcPct val="0"/>
              </a:spcAft>
              <a:defRPr sz="2100">
                <a:solidFill>
                  <a:srgbClr val="B61229"/>
                </a:solidFill>
                <a:latin typeface="Century Gothic" pitchFamily="34" charset="0"/>
                <a:cs typeface="Arial" charset="0"/>
              </a:defRPr>
            </a:lvl9pPr>
          </a:lstStyle>
          <a:p>
            <a:pPr marL="0" marR="0" lvl="0" indent="0" algn="l" defTabSz="914400" rtl="0" eaLnBrk="0" fontAlgn="base" latinLnBrk="0" hangingPunct="0">
              <a:lnSpc>
                <a:spcPts val="3500"/>
              </a:lnSpc>
              <a:spcBef>
                <a:spcPct val="0"/>
              </a:spcBef>
              <a:spcAft>
                <a:spcPct val="0"/>
              </a:spcAft>
              <a:buClrTx/>
              <a:buSzTx/>
              <a:buFontTx/>
              <a:buNone/>
              <a:tabLst/>
              <a:defRPr/>
            </a:pPr>
            <a:r>
              <a:rPr kumimoji="0" lang="en-US" altLang="en-US" sz="2400" b="0" i="0" u="none" strike="noStrike" kern="0" cap="none" spc="0" normalizeH="0" baseline="0" noProof="0" dirty="0">
                <a:ln>
                  <a:noFill/>
                </a:ln>
                <a:noFill/>
                <a:effectLst>
                  <a:glow rad="254000">
                    <a:schemeClr val="bg1">
                      <a:alpha val="45000"/>
                    </a:schemeClr>
                  </a:glow>
                </a:effectLst>
                <a:uLnTx/>
                <a:uFillTx/>
                <a:ea typeface="+mn-ea"/>
                <a:cs typeface="+mn-cs"/>
              </a:rPr>
              <a:t>Unique mechanism of action</a:t>
            </a:r>
            <a:endParaRPr kumimoji="0" lang="en-US" altLang="en-US" sz="3600" b="0" i="0" u="none" strike="noStrike" kern="0" cap="none" spc="0" normalizeH="0" baseline="0" noProof="0" dirty="0">
              <a:ln>
                <a:noFill/>
              </a:ln>
              <a:noFill/>
              <a:effectLst>
                <a:glow rad="254000">
                  <a:schemeClr val="bg1">
                    <a:alpha val="45000"/>
                  </a:schemeClr>
                </a:glow>
              </a:effectLst>
              <a:uLnTx/>
              <a:uFillTx/>
            </a:endParaRPr>
          </a:p>
        </p:txBody>
      </p:sp>
      <p:grpSp>
        <p:nvGrpSpPr>
          <p:cNvPr id="46" name="!! 2 cd4 and co-receptors">
            <a:extLst>
              <a:ext uri="{FF2B5EF4-FFF2-40B4-BE49-F238E27FC236}">
                <a16:creationId xmlns:a16="http://schemas.microsoft.com/office/drawing/2014/main" id="{2A0A23B1-DD45-4E6B-87B8-3E4FE627E5D1}"/>
              </a:ext>
            </a:extLst>
          </p:cNvPr>
          <p:cNvGrpSpPr/>
          <p:nvPr/>
        </p:nvGrpSpPr>
        <p:grpSpPr>
          <a:xfrm>
            <a:off x="3918416" y="4397668"/>
            <a:ext cx="2606040" cy="2606040"/>
            <a:chOff x="2645876" y="3902043"/>
            <a:chExt cx="2606040" cy="2606040"/>
          </a:xfrm>
        </p:grpSpPr>
        <p:pic>
          <p:nvPicPr>
            <p:cNvPr id="47" name="Circled cd4 &amp; coreceptors">
              <a:extLst>
                <a:ext uri="{FF2B5EF4-FFF2-40B4-BE49-F238E27FC236}">
                  <a16:creationId xmlns:a16="http://schemas.microsoft.com/office/drawing/2014/main" id="{77DBD39B-48A5-418F-B795-FACF49339734}"/>
                </a:ext>
              </a:extLst>
            </p:cNvPr>
            <p:cNvPicPr>
              <a:picLocks noChangeAspect="1"/>
            </p:cNvPicPr>
            <p:nvPr/>
          </p:nvPicPr>
          <p:blipFill>
            <a:blip r:embed="rId5">
              <a:alphaModFix amt="0"/>
              <a:extLst>
                <a:ext uri="{28A0092B-C50C-407E-A947-70E740481C1C}">
                  <a14:useLocalDpi xmlns:a14="http://schemas.microsoft.com/office/drawing/2010/main"/>
                </a:ext>
              </a:extLst>
            </a:blip>
            <a:stretch>
              <a:fillRect/>
            </a:stretch>
          </p:blipFill>
          <p:spPr>
            <a:xfrm>
              <a:off x="2645876" y="3902043"/>
              <a:ext cx="2606040" cy="2606040"/>
            </a:xfrm>
            <a:prstGeom prst="rect">
              <a:avLst/>
            </a:prstGeom>
            <a:ln>
              <a:noFill/>
            </a:ln>
          </p:spPr>
        </p:pic>
        <p:grpSp>
          <p:nvGrpSpPr>
            <p:cNvPr id="48" name="Group 47">
              <a:extLst>
                <a:ext uri="{FF2B5EF4-FFF2-40B4-BE49-F238E27FC236}">
                  <a16:creationId xmlns:a16="http://schemas.microsoft.com/office/drawing/2014/main" id="{37E017B5-5207-43AC-953E-F6326DD897F1}"/>
                </a:ext>
              </a:extLst>
            </p:cNvPr>
            <p:cNvGrpSpPr/>
            <p:nvPr/>
          </p:nvGrpSpPr>
          <p:grpSpPr>
            <a:xfrm>
              <a:off x="3212902" y="4219192"/>
              <a:ext cx="1064394" cy="1128521"/>
              <a:chOff x="3212902" y="4219192"/>
              <a:chExt cx="1064394" cy="1128521"/>
            </a:xfrm>
          </p:grpSpPr>
          <p:sp>
            <p:nvSpPr>
              <p:cNvPr id="53" name="TextBox 52">
                <a:extLst>
                  <a:ext uri="{FF2B5EF4-FFF2-40B4-BE49-F238E27FC236}">
                    <a16:creationId xmlns:a16="http://schemas.microsoft.com/office/drawing/2014/main" id="{683CDD59-F87A-4041-9187-8B11658C8AA1}"/>
                  </a:ext>
                </a:extLst>
              </p:cNvPr>
              <p:cNvSpPr txBox="1"/>
              <p:nvPr/>
            </p:nvSpPr>
            <p:spPr>
              <a:xfrm>
                <a:off x="3212902" y="4219192"/>
                <a:ext cx="1064394" cy="215444"/>
              </a:xfrm>
              <a:prstGeom prst="rect">
                <a:avLst/>
              </a:prstGeom>
              <a:noFill/>
              <a:ln>
                <a:noFill/>
              </a:ln>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noFill/>
                    <a:effectLst/>
                    <a:uLnTx/>
                    <a:uFillTx/>
                    <a:latin typeface="Arial" panose="020B0604020202020204" pitchFamily="34" charset="0"/>
                    <a:ea typeface="+mn-ea"/>
                    <a:cs typeface="Arial" panose="020B0604020202020204" pitchFamily="34" charset="0"/>
                  </a:rPr>
                  <a:t>CD4 receptor</a:t>
                </a:r>
              </a:p>
            </p:txBody>
          </p:sp>
          <p:cxnSp>
            <p:nvCxnSpPr>
              <p:cNvPr id="54" name="Straight Connector 53">
                <a:extLst>
                  <a:ext uri="{FF2B5EF4-FFF2-40B4-BE49-F238E27FC236}">
                    <a16:creationId xmlns:a16="http://schemas.microsoft.com/office/drawing/2014/main" id="{E8E9273D-D76A-49B5-967C-E00E113F4B52}"/>
                  </a:ext>
                </a:extLst>
              </p:cNvPr>
              <p:cNvCxnSpPr/>
              <p:nvPr/>
            </p:nvCxnSpPr>
            <p:spPr>
              <a:xfrm flipH="1">
                <a:off x="3396443" y="4478763"/>
                <a:ext cx="1" cy="838952"/>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BC4BE376-0F28-4348-B235-90A489E72112}"/>
                  </a:ext>
                </a:extLst>
              </p:cNvPr>
              <p:cNvSpPr/>
              <p:nvPr/>
            </p:nvSpPr>
            <p:spPr>
              <a:xfrm>
                <a:off x="3376700" y="5308734"/>
                <a:ext cx="38979" cy="3897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noFill/>
                  <a:effectLst/>
                  <a:uLnTx/>
                  <a:uFillTx/>
                  <a:latin typeface="Arial" panose="020B0604020202020204" pitchFamily="34" charset="0"/>
                  <a:ea typeface="+mn-ea"/>
                  <a:cs typeface="Arial" panose="020B0604020202020204" pitchFamily="34" charset="0"/>
                </a:endParaRPr>
              </a:p>
            </p:txBody>
          </p:sp>
        </p:grpSp>
        <p:grpSp>
          <p:nvGrpSpPr>
            <p:cNvPr id="49" name="Group 48">
              <a:extLst>
                <a:ext uri="{FF2B5EF4-FFF2-40B4-BE49-F238E27FC236}">
                  <a16:creationId xmlns:a16="http://schemas.microsoft.com/office/drawing/2014/main" id="{CDA4AE07-6535-4F08-A9EF-BC64189DE7EA}"/>
                </a:ext>
              </a:extLst>
            </p:cNvPr>
            <p:cNvGrpSpPr/>
            <p:nvPr/>
          </p:nvGrpSpPr>
          <p:grpSpPr>
            <a:xfrm>
              <a:off x="3900495" y="4644602"/>
              <a:ext cx="1147750" cy="1557581"/>
              <a:chOff x="4089338" y="4555150"/>
              <a:chExt cx="1147750" cy="1557581"/>
            </a:xfrm>
          </p:grpSpPr>
          <p:sp>
            <p:nvSpPr>
              <p:cNvPr id="50" name="TextBox 49">
                <a:extLst>
                  <a:ext uri="{FF2B5EF4-FFF2-40B4-BE49-F238E27FC236}">
                    <a16:creationId xmlns:a16="http://schemas.microsoft.com/office/drawing/2014/main" id="{8E02F681-6D7D-4FA7-A4F0-CEF060E05EAB}"/>
                  </a:ext>
                </a:extLst>
              </p:cNvPr>
              <p:cNvSpPr txBox="1"/>
              <p:nvPr/>
            </p:nvSpPr>
            <p:spPr>
              <a:xfrm>
                <a:off x="4089338" y="4555150"/>
                <a:ext cx="1147750" cy="215444"/>
              </a:xfrm>
              <a:prstGeom prst="rect">
                <a:avLst/>
              </a:prstGeom>
              <a:noFill/>
              <a:ln>
                <a:noFill/>
              </a:ln>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noFill/>
                    <a:effectLst/>
                    <a:uLnTx/>
                    <a:uFillTx/>
                    <a:latin typeface="Arial" panose="020B0604020202020204" pitchFamily="34" charset="0"/>
                    <a:ea typeface="+mn-ea"/>
                    <a:cs typeface="Arial" panose="020B0604020202020204" pitchFamily="34" charset="0"/>
                  </a:rPr>
                  <a:t>CCR5/CXCR4</a:t>
                </a:r>
              </a:p>
            </p:txBody>
          </p:sp>
          <p:cxnSp>
            <p:nvCxnSpPr>
              <p:cNvPr id="51" name="Straight Connector 50">
                <a:extLst>
                  <a:ext uri="{FF2B5EF4-FFF2-40B4-BE49-F238E27FC236}">
                    <a16:creationId xmlns:a16="http://schemas.microsoft.com/office/drawing/2014/main" id="{038EFF10-9EF8-409E-94B7-9B23D86F0E43}"/>
                  </a:ext>
                </a:extLst>
              </p:cNvPr>
              <p:cNvCxnSpPr/>
              <p:nvPr/>
            </p:nvCxnSpPr>
            <p:spPr>
              <a:xfrm>
                <a:off x="4294246" y="4799705"/>
                <a:ext cx="0" cy="1283028"/>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6FAAAB1D-E855-48A8-96D0-ADE3E5302433}"/>
                  </a:ext>
                </a:extLst>
              </p:cNvPr>
              <p:cNvSpPr/>
              <p:nvPr/>
            </p:nvSpPr>
            <p:spPr>
              <a:xfrm>
                <a:off x="4274502" y="6073752"/>
                <a:ext cx="38979" cy="3897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noFill/>
                  <a:effectLst/>
                  <a:uLnTx/>
                  <a:uFillTx/>
                  <a:latin typeface="Arial" panose="020B0604020202020204" pitchFamily="34" charset="0"/>
                  <a:ea typeface="+mn-ea"/>
                  <a:cs typeface="Arial" panose="020B0604020202020204" pitchFamily="34" charset="0"/>
                </a:endParaRPr>
              </a:p>
            </p:txBody>
          </p:sp>
        </p:grpSp>
      </p:grpSp>
      <p:sp>
        <p:nvSpPr>
          <p:cNvPr id="62" name="Title 61">
            <a:extLst>
              <a:ext uri="{FF2B5EF4-FFF2-40B4-BE49-F238E27FC236}">
                <a16:creationId xmlns:a16="http://schemas.microsoft.com/office/drawing/2014/main" id="{81C6C25C-16D3-4ABE-A85B-786C97015EB7}"/>
              </a:ext>
            </a:extLst>
          </p:cNvPr>
          <p:cNvSpPr>
            <a:spLocks noGrp="1"/>
          </p:cNvSpPr>
          <p:nvPr>
            <p:ph type="title"/>
          </p:nvPr>
        </p:nvSpPr>
        <p:spPr/>
        <p:txBody>
          <a:bodyPr/>
          <a:lstStyle/>
          <a:p>
            <a:r>
              <a:rPr lang="en-GB" dirty="0">
                <a:solidFill>
                  <a:srgbClr val="E30046"/>
                </a:solidFill>
              </a:rPr>
              <a:t>Fostemsavir </a:t>
            </a:r>
            <a:r>
              <a:rPr lang="en-GB" dirty="0"/>
              <a:t>extended-release tablet</a:t>
            </a:r>
            <a:endParaRPr lang="en-GB" baseline="30000" dirty="0"/>
          </a:p>
        </p:txBody>
      </p:sp>
      <p:pic>
        <p:nvPicPr>
          <p:cNvPr id="59" name="Picture 58">
            <a:extLst>
              <a:ext uri="{FF2B5EF4-FFF2-40B4-BE49-F238E27FC236}">
                <a16:creationId xmlns:a16="http://schemas.microsoft.com/office/drawing/2014/main" id="{0416BD39-8473-42FE-A775-03FBCF41A8F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1663264" y="5477068"/>
            <a:ext cx="528735" cy="1379057"/>
          </a:xfrm>
          <a:prstGeom prst="rect">
            <a:avLst/>
          </a:prstGeom>
        </p:spPr>
      </p:pic>
      <p:pic>
        <p:nvPicPr>
          <p:cNvPr id="60" name="Picture 59">
            <a:extLst>
              <a:ext uri="{FF2B5EF4-FFF2-40B4-BE49-F238E27FC236}">
                <a16:creationId xmlns:a16="http://schemas.microsoft.com/office/drawing/2014/main" id="{3102B3A2-1A14-41DF-81BD-F257102D108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0" y="0"/>
            <a:ext cx="705200" cy="2025551"/>
          </a:xfrm>
          <a:prstGeom prst="rect">
            <a:avLst/>
          </a:prstGeom>
        </p:spPr>
      </p:pic>
      <p:sp>
        <p:nvSpPr>
          <p:cNvPr id="67" name="Text Placeholder 6">
            <a:extLst>
              <a:ext uri="{FF2B5EF4-FFF2-40B4-BE49-F238E27FC236}">
                <a16:creationId xmlns:a16="http://schemas.microsoft.com/office/drawing/2014/main" id="{75DDCB8B-76B0-4724-8891-49FF84DE4B19}"/>
              </a:ext>
            </a:extLst>
          </p:cNvPr>
          <p:cNvSpPr txBox="1">
            <a:spLocks/>
          </p:cNvSpPr>
          <p:nvPr/>
        </p:nvSpPr>
        <p:spPr>
          <a:xfrm>
            <a:off x="8646130" y="6274714"/>
            <a:ext cx="3090258" cy="430887"/>
          </a:xfrm>
          <a:prstGeom prst="rect">
            <a:avLst/>
          </a:prstGeom>
          <a:solidFill>
            <a:schemeClr val="bg1">
              <a:alpha val="81000"/>
            </a:schemeClr>
          </a:solidFill>
        </p:spPr>
        <p:txBody>
          <a:bodyPr vert="horz" wrap="square" lIns="0" tIns="0" rIns="0" bIns="0" rtlCol="0" anchor="b">
            <a:spAutoFit/>
          </a:bodyPr>
          <a:lstStyle>
            <a:lvl1pPr marL="0" indent="0" algn="r" defTabSz="914400" rtl="0" eaLnBrk="1" latinLnBrk="0" hangingPunct="1">
              <a:lnSpc>
                <a:spcPct val="100000"/>
              </a:lnSpc>
              <a:spcBef>
                <a:spcPts val="0"/>
              </a:spcBef>
              <a:buClr>
                <a:schemeClr val="accent1"/>
              </a:buClr>
              <a:buFont typeface="Arial" panose="020B0604020202020204" pitchFamily="34" charset="0"/>
              <a:buNone/>
              <a:defRPr sz="700" kern="1200">
                <a:solidFill>
                  <a:schemeClr val="accent2"/>
                </a:solidFill>
                <a:latin typeface="+mn-lt"/>
                <a:ea typeface="+mn-ea"/>
                <a:cs typeface="+mn-cs"/>
              </a:defRPr>
            </a:lvl1pPr>
            <a:lvl2pPr marL="457200" indent="0" algn="r" defTabSz="914400" rtl="0" eaLnBrk="1" latinLnBrk="0" hangingPunct="1">
              <a:lnSpc>
                <a:spcPct val="100000"/>
              </a:lnSpc>
              <a:spcBef>
                <a:spcPts val="600"/>
              </a:spcBef>
              <a:buClr>
                <a:schemeClr val="accent1"/>
              </a:buClr>
              <a:buFont typeface="Arial" panose="020B0604020202020204" pitchFamily="34" charset="0"/>
              <a:buNone/>
              <a:defRPr sz="1800" kern="1200">
                <a:solidFill>
                  <a:schemeClr val="accent2"/>
                </a:solidFill>
                <a:latin typeface="+mn-lt"/>
                <a:ea typeface="+mn-ea"/>
                <a:cs typeface="+mn-cs"/>
              </a:defRPr>
            </a:lvl2pPr>
            <a:lvl3pPr marL="914400" indent="0" algn="r" defTabSz="914400" rtl="0" eaLnBrk="1" latinLnBrk="0" hangingPunct="1">
              <a:lnSpc>
                <a:spcPct val="100000"/>
              </a:lnSpc>
              <a:spcBef>
                <a:spcPts val="300"/>
              </a:spcBef>
              <a:buClr>
                <a:schemeClr val="accent1"/>
              </a:buClr>
              <a:buFont typeface="Arial" panose="020B0604020202020204" pitchFamily="34" charset="0"/>
              <a:buNone/>
              <a:defRPr sz="1600" kern="1200">
                <a:solidFill>
                  <a:schemeClr val="accent2"/>
                </a:solidFill>
                <a:latin typeface="+mn-lt"/>
                <a:ea typeface="+mn-ea"/>
                <a:cs typeface="+mn-cs"/>
              </a:defRPr>
            </a:lvl3pPr>
            <a:lvl4pPr marL="1371600" indent="0" algn="r" defTabSz="914400" rtl="0" eaLnBrk="1" latinLnBrk="0" hangingPunct="1">
              <a:lnSpc>
                <a:spcPct val="100000"/>
              </a:lnSpc>
              <a:spcBef>
                <a:spcPts val="300"/>
              </a:spcBef>
              <a:buClr>
                <a:schemeClr val="accent1"/>
              </a:buClr>
              <a:buFont typeface="Arial" panose="020B0604020202020204" pitchFamily="34" charset="0"/>
              <a:buNone/>
              <a:defRPr sz="1400" kern="1200">
                <a:solidFill>
                  <a:schemeClr val="accent2"/>
                </a:solidFill>
                <a:latin typeface="+mn-lt"/>
                <a:ea typeface="+mn-ea"/>
                <a:cs typeface="+mn-cs"/>
              </a:defRPr>
            </a:lvl4pPr>
            <a:lvl5pPr marL="1828800" indent="0" algn="r" defTabSz="914400" rtl="0" eaLnBrk="1" latinLnBrk="0" hangingPunct="1">
              <a:lnSpc>
                <a:spcPct val="100000"/>
              </a:lnSpc>
              <a:spcBef>
                <a:spcPts val="300"/>
              </a:spcBef>
              <a:buClr>
                <a:schemeClr val="accent1"/>
              </a:buClr>
              <a:buFont typeface="Arial" panose="020B0604020202020204" pitchFamily="34" charset="0"/>
              <a:buNone/>
              <a:defRPr sz="14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1</a:t>
            </a:r>
            <a:r>
              <a:rPr lang="en-US" dirty="0"/>
              <a:t>. </a:t>
            </a:r>
            <a:r>
              <a:rPr lang="en-US" dirty="0" err="1"/>
              <a:t>Kozal</a:t>
            </a:r>
            <a:r>
              <a:rPr lang="en-US" dirty="0"/>
              <a:t> M, et al. N </a:t>
            </a:r>
            <a:r>
              <a:rPr lang="en-US" dirty="0" err="1"/>
              <a:t>Engl</a:t>
            </a:r>
            <a:r>
              <a:rPr lang="en-US" dirty="0"/>
              <a:t> J Med 2020;382:1232–43</a:t>
            </a:r>
          </a:p>
          <a:p>
            <a:r>
              <a:rPr lang="en-US" b="1" dirty="0"/>
              <a:t>2</a:t>
            </a:r>
            <a:r>
              <a:rPr lang="en-US" dirty="0"/>
              <a:t>. </a:t>
            </a:r>
            <a:r>
              <a:rPr lang="en-US" dirty="0" err="1"/>
              <a:t>Rukobia</a:t>
            </a:r>
            <a:r>
              <a:rPr lang="en-US" dirty="0"/>
              <a:t> Summary of Product Characteristics. Available at: https://www.ema.europa.eu/en/documents/product-information/rukobia-epar-product-information_en.pdf. Accessed October 2022</a:t>
            </a:r>
          </a:p>
        </p:txBody>
      </p:sp>
      <p:sp>
        <p:nvSpPr>
          <p:cNvPr id="56" name="Slide Number Placeholder 5">
            <a:extLst>
              <a:ext uri="{FF2B5EF4-FFF2-40B4-BE49-F238E27FC236}">
                <a16:creationId xmlns:a16="http://schemas.microsoft.com/office/drawing/2014/main" id="{076BF218-45B7-41CE-B05F-291B85CB0E38}"/>
              </a:ext>
            </a:extLst>
          </p:cNvPr>
          <p:cNvSpPr>
            <a:spLocks noGrp="1"/>
          </p:cNvSpPr>
          <p:nvPr>
            <p:ph type="sldNum" sz="quarter" idx="11"/>
          </p:nvPr>
        </p:nvSpPr>
        <p:spPr>
          <a:xfrm>
            <a:off x="11942967" y="6510704"/>
            <a:ext cx="249033" cy="246221"/>
          </a:xfrm>
        </p:spPr>
        <p:txBody>
          <a:bodyPr/>
          <a:lstStyle/>
          <a:p>
            <a:fld id="{DA52DCD9-8769-4ED5-B8CC-B00FC588BA8C}" type="slidenum">
              <a:rPr lang="en-US" smtClean="0"/>
              <a:pPr/>
              <a:t>5</a:t>
            </a:fld>
            <a:endParaRPr lang="en-US" dirty="0"/>
          </a:p>
        </p:txBody>
      </p:sp>
      <p:sp>
        <p:nvSpPr>
          <p:cNvPr id="61" name="Text Placeholder 4">
            <a:extLst>
              <a:ext uri="{FF2B5EF4-FFF2-40B4-BE49-F238E27FC236}">
                <a16:creationId xmlns:a16="http://schemas.microsoft.com/office/drawing/2014/main" id="{30FB0048-20AC-4F99-B3B8-B32E893D1865}"/>
              </a:ext>
            </a:extLst>
          </p:cNvPr>
          <p:cNvSpPr>
            <a:spLocks noGrp="1"/>
          </p:cNvSpPr>
          <p:nvPr>
            <p:ph type="body" sz="quarter" idx="12"/>
          </p:nvPr>
        </p:nvSpPr>
        <p:spPr>
          <a:xfrm>
            <a:off x="803275" y="6597878"/>
            <a:ext cx="5202687" cy="107722"/>
          </a:xfrm>
          <a:solidFill>
            <a:schemeClr val="bg1">
              <a:alpha val="81000"/>
            </a:schemeClr>
          </a:solidFill>
        </p:spPr>
        <p:txBody>
          <a:bodyPr vert="horz" wrap="square" lIns="0" tIns="0" rIns="0" bIns="0" rtlCol="0" anchor="b">
            <a:spAutoFit/>
          </a:bodyPr>
          <a:lstStyle/>
          <a:p>
            <a:pPr>
              <a:spcBef>
                <a:spcPts val="0"/>
              </a:spcBef>
            </a:pPr>
            <a:r>
              <a:rPr lang="en-US" b="1" dirty="0"/>
              <a:t>ART, </a:t>
            </a:r>
            <a:r>
              <a:rPr lang="en-US" dirty="0"/>
              <a:t>antiretroviral therapy; </a:t>
            </a:r>
            <a:r>
              <a:rPr lang="en-US" b="1" dirty="0"/>
              <a:t>CD4+</a:t>
            </a:r>
            <a:r>
              <a:rPr lang="en-US" dirty="0"/>
              <a:t>, cluster of differentiation 4-positive; </a:t>
            </a:r>
            <a:r>
              <a:rPr lang="en-US" b="1" dirty="0"/>
              <a:t>MDR</a:t>
            </a:r>
            <a:r>
              <a:rPr lang="en-US" dirty="0"/>
              <a:t>, multidrug resistant  </a:t>
            </a:r>
            <a:r>
              <a:rPr lang="en-US" b="1" dirty="0"/>
              <a:t>MoA, </a:t>
            </a:r>
            <a:r>
              <a:rPr lang="en-US" dirty="0"/>
              <a:t>mechanism of action</a:t>
            </a:r>
          </a:p>
        </p:txBody>
      </p:sp>
    </p:spTree>
    <p:extLst>
      <p:ext uri="{BB962C8B-B14F-4D97-AF65-F5344CB8AC3E}">
        <p14:creationId xmlns:p14="http://schemas.microsoft.com/office/powerpoint/2010/main" val="3303686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Temsavir left"/>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69350" y="2153183"/>
            <a:ext cx="4720020" cy="2656455"/>
          </a:xfrm>
          <a:prstGeom prst="rect">
            <a:avLst/>
          </a:prstGeom>
        </p:spPr>
      </p:pic>
      <p:pic>
        <p:nvPicPr>
          <p:cNvPr id="72" name="Picture 71">
            <a:extLst>
              <a:ext uri="{FF2B5EF4-FFF2-40B4-BE49-F238E27FC236}">
                <a16:creationId xmlns:a16="http://schemas.microsoft.com/office/drawing/2014/main" id="{4F072200-DD05-4741-AD66-A6D49A13806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0"/>
            <a:ext cx="12191999" cy="6858000"/>
          </a:xfrm>
          <a:prstGeom prst="rect">
            <a:avLst/>
          </a:prstGeom>
        </p:spPr>
      </p:pic>
      <p:pic>
        <p:nvPicPr>
          <p:cNvPr id="77" name="Picture 76">
            <a:extLst>
              <a:ext uri="{FF2B5EF4-FFF2-40B4-BE49-F238E27FC236}">
                <a16:creationId xmlns:a16="http://schemas.microsoft.com/office/drawing/2014/main" id="{330F23AE-C3FB-4DF1-A381-0B765B0003C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b="21558"/>
          <a:stretch/>
        </p:blipFill>
        <p:spPr>
          <a:xfrm>
            <a:off x="0" y="1478424"/>
            <a:ext cx="12192000" cy="5379577"/>
          </a:xfrm>
          <a:prstGeom prst="rect">
            <a:avLst/>
          </a:prstGeom>
        </p:spPr>
      </p:pic>
      <p:pic>
        <p:nvPicPr>
          <p:cNvPr id="22" name="HIV out of focus 1"/>
          <p:cNvPicPr>
            <a:picLocks noChangeAspect="1"/>
          </p:cNvPicPr>
          <p:nvPr/>
        </p:nvPicPr>
        <p:blipFill rotWithShape="1">
          <a:blip r:embed="rId6" cstate="hqprint">
            <a:alphaModFix amt="40000"/>
            <a:extLst>
              <a:ext uri="{BEBA8EAE-BF5A-486C-A8C5-ECC9F3942E4B}">
                <a14:imgProps xmlns:a14="http://schemas.microsoft.com/office/drawing/2010/main">
                  <a14:imgLayer r:embed="rId7">
                    <a14:imgEffect>
                      <a14:sharpenSoften amount="-100000"/>
                    </a14:imgEffect>
                  </a14:imgLayer>
                </a14:imgProps>
              </a:ext>
              <a:ext uri="{28A0092B-C50C-407E-A947-70E740481C1C}">
                <a14:useLocalDpi xmlns:a14="http://schemas.microsoft.com/office/drawing/2010/main"/>
              </a:ext>
            </a:extLst>
          </a:blip>
          <a:srcRect/>
          <a:stretch/>
        </p:blipFill>
        <p:spPr>
          <a:xfrm rot="16200000">
            <a:off x="2448458" y="-263580"/>
            <a:ext cx="1064553" cy="1591710"/>
          </a:xfrm>
          <a:prstGeom prst="rect">
            <a:avLst/>
          </a:prstGeom>
        </p:spPr>
      </p:pic>
      <p:grpSp>
        <p:nvGrpSpPr>
          <p:cNvPr id="100" name="1 gp160 structure"/>
          <p:cNvGrpSpPr/>
          <p:nvPr/>
        </p:nvGrpSpPr>
        <p:grpSpPr>
          <a:xfrm>
            <a:off x="6115878" y="308113"/>
            <a:ext cx="4286250" cy="4286250"/>
            <a:chOff x="4591878" y="308113"/>
            <a:chExt cx="4286250" cy="4286250"/>
          </a:xfrm>
        </p:grpSpPr>
        <p:pic>
          <p:nvPicPr>
            <p:cNvPr id="99" name="gp160 structure"/>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591878" y="308113"/>
              <a:ext cx="4286250" cy="4286250"/>
            </a:xfrm>
            <a:prstGeom prst="rect">
              <a:avLst/>
            </a:prstGeom>
          </p:spPr>
        </p:pic>
        <p:sp>
          <p:nvSpPr>
            <p:cNvPr id="37" name="Right Brace 36"/>
            <p:cNvSpPr/>
            <p:nvPr/>
          </p:nvSpPr>
          <p:spPr>
            <a:xfrm rot="5400000">
              <a:off x="6630263" y="2702856"/>
              <a:ext cx="129596" cy="1940668"/>
            </a:xfrm>
            <a:prstGeom prst="rightBrace">
              <a:avLst>
                <a:gd name="adj1" fmla="val 74360"/>
                <a:gd name="adj2" fmla="val 50000"/>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8" name="TextBox 37"/>
            <p:cNvSpPr txBox="1"/>
            <p:nvPr/>
          </p:nvSpPr>
          <p:spPr>
            <a:xfrm>
              <a:off x="6459227" y="3793802"/>
              <a:ext cx="496931" cy="215444"/>
            </a:xfrm>
            <a:prstGeom prst="rect">
              <a:avLst/>
            </a:prstGeom>
            <a:noFill/>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chemeClr val="accent2"/>
                  </a:solidFill>
                  <a:effectLst/>
                  <a:uLnTx/>
                  <a:uFillTx/>
                  <a:latin typeface="Arial" panose="020B0604020202020204" pitchFamily="34" charset="0"/>
                  <a:ea typeface="+mn-ea"/>
                  <a:cs typeface="Arial" panose="020B0604020202020204" pitchFamily="34" charset="0"/>
                </a:rPr>
                <a:t>gp160</a:t>
              </a:r>
            </a:p>
          </p:txBody>
        </p:sp>
        <p:sp>
          <p:nvSpPr>
            <p:cNvPr id="65" name="Rectangle: Rounded Corners 64"/>
            <p:cNvSpPr/>
            <p:nvPr/>
          </p:nvSpPr>
          <p:spPr>
            <a:xfrm>
              <a:off x="5588727" y="3321672"/>
              <a:ext cx="1116000" cy="252000"/>
            </a:xfrm>
            <a:prstGeom prst="roundRect">
              <a:avLst/>
            </a:prstGeom>
            <a:solidFill>
              <a:srgbClr val="E28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6" name="Rectangle: Rounded Corners 65"/>
            <p:cNvSpPr/>
            <p:nvPr/>
          </p:nvSpPr>
          <p:spPr>
            <a:xfrm>
              <a:off x="6776172" y="3321672"/>
              <a:ext cx="1116000" cy="2520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5" name="TextBox 34"/>
            <p:cNvSpPr txBox="1"/>
            <p:nvPr/>
          </p:nvSpPr>
          <p:spPr>
            <a:xfrm>
              <a:off x="5644987" y="3336199"/>
              <a:ext cx="1003480" cy="215444"/>
            </a:xfrm>
            <a:prstGeom prst="rect">
              <a:avLst/>
            </a:prstGeom>
            <a:noFill/>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gp120 trimer</a:t>
              </a:r>
            </a:p>
          </p:txBody>
        </p:sp>
        <p:sp>
          <p:nvSpPr>
            <p:cNvPr id="36" name="TextBox 35"/>
            <p:cNvSpPr txBox="1"/>
            <p:nvPr/>
          </p:nvSpPr>
          <p:spPr>
            <a:xfrm>
              <a:off x="6865294" y="3336199"/>
              <a:ext cx="937757" cy="215444"/>
            </a:xfrm>
            <a:prstGeom prst="rect">
              <a:avLst/>
            </a:prstGeom>
            <a:noFill/>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gp41 trimer</a:t>
              </a:r>
            </a:p>
          </p:txBody>
        </p:sp>
      </p:grpSp>
      <p:pic>
        <p:nvPicPr>
          <p:cNvPr id="23" name="HIV out of focus 2"/>
          <p:cNvPicPr>
            <a:picLocks noChangeAspect="1"/>
          </p:cNvPicPr>
          <p:nvPr/>
        </p:nvPicPr>
        <p:blipFill rotWithShape="1">
          <a:blip r:embed="rId9" cstate="hqprint">
            <a:extLst>
              <a:ext uri="{28A0092B-C50C-407E-A947-70E740481C1C}">
                <a14:useLocalDpi xmlns:a14="http://schemas.microsoft.com/office/drawing/2010/main"/>
              </a:ext>
            </a:extLst>
          </a:blip>
          <a:srcRect t="-18116"/>
          <a:stretch/>
        </p:blipFill>
        <p:spPr>
          <a:xfrm rot="14831386">
            <a:off x="1012751" y="413289"/>
            <a:ext cx="1813201" cy="2254976"/>
          </a:xfrm>
          <a:prstGeom prst="rect">
            <a:avLst/>
          </a:prstGeom>
        </p:spPr>
      </p:pic>
      <p:pic>
        <p:nvPicPr>
          <p:cNvPr id="15" name="HIV"/>
          <p:cNvPicPr>
            <a:picLocks noChangeAspect="1"/>
          </p:cNvPicPr>
          <p:nvPr/>
        </p:nvPicPr>
        <p:blipFill>
          <a:blip r:embed="rId10">
            <a:extLst>
              <a:ext uri="{28A0092B-C50C-407E-A947-70E740481C1C}">
                <a14:useLocalDpi xmlns:a14="http://schemas.microsoft.com/office/drawing/2010/main"/>
              </a:ext>
            </a:extLst>
          </a:blip>
          <a:stretch>
            <a:fillRect/>
          </a:stretch>
        </p:blipFill>
        <p:spPr>
          <a:xfrm rot="17100000">
            <a:off x="2307155" y="720976"/>
            <a:ext cx="2925668" cy="3066100"/>
          </a:xfrm>
          <a:prstGeom prst="rect">
            <a:avLst/>
          </a:prstGeom>
        </p:spPr>
      </p:pic>
      <p:grpSp>
        <p:nvGrpSpPr>
          <p:cNvPr id="87" name="!! 2 cd4 and co-receptors"/>
          <p:cNvGrpSpPr/>
          <p:nvPr/>
        </p:nvGrpSpPr>
        <p:grpSpPr>
          <a:xfrm>
            <a:off x="3918416" y="3863777"/>
            <a:ext cx="2606040" cy="2606040"/>
            <a:chOff x="2645876" y="3902043"/>
            <a:chExt cx="2606040" cy="2606040"/>
          </a:xfrm>
        </p:grpSpPr>
        <p:pic>
          <p:nvPicPr>
            <p:cNvPr id="69" name="Circled cd4 &amp; coreceptors"/>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2645876" y="3902043"/>
              <a:ext cx="2606040" cy="2606040"/>
            </a:xfrm>
            <a:prstGeom prst="rect">
              <a:avLst/>
            </a:prstGeom>
          </p:spPr>
        </p:pic>
        <p:grpSp>
          <p:nvGrpSpPr>
            <p:cNvPr id="85" name="Group 84"/>
            <p:cNvGrpSpPr/>
            <p:nvPr/>
          </p:nvGrpSpPr>
          <p:grpSpPr>
            <a:xfrm>
              <a:off x="3212902" y="4219192"/>
              <a:ext cx="1064394" cy="1128521"/>
              <a:chOff x="3212902" y="4219192"/>
              <a:chExt cx="1064394" cy="1128521"/>
            </a:xfrm>
          </p:grpSpPr>
          <p:sp>
            <p:nvSpPr>
              <p:cNvPr id="73" name="TextBox 72"/>
              <p:cNvSpPr txBox="1"/>
              <p:nvPr/>
            </p:nvSpPr>
            <p:spPr>
              <a:xfrm>
                <a:off x="3212902" y="4219192"/>
                <a:ext cx="1064394" cy="215444"/>
              </a:xfrm>
              <a:prstGeom prst="rect">
                <a:avLst/>
              </a:prstGeom>
              <a:noFill/>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71D49"/>
                    </a:solidFill>
                    <a:effectLst/>
                    <a:uLnTx/>
                    <a:uFillTx/>
                    <a:latin typeface="Arial" panose="020B0604020202020204" pitchFamily="34" charset="0"/>
                    <a:ea typeface="+mn-ea"/>
                    <a:cs typeface="Arial" panose="020B0604020202020204" pitchFamily="34" charset="0"/>
                  </a:rPr>
                  <a:t>CD4 receptor</a:t>
                </a:r>
              </a:p>
            </p:txBody>
          </p:sp>
          <p:cxnSp>
            <p:nvCxnSpPr>
              <p:cNvPr id="75" name="Straight Connector 74"/>
              <p:cNvCxnSpPr/>
              <p:nvPr/>
            </p:nvCxnSpPr>
            <p:spPr>
              <a:xfrm flipH="1">
                <a:off x="3396443" y="4478763"/>
                <a:ext cx="1" cy="83895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6" name="Oval 75"/>
              <p:cNvSpPr/>
              <p:nvPr/>
            </p:nvSpPr>
            <p:spPr>
              <a:xfrm>
                <a:off x="3376700" y="5308734"/>
                <a:ext cx="38979" cy="3897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84" name="Group 83"/>
            <p:cNvGrpSpPr/>
            <p:nvPr/>
          </p:nvGrpSpPr>
          <p:grpSpPr>
            <a:xfrm>
              <a:off x="3900495" y="4644602"/>
              <a:ext cx="1147750" cy="1557581"/>
              <a:chOff x="4089338" y="4555150"/>
              <a:chExt cx="1147750" cy="1557581"/>
            </a:xfrm>
          </p:grpSpPr>
          <p:sp>
            <p:nvSpPr>
              <p:cNvPr id="74" name="TextBox 73"/>
              <p:cNvSpPr txBox="1"/>
              <p:nvPr/>
            </p:nvSpPr>
            <p:spPr>
              <a:xfrm>
                <a:off x="4089338" y="4555150"/>
                <a:ext cx="1147750" cy="215444"/>
              </a:xfrm>
              <a:prstGeom prst="rect">
                <a:avLst/>
              </a:prstGeom>
              <a:noFill/>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71D49"/>
                    </a:solidFill>
                    <a:effectLst/>
                    <a:uLnTx/>
                    <a:uFillTx/>
                    <a:latin typeface="Arial" panose="020B0604020202020204" pitchFamily="34" charset="0"/>
                    <a:ea typeface="+mn-ea"/>
                    <a:cs typeface="Arial" panose="020B0604020202020204" pitchFamily="34" charset="0"/>
                  </a:rPr>
                  <a:t>CCR5/CXCR4</a:t>
                </a:r>
              </a:p>
            </p:txBody>
          </p:sp>
          <p:cxnSp>
            <p:nvCxnSpPr>
              <p:cNvPr id="81" name="Straight Connector 80"/>
              <p:cNvCxnSpPr/>
              <p:nvPr/>
            </p:nvCxnSpPr>
            <p:spPr>
              <a:xfrm>
                <a:off x="4294246" y="4799705"/>
                <a:ext cx="0" cy="12830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2" name="Oval 81"/>
              <p:cNvSpPr/>
              <p:nvPr/>
            </p:nvSpPr>
            <p:spPr>
              <a:xfrm>
                <a:off x="4274502" y="6073752"/>
                <a:ext cx="38979" cy="3897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sp>
        <p:nvSpPr>
          <p:cNvPr id="5" name="Title 4">
            <a:extLst>
              <a:ext uri="{FF2B5EF4-FFF2-40B4-BE49-F238E27FC236}">
                <a16:creationId xmlns:a16="http://schemas.microsoft.com/office/drawing/2014/main" id="{80C713BE-05CA-4759-8AD1-1200B5410E5E}"/>
              </a:ext>
            </a:extLst>
          </p:cNvPr>
          <p:cNvSpPr>
            <a:spLocks noGrp="1"/>
          </p:cNvSpPr>
          <p:nvPr>
            <p:ph type="title"/>
          </p:nvPr>
        </p:nvSpPr>
        <p:spPr/>
        <p:txBody>
          <a:bodyPr anchor="t"/>
          <a:lstStyle/>
          <a:p>
            <a:r>
              <a:rPr lang="en-GB" dirty="0"/>
              <a:t>Unique MoA</a:t>
            </a:r>
            <a:endParaRPr lang="en-GB" baseline="30000" dirty="0"/>
          </a:p>
        </p:txBody>
      </p:sp>
      <p:pic>
        <p:nvPicPr>
          <p:cNvPr id="79" name="Picture 78">
            <a:extLst>
              <a:ext uri="{FF2B5EF4-FFF2-40B4-BE49-F238E27FC236}">
                <a16:creationId xmlns:a16="http://schemas.microsoft.com/office/drawing/2014/main" id="{F5BD5410-6856-4919-B0AD-D4308FA3A23C}"/>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11663264" y="5477068"/>
            <a:ext cx="528735" cy="1379057"/>
          </a:xfrm>
          <a:prstGeom prst="rect">
            <a:avLst/>
          </a:prstGeom>
        </p:spPr>
      </p:pic>
      <p:pic>
        <p:nvPicPr>
          <p:cNvPr id="80" name="Picture 79">
            <a:extLst>
              <a:ext uri="{FF2B5EF4-FFF2-40B4-BE49-F238E27FC236}">
                <a16:creationId xmlns:a16="http://schemas.microsoft.com/office/drawing/2014/main" id="{C358F8C6-DFDA-4884-A42A-4230604827CB}"/>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0" y="0"/>
            <a:ext cx="705200" cy="2025551"/>
          </a:xfrm>
          <a:prstGeom prst="rect">
            <a:avLst/>
          </a:prstGeom>
        </p:spPr>
      </p:pic>
      <p:sp>
        <p:nvSpPr>
          <p:cNvPr id="67" name="Slide Number Placeholder 5">
            <a:extLst>
              <a:ext uri="{FF2B5EF4-FFF2-40B4-BE49-F238E27FC236}">
                <a16:creationId xmlns:a16="http://schemas.microsoft.com/office/drawing/2014/main" id="{59DCB8C2-9B77-4D7A-B494-DC9E3D3B4C9F}"/>
              </a:ext>
            </a:extLst>
          </p:cNvPr>
          <p:cNvSpPr>
            <a:spLocks noGrp="1"/>
          </p:cNvSpPr>
          <p:nvPr>
            <p:ph type="sldNum" sz="quarter" idx="11"/>
          </p:nvPr>
        </p:nvSpPr>
        <p:spPr>
          <a:xfrm>
            <a:off x="11942967" y="6510704"/>
            <a:ext cx="249033" cy="246221"/>
          </a:xfrm>
        </p:spPr>
        <p:txBody>
          <a:bodyPr/>
          <a:lstStyle/>
          <a:p>
            <a:fld id="{DA52DCD9-8769-4ED5-B8CC-B00FC588BA8C}" type="slidenum">
              <a:rPr lang="en-US" smtClean="0"/>
              <a:pPr/>
              <a:t>6</a:t>
            </a:fld>
            <a:endParaRPr lang="en-US" dirty="0"/>
          </a:p>
        </p:txBody>
      </p:sp>
      <p:sp>
        <p:nvSpPr>
          <p:cNvPr id="68" name="Text Placeholder 6">
            <a:extLst>
              <a:ext uri="{FF2B5EF4-FFF2-40B4-BE49-F238E27FC236}">
                <a16:creationId xmlns:a16="http://schemas.microsoft.com/office/drawing/2014/main" id="{65482D7C-8BAC-4459-A4E1-4A60C0C5CF76}"/>
              </a:ext>
            </a:extLst>
          </p:cNvPr>
          <p:cNvSpPr txBox="1">
            <a:spLocks/>
          </p:cNvSpPr>
          <p:nvPr/>
        </p:nvSpPr>
        <p:spPr>
          <a:xfrm>
            <a:off x="9772650" y="6597878"/>
            <a:ext cx="1963738" cy="107722"/>
          </a:xfrm>
          <a:prstGeom prst="rect">
            <a:avLst/>
          </a:prstGeom>
          <a:solidFill>
            <a:schemeClr val="bg1">
              <a:alpha val="81000"/>
            </a:schemeClr>
          </a:solidFill>
        </p:spPr>
        <p:txBody>
          <a:bodyPr vert="horz" wrap="square" lIns="0" tIns="0" rIns="0" bIns="0" rtlCol="0" anchor="b">
            <a:spAutoFit/>
          </a:bodyPr>
          <a:lstStyle>
            <a:lvl1pPr marL="0" indent="0" algn="r" defTabSz="914400" rtl="0" eaLnBrk="1" latinLnBrk="0" hangingPunct="1">
              <a:lnSpc>
                <a:spcPct val="100000"/>
              </a:lnSpc>
              <a:spcBef>
                <a:spcPts val="0"/>
              </a:spcBef>
              <a:buClr>
                <a:schemeClr val="accent1"/>
              </a:buClr>
              <a:buFont typeface="Arial" panose="020B0604020202020204" pitchFamily="34" charset="0"/>
              <a:buNone/>
              <a:defRPr sz="700" kern="1200">
                <a:solidFill>
                  <a:schemeClr val="accent2"/>
                </a:solidFill>
                <a:latin typeface="+mn-lt"/>
                <a:ea typeface="+mn-ea"/>
                <a:cs typeface="+mn-cs"/>
              </a:defRPr>
            </a:lvl1pPr>
            <a:lvl2pPr marL="457200" indent="0" algn="r" defTabSz="914400" rtl="0" eaLnBrk="1" latinLnBrk="0" hangingPunct="1">
              <a:lnSpc>
                <a:spcPct val="100000"/>
              </a:lnSpc>
              <a:spcBef>
                <a:spcPts val="600"/>
              </a:spcBef>
              <a:buClr>
                <a:schemeClr val="accent1"/>
              </a:buClr>
              <a:buFont typeface="Arial" panose="020B0604020202020204" pitchFamily="34" charset="0"/>
              <a:buNone/>
              <a:defRPr sz="1800" kern="1200">
                <a:solidFill>
                  <a:schemeClr val="accent2"/>
                </a:solidFill>
                <a:latin typeface="+mn-lt"/>
                <a:ea typeface="+mn-ea"/>
                <a:cs typeface="+mn-cs"/>
              </a:defRPr>
            </a:lvl2pPr>
            <a:lvl3pPr marL="914400" indent="0" algn="r" defTabSz="914400" rtl="0" eaLnBrk="1" latinLnBrk="0" hangingPunct="1">
              <a:lnSpc>
                <a:spcPct val="100000"/>
              </a:lnSpc>
              <a:spcBef>
                <a:spcPts val="300"/>
              </a:spcBef>
              <a:buClr>
                <a:schemeClr val="accent1"/>
              </a:buClr>
              <a:buFont typeface="Arial" panose="020B0604020202020204" pitchFamily="34" charset="0"/>
              <a:buNone/>
              <a:defRPr sz="1600" kern="1200">
                <a:solidFill>
                  <a:schemeClr val="accent2"/>
                </a:solidFill>
                <a:latin typeface="+mn-lt"/>
                <a:ea typeface="+mn-ea"/>
                <a:cs typeface="+mn-cs"/>
              </a:defRPr>
            </a:lvl3pPr>
            <a:lvl4pPr marL="1371600" indent="0" algn="r" defTabSz="914400" rtl="0" eaLnBrk="1" latinLnBrk="0" hangingPunct="1">
              <a:lnSpc>
                <a:spcPct val="100000"/>
              </a:lnSpc>
              <a:spcBef>
                <a:spcPts val="300"/>
              </a:spcBef>
              <a:buClr>
                <a:schemeClr val="accent1"/>
              </a:buClr>
              <a:buFont typeface="Arial" panose="020B0604020202020204" pitchFamily="34" charset="0"/>
              <a:buNone/>
              <a:defRPr sz="1400" kern="1200">
                <a:solidFill>
                  <a:schemeClr val="accent2"/>
                </a:solidFill>
                <a:latin typeface="+mn-lt"/>
                <a:ea typeface="+mn-ea"/>
                <a:cs typeface="+mn-cs"/>
              </a:defRPr>
            </a:lvl4pPr>
            <a:lvl5pPr marL="1828800" indent="0" algn="r" defTabSz="914400" rtl="0" eaLnBrk="1" latinLnBrk="0" hangingPunct="1">
              <a:lnSpc>
                <a:spcPct val="100000"/>
              </a:lnSpc>
              <a:spcBef>
                <a:spcPts val="300"/>
              </a:spcBef>
              <a:buClr>
                <a:schemeClr val="accent1"/>
              </a:buClr>
              <a:buFont typeface="Arial" panose="020B0604020202020204" pitchFamily="34" charset="0"/>
              <a:buNone/>
              <a:defRPr sz="14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dirty="0" err="1"/>
              <a:t>Kozal</a:t>
            </a:r>
            <a:r>
              <a:rPr lang="da-DK" dirty="0"/>
              <a:t> M, et al. N </a:t>
            </a:r>
            <a:r>
              <a:rPr lang="da-DK" dirty="0" err="1"/>
              <a:t>Engl</a:t>
            </a:r>
            <a:r>
              <a:rPr lang="da-DK" dirty="0"/>
              <a:t> J Med 2020;382:1232–43</a:t>
            </a:r>
            <a:endParaRPr lang="en-GB" dirty="0"/>
          </a:p>
        </p:txBody>
      </p:sp>
      <p:sp>
        <p:nvSpPr>
          <p:cNvPr id="78" name="Text Placeholder 4">
            <a:extLst>
              <a:ext uri="{FF2B5EF4-FFF2-40B4-BE49-F238E27FC236}">
                <a16:creationId xmlns:a16="http://schemas.microsoft.com/office/drawing/2014/main" id="{F0FDA3A6-ED8D-466D-AEA1-E1041ED55C0A}"/>
              </a:ext>
            </a:extLst>
          </p:cNvPr>
          <p:cNvSpPr>
            <a:spLocks noGrp="1"/>
          </p:cNvSpPr>
          <p:nvPr>
            <p:ph type="body" sz="quarter" idx="12"/>
          </p:nvPr>
        </p:nvSpPr>
        <p:spPr>
          <a:xfrm>
            <a:off x="803275" y="6597878"/>
            <a:ext cx="5202687" cy="107722"/>
          </a:xfrm>
          <a:solidFill>
            <a:schemeClr val="bg1">
              <a:alpha val="81000"/>
            </a:schemeClr>
          </a:solidFill>
        </p:spPr>
        <p:txBody>
          <a:bodyPr vert="horz" wrap="square" lIns="0" tIns="0" rIns="0" bIns="0" rtlCol="0" anchor="b">
            <a:spAutoFit/>
          </a:bodyPr>
          <a:lstStyle/>
          <a:p>
            <a:pPr>
              <a:spcBef>
                <a:spcPts val="0"/>
              </a:spcBef>
            </a:pPr>
            <a:r>
              <a:rPr lang="en-US" b="1" dirty="0"/>
              <a:t>CCR5</a:t>
            </a:r>
            <a:r>
              <a:rPr lang="en-US" dirty="0"/>
              <a:t>, C-C chemokine receptor type 5; </a:t>
            </a:r>
            <a:r>
              <a:rPr lang="en-US" b="1" dirty="0"/>
              <a:t>CXCR4</a:t>
            </a:r>
            <a:r>
              <a:rPr lang="en-US" dirty="0"/>
              <a:t>, C-X-C chemokine receptor type 4</a:t>
            </a:r>
          </a:p>
        </p:txBody>
      </p:sp>
    </p:spTree>
    <p:extLst>
      <p:ext uri="{BB962C8B-B14F-4D97-AF65-F5344CB8AC3E}">
        <p14:creationId xmlns:p14="http://schemas.microsoft.com/office/powerpoint/2010/main" val="2794887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a:extLst>
              <a:ext uri="{FF2B5EF4-FFF2-40B4-BE49-F238E27FC236}">
                <a16:creationId xmlns:a16="http://schemas.microsoft.com/office/drawing/2014/main" id="{4F072200-DD05-4741-AD66-A6D49A13806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12191999" cy="6858000"/>
          </a:xfrm>
          <a:prstGeom prst="rect">
            <a:avLst/>
          </a:prstGeom>
        </p:spPr>
      </p:pic>
      <p:pic>
        <p:nvPicPr>
          <p:cNvPr id="77" name="Picture 76">
            <a:extLst>
              <a:ext uri="{FF2B5EF4-FFF2-40B4-BE49-F238E27FC236}">
                <a16:creationId xmlns:a16="http://schemas.microsoft.com/office/drawing/2014/main" id="{330F23AE-C3FB-4DF1-A381-0B765B0003C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21558"/>
          <a:stretch/>
        </p:blipFill>
        <p:spPr>
          <a:xfrm>
            <a:off x="0" y="1478424"/>
            <a:ext cx="12192000" cy="5379577"/>
          </a:xfrm>
          <a:prstGeom prst="rect">
            <a:avLst/>
          </a:prstGeom>
        </p:spPr>
      </p:pic>
      <p:grpSp>
        <p:nvGrpSpPr>
          <p:cNvPr id="43" name="6 HIV can't bind">
            <a:extLst>
              <a:ext uri="{FF2B5EF4-FFF2-40B4-BE49-F238E27FC236}">
                <a16:creationId xmlns:a16="http://schemas.microsoft.com/office/drawing/2014/main" id="{A7DDAD6C-59A5-47C1-BB20-4A3D86EF02AE}"/>
              </a:ext>
            </a:extLst>
          </p:cNvPr>
          <p:cNvGrpSpPr/>
          <p:nvPr/>
        </p:nvGrpSpPr>
        <p:grpSpPr>
          <a:xfrm>
            <a:off x="6115878" y="309135"/>
            <a:ext cx="4286250" cy="4286250"/>
            <a:chOff x="4569864" y="307648"/>
            <a:chExt cx="4286250" cy="4286250"/>
          </a:xfrm>
        </p:grpSpPr>
        <p:pic>
          <p:nvPicPr>
            <p:cNvPr id="44" name="Picture 43">
              <a:extLst>
                <a:ext uri="{FF2B5EF4-FFF2-40B4-BE49-F238E27FC236}">
                  <a16:creationId xmlns:a16="http://schemas.microsoft.com/office/drawing/2014/main" id="{21909182-7081-433C-A773-EF9D2804F59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69864" y="307648"/>
              <a:ext cx="4286250" cy="4286250"/>
            </a:xfrm>
            <a:prstGeom prst="rect">
              <a:avLst/>
            </a:prstGeom>
          </p:spPr>
        </p:pic>
        <p:pic>
          <p:nvPicPr>
            <p:cNvPr id="45" name="Picture 44">
              <a:extLst>
                <a:ext uri="{FF2B5EF4-FFF2-40B4-BE49-F238E27FC236}">
                  <a16:creationId xmlns:a16="http://schemas.microsoft.com/office/drawing/2014/main" id="{AD40B2CD-8322-4744-A75E-E8E8D5038E2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569864" y="307648"/>
              <a:ext cx="4286250" cy="4286250"/>
            </a:xfrm>
            <a:prstGeom prst="rect">
              <a:avLst/>
            </a:prstGeom>
          </p:spPr>
        </p:pic>
        <p:pic>
          <p:nvPicPr>
            <p:cNvPr id="46" name="Picture 45">
              <a:extLst>
                <a:ext uri="{FF2B5EF4-FFF2-40B4-BE49-F238E27FC236}">
                  <a16:creationId xmlns:a16="http://schemas.microsoft.com/office/drawing/2014/main" id="{D7D7D57E-1985-4D43-B31E-2FE66EF334C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569864" y="307648"/>
              <a:ext cx="4286250" cy="4286250"/>
            </a:xfrm>
            <a:prstGeom prst="rect">
              <a:avLst/>
            </a:prstGeom>
          </p:spPr>
        </p:pic>
        <p:grpSp>
          <p:nvGrpSpPr>
            <p:cNvPr id="47" name="Group 46">
              <a:extLst>
                <a:ext uri="{FF2B5EF4-FFF2-40B4-BE49-F238E27FC236}">
                  <a16:creationId xmlns:a16="http://schemas.microsoft.com/office/drawing/2014/main" id="{739003BF-D1B1-4774-A7C5-BB72FB3978BB}"/>
                </a:ext>
              </a:extLst>
            </p:cNvPr>
            <p:cNvGrpSpPr/>
            <p:nvPr/>
          </p:nvGrpSpPr>
          <p:grpSpPr>
            <a:xfrm>
              <a:off x="6235125" y="2265878"/>
              <a:ext cx="1014955" cy="806642"/>
              <a:chOff x="4921222" y="4203523"/>
              <a:chExt cx="1014955" cy="806642"/>
            </a:xfrm>
          </p:grpSpPr>
          <p:cxnSp>
            <p:nvCxnSpPr>
              <p:cNvPr id="49" name="Straight Connector 48">
                <a:extLst>
                  <a:ext uri="{FF2B5EF4-FFF2-40B4-BE49-F238E27FC236}">
                    <a16:creationId xmlns:a16="http://schemas.microsoft.com/office/drawing/2014/main" id="{CE156D88-20D6-41DA-8379-D78E6F0AC89E}"/>
                  </a:ext>
                </a:extLst>
              </p:cNvPr>
              <p:cNvCxnSpPr>
                <a:cxnSpLocks/>
                <a:stCxn id="87" idx="0"/>
                <a:endCxn id="52" idx="4"/>
              </p:cNvCxnSpPr>
              <p:nvPr/>
            </p:nvCxnSpPr>
            <p:spPr>
              <a:xfrm flipH="1" flipV="1">
                <a:off x="4944082" y="4330401"/>
                <a:ext cx="428619" cy="67976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DF67DDAE-6359-4BEB-B2D8-407FF40E38DB}"/>
                  </a:ext>
                </a:extLst>
              </p:cNvPr>
              <p:cNvSpPr/>
              <p:nvPr/>
            </p:nvSpPr>
            <p:spPr>
              <a:xfrm>
                <a:off x="5890458" y="4203523"/>
                <a:ext cx="45719" cy="4571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51" name="Straight Connector 50">
                <a:extLst>
                  <a:ext uri="{FF2B5EF4-FFF2-40B4-BE49-F238E27FC236}">
                    <a16:creationId xmlns:a16="http://schemas.microsoft.com/office/drawing/2014/main" id="{E86FE859-EE12-4F84-8CD8-6470CE68BD6D}"/>
                  </a:ext>
                </a:extLst>
              </p:cNvPr>
              <p:cNvCxnSpPr>
                <a:cxnSpLocks/>
                <a:stCxn id="87" idx="0"/>
                <a:endCxn id="50" idx="4"/>
              </p:cNvCxnSpPr>
              <p:nvPr/>
            </p:nvCxnSpPr>
            <p:spPr>
              <a:xfrm flipV="1">
                <a:off x="5372701" y="4249242"/>
                <a:ext cx="540617" cy="76092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E197DC30-5D20-49D7-B446-3EE992571BB9}"/>
                  </a:ext>
                </a:extLst>
              </p:cNvPr>
              <p:cNvSpPr/>
              <p:nvPr/>
            </p:nvSpPr>
            <p:spPr>
              <a:xfrm>
                <a:off x="4921222" y="4284682"/>
                <a:ext cx="45719" cy="4571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pic>
        <p:nvPicPr>
          <p:cNvPr id="22" name="HIV out of focus 1"/>
          <p:cNvPicPr>
            <a:picLocks noChangeAspect="1"/>
          </p:cNvPicPr>
          <p:nvPr/>
        </p:nvPicPr>
        <p:blipFill rotWithShape="1">
          <a:blip r:embed="rId8" cstate="hqprint">
            <a:alphaModFix amt="40000"/>
            <a:extLst>
              <a:ext uri="{BEBA8EAE-BF5A-486C-A8C5-ECC9F3942E4B}">
                <a14:imgProps xmlns:a14="http://schemas.microsoft.com/office/drawing/2010/main">
                  <a14:imgLayer r:embed="rId9">
                    <a14:imgEffect>
                      <a14:sharpenSoften amount="-100000"/>
                    </a14:imgEffect>
                  </a14:imgLayer>
                </a14:imgProps>
              </a:ext>
              <a:ext uri="{28A0092B-C50C-407E-A947-70E740481C1C}">
                <a14:useLocalDpi xmlns:a14="http://schemas.microsoft.com/office/drawing/2010/main"/>
              </a:ext>
            </a:extLst>
          </a:blip>
          <a:srcRect/>
          <a:stretch/>
        </p:blipFill>
        <p:spPr>
          <a:xfrm rot="16200000">
            <a:off x="2448458" y="-263580"/>
            <a:ext cx="1064553" cy="1591710"/>
          </a:xfrm>
          <a:prstGeom prst="rect">
            <a:avLst/>
          </a:prstGeom>
        </p:spPr>
      </p:pic>
      <p:pic>
        <p:nvPicPr>
          <p:cNvPr id="23" name="HIV out of focus 2"/>
          <p:cNvPicPr>
            <a:picLocks noChangeAspect="1"/>
          </p:cNvPicPr>
          <p:nvPr/>
        </p:nvPicPr>
        <p:blipFill rotWithShape="1">
          <a:blip r:embed="rId10" cstate="hqprint">
            <a:extLst>
              <a:ext uri="{28A0092B-C50C-407E-A947-70E740481C1C}">
                <a14:useLocalDpi xmlns:a14="http://schemas.microsoft.com/office/drawing/2010/main"/>
              </a:ext>
            </a:extLst>
          </a:blip>
          <a:srcRect t="-18116"/>
          <a:stretch/>
        </p:blipFill>
        <p:spPr>
          <a:xfrm rot="14831386">
            <a:off x="1012751" y="413289"/>
            <a:ext cx="1813201" cy="2254976"/>
          </a:xfrm>
          <a:prstGeom prst="rect">
            <a:avLst/>
          </a:prstGeom>
        </p:spPr>
      </p:pic>
      <p:pic>
        <p:nvPicPr>
          <p:cNvPr id="114" name="Temsavir left"/>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2105971" y="3284976"/>
            <a:ext cx="4720020" cy="2656455"/>
          </a:xfrm>
          <a:prstGeom prst="rect">
            <a:avLst/>
          </a:prstGeom>
        </p:spPr>
      </p:pic>
      <p:sp>
        <p:nvSpPr>
          <p:cNvPr id="115" name="temsavir legend"/>
          <p:cNvSpPr txBox="1"/>
          <p:nvPr/>
        </p:nvSpPr>
        <p:spPr>
          <a:xfrm>
            <a:off x="4092459" y="3862999"/>
            <a:ext cx="923394" cy="276999"/>
          </a:xfrm>
          <a:prstGeom prst="rect">
            <a:avLst/>
          </a:prstGeom>
          <a:noFill/>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chemeClr val="accent2"/>
                </a:solidFill>
                <a:effectLst/>
                <a:uLnTx/>
                <a:uFillTx/>
                <a:latin typeface="Arial" panose="020B0604020202020204" pitchFamily="34" charset="0"/>
                <a:ea typeface="+mn-ea"/>
                <a:cs typeface="Arial" panose="020B0604020202020204" pitchFamily="34" charset="0"/>
              </a:rPr>
              <a:t>Temsavir</a:t>
            </a:r>
          </a:p>
        </p:txBody>
      </p:sp>
      <p:sp>
        <p:nvSpPr>
          <p:cNvPr id="5" name="Title 4">
            <a:extLst>
              <a:ext uri="{FF2B5EF4-FFF2-40B4-BE49-F238E27FC236}">
                <a16:creationId xmlns:a16="http://schemas.microsoft.com/office/drawing/2014/main" id="{80C713BE-05CA-4759-8AD1-1200B5410E5E}"/>
              </a:ext>
            </a:extLst>
          </p:cNvPr>
          <p:cNvSpPr>
            <a:spLocks noGrp="1"/>
          </p:cNvSpPr>
          <p:nvPr>
            <p:ph type="title"/>
          </p:nvPr>
        </p:nvSpPr>
        <p:spPr/>
        <p:txBody>
          <a:bodyPr anchor="t"/>
          <a:lstStyle/>
          <a:p>
            <a:r>
              <a:rPr lang="en-GB" dirty="0"/>
              <a:t>Unique MoA</a:t>
            </a:r>
            <a:endParaRPr lang="en-GB" baseline="30000" dirty="0"/>
          </a:p>
        </p:txBody>
      </p:sp>
      <p:pic>
        <p:nvPicPr>
          <p:cNvPr id="79" name="Picture 78">
            <a:extLst>
              <a:ext uri="{FF2B5EF4-FFF2-40B4-BE49-F238E27FC236}">
                <a16:creationId xmlns:a16="http://schemas.microsoft.com/office/drawing/2014/main" id="{F5BD5410-6856-4919-B0AD-D4308FA3A23C}"/>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11663264" y="5477068"/>
            <a:ext cx="528735" cy="1379057"/>
          </a:xfrm>
          <a:prstGeom prst="rect">
            <a:avLst/>
          </a:prstGeom>
        </p:spPr>
      </p:pic>
      <p:pic>
        <p:nvPicPr>
          <p:cNvPr id="80" name="Picture 79">
            <a:extLst>
              <a:ext uri="{FF2B5EF4-FFF2-40B4-BE49-F238E27FC236}">
                <a16:creationId xmlns:a16="http://schemas.microsoft.com/office/drawing/2014/main" id="{C358F8C6-DFDA-4884-A42A-4230604827CB}"/>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0" y="0"/>
            <a:ext cx="705200" cy="2025551"/>
          </a:xfrm>
          <a:prstGeom prst="rect">
            <a:avLst/>
          </a:prstGeom>
        </p:spPr>
      </p:pic>
      <p:sp>
        <p:nvSpPr>
          <p:cNvPr id="67" name="Slide Number Placeholder 5">
            <a:extLst>
              <a:ext uri="{FF2B5EF4-FFF2-40B4-BE49-F238E27FC236}">
                <a16:creationId xmlns:a16="http://schemas.microsoft.com/office/drawing/2014/main" id="{59DCB8C2-9B77-4D7A-B494-DC9E3D3B4C9F}"/>
              </a:ext>
            </a:extLst>
          </p:cNvPr>
          <p:cNvSpPr>
            <a:spLocks noGrp="1"/>
          </p:cNvSpPr>
          <p:nvPr>
            <p:ph type="sldNum" sz="quarter" idx="11"/>
          </p:nvPr>
        </p:nvSpPr>
        <p:spPr>
          <a:xfrm>
            <a:off x="11942967" y="6510704"/>
            <a:ext cx="249033" cy="246221"/>
          </a:xfrm>
        </p:spPr>
        <p:txBody>
          <a:bodyPr/>
          <a:lstStyle/>
          <a:p>
            <a:fld id="{DA52DCD9-8769-4ED5-B8CC-B00FC588BA8C}" type="slidenum">
              <a:rPr lang="en-US" smtClean="0"/>
              <a:pPr/>
              <a:t>7</a:t>
            </a:fld>
            <a:endParaRPr lang="en-US" dirty="0"/>
          </a:p>
        </p:txBody>
      </p:sp>
      <p:grpSp>
        <p:nvGrpSpPr>
          <p:cNvPr id="98" name="Group 97">
            <a:extLst>
              <a:ext uri="{FF2B5EF4-FFF2-40B4-BE49-F238E27FC236}">
                <a16:creationId xmlns:a16="http://schemas.microsoft.com/office/drawing/2014/main" id="{E52C75A9-6B3A-4624-8B4D-BD0907CB15B9}"/>
              </a:ext>
            </a:extLst>
          </p:cNvPr>
          <p:cNvGrpSpPr/>
          <p:nvPr/>
        </p:nvGrpSpPr>
        <p:grpSpPr>
          <a:xfrm>
            <a:off x="7749323" y="2011516"/>
            <a:ext cx="2532914" cy="759050"/>
            <a:chOff x="7749323" y="1836256"/>
            <a:chExt cx="2532914" cy="759050"/>
          </a:xfrm>
        </p:grpSpPr>
        <p:sp>
          <p:nvSpPr>
            <p:cNvPr id="61" name="TextBox 60">
              <a:extLst>
                <a:ext uri="{FF2B5EF4-FFF2-40B4-BE49-F238E27FC236}">
                  <a16:creationId xmlns:a16="http://schemas.microsoft.com/office/drawing/2014/main" id="{0898F033-CEEE-4F0D-8014-7D24C264EE05}"/>
                </a:ext>
              </a:extLst>
            </p:cNvPr>
            <p:cNvSpPr txBox="1"/>
            <p:nvPr/>
          </p:nvSpPr>
          <p:spPr>
            <a:xfrm>
              <a:off x="9606417" y="2013608"/>
              <a:ext cx="675820" cy="581698"/>
            </a:xfrm>
            <a:prstGeom prst="rect">
              <a:avLst/>
            </a:prstGeom>
            <a:noFill/>
          </p:spPr>
          <p:txBody>
            <a:bodyPr wrap="square" lIns="0" tIns="0" rIns="0" bIns="0" rtlCol="0" anchor="ctr">
              <a:spAutoFit/>
            </a:bodyPr>
            <a:lstStyle/>
            <a:p>
              <a:pPr marL="0" marR="0" lvl="0" indent="0" defTabSz="914400" rtl="0" eaLnBrk="0" fontAlgn="base" latinLnBrk="0" hangingPunct="0">
                <a:lnSpc>
                  <a:spcPct val="90000"/>
                </a:lnSpc>
                <a:spcBef>
                  <a:spcPct val="0"/>
                </a:spcBef>
                <a:spcAft>
                  <a:spcPct val="0"/>
                </a:spcAft>
                <a:buClrTx/>
                <a:buSzTx/>
                <a:buFontTx/>
                <a:buNone/>
                <a:tabLst/>
                <a:defRPr/>
              </a:pPr>
              <a:r>
                <a:rPr kumimoji="0" lang="en-US" sz="1400" b="0" i="0" u="none" strike="noStrike" kern="1200" cap="none" spc="0" normalizeH="0" baseline="0" noProof="0" dirty="0">
                  <a:ln>
                    <a:noFill/>
                  </a:ln>
                  <a:solidFill>
                    <a:schemeClr val="accent2"/>
                  </a:solidFill>
                  <a:effectLst/>
                  <a:uLnTx/>
                  <a:uFillTx/>
                  <a:latin typeface="Arial" panose="020B0604020202020204" pitchFamily="34" charset="0"/>
                  <a:ea typeface="+mn-ea"/>
                  <a:cs typeface="Arial" panose="020B0604020202020204" pitchFamily="34" charset="0"/>
                </a:rPr>
                <a:t>CD4</a:t>
              </a:r>
              <a:br>
                <a:rPr kumimoji="0" lang="en-US" sz="1400" b="0" i="0" u="none" strike="noStrike" kern="1200" cap="none" spc="0" normalizeH="0" baseline="0" noProof="0" dirty="0">
                  <a:ln>
                    <a:noFill/>
                  </a:ln>
                  <a:solidFill>
                    <a:schemeClr val="accent2"/>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schemeClr val="accent2"/>
                  </a:solidFill>
                  <a:effectLst/>
                  <a:uLnTx/>
                  <a:uFillTx/>
                  <a:latin typeface="Arial" panose="020B0604020202020204" pitchFamily="34" charset="0"/>
                  <a:ea typeface="+mn-ea"/>
                  <a:cs typeface="Arial" panose="020B0604020202020204" pitchFamily="34" charset="0"/>
                </a:rPr>
                <a:t>binding site</a:t>
              </a:r>
            </a:p>
          </p:txBody>
        </p:sp>
        <p:cxnSp>
          <p:nvCxnSpPr>
            <p:cNvPr id="62" name="Straight Connector 61">
              <a:extLst>
                <a:ext uri="{FF2B5EF4-FFF2-40B4-BE49-F238E27FC236}">
                  <a16:creationId xmlns:a16="http://schemas.microsoft.com/office/drawing/2014/main" id="{A0E014A1-7D43-4C32-AD91-D4B280A1C845}"/>
                </a:ext>
              </a:extLst>
            </p:cNvPr>
            <p:cNvCxnSpPr>
              <a:cxnSpLocks/>
              <a:stCxn id="61" idx="1"/>
              <a:endCxn id="64" idx="5"/>
            </p:cNvCxnSpPr>
            <p:nvPr/>
          </p:nvCxnSpPr>
          <p:spPr>
            <a:xfrm flipH="1" flipV="1">
              <a:off x="7788347" y="1936478"/>
              <a:ext cx="1818070" cy="3679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162DE084-6EF0-4DD0-AE9A-3BDC16C63706}"/>
                </a:ext>
              </a:extLst>
            </p:cNvPr>
            <p:cNvSpPr/>
            <p:nvPr/>
          </p:nvSpPr>
          <p:spPr>
            <a:xfrm>
              <a:off x="8748158" y="1836256"/>
              <a:ext cx="45719" cy="4571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4" name="Oval 63">
              <a:extLst>
                <a:ext uri="{FF2B5EF4-FFF2-40B4-BE49-F238E27FC236}">
                  <a16:creationId xmlns:a16="http://schemas.microsoft.com/office/drawing/2014/main" id="{F9D38706-6EC7-4496-8618-15CA81AD5F87}"/>
                </a:ext>
              </a:extLst>
            </p:cNvPr>
            <p:cNvSpPr/>
            <p:nvPr/>
          </p:nvSpPr>
          <p:spPr>
            <a:xfrm>
              <a:off x="7749323" y="1897454"/>
              <a:ext cx="45719" cy="4571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69" name="Straight Connector 68">
              <a:extLst>
                <a:ext uri="{FF2B5EF4-FFF2-40B4-BE49-F238E27FC236}">
                  <a16:creationId xmlns:a16="http://schemas.microsoft.com/office/drawing/2014/main" id="{F486C25F-FB15-4ABE-B9A4-0E588143219A}"/>
                </a:ext>
              </a:extLst>
            </p:cNvPr>
            <p:cNvCxnSpPr>
              <a:cxnSpLocks/>
              <a:stCxn id="61" idx="1"/>
              <a:endCxn id="63" idx="5"/>
            </p:cNvCxnSpPr>
            <p:nvPr/>
          </p:nvCxnSpPr>
          <p:spPr>
            <a:xfrm flipH="1" flipV="1">
              <a:off x="8787182" y="1875280"/>
              <a:ext cx="819235" cy="4291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81" name="HIV with temsavir">
            <a:extLst>
              <a:ext uri="{FF2B5EF4-FFF2-40B4-BE49-F238E27FC236}">
                <a16:creationId xmlns:a16="http://schemas.microsoft.com/office/drawing/2014/main" id="{61794A79-CC94-442B-A83F-44B2726CED23}"/>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rot="17100000">
            <a:off x="2307154" y="720976"/>
            <a:ext cx="2925668" cy="3066100"/>
          </a:xfrm>
          <a:prstGeom prst="rect">
            <a:avLst/>
          </a:prstGeom>
        </p:spPr>
      </p:pic>
      <p:sp>
        <p:nvSpPr>
          <p:cNvPr id="87" name="Rectangle: Rounded Corners 86">
            <a:extLst>
              <a:ext uri="{FF2B5EF4-FFF2-40B4-BE49-F238E27FC236}">
                <a16:creationId xmlns:a16="http://schemas.microsoft.com/office/drawing/2014/main" id="{13EF0360-CC9F-4A40-872A-975DC195AE0F}"/>
              </a:ext>
            </a:extLst>
          </p:cNvPr>
          <p:cNvSpPr/>
          <p:nvPr/>
        </p:nvSpPr>
        <p:spPr>
          <a:xfrm>
            <a:off x="7227255" y="3074007"/>
            <a:ext cx="2010726" cy="1193193"/>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0" fontAlgn="base" latinLnBrk="0" hangingPunct="0">
              <a:lnSpc>
                <a:spcPct val="90000"/>
              </a:lnSpc>
              <a:spcBef>
                <a:spcPct val="0"/>
              </a:spcBef>
              <a:spcAft>
                <a:spcPct val="0"/>
              </a:spcAft>
              <a:buClrTx/>
              <a:buSzTx/>
              <a:buFontTx/>
              <a:buNone/>
              <a:tabLst/>
              <a:defRPr/>
            </a:pPr>
            <a:r>
              <a:rPr kumimoji="0" lang="en-US" sz="1400" b="0" i="0" u="none" strike="noStrike" kern="1200" cap="none" spc="0" normalizeH="0" baseline="0" noProof="0" dirty="0">
                <a:ln>
                  <a:noFill/>
                </a:ln>
                <a:solidFill>
                  <a:schemeClr val="accent2"/>
                </a:solidFill>
                <a:effectLst/>
                <a:uLnTx/>
                <a:uFillTx/>
                <a:latin typeface="Arial" panose="020B0604020202020204" pitchFamily="34" charset="0"/>
                <a:ea typeface="+mn-ea"/>
                <a:cs typeface="Arial" panose="020B0604020202020204" pitchFamily="34" charset="0"/>
              </a:rPr>
              <a:t>Temsavir binds</a:t>
            </a:r>
            <a:br>
              <a:rPr kumimoji="0" lang="en-US" sz="1400" b="0" i="0" u="none" strike="noStrike" kern="1200" cap="none" spc="0" normalizeH="0" baseline="0" noProof="0" dirty="0">
                <a:ln>
                  <a:noFill/>
                </a:ln>
                <a:solidFill>
                  <a:schemeClr val="accent2"/>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schemeClr val="accent2"/>
                </a:solidFill>
                <a:effectLst/>
                <a:uLnTx/>
                <a:uFillTx/>
                <a:latin typeface="Arial" panose="020B0604020202020204" pitchFamily="34" charset="0"/>
                <a:ea typeface="+mn-ea"/>
                <a:cs typeface="Arial" panose="020B0604020202020204" pitchFamily="34" charset="0"/>
              </a:rPr>
              <a:t>near the CD4 binding site, preventing gp120 conformational change</a:t>
            </a:r>
            <a:r>
              <a:rPr lang="en-US" sz="1400" dirty="0">
                <a:solidFill>
                  <a:schemeClr val="accent2"/>
                </a:solidFill>
                <a:latin typeface="Arial" panose="020B0604020202020204" pitchFamily="34" charset="0"/>
                <a:cs typeface="Arial" panose="020B0604020202020204" pitchFamily="34" charset="0"/>
              </a:rPr>
              <a:t> and </a:t>
            </a:r>
            <a:r>
              <a:rPr kumimoji="0" lang="en-US" sz="1400" b="0" i="0" u="none" strike="noStrike" kern="1200" cap="none" spc="0" normalizeH="0" baseline="0" noProof="0" dirty="0">
                <a:ln>
                  <a:noFill/>
                </a:ln>
                <a:solidFill>
                  <a:schemeClr val="accent2"/>
                </a:solidFill>
                <a:effectLst/>
                <a:uLnTx/>
                <a:uFillTx/>
                <a:latin typeface="Arial" panose="020B0604020202020204" pitchFamily="34" charset="0"/>
                <a:ea typeface="+mn-ea"/>
                <a:cs typeface="Arial" panose="020B0604020202020204" pitchFamily="34" charset="0"/>
              </a:rPr>
              <a:t>inhibiting HIV-1 attachment</a:t>
            </a:r>
          </a:p>
        </p:txBody>
      </p:sp>
      <p:grpSp>
        <p:nvGrpSpPr>
          <p:cNvPr id="108" name="Group 107">
            <a:extLst>
              <a:ext uri="{FF2B5EF4-FFF2-40B4-BE49-F238E27FC236}">
                <a16:creationId xmlns:a16="http://schemas.microsoft.com/office/drawing/2014/main" id="{937688E0-A7AB-40BB-9551-697994594D06}"/>
              </a:ext>
            </a:extLst>
          </p:cNvPr>
          <p:cNvGrpSpPr/>
          <p:nvPr/>
        </p:nvGrpSpPr>
        <p:grpSpPr>
          <a:xfrm>
            <a:off x="4443590" y="3406140"/>
            <a:ext cx="85877" cy="455630"/>
            <a:chOff x="9805572" y="2236124"/>
            <a:chExt cx="85877" cy="455630"/>
          </a:xfrm>
        </p:grpSpPr>
        <p:cxnSp>
          <p:nvCxnSpPr>
            <p:cNvPr id="111" name="Straight Connector 110">
              <a:extLst>
                <a:ext uri="{FF2B5EF4-FFF2-40B4-BE49-F238E27FC236}">
                  <a16:creationId xmlns:a16="http://schemas.microsoft.com/office/drawing/2014/main" id="{A3D30750-6347-4D20-83B0-90E336152919}"/>
                </a:ext>
              </a:extLst>
            </p:cNvPr>
            <p:cNvCxnSpPr>
              <a:cxnSpLocks/>
              <a:endCxn id="112" idx="4"/>
            </p:cNvCxnSpPr>
            <p:nvPr/>
          </p:nvCxnSpPr>
          <p:spPr>
            <a:xfrm flipH="1" flipV="1">
              <a:off x="9828432" y="2281843"/>
              <a:ext cx="63017" cy="40991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id="{717457D9-06DB-4084-9C95-53D67FF5E493}"/>
                </a:ext>
              </a:extLst>
            </p:cNvPr>
            <p:cNvSpPr/>
            <p:nvPr/>
          </p:nvSpPr>
          <p:spPr>
            <a:xfrm>
              <a:off x="9805572" y="2236124"/>
              <a:ext cx="45719" cy="4571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35" name="Text Placeholder 6">
            <a:extLst>
              <a:ext uri="{FF2B5EF4-FFF2-40B4-BE49-F238E27FC236}">
                <a16:creationId xmlns:a16="http://schemas.microsoft.com/office/drawing/2014/main" id="{B46D27A2-D9E9-43D6-9850-8AF60277DCBC}"/>
              </a:ext>
            </a:extLst>
          </p:cNvPr>
          <p:cNvSpPr txBox="1">
            <a:spLocks/>
          </p:cNvSpPr>
          <p:nvPr/>
        </p:nvSpPr>
        <p:spPr>
          <a:xfrm>
            <a:off x="9772650" y="6597878"/>
            <a:ext cx="1963738" cy="107722"/>
          </a:xfrm>
          <a:prstGeom prst="rect">
            <a:avLst/>
          </a:prstGeom>
          <a:solidFill>
            <a:schemeClr val="bg1">
              <a:alpha val="81000"/>
            </a:schemeClr>
          </a:solidFill>
        </p:spPr>
        <p:txBody>
          <a:bodyPr vert="horz" wrap="square" lIns="0" tIns="0" rIns="0" bIns="0" rtlCol="0" anchor="b">
            <a:spAutoFit/>
          </a:bodyPr>
          <a:lstStyle>
            <a:lvl1pPr marL="0" indent="0" algn="r" defTabSz="914400" rtl="0" eaLnBrk="1" latinLnBrk="0" hangingPunct="1">
              <a:lnSpc>
                <a:spcPct val="100000"/>
              </a:lnSpc>
              <a:spcBef>
                <a:spcPts val="0"/>
              </a:spcBef>
              <a:buClr>
                <a:schemeClr val="accent1"/>
              </a:buClr>
              <a:buFont typeface="Arial" panose="020B0604020202020204" pitchFamily="34" charset="0"/>
              <a:buNone/>
              <a:defRPr sz="700" kern="1200">
                <a:solidFill>
                  <a:schemeClr val="accent2"/>
                </a:solidFill>
                <a:latin typeface="+mn-lt"/>
                <a:ea typeface="+mn-ea"/>
                <a:cs typeface="+mn-cs"/>
              </a:defRPr>
            </a:lvl1pPr>
            <a:lvl2pPr marL="457200" indent="0" algn="r" defTabSz="914400" rtl="0" eaLnBrk="1" latinLnBrk="0" hangingPunct="1">
              <a:lnSpc>
                <a:spcPct val="100000"/>
              </a:lnSpc>
              <a:spcBef>
                <a:spcPts val="600"/>
              </a:spcBef>
              <a:buClr>
                <a:schemeClr val="accent1"/>
              </a:buClr>
              <a:buFont typeface="Arial" panose="020B0604020202020204" pitchFamily="34" charset="0"/>
              <a:buNone/>
              <a:defRPr sz="1800" kern="1200">
                <a:solidFill>
                  <a:schemeClr val="accent2"/>
                </a:solidFill>
                <a:latin typeface="+mn-lt"/>
                <a:ea typeface="+mn-ea"/>
                <a:cs typeface="+mn-cs"/>
              </a:defRPr>
            </a:lvl2pPr>
            <a:lvl3pPr marL="914400" indent="0" algn="r" defTabSz="914400" rtl="0" eaLnBrk="1" latinLnBrk="0" hangingPunct="1">
              <a:lnSpc>
                <a:spcPct val="100000"/>
              </a:lnSpc>
              <a:spcBef>
                <a:spcPts val="300"/>
              </a:spcBef>
              <a:buClr>
                <a:schemeClr val="accent1"/>
              </a:buClr>
              <a:buFont typeface="Arial" panose="020B0604020202020204" pitchFamily="34" charset="0"/>
              <a:buNone/>
              <a:defRPr sz="1600" kern="1200">
                <a:solidFill>
                  <a:schemeClr val="accent2"/>
                </a:solidFill>
                <a:latin typeface="+mn-lt"/>
                <a:ea typeface="+mn-ea"/>
                <a:cs typeface="+mn-cs"/>
              </a:defRPr>
            </a:lvl3pPr>
            <a:lvl4pPr marL="1371600" indent="0" algn="r" defTabSz="914400" rtl="0" eaLnBrk="1" latinLnBrk="0" hangingPunct="1">
              <a:lnSpc>
                <a:spcPct val="100000"/>
              </a:lnSpc>
              <a:spcBef>
                <a:spcPts val="300"/>
              </a:spcBef>
              <a:buClr>
                <a:schemeClr val="accent1"/>
              </a:buClr>
              <a:buFont typeface="Arial" panose="020B0604020202020204" pitchFamily="34" charset="0"/>
              <a:buNone/>
              <a:defRPr sz="1400" kern="1200">
                <a:solidFill>
                  <a:schemeClr val="accent2"/>
                </a:solidFill>
                <a:latin typeface="+mn-lt"/>
                <a:ea typeface="+mn-ea"/>
                <a:cs typeface="+mn-cs"/>
              </a:defRPr>
            </a:lvl4pPr>
            <a:lvl5pPr marL="1828800" indent="0" algn="r" defTabSz="914400" rtl="0" eaLnBrk="1" latinLnBrk="0" hangingPunct="1">
              <a:lnSpc>
                <a:spcPct val="100000"/>
              </a:lnSpc>
              <a:spcBef>
                <a:spcPts val="300"/>
              </a:spcBef>
              <a:buClr>
                <a:schemeClr val="accent1"/>
              </a:buClr>
              <a:buFont typeface="Arial" panose="020B0604020202020204" pitchFamily="34" charset="0"/>
              <a:buNone/>
              <a:defRPr sz="14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dirty="0" err="1"/>
              <a:t>Kozal</a:t>
            </a:r>
            <a:r>
              <a:rPr lang="da-DK" dirty="0"/>
              <a:t> M, et al. N </a:t>
            </a:r>
            <a:r>
              <a:rPr lang="da-DK" dirty="0" err="1"/>
              <a:t>Engl</a:t>
            </a:r>
            <a:r>
              <a:rPr lang="da-DK" dirty="0"/>
              <a:t> J Med 2020;382:1232–43</a:t>
            </a:r>
            <a:endParaRPr lang="en-GB" dirty="0"/>
          </a:p>
        </p:txBody>
      </p:sp>
    </p:spTree>
    <p:extLst>
      <p:ext uri="{BB962C8B-B14F-4D97-AF65-F5344CB8AC3E}">
        <p14:creationId xmlns:p14="http://schemas.microsoft.com/office/powerpoint/2010/main" val="179725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7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Temsavir left"/>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69350" y="2153183"/>
            <a:ext cx="4720020" cy="2656455"/>
          </a:xfrm>
          <a:prstGeom prst="rect">
            <a:avLst/>
          </a:prstGeom>
        </p:spPr>
      </p:pic>
      <p:pic>
        <p:nvPicPr>
          <p:cNvPr id="72" name="Picture 71">
            <a:extLst>
              <a:ext uri="{FF2B5EF4-FFF2-40B4-BE49-F238E27FC236}">
                <a16:creationId xmlns:a16="http://schemas.microsoft.com/office/drawing/2014/main" id="{4F072200-DD05-4741-AD66-A6D49A13806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0"/>
            <a:ext cx="12191999" cy="6858000"/>
          </a:xfrm>
          <a:prstGeom prst="rect">
            <a:avLst/>
          </a:prstGeom>
        </p:spPr>
      </p:pic>
      <p:pic>
        <p:nvPicPr>
          <p:cNvPr id="77" name="Picture 76">
            <a:extLst>
              <a:ext uri="{FF2B5EF4-FFF2-40B4-BE49-F238E27FC236}">
                <a16:creationId xmlns:a16="http://schemas.microsoft.com/office/drawing/2014/main" id="{330F23AE-C3FB-4DF1-A381-0B765B0003C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b="21558"/>
          <a:stretch/>
        </p:blipFill>
        <p:spPr>
          <a:xfrm>
            <a:off x="0" y="1478424"/>
            <a:ext cx="12192000" cy="5379577"/>
          </a:xfrm>
          <a:prstGeom prst="rect">
            <a:avLst/>
          </a:prstGeom>
        </p:spPr>
      </p:pic>
      <p:pic>
        <p:nvPicPr>
          <p:cNvPr id="22" name="HIV out of focus 1"/>
          <p:cNvPicPr>
            <a:picLocks noChangeAspect="1"/>
          </p:cNvPicPr>
          <p:nvPr/>
        </p:nvPicPr>
        <p:blipFill rotWithShape="1">
          <a:blip r:embed="rId6" cstate="hqprint">
            <a:alphaModFix amt="40000"/>
            <a:extLst>
              <a:ext uri="{BEBA8EAE-BF5A-486C-A8C5-ECC9F3942E4B}">
                <a14:imgProps xmlns:a14="http://schemas.microsoft.com/office/drawing/2010/main">
                  <a14:imgLayer r:embed="rId7">
                    <a14:imgEffect>
                      <a14:sharpenSoften amount="-100000"/>
                    </a14:imgEffect>
                  </a14:imgLayer>
                </a14:imgProps>
              </a:ext>
              <a:ext uri="{28A0092B-C50C-407E-A947-70E740481C1C}">
                <a14:useLocalDpi xmlns:a14="http://schemas.microsoft.com/office/drawing/2010/main"/>
              </a:ext>
            </a:extLst>
          </a:blip>
          <a:srcRect/>
          <a:stretch/>
        </p:blipFill>
        <p:spPr>
          <a:xfrm rot="16200000">
            <a:off x="2448458" y="-263580"/>
            <a:ext cx="1064553" cy="1591710"/>
          </a:xfrm>
          <a:prstGeom prst="rect">
            <a:avLst/>
          </a:prstGeom>
        </p:spPr>
      </p:pic>
      <p:pic>
        <p:nvPicPr>
          <p:cNvPr id="23" name="HIV out of focus 2"/>
          <p:cNvPicPr>
            <a:picLocks noChangeAspect="1"/>
          </p:cNvPicPr>
          <p:nvPr/>
        </p:nvPicPr>
        <p:blipFill rotWithShape="1">
          <a:blip r:embed="rId8" cstate="hqprint">
            <a:extLst>
              <a:ext uri="{28A0092B-C50C-407E-A947-70E740481C1C}">
                <a14:useLocalDpi xmlns:a14="http://schemas.microsoft.com/office/drawing/2010/main"/>
              </a:ext>
            </a:extLst>
          </a:blip>
          <a:srcRect t="-18116"/>
          <a:stretch/>
        </p:blipFill>
        <p:spPr>
          <a:xfrm rot="14831386">
            <a:off x="1012751" y="413289"/>
            <a:ext cx="1813201" cy="2254976"/>
          </a:xfrm>
          <a:prstGeom prst="rect">
            <a:avLst/>
          </a:prstGeom>
        </p:spPr>
      </p:pic>
      <p:pic>
        <p:nvPicPr>
          <p:cNvPr id="15" name="HIV"/>
          <p:cNvPicPr>
            <a:picLocks noChangeAspect="1"/>
          </p:cNvPicPr>
          <p:nvPr/>
        </p:nvPicPr>
        <p:blipFill>
          <a:blip r:embed="rId9">
            <a:extLst>
              <a:ext uri="{28A0092B-C50C-407E-A947-70E740481C1C}">
                <a14:useLocalDpi xmlns:a14="http://schemas.microsoft.com/office/drawing/2010/main"/>
              </a:ext>
            </a:extLst>
          </a:blip>
          <a:stretch>
            <a:fillRect/>
          </a:stretch>
        </p:blipFill>
        <p:spPr>
          <a:xfrm rot="17100000">
            <a:off x="2307155" y="720976"/>
            <a:ext cx="2925668" cy="3066100"/>
          </a:xfrm>
          <a:prstGeom prst="rect">
            <a:avLst/>
          </a:prstGeom>
        </p:spPr>
      </p:pic>
      <p:pic>
        <p:nvPicPr>
          <p:cNvPr id="17" name="HIV with temsavir"/>
          <p:cNvPicPr>
            <a:picLocks noChangeAspect="1"/>
          </p:cNvPicPr>
          <p:nvPr/>
        </p:nvPicPr>
        <p:blipFill>
          <a:blip r:embed="rId10">
            <a:extLst>
              <a:ext uri="{28A0092B-C50C-407E-A947-70E740481C1C}">
                <a14:useLocalDpi xmlns:a14="http://schemas.microsoft.com/office/drawing/2010/main"/>
              </a:ext>
            </a:extLst>
          </a:blip>
          <a:stretch>
            <a:fillRect/>
          </a:stretch>
        </p:blipFill>
        <p:spPr>
          <a:xfrm rot="17100000">
            <a:off x="2307154" y="720976"/>
            <a:ext cx="2925668" cy="3066100"/>
          </a:xfrm>
          <a:prstGeom prst="rect">
            <a:avLst/>
          </a:prstGeom>
        </p:spPr>
      </p:pic>
      <p:sp>
        <p:nvSpPr>
          <p:cNvPr id="5" name="Title 4">
            <a:extLst>
              <a:ext uri="{FF2B5EF4-FFF2-40B4-BE49-F238E27FC236}">
                <a16:creationId xmlns:a16="http://schemas.microsoft.com/office/drawing/2014/main" id="{80C713BE-05CA-4759-8AD1-1200B5410E5E}"/>
              </a:ext>
            </a:extLst>
          </p:cNvPr>
          <p:cNvSpPr>
            <a:spLocks noGrp="1"/>
          </p:cNvSpPr>
          <p:nvPr>
            <p:ph type="title"/>
          </p:nvPr>
        </p:nvSpPr>
        <p:spPr/>
        <p:txBody>
          <a:bodyPr anchor="t"/>
          <a:lstStyle/>
          <a:p>
            <a:r>
              <a:rPr lang="en-GB" dirty="0"/>
              <a:t>Unique MoA</a:t>
            </a:r>
            <a:endParaRPr lang="en-GB" baseline="30000" dirty="0"/>
          </a:p>
        </p:txBody>
      </p:sp>
      <p:pic>
        <p:nvPicPr>
          <p:cNvPr id="79" name="Picture 78">
            <a:extLst>
              <a:ext uri="{FF2B5EF4-FFF2-40B4-BE49-F238E27FC236}">
                <a16:creationId xmlns:a16="http://schemas.microsoft.com/office/drawing/2014/main" id="{F5BD5410-6856-4919-B0AD-D4308FA3A23C}"/>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11663264" y="5477068"/>
            <a:ext cx="528735" cy="1379057"/>
          </a:xfrm>
          <a:prstGeom prst="rect">
            <a:avLst/>
          </a:prstGeom>
        </p:spPr>
      </p:pic>
      <p:pic>
        <p:nvPicPr>
          <p:cNvPr id="80" name="Picture 79">
            <a:extLst>
              <a:ext uri="{FF2B5EF4-FFF2-40B4-BE49-F238E27FC236}">
                <a16:creationId xmlns:a16="http://schemas.microsoft.com/office/drawing/2014/main" id="{C358F8C6-DFDA-4884-A42A-4230604827CB}"/>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0" y="0"/>
            <a:ext cx="705200" cy="2025551"/>
          </a:xfrm>
          <a:prstGeom prst="rect">
            <a:avLst/>
          </a:prstGeom>
        </p:spPr>
      </p:pic>
      <p:sp>
        <p:nvSpPr>
          <p:cNvPr id="67" name="Slide Number Placeholder 5">
            <a:extLst>
              <a:ext uri="{FF2B5EF4-FFF2-40B4-BE49-F238E27FC236}">
                <a16:creationId xmlns:a16="http://schemas.microsoft.com/office/drawing/2014/main" id="{59DCB8C2-9B77-4D7A-B494-DC9E3D3B4C9F}"/>
              </a:ext>
            </a:extLst>
          </p:cNvPr>
          <p:cNvSpPr>
            <a:spLocks noGrp="1"/>
          </p:cNvSpPr>
          <p:nvPr>
            <p:ph type="sldNum" sz="quarter" idx="11"/>
          </p:nvPr>
        </p:nvSpPr>
        <p:spPr>
          <a:xfrm>
            <a:off x="11942967" y="6510704"/>
            <a:ext cx="249033" cy="246221"/>
          </a:xfrm>
        </p:spPr>
        <p:txBody>
          <a:bodyPr/>
          <a:lstStyle/>
          <a:p>
            <a:fld id="{DA52DCD9-8769-4ED5-B8CC-B00FC588BA8C}" type="slidenum">
              <a:rPr lang="en-US" smtClean="0"/>
              <a:pPr/>
              <a:t>8</a:t>
            </a:fld>
            <a:endParaRPr lang="en-US" dirty="0"/>
          </a:p>
        </p:txBody>
      </p:sp>
      <p:grpSp>
        <p:nvGrpSpPr>
          <p:cNvPr id="55" name="8 HIV bounce 2">
            <a:extLst>
              <a:ext uri="{FF2B5EF4-FFF2-40B4-BE49-F238E27FC236}">
                <a16:creationId xmlns:a16="http://schemas.microsoft.com/office/drawing/2014/main" id="{5D037D1F-D1BC-4047-BE26-0735A8369707}"/>
              </a:ext>
            </a:extLst>
          </p:cNvPr>
          <p:cNvGrpSpPr/>
          <p:nvPr/>
        </p:nvGrpSpPr>
        <p:grpSpPr>
          <a:xfrm>
            <a:off x="6115878" y="309135"/>
            <a:ext cx="4286250" cy="4286250"/>
            <a:chOff x="-3170490" y="888762"/>
            <a:chExt cx="4286250" cy="4286250"/>
          </a:xfrm>
        </p:grpSpPr>
        <p:pic>
          <p:nvPicPr>
            <p:cNvPr id="56" name="Picture 55">
              <a:extLst>
                <a:ext uri="{FF2B5EF4-FFF2-40B4-BE49-F238E27FC236}">
                  <a16:creationId xmlns:a16="http://schemas.microsoft.com/office/drawing/2014/main" id="{6AB79F08-66FD-4425-96DF-83AD388A4929}"/>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3170490" y="888762"/>
              <a:ext cx="4286250" cy="4286250"/>
            </a:xfrm>
            <a:prstGeom prst="rect">
              <a:avLst/>
            </a:prstGeom>
          </p:spPr>
        </p:pic>
        <p:sp>
          <p:nvSpPr>
            <p:cNvPr id="57" name="TextBox 56">
              <a:extLst>
                <a:ext uri="{FF2B5EF4-FFF2-40B4-BE49-F238E27FC236}">
                  <a16:creationId xmlns:a16="http://schemas.microsoft.com/office/drawing/2014/main" id="{10AB8580-3B59-4186-B00A-C5CD97A417A1}"/>
                </a:ext>
              </a:extLst>
            </p:cNvPr>
            <p:cNvSpPr txBox="1"/>
            <p:nvPr/>
          </p:nvSpPr>
          <p:spPr>
            <a:xfrm>
              <a:off x="-1775521" y="2387665"/>
              <a:ext cx="1536767" cy="492443"/>
            </a:xfrm>
            <a:prstGeom prst="rect">
              <a:avLst/>
            </a:prstGeom>
            <a:noFill/>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600" dirty="0">
                  <a:solidFill>
                    <a:srgbClr val="071D49"/>
                  </a:solidFill>
                  <a:cs typeface="Arial" panose="020B0604020202020204" pitchFamily="34" charset="0"/>
                </a:rPr>
                <a:t>Virus a</a:t>
              </a:r>
              <a:r>
                <a:rPr kumimoji="0" lang="en-US" sz="1600" i="0" u="none" strike="noStrike" kern="1200" cap="none" spc="0" normalizeH="0" baseline="0" noProof="0" dirty="0">
                  <a:ln>
                    <a:noFill/>
                  </a:ln>
                  <a:solidFill>
                    <a:srgbClr val="071D49"/>
                  </a:solidFill>
                  <a:effectLst/>
                  <a:uLnTx/>
                  <a:uFillTx/>
                  <a:ea typeface="+mn-ea"/>
                  <a:cs typeface="Arial" panose="020B0604020202020204" pitchFamily="34" charset="0"/>
                </a:rPr>
                <a:t>ttachment</a:t>
              </a:r>
              <a:br>
                <a:rPr kumimoji="0" lang="en-US" sz="1600" i="0" u="none" strike="noStrike" kern="1200" cap="none" spc="0" normalizeH="0" baseline="0" noProof="0" dirty="0">
                  <a:ln>
                    <a:noFill/>
                  </a:ln>
                  <a:solidFill>
                    <a:srgbClr val="071D49"/>
                  </a:solidFill>
                  <a:effectLst/>
                  <a:uLnTx/>
                  <a:uFillTx/>
                  <a:ea typeface="+mn-ea"/>
                  <a:cs typeface="Arial" panose="020B0604020202020204" pitchFamily="34" charset="0"/>
                </a:rPr>
              </a:br>
              <a:r>
                <a:rPr lang="en-US" sz="1600" dirty="0">
                  <a:solidFill>
                    <a:srgbClr val="071D49"/>
                  </a:solidFill>
                  <a:cs typeface="Arial" panose="020B0604020202020204" pitchFamily="34" charset="0"/>
                </a:rPr>
                <a:t>is </a:t>
              </a:r>
              <a:r>
                <a:rPr kumimoji="0" lang="en-US" sz="1600" i="0" u="none" strike="noStrike" kern="1200" cap="none" spc="0" normalizeH="0" baseline="0" noProof="0" dirty="0">
                  <a:ln>
                    <a:noFill/>
                  </a:ln>
                  <a:solidFill>
                    <a:srgbClr val="071D49"/>
                  </a:solidFill>
                  <a:effectLst/>
                  <a:uLnTx/>
                  <a:uFillTx/>
                  <a:ea typeface="+mn-ea"/>
                  <a:cs typeface="Arial" panose="020B0604020202020204" pitchFamily="34" charset="0"/>
                </a:rPr>
                <a:t>inhibited</a:t>
              </a:r>
              <a:endParaRPr kumimoji="0" lang="en-US" sz="1600" i="0" u="none" strike="noStrike" kern="1200" cap="none" spc="0" normalizeH="0" baseline="30000" noProof="0" dirty="0">
                <a:ln>
                  <a:noFill/>
                </a:ln>
                <a:solidFill>
                  <a:srgbClr val="071D49"/>
                </a:solidFill>
                <a:effectLst/>
                <a:uLnTx/>
                <a:uFillTx/>
                <a:ea typeface="+mn-ea"/>
                <a:cs typeface="Arial" panose="020B0604020202020204" pitchFamily="34" charset="0"/>
              </a:endParaRPr>
            </a:p>
          </p:txBody>
        </p:sp>
      </p:grpSp>
      <p:sp>
        <p:nvSpPr>
          <p:cNvPr id="19" name="Text Placeholder 6">
            <a:extLst>
              <a:ext uri="{FF2B5EF4-FFF2-40B4-BE49-F238E27FC236}">
                <a16:creationId xmlns:a16="http://schemas.microsoft.com/office/drawing/2014/main" id="{EDA481B5-0EB5-49EE-BC2D-0D260328A754}"/>
              </a:ext>
            </a:extLst>
          </p:cNvPr>
          <p:cNvSpPr txBox="1">
            <a:spLocks/>
          </p:cNvSpPr>
          <p:nvPr/>
        </p:nvSpPr>
        <p:spPr>
          <a:xfrm>
            <a:off x="9772650" y="6597878"/>
            <a:ext cx="1963738" cy="107722"/>
          </a:xfrm>
          <a:prstGeom prst="rect">
            <a:avLst/>
          </a:prstGeom>
          <a:solidFill>
            <a:schemeClr val="bg1">
              <a:alpha val="81000"/>
            </a:schemeClr>
          </a:solidFill>
        </p:spPr>
        <p:txBody>
          <a:bodyPr vert="horz" wrap="square" lIns="0" tIns="0" rIns="0" bIns="0" rtlCol="0" anchor="b">
            <a:spAutoFit/>
          </a:bodyPr>
          <a:lstStyle>
            <a:lvl1pPr marL="0" indent="0" algn="r" defTabSz="914400" rtl="0" eaLnBrk="1" latinLnBrk="0" hangingPunct="1">
              <a:lnSpc>
                <a:spcPct val="100000"/>
              </a:lnSpc>
              <a:spcBef>
                <a:spcPts val="0"/>
              </a:spcBef>
              <a:buClr>
                <a:schemeClr val="accent1"/>
              </a:buClr>
              <a:buFont typeface="Arial" panose="020B0604020202020204" pitchFamily="34" charset="0"/>
              <a:buNone/>
              <a:defRPr sz="700" kern="1200">
                <a:solidFill>
                  <a:schemeClr val="accent2"/>
                </a:solidFill>
                <a:latin typeface="+mn-lt"/>
                <a:ea typeface="+mn-ea"/>
                <a:cs typeface="+mn-cs"/>
              </a:defRPr>
            </a:lvl1pPr>
            <a:lvl2pPr marL="457200" indent="0" algn="r" defTabSz="914400" rtl="0" eaLnBrk="1" latinLnBrk="0" hangingPunct="1">
              <a:lnSpc>
                <a:spcPct val="100000"/>
              </a:lnSpc>
              <a:spcBef>
                <a:spcPts val="600"/>
              </a:spcBef>
              <a:buClr>
                <a:schemeClr val="accent1"/>
              </a:buClr>
              <a:buFont typeface="Arial" panose="020B0604020202020204" pitchFamily="34" charset="0"/>
              <a:buNone/>
              <a:defRPr sz="1800" kern="1200">
                <a:solidFill>
                  <a:schemeClr val="accent2"/>
                </a:solidFill>
                <a:latin typeface="+mn-lt"/>
                <a:ea typeface="+mn-ea"/>
                <a:cs typeface="+mn-cs"/>
              </a:defRPr>
            </a:lvl2pPr>
            <a:lvl3pPr marL="914400" indent="0" algn="r" defTabSz="914400" rtl="0" eaLnBrk="1" latinLnBrk="0" hangingPunct="1">
              <a:lnSpc>
                <a:spcPct val="100000"/>
              </a:lnSpc>
              <a:spcBef>
                <a:spcPts val="300"/>
              </a:spcBef>
              <a:buClr>
                <a:schemeClr val="accent1"/>
              </a:buClr>
              <a:buFont typeface="Arial" panose="020B0604020202020204" pitchFamily="34" charset="0"/>
              <a:buNone/>
              <a:defRPr sz="1600" kern="1200">
                <a:solidFill>
                  <a:schemeClr val="accent2"/>
                </a:solidFill>
                <a:latin typeface="+mn-lt"/>
                <a:ea typeface="+mn-ea"/>
                <a:cs typeface="+mn-cs"/>
              </a:defRPr>
            </a:lvl3pPr>
            <a:lvl4pPr marL="1371600" indent="0" algn="r" defTabSz="914400" rtl="0" eaLnBrk="1" latinLnBrk="0" hangingPunct="1">
              <a:lnSpc>
                <a:spcPct val="100000"/>
              </a:lnSpc>
              <a:spcBef>
                <a:spcPts val="300"/>
              </a:spcBef>
              <a:buClr>
                <a:schemeClr val="accent1"/>
              </a:buClr>
              <a:buFont typeface="Arial" panose="020B0604020202020204" pitchFamily="34" charset="0"/>
              <a:buNone/>
              <a:defRPr sz="1400" kern="1200">
                <a:solidFill>
                  <a:schemeClr val="accent2"/>
                </a:solidFill>
                <a:latin typeface="+mn-lt"/>
                <a:ea typeface="+mn-ea"/>
                <a:cs typeface="+mn-cs"/>
              </a:defRPr>
            </a:lvl4pPr>
            <a:lvl5pPr marL="1828800" indent="0" algn="r" defTabSz="914400" rtl="0" eaLnBrk="1" latinLnBrk="0" hangingPunct="1">
              <a:lnSpc>
                <a:spcPct val="100000"/>
              </a:lnSpc>
              <a:spcBef>
                <a:spcPts val="300"/>
              </a:spcBef>
              <a:buClr>
                <a:schemeClr val="accent1"/>
              </a:buClr>
              <a:buFont typeface="Arial" panose="020B0604020202020204" pitchFamily="34" charset="0"/>
              <a:buNone/>
              <a:defRPr sz="14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dirty="0" err="1"/>
              <a:t>Kozal</a:t>
            </a:r>
            <a:r>
              <a:rPr lang="da-DK" dirty="0"/>
              <a:t> M, et al. N </a:t>
            </a:r>
            <a:r>
              <a:rPr lang="da-DK" dirty="0" err="1"/>
              <a:t>Engl</a:t>
            </a:r>
            <a:r>
              <a:rPr lang="da-DK" dirty="0"/>
              <a:t> J Med 2020;382:1232–43</a:t>
            </a:r>
            <a:endParaRPr lang="en-GB" dirty="0"/>
          </a:p>
        </p:txBody>
      </p:sp>
    </p:spTree>
    <p:extLst>
      <p:ext uri="{BB962C8B-B14F-4D97-AF65-F5344CB8AC3E}">
        <p14:creationId xmlns:p14="http://schemas.microsoft.com/office/powerpoint/2010/main" val="397214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75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053F8B77-7CC6-494E-B292-E2B805232F0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12191999" cy="6858000"/>
          </a:xfrm>
          <a:prstGeom prst="rect">
            <a:avLst/>
          </a:prstGeom>
        </p:spPr>
      </p:pic>
      <p:pic>
        <p:nvPicPr>
          <p:cNvPr id="31" name="Picture 30">
            <a:extLst>
              <a:ext uri="{FF2B5EF4-FFF2-40B4-BE49-F238E27FC236}">
                <a16:creationId xmlns:a16="http://schemas.microsoft.com/office/drawing/2014/main" id="{6DBF9D72-49B7-4666-A0D2-6C8F3203D00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21558"/>
          <a:stretch/>
        </p:blipFill>
        <p:spPr>
          <a:xfrm>
            <a:off x="0" y="1478424"/>
            <a:ext cx="12192000" cy="5379577"/>
          </a:xfrm>
          <a:prstGeom prst="rect">
            <a:avLst/>
          </a:prstGeom>
        </p:spPr>
      </p:pic>
      <p:pic>
        <p:nvPicPr>
          <p:cNvPr id="20" name="HIV out of focus 1">
            <a:extLst>
              <a:ext uri="{FF2B5EF4-FFF2-40B4-BE49-F238E27FC236}">
                <a16:creationId xmlns:a16="http://schemas.microsoft.com/office/drawing/2014/main" id="{69911528-F573-4264-A1E7-CB119B943DDA}"/>
              </a:ext>
            </a:extLst>
          </p:cNvPr>
          <p:cNvPicPr>
            <a:picLocks noChangeAspect="1"/>
          </p:cNvPicPr>
          <p:nvPr/>
        </p:nvPicPr>
        <p:blipFill rotWithShape="1">
          <a:blip r:embed="rId5" cstate="hqprint">
            <a:alphaModFix amt="40000"/>
            <a:extLst>
              <a:ext uri="{BEBA8EAE-BF5A-486C-A8C5-ECC9F3942E4B}">
                <a14:imgProps xmlns:a14="http://schemas.microsoft.com/office/drawing/2010/main">
                  <a14:imgLayer r:embed="rId6">
                    <a14:imgEffect>
                      <a14:sharpenSoften amount="-100000"/>
                    </a14:imgEffect>
                  </a14:imgLayer>
                </a14:imgProps>
              </a:ext>
              <a:ext uri="{28A0092B-C50C-407E-A947-70E740481C1C}">
                <a14:useLocalDpi xmlns:a14="http://schemas.microsoft.com/office/drawing/2010/main"/>
              </a:ext>
            </a:extLst>
          </a:blip>
          <a:srcRect/>
          <a:stretch/>
        </p:blipFill>
        <p:spPr>
          <a:xfrm rot="16200000">
            <a:off x="2448458" y="-263580"/>
            <a:ext cx="1064553" cy="1591710"/>
          </a:xfrm>
          <a:prstGeom prst="rect">
            <a:avLst/>
          </a:prstGeom>
        </p:spPr>
      </p:pic>
      <p:grpSp>
        <p:nvGrpSpPr>
          <p:cNvPr id="75" name="Text all: HIV accum..."/>
          <p:cNvGrpSpPr/>
          <p:nvPr/>
        </p:nvGrpSpPr>
        <p:grpSpPr>
          <a:xfrm>
            <a:off x="7131554" y="444254"/>
            <a:ext cx="3636225" cy="1769733"/>
            <a:chOff x="5084466" y="713431"/>
            <a:chExt cx="3788229" cy="1446313"/>
          </a:xfrm>
        </p:grpSpPr>
        <p:sp>
          <p:nvSpPr>
            <p:cNvPr id="72" name="Rectangle: Rounded Corners 71"/>
            <p:cNvSpPr/>
            <p:nvPr/>
          </p:nvSpPr>
          <p:spPr>
            <a:xfrm>
              <a:off x="5084466" y="713431"/>
              <a:ext cx="3788229" cy="1446313"/>
            </a:xfrm>
            <a:prstGeom prst="roundRect">
              <a:avLst/>
            </a:prstGeom>
            <a:solidFill>
              <a:srgbClr val="FFFFFF">
                <a:alpha val="40000"/>
              </a:srgbClr>
            </a:solidFill>
            <a:ln w="38100">
              <a:solidFill>
                <a:schemeClr val="bg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i="0" u="none" strike="noStrike" kern="1200" cap="none" spc="0" normalizeH="0" baseline="0" noProof="0" dirty="0">
                <a:ln>
                  <a:noFill/>
                </a:ln>
                <a:solidFill>
                  <a:srgbClr val="071D49"/>
                </a:solidFill>
                <a:effectLst/>
                <a:uLnTx/>
                <a:uFillTx/>
                <a:latin typeface="Arial" panose="020B0604020202020204" pitchFamily="34" charset="0"/>
                <a:ea typeface="+mn-ea"/>
                <a:cs typeface="Arial" panose="020B0604020202020204" pitchFamily="34" charset="0"/>
              </a:endParaRPr>
            </a:p>
          </p:txBody>
        </p:sp>
        <p:sp>
          <p:nvSpPr>
            <p:cNvPr id="70" name="Rectangle 69"/>
            <p:cNvSpPr/>
            <p:nvPr/>
          </p:nvSpPr>
          <p:spPr>
            <a:xfrm>
              <a:off x="5274962" y="749101"/>
              <a:ext cx="3429694" cy="6200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i="0" u="none" strike="noStrike" kern="1200" cap="none" spc="0" normalizeH="0" baseline="0" noProof="0" dirty="0">
                  <a:ln>
                    <a:noFill/>
                  </a:ln>
                  <a:solidFill>
                    <a:srgbClr val="071D49"/>
                  </a:solidFill>
                  <a:effectLst/>
                  <a:uLnTx/>
                  <a:uFillTx/>
                  <a:latin typeface="Arial" panose="020B0604020202020204" pitchFamily="34" charset="0"/>
                  <a:ea typeface="+mn-ea"/>
                  <a:cs typeface="Arial" panose="020B0604020202020204" pitchFamily="34" charset="0"/>
                </a:rPr>
                <a:t>Viruses cannot enter cells </a:t>
              </a:r>
              <a:br>
                <a:rPr kumimoji="0" lang="en-GB" sz="1800" i="0" u="none" strike="noStrike" kern="1200" cap="none" spc="0" normalizeH="0" baseline="0" noProof="0" dirty="0">
                  <a:ln>
                    <a:noFill/>
                  </a:ln>
                  <a:solidFill>
                    <a:srgbClr val="071D49"/>
                  </a:solidFill>
                  <a:effectLst/>
                  <a:uLnTx/>
                  <a:uFillTx/>
                  <a:latin typeface="Arial" panose="020B0604020202020204" pitchFamily="34" charset="0"/>
                  <a:ea typeface="+mn-ea"/>
                  <a:cs typeface="Arial" panose="020B0604020202020204" pitchFamily="34" charset="0"/>
                </a:rPr>
              </a:br>
              <a:r>
                <a:rPr kumimoji="0" lang="en-GB" sz="1800" i="0" u="none" strike="noStrike" kern="1200" cap="none" spc="0" normalizeH="0" baseline="0" noProof="0" dirty="0">
                  <a:ln>
                    <a:noFill/>
                  </a:ln>
                  <a:solidFill>
                    <a:srgbClr val="071D49"/>
                  </a:solidFill>
                  <a:effectLst/>
                  <a:uLnTx/>
                  <a:uFillTx/>
                  <a:latin typeface="Arial" panose="020B0604020202020204" pitchFamily="34" charset="0"/>
                  <a:ea typeface="+mn-ea"/>
                  <a:cs typeface="Arial" panose="020B0604020202020204" pitchFamily="34" charset="0"/>
                </a:rPr>
                <a:t>and accumulate in the extracellular space.</a:t>
              </a:r>
              <a:endParaRPr kumimoji="0" lang="en-US" sz="1800" i="0" u="none" strike="noStrike" kern="1200" cap="none" spc="0" normalizeH="0" baseline="0" noProof="0" dirty="0">
                <a:ln>
                  <a:noFill/>
                </a:ln>
                <a:solidFill>
                  <a:srgbClr val="071D49"/>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dirty="0">
                  <a:solidFill>
                    <a:srgbClr val="071D49"/>
                  </a:solidFill>
                  <a:latin typeface="Arial" panose="020B0604020202020204" pitchFamily="34" charset="0"/>
                  <a:cs typeface="Arial" panose="020B0604020202020204" pitchFamily="34" charset="0"/>
                </a:rPr>
                <a:t>They </a:t>
              </a:r>
              <a:r>
                <a:rPr kumimoji="0" lang="en-US" sz="1800" i="0" u="none" strike="noStrike" kern="1200" cap="none" spc="0" normalizeH="0" baseline="0" noProof="0" dirty="0">
                  <a:ln>
                    <a:noFill/>
                  </a:ln>
                  <a:solidFill>
                    <a:srgbClr val="071D49"/>
                  </a:solidFill>
                  <a:effectLst/>
                  <a:uLnTx/>
                  <a:uFillTx/>
                  <a:latin typeface="Arial" panose="020B0604020202020204" pitchFamily="34" charset="0"/>
                  <a:ea typeface="+mn-ea"/>
                  <a:cs typeface="Arial" panose="020B0604020202020204" pitchFamily="34" charset="0"/>
                </a:rPr>
                <a:t>are subsequently removed by the host immune system</a:t>
              </a:r>
            </a:p>
          </p:txBody>
        </p:sp>
      </p:grpSp>
      <p:pic>
        <p:nvPicPr>
          <p:cNvPr id="69" name="Picture 68"/>
          <p:cNvPicPr>
            <a:picLocks noChangeAspect="1"/>
          </p:cNvPicPr>
          <p:nvPr/>
        </p:nvPicPr>
        <p:blipFill rotWithShape="1">
          <a:blip r:embed="rId7" cstate="hqprint">
            <a:alphaModFix amt="60000"/>
            <a:extLst>
              <a:ext uri="{28A0092B-C50C-407E-A947-70E740481C1C}">
                <a14:useLocalDpi xmlns:a14="http://schemas.microsoft.com/office/drawing/2010/main"/>
              </a:ext>
            </a:extLst>
          </a:blip>
          <a:srcRect/>
          <a:stretch/>
        </p:blipFill>
        <p:spPr>
          <a:xfrm>
            <a:off x="4313597" y="0"/>
            <a:ext cx="1451987" cy="1209510"/>
          </a:xfrm>
          <a:prstGeom prst="rect">
            <a:avLst/>
          </a:prstGeom>
        </p:spPr>
      </p:pic>
      <p:pic>
        <p:nvPicPr>
          <p:cNvPr id="68" name="Picture 67"/>
          <p:cNvPicPr>
            <a:picLocks noChangeAspect="1"/>
          </p:cNvPicPr>
          <p:nvPr/>
        </p:nvPicPr>
        <p:blipFill>
          <a:blip r:embed="rId8">
            <a:alphaModFix amt="40000"/>
            <a:extLst>
              <a:ext uri="{28A0092B-C50C-407E-A947-70E740481C1C}">
                <a14:useLocalDpi xmlns:a14="http://schemas.microsoft.com/office/drawing/2010/main"/>
              </a:ext>
            </a:extLst>
          </a:blip>
          <a:stretch>
            <a:fillRect/>
          </a:stretch>
        </p:blipFill>
        <p:spPr>
          <a:xfrm>
            <a:off x="1524001" y="4026039"/>
            <a:ext cx="882581" cy="882581"/>
          </a:xfrm>
          <a:prstGeom prst="rect">
            <a:avLst/>
          </a:prstGeom>
        </p:spPr>
      </p:pic>
      <p:pic>
        <p:nvPicPr>
          <p:cNvPr id="63" name="HIV with temsavir"/>
          <p:cNvPicPr>
            <a:picLocks noChangeAspect="1"/>
          </p:cNvPicPr>
          <p:nvPr/>
        </p:nvPicPr>
        <p:blipFill>
          <a:blip r:embed="rId9">
            <a:extLst>
              <a:ext uri="{28A0092B-C50C-407E-A947-70E740481C1C}">
                <a14:useLocalDpi xmlns:a14="http://schemas.microsoft.com/office/drawing/2010/main"/>
              </a:ext>
            </a:extLst>
          </a:blip>
          <a:stretch>
            <a:fillRect/>
          </a:stretch>
        </p:blipFill>
        <p:spPr>
          <a:xfrm rot="18273173">
            <a:off x="4148457" y="626554"/>
            <a:ext cx="2409980" cy="2525659"/>
          </a:xfrm>
          <a:prstGeom prst="rect">
            <a:avLst/>
          </a:prstGeom>
        </p:spPr>
      </p:pic>
      <p:pic>
        <p:nvPicPr>
          <p:cNvPr id="62" name="Picture 61"/>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57419" y="1603058"/>
            <a:ext cx="1158450" cy="1158450"/>
          </a:xfrm>
          <a:prstGeom prst="rect">
            <a:avLst/>
          </a:prstGeom>
        </p:spPr>
      </p:pic>
      <p:pic>
        <p:nvPicPr>
          <p:cNvPr id="64" name="Picture 63"/>
          <p:cNvPicPr>
            <a:picLocks noChangeAspect="1"/>
          </p:cNvPicPr>
          <p:nvPr/>
        </p:nvPicPr>
        <p:blipFill rotWithShape="1">
          <a:blip r:embed="rId10" cstate="hqprint">
            <a:alphaModFix amt="70000"/>
            <a:extLst>
              <a:ext uri="{28A0092B-C50C-407E-A947-70E740481C1C}">
                <a14:useLocalDpi xmlns:a14="http://schemas.microsoft.com/office/drawing/2010/main"/>
              </a:ext>
            </a:extLst>
          </a:blip>
          <a:srcRect l="-134"/>
          <a:stretch/>
        </p:blipFill>
        <p:spPr>
          <a:xfrm>
            <a:off x="1371600" y="2935794"/>
            <a:ext cx="1247671" cy="1245996"/>
          </a:xfrm>
          <a:prstGeom prst="rect">
            <a:avLst/>
          </a:prstGeom>
        </p:spPr>
      </p:pic>
      <p:pic>
        <p:nvPicPr>
          <p:cNvPr id="65" name="Picture 64"/>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996272" y="3058048"/>
            <a:ext cx="1457012" cy="1457012"/>
          </a:xfrm>
          <a:prstGeom prst="rect">
            <a:avLst/>
          </a:prstGeom>
        </p:spPr>
      </p:pic>
      <p:pic>
        <p:nvPicPr>
          <p:cNvPr id="67" name="Picture 66"/>
          <p:cNvPicPr>
            <a:picLocks noChangeAspect="1"/>
          </p:cNvPicPr>
          <p:nvPr/>
        </p:nvPicPr>
        <p:blipFill rotWithShape="1">
          <a:blip r:embed="rId7" cstate="hqprint">
            <a:alphaModFix amt="60000"/>
            <a:extLst>
              <a:ext uri="{28A0092B-C50C-407E-A947-70E740481C1C}">
                <a14:useLocalDpi xmlns:a14="http://schemas.microsoft.com/office/drawing/2010/main"/>
              </a:ext>
            </a:extLst>
          </a:blip>
          <a:srcRect/>
          <a:stretch/>
        </p:blipFill>
        <p:spPr>
          <a:xfrm>
            <a:off x="3567312" y="2919923"/>
            <a:ext cx="1250292" cy="1041498"/>
          </a:xfrm>
          <a:prstGeom prst="rect">
            <a:avLst/>
          </a:prstGeom>
        </p:spPr>
      </p:pic>
      <p:pic>
        <p:nvPicPr>
          <p:cNvPr id="21" name="HIV out of focus 2">
            <a:extLst>
              <a:ext uri="{FF2B5EF4-FFF2-40B4-BE49-F238E27FC236}">
                <a16:creationId xmlns:a16="http://schemas.microsoft.com/office/drawing/2014/main" id="{59ED3188-97EF-44AA-8184-DE75098FF43F}"/>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t="-18116"/>
          <a:stretch/>
        </p:blipFill>
        <p:spPr>
          <a:xfrm rot="14831386">
            <a:off x="1012751" y="413289"/>
            <a:ext cx="1813201" cy="2254976"/>
          </a:xfrm>
          <a:prstGeom prst="rect">
            <a:avLst/>
          </a:prstGeom>
        </p:spPr>
      </p:pic>
      <p:pic>
        <p:nvPicPr>
          <p:cNvPr id="22" name="HIV with temsavir">
            <a:extLst>
              <a:ext uri="{FF2B5EF4-FFF2-40B4-BE49-F238E27FC236}">
                <a16:creationId xmlns:a16="http://schemas.microsoft.com/office/drawing/2014/main" id="{84DDADE6-FE87-4D1C-9CD3-9FEEE40C2822}"/>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rot="17100000">
            <a:off x="2307154" y="720976"/>
            <a:ext cx="2925668" cy="3066100"/>
          </a:xfrm>
          <a:prstGeom prst="rect">
            <a:avLst/>
          </a:prstGeom>
        </p:spPr>
      </p:pic>
      <p:sp>
        <p:nvSpPr>
          <p:cNvPr id="27" name="Title 4">
            <a:extLst>
              <a:ext uri="{FF2B5EF4-FFF2-40B4-BE49-F238E27FC236}">
                <a16:creationId xmlns:a16="http://schemas.microsoft.com/office/drawing/2014/main" id="{75A8AF03-AD06-40EA-8055-A33832254C06}"/>
              </a:ext>
            </a:extLst>
          </p:cNvPr>
          <p:cNvSpPr>
            <a:spLocks noGrp="1"/>
          </p:cNvSpPr>
          <p:nvPr>
            <p:ph type="title"/>
          </p:nvPr>
        </p:nvSpPr>
        <p:spPr>
          <a:xfrm>
            <a:off x="803275" y="184935"/>
            <a:ext cx="10933113" cy="883578"/>
          </a:xfrm>
        </p:spPr>
        <p:txBody>
          <a:bodyPr anchor="t"/>
          <a:lstStyle/>
          <a:p>
            <a:r>
              <a:rPr lang="en-GB" dirty="0"/>
              <a:t>Unique MoA</a:t>
            </a:r>
            <a:r>
              <a:rPr lang="en-GB" baseline="30000" dirty="0"/>
              <a:t> </a:t>
            </a:r>
          </a:p>
        </p:txBody>
      </p:sp>
      <p:pic>
        <p:nvPicPr>
          <p:cNvPr id="33" name="Picture 32">
            <a:extLst>
              <a:ext uri="{FF2B5EF4-FFF2-40B4-BE49-F238E27FC236}">
                <a16:creationId xmlns:a16="http://schemas.microsoft.com/office/drawing/2014/main" id="{EBFA8D7E-AE98-4F54-B8B6-2232DDCD32B0}"/>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11663264" y="5477068"/>
            <a:ext cx="528735" cy="1379057"/>
          </a:xfrm>
          <a:prstGeom prst="rect">
            <a:avLst/>
          </a:prstGeom>
        </p:spPr>
      </p:pic>
      <p:pic>
        <p:nvPicPr>
          <p:cNvPr id="34" name="Picture 33">
            <a:extLst>
              <a:ext uri="{FF2B5EF4-FFF2-40B4-BE49-F238E27FC236}">
                <a16:creationId xmlns:a16="http://schemas.microsoft.com/office/drawing/2014/main" id="{1B5655C3-6C20-4116-ADA2-CDE9348E8D67}"/>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0" y="0"/>
            <a:ext cx="705200" cy="2025551"/>
          </a:xfrm>
          <a:prstGeom prst="rect">
            <a:avLst/>
          </a:prstGeom>
        </p:spPr>
      </p:pic>
      <p:sp>
        <p:nvSpPr>
          <p:cNvPr id="25" name="Slide Number Placeholder 5">
            <a:extLst>
              <a:ext uri="{FF2B5EF4-FFF2-40B4-BE49-F238E27FC236}">
                <a16:creationId xmlns:a16="http://schemas.microsoft.com/office/drawing/2014/main" id="{ABBAA2D8-70D2-45AD-B2D8-C72695C3DA5A}"/>
              </a:ext>
            </a:extLst>
          </p:cNvPr>
          <p:cNvSpPr>
            <a:spLocks noGrp="1"/>
          </p:cNvSpPr>
          <p:nvPr>
            <p:ph type="sldNum" sz="quarter" idx="11"/>
          </p:nvPr>
        </p:nvSpPr>
        <p:spPr>
          <a:xfrm>
            <a:off x="11942967" y="6510704"/>
            <a:ext cx="249033" cy="246221"/>
          </a:xfrm>
        </p:spPr>
        <p:txBody>
          <a:bodyPr/>
          <a:lstStyle/>
          <a:p>
            <a:fld id="{DA52DCD9-8769-4ED5-B8CC-B00FC588BA8C}" type="slidenum">
              <a:rPr lang="en-US" dirty="0" smtClean="0"/>
              <a:pPr/>
              <a:t>9</a:t>
            </a:fld>
            <a:endParaRPr lang="en-US" dirty="0"/>
          </a:p>
        </p:txBody>
      </p:sp>
      <p:sp>
        <p:nvSpPr>
          <p:cNvPr id="23" name="Text Placeholder 6">
            <a:extLst>
              <a:ext uri="{FF2B5EF4-FFF2-40B4-BE49-F238E27FC236}">
                <a16:creationId xmlns:a16="http://schemas.microsoft.com/office/drawing/2014/main" id="{D6EA7762-595A-4239-8AD8-62F8F5D1E896}"/>
              </a:ext>
            </a:extLst>
          </p:cNvPr>
          <p:cNvSpPr txBox="1">
            <a:spLocks/>
          </p:cNvSpPr>
          <p:nvPr/>
        </p:nvSpPr>
        <p:spPr>
          <a:xfrm>
            <a:off x="9772650" y="6597878"/>
            <a:ext cx="1963738" cy="107722"/>
          </a:xfrm>
          <a:prstGeom prst="rect">
            <a:avLst/>
          </a:prstGeom>
          <a:solidFill>
            <a:schemeClr val="bg1">
              <a:alpha val="81000"/>
            </a:schemeClr>
          </a:solidFill>
        </p:spPr>
        <p:txBody>
          <a:bodyPr vert="horz" wrap="square" lIns="0" tIns="0" rIns="0" bIns="0" rtlCol="0" anchor="b">
            <a:spAutoFit/>
          </a:bodyPr>
          <a:lstStyle>
            <a:lvl1pPr marL="0" indent="0" algn="r" defTabSz="914400" rtl="0" eaLnBrk="1" latinLnBrk="0" hangingPunct="1">
              <a:lnSpc>
                <a:spcPct val="100000"/>
              </a:lnSpc>
              <a:spcBef>
                <a:spcPts val="0"/>
              </a:spcBef>
              <a:buClr>
                <a:schemeClr val="accent1"/>
              </a:buClr>
              <a:buFont typeface="Arial" panose="020B0604020202020204" pitchFamily="34" charset="0"/>
              <a:buNone/>
              <a:defRPr sz="700" kern="1200">
                <a:solidFill>
                  <a:schemeClr val="accent2"/>
                </a:solidFill>
                <a:latin typeface="+mn-lt"/>
                <a:ea typeface="+mn-ea"/>
                <a:cs typeface="+mn-cs"/>
              </a:defRPr>
            </a:lvl1pPr>
            <a:lvl2pPr marL="457200" indent="0" algn="r" defTabSz="914400" rtl="0" eaLnBrk="1" latinLnBrk="0" hangingPunct="1">
              <a:lnSpc>
                <a:spcPct val="100000"/>
              </a:lnSpc>
              <a:spcBef>
                <a:spcPts val="600"/>
              </a:spcBef>
              <a:buClr>
                <a:schemeClr val="accent1"/>
              </a:buClr>
              <a:buFont typeface="Arial" panose="020B0604020202020204" pitchFamily="34" charset="0"/>
              <a:buNone/>
              <a:defRPr sz="1800" kern="1200">
                <a:solidFill>
                  <a:schemeClr val="accent2"/>
                </a:solidFill>
                <a:latin typeface="+mn-lt"/>
                <a:ea typeface="+mn-ea"/>
                <a:cs typeface="+mn-cs"/>
              </a:defRPr>
            </a:lvl2pPr>
            <a:lvl3pPr marL="914400" indent="0" algn="r" defTabSz="914400" rtl="0" eaLnBrk="1" latinLnBrk="0" hangingPunct="1">
              <a:lnSpc>
                <a:spcPct val="100000"/>
              </a:lnSpc>
              <a:spcBef>
                <a:spcPts val="300"/>
              </a:spcBef>
              <a:buClr>
                <a:schemeClr val="accent1"/>
              </a:buClr>
              <a:buFont typeface="Arial" panose="020B0604020202020204" pitchFamily="34" charset="0"/>
              <a:buNone/>
              <a:defRPr sz="1600" kern="1200">
                <a:solidFill>
                  <a:schemeClr val="accent2"/>
                </a:solidFill>
                <a:latin typeface="+mn-lt"/>
                <a:ea typeface="+mn-ea"/>
                <a:cs typeface="+mn-cs"/>
              </a:defRPr>
            </a:lvl3pPr>
            <a:lvl4pPr marL="1371600" indent="0" algn="r" defTabSz="914400" rtl="0" eaLnBrk="1" latinLnBrk="0" hangingPunct="1">
              <a:lnSpc>
                <a:spcPct val="100000"/>
              </a:lnSpc>
              <a:spcBef>
                <a:spcPts val="300"/>
              </a:spcBef>
              <a:buClr>
                <a:schemeClr val="accent1"/>
              </a:buClr>
              <a:buFont typeface="Arial" panose="020B0604020202020204" pitchFamily="34" charset="0"/>
              <a:buNone/>
              <a:defRPr sz="1400" kern="1200">
                <a:solidFill>
                  <a:schemeClr val="accent2"/>
                </a:solidFill>
                <a:latin typeface="+mn-lt"/>
                <a:ea typeface="+mn-ea"/>
                <a:cs typeface="+mn-cs"/>
              </a:defRPr>
            </a:lvl4pPr>
            <a:lvl5pPr marL="1828800" indent="0" algn="r" defTabSz="914400" rtl="0" eaLnBrk="1" latinLnBrk="0" hangingPunct="1">
              <a:lnSpc>
                <a:spcPct val="100000"/>
              </a:lnSpc>
              <a:spcBef>
                <a:spcPts val="300"/>
              </a:spcBef>
              <a:buClr>
                <a:schemeClr val="accent1"/>
              </a:buClr>
              <a:buFont typeface="Arial" panose="020B0604020202020204" pitchFamily="34" charset="0"/>
              <a:buNone/>
              <a:defRPr sz="14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dirty="0" err="1"/>
              <a:t>Kozal</a:t>
            </a:r>
            <a:r>
              <a:rPr lang="da-DK" dirty="0"/>
              <a:t> M, et al. N </a:t>
            </a:r>
            <a:r>
              <a:rPr lang="da-DK" dirty="0" err="1"/>
              <a:t>Engl</a:t>
            </a:r>
            <a:r>
              <a:rPr lang="da-DK" dirty="0"/>
              <a:t> J Med 2020;382:1232–43</a:t>
            </a:r>
            <a:endParaRPr lang="en-GB" dirty="0"/>
          </a:p>
        </p:txBody>
      </p:sp>
    </p:spTree>
    <p:extLst>
      <p:ext uri="{BB962C8B-B14F-4D97-AF65-F5344CB8AC3E}">
        <p14:creationId xmlns:p14="http://schemas.microsoft.com/office/powerpoint/2010/main" val="731309176"/>
      </p:ext>
    </p:extLst>
  </p:cSld>
  <p:clrMapOvr>
    <a:masterClrMapping/>
  </p:clrMapOvr>
</p:sld>
</file>

<file path=ppt/theme/theme1.xml><?xml version="1.0" encoding="utf-8"?>
<a:theme xmlns:a="http://schemas.openxmlformats.org/drawingml/2006/main" name="2_ViiV scientific template">
  <a:themeElements>
    <a:clrScheme name="Custom 2">
      <a:dk1>
        <a:srgbClr val="000000"/>
      </a:dk1>
      <a:lt1>
        <a:srgbClr val="FFFFFF"/>
      </a:lt1>
      <a:dk2>
        <a:srgbClr val="44546A"/>
      </a:dk2>
      <a:lt2>
        <a:srgbClr val="E7E6E6"/>
      </a:lt2>
      <a:accent1>
        <a:srgbClr val="E30046"/>
      </a:accent1>
      <a:accent2>
        <a:srgbClr val="071D49"/>
      </a:accent2>
      <a:accent3>
        <a:srgbClr val="702082"/>
      </a:accent3>
      <a:accent4>
        <a:srgbClr val="5BC2E7"/>
      </a:accent4>
      <a:accent5>
        <a:srgbClr val="D0D3D3"/>
      </a:accent5>
      <a:accent6>
        <a:srgbClr val="FFFFFF"/>
      </a:accent6>
      <a:hlink>
        <a:srgbClr val="0563C1"/>
      </a:hlink>
      <a:folHlink>
        <a:srgbClr val="954F72"/>
      </a:folHlink>
    </a:clrScheme>
    <a:fontScheme name="Custom 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dirty="0"/>
        </a:defPPr>
      </a:lstStyle>
    </a:txDef>
  </a:objectDefaults>
  <a:extraClrSchemeLst/>
  <a:extLst>
    <a:ext uri="{05A4C25C-085E-4340-85A3-A5531E510DB2}">
      <thm15:themeFamily xmlns:thm15="http://schemas.microsoft.com/office/thememl/2012/main" name="VIIV_PowerPoint_Full_Template.pptx" id="{925DAD9F-5283-4881-A418-C4A4EE9A7D87}" vid="{616922AB-E06C-4C94-8A35-468858759FF5}"/>
    </a:ext>
  </a:extLst>
</a:theme>
</file>

<file path=ppt/theme/theme2.xml><?xml version="1.0" encoding="utf-8"?>
<a:theme xmlns:a="http://schemas.openxmlformats.org/drawingml/2006/main" name="ViiV scientific template">
  <a:themeElements>
    <a:clrScheme name="Custom 2">
      <a:dk1>
        <a:srgbClr val="000000"/>
      </a:dk1>
      <a:lt1>
        <a:srgbClr val="FFFFFF"/>
      </a:lt1>
      <a:dk2>
        <a:srgbClr val="44546A"/>
      </a:dk2>
      <a:lt2>
        <a:srgbClr val="E7E6E6"/>
      </a:lt2>
      <a:accent1>
        <a:srgbClr val="E30046"/>
      </a:accent1>
      <a:accent2>
        <a:srgbClr val="071D49"/>
      </a:accent2>
      <a:accent3>
        <a:srgbClr val="702082"/>
      </a:accent3>
      <a:accent4>
        <a:srgbClr val="5BC2E7"/>
      </a:accent4>
      <a:accent5>
        <a:srgbClr val="D0D3D3"/>
      </a:accent5>
      <a:accent6>
        <a:srgbClr val="FFFFFF"/>
      </a:accent6>
      <a:hlink>
        <a:srgbClr val="0563C1"/>
      </a:hlink>
      <a:folHlink>
        <a:srgbClr val="954F72"/>
      </a:folHlink>
    </a:clrScheme>
    <a:fontScheme name="Custom 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dirty="0"/>
        </a:defPPr>
      </a:lstStyle>
    </a:txDef>
  </a:objectDefaults>
  <a:extraClrSchemeLst/>
  <a:extLst>
    <a:ext uri="{05A4C25C-085E-4340-85A3-A5531E510DB2}">
      <thm15:themeFamily xmlns:thm15="http://schemas.microsoft.com/office/thememl/2012/main" name="VIIV_PowerPoint_Full_Template.pptx" id="{925DAD9F-5283-4881-A418-C4A4EE9A7D87}" vid="{616922AB-E06C-4C94-8A35-468858759FF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ViiV CAB 2016 Theme">
    <a:dk1>
      <a:srgbClr val="000000"/>
    </a:dk1>
    <a:lt1>
      <a:srgbClr val="FFFFFF"/>
    </a:lt1>
    <a:dk2>
      <a:srgbClr val="A30234"/>
    </a:dk2>
    <a:lt2>
      <a:srgbClr val="808080"/>
    </a:lt2>
    <a:accent1>
      <a:srgbClr val="00A779"/>
    </a:accent1>
    <a:accent2>
      <a:srgbClr val="970096"/>
    </a:accent2>
    <a:accent3>
      <a:srgbClr val="F05A05"/>
    </a:accent3>
    <a:accent4>
      <a:srgbClr val="0098DB"/>
    </a:accent4>
    <a:accent5>
      <a:srgbClr val="8DD927"/>
    </a:accent5>
    <a:accent6>
      <a:srgbClr val="FF3399"/>
    </a:accent6>
    <a:hlink>
      <a:srgbClr val="97CBFF"/>
    </a:hlink>
    <a:folHlink>
      <a:srgbClr val="DC001E"/>
    </a:folHlink>
  </a:clrScheme>
  <a:fontScheme name="ViiV Corporate Font 201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ViiV corporate 2020">
    <a:dk1>
      <a:srgbClr val="071D49"/>
    </a:dk1>
    <a:lt1>
      <a:srgbClr val="FFFFFF"/>
    </a:lt1>
    <a:dk2>
      <a:srgbClr val="E40046"/>
    </a:dk2>
    <a:lt2>
      <a:srgbClr val="E7E6E6"/>
    </a:lt2>
    <a:accent1>
      <a:srgbClr val="E40046"/>
    </a:accent1>
    <a:accent2>
      <a:srgbClr val="071D49"/>
    </a:accent2>
    <a:accent3>
      <a:srgbClr val="702082"/>
    </a:accent3>
    <a:accent4>
      <a:srgbClr val="5BC2E7"/>
    </a:accent4>
    <a:accent5>
      <a:srgbClr val="D0D3D4"/>
    </a:accent5>
    <a:accent6>
      <a:srgbClr val="00B050"/>
    </a:accent6>
    <a:hlink>
      <a:srgbClr val="702082"/>
    </a:hlink>
    <a:folHlink>
      <a:srgbClr val="54176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ViiV corporate 2020">
    <a:dk1>
      <a:srgbClr val="071D49"/>
    </a:dk1>
    <a:lt1>
      <a:srgbClr val="FFFFFF"/>
    </a:lt1>
    <a:dk2>
      <a:srgbClr val="E40046"/>
    </a:dk2>
    <a:lt2>
      <a:srgbClr val="E7E6E6"/>
    </a:lt2>
    <a:accent1>
      <a:srgbClr val="E40046"/>
    </a:accent1>
    <a:accent2>
      <a:srgbClr val="071D49"/>
    </a:accent2>
    <a:accent3>
      <a:srgbClr val="702082"/>
    </a:accent3>
    <a:accent4>
      <a:srgbClr val="5BC2E7"/>
    </a:accent4>
    <a:accent5>
      <a:srgbClr val="D0D3D4"/>
    </a:accent5>
    <a:accent6>
      <a:srgbClr val="00B050"/>
    </a:accent6>
    <a:hlink>
      <a:srgbClr val="702082"/>
    </a:hlink>
    <a:folHlink>
      <a:srgbClr val="54176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ViiV corporate 2020">
    <a:dk1>
      <a:srgbClr val="071D49"/>
    </a:dk1>
    <a:lt1>
      <a:srgbClr val="FFFFFF"/>
    </a:lt1>
    <a:dk2>
      <a:srgbClr val="E40046"/>
    </a:dk2>
    <a:lt2>
      <a:srgbClr val="E7E6E6"/>
    </a:lt2>
    <a:accent1>
      <a:srgbClr val="E40046"/>
    </a:accent1>
    <a:accent2>
      <a:srgbClr val="071D49"/>
    </a:accent2>
    <a:accent3>
      <a:srgbClr val="702082"/>
    </a:accent3>
    <a:accent4>
      <a:srgbClr val="5BC2E7"/>
    </a:accent4>
    <a:accent5>
      <a:srgbClr val="D0D3D4"/>
    </a:accent5>
    <a:accent6>
      <a:srgbClr val="00B050"/>
    </a:accent6>
    <a:hlink>
      <a:srgbClr val="702082"/>
    </a:hlink>
    <a:folHlink>
      <a:srgbClr val="54176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ViiV corporate 2020">
    <a:dk1>
      <a:srgbClr val="071D49"/>
    </a:dk1>
    <a:lt1>
      <a:srgbClr val="FFFFFF"/>
    </a:lt1>
    <a:dk2>
      <a:srgbClr val="E40046"/>
    </a:dk2>
    <a:lt2>
      <a:srgbClr val="E7E6E6"/>
    </a:lt2>
    <a:accent1>
      <a:srgbClr val="E40046"/>
    </a:accent1>
    <a:accent2>
      <a:srgbClr val="071D49"/>
    </a:accent2>
    <a:accent3>
      <a:srgbClr val="702082"/>
    </a:accent3>
    <a:accent4>
      <a:srgbClr val="5BC2E7"/>
    </a:accent4>
    <a:accent5>
      <a:srgbClr val="D0D3D4"/>
    </a:accent5>
    <a:accent6>
      <a:srgbClr val="00B050"/>
    </a:accent6>
    <a:hlink>
      <a:srgbClr val="702082"/>
    </a:hlink>
    <a:folHlink>
      <a:srgbClr val="54176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ViiV corporate 2020">
    <a:dk1>
      <a:srgbClr val="071D49"/>
    </a:dk1>
    <a:lt1>
      <a:srgbClr val="FFFFFF"/>
    </a:lt1>
    <a:dk2>
      <a:srgbClr val="E40046"/>
    </a:dk2>
    <a:lt2>
      <a:srgbClr val="E7E6E6"/>
    </a:lt2>
    <a:accent1>
      <a:srgbClr val="E40046"/>
    </a:accent1>
    <a:accent2>
      <a:srgbClr val="071D49"/>
    </a:accent2>
    <a:accent3>
      <a:srgbClr val="702082"/>
    </a:accent3>
    <a:accent4>
      <a:srgbClr val="5BC2E7"/>
    </a:accent4>
    <a:accent5>
      <a:srgbClr val="D0D3D4"/>
    </a:accent5>
    <a:accent6>
      <a:srgbClr val="00B050"/>
    </a:accent6>
    <a:hlink>
      <a:srgbClr val="702082"/>
    </a:hlink>
    <a:folHlink>
      <a:srgbClr val="54176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ViiV corporate 2020">
    <a:dk1>
      <a:srgbClr val="071D49"/>
    </a:dk1>
    <a:lt1>
      <a:srgbClr val="FFFFFF"/>
    </a:lt1>
    <a:dk2>
      <a:srgbClr val="E40046"/>
    </a:dk2>
    <a:lt2>
      <a:srgbClr val="E7E6E6"/>
    </a:lt2>
    <a:accent1>
      <a:srgbClr val="E40046"/>
    </a:accent1>
    <a:accent2>
      <a:srgbClr val="071D49"/>
    </a:accent2>
    <a:accent3>
      <a:srgbClr val="702082"/>
    </a:accent3>
    <a:accent4>
      <a:srgbClr val="5BC2E7"/>
    </a:accent4>
    <a:accent5>
      <a:srgbClr val="D0D3D4"/>
    </a:accent5>
    <a:accent6>
      <a:srgbClr val="00B050"/>
    </a:accent6>
    <a:hlink>
      <a:srgbClr val="702082"/>
    </a:hlink>
    <a:folHlink>
      <a:srgbClr val="54176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ViiV corporate 2020">
    <a:dk1>
      <a:srgbClr val="071D49"/>
    </a:dk1>
    <a:lt1>
      <a:srgbClr val="FFFFFF"/>
    </a:lt1>
    <a:dk2>
      <a:srgbClr val="E40046"/>
    </a:dk2>
    <a:lt2>
      <a:srgbClr val="E7E6E6"/>
    </a:lt2>
    <a:accent1>
      <a:srgbClr val="E40046"/>
    </a:accent1>
    <a:accent2>
      <a:srgbClr val="071D49"/>
    </a:accent2>
    <a:accent3>
      <a:srgbClr val="702082"/>
    </a:accent3>
    <a:accent4>
      <a:srgbClr val="5BC2E7"/>
    </a:accent4>
    <a:accent5>
      <a:srgbClr val="D0D3D4"/>
    </a:accent5>
    <a:accent6>
      <a:srgbClr val="00B050"/>
    </a:accent6>
    <a:hlink>
      <a:srgbClr val="702082"/>
    </a:hlink>
    <a:folHlink>
      <a:srgbClr val="54176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ViiV corporate 2020">
    <a:dk1>
      <a:srgbClr val="071D49"/>
    </a:dk1>
    <a:lt1>
      <a:srgbClr val="FFFFFF"/>
    </a:lt1>
    <a:dk2>
      <a:srgbClr val="E40046"/>
    </a:dk2>
    <a:lt2>
      <a:srgbClr val="E7E6E6"/>
    </a:lt2>
    <a:accent1>
      <a:srgbClr val="E40046"/>
    </a:accent1>
    <a:accent2>
      <a:srgbClr val="071D49"/>
    </a:accent2>
    <a:accent3>
      <a:srgbClr val="702082"/>
    </a:accent3>
    <a:accent4>
      <a:srgbClr val="5BC2E7"/>
    </a:accent4>
    <a:accent5>
      <a:srgbClr val="D0D3D4"/>
    </a:accent5>
    <a:accent6>
      <a:srgbClr val="00B050"/>
    </a:accent6>
    <a:hlink>
      <a:srgbClr val="702082"/>
    </a:hlink>
    <a:folHlink>
      <a:srgbClr val="54176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ViiV corporate 2020">
    <a:dk1>
      <a:srgbClr val="071D49"/>
    </a:dk1>
    <a:lt1>
      <a:srgbClr val="FFFFFF"/>
    </a:lt1>
    <a:dk2>
      <a:srgbClr val="E40046"/>
    </a:dk2>
    <a:lt2>
      <a:srgbClr val="E7E6E6"/>
    </a:lt2>
    <a:accent1>
      <a:srgbClr val="E40046"/>
    </a:accent1>
    <a:accent2>
      <a:srgbClr val="071D49"/>
    </a:accent2>
    <a:accent3>
      <a:srgbClr val="702082"/>
    </a:accent3>
    <a:accent4>
      <a:srgbClr val="5BC2E7"/>
    </a:accent4>
    <a:accent5>
      <a:srgbClr val="D0D3D4"/>
    </a:accent5>
    <a:accent6>
      <a:srgbClr val="00B050"/>
    </a:accent6>
    <a:hlink>
      <a:srgbClr val="702082"/>
    </a:hlink>
    <a:folHlink>
      <a:srgbClr val="54176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ViiV CAB 2016 Theme">
    <a:dk1>
      <a:srgbClr val="000000"/>
    </a:dk1>
    <a:lt1>
      <a:srgbClr val="FFFFFF"/>
    </a:lt1>
    <a:dk2>
      <a:srgbClr val="A30234"/>
    </a:dk2>
    <a:lt2>
      <a:srgbClr val="808080"/>
    </a:lt2>
    <a:accent1>
      <a:srgbClr val="00A779"/>
    </a:accent1>
    <a:accent2>
      <a:srgbClr val="970096"/>
    </a:accent2>
    <a:accent3>
      <a:srgbClr val="F05A05"/>
    </a:accent3>
    <a:accent4>
      <a:srgbClr val="0098DB"/>
    </a:accent4>
    <a:accent5>
      <a:srgbClr val="8DD927"/>
    </a:accent5>
    <a:accent6>
      <a:srgbClr val="FF3399"/>
    </a:accent6>
    <a:hlink>
      <a:srgbClr val="97CBFF"/>
    </a:hlink>
    <a:folHlink>
      <a:srgbClr val="DC001E"/>
    </a:folHlink>
  </a:clrScheme>
  <a:fontScheme name="ViiV Corporate Font 201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ViiV CAB 2016 Theme">
    <a:dk1>
      <a:srgbClr val="000000"/>
    </a:dk1>
    <a:lt1>
      <a:srgbClr val="FFFFFF"/>
    </a:lt1>
    <a:dk2>
      <a:srgbClr val="A30234"/>
    </a:dk2>
    <a:lt2>
      <a:srgbClr val="808080"/>
    </a:lt2>
    <a:accent1>
      <a:srgbClr val="00A779"/>
    </a:accent1>
    <a:accent2>
      <a:srgbClr val="970096"/>
    </a:accent2>
    <a:accent3>
      <a:srgbClr val="F05A05"/>
    </a:accent3>
    <a:accent4>
      <a:srgbClr val="0098DB"/>
    </a:accent4>
    <a:accent5>
      <a:srgbClr val="8DD927"/>
    </a:accent5>
    <a:accent6>
      <a:srgbClr val="FF3399"/>
    </a:accent6>
    <a:hlink>
      <a:srgbClr val="97CBFF"/>
    </a:hlink>
    <a:folHlink>
      <a:srgbClr val="DC001E"/>
    </a:folHlink>
  </a:clrScheme>
  <a:fontScheme name="ViiV Corporate Font 201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ViiV corporate 2020">
    <a:dk1>
      <a:srgbClr val="071D49"/>
    </a:dk1>
    <a:lt1>
      <a:srgbClr val="FFFFFF"/>
    </a:lt1>
    <a:dk2>
      <a:srgbClr val="E40046"/>
    </a:dk2>
    <a:lt2>
      <a:srgbClr val="E7E6E6"/>
    </a:lt2>
    <a:accent1>
      <a:srgbClr val="E40046"/>
    </a:accent1>
    <a:accent2>
      <a:srgbClr val="071D49"/>
    </a:accent2>
    <a:accent3>
      <a:srgbClr val="702082"/>
    </a:accent3>
    <a:accent4>
      <a:srgbClr val="5BC2E7"/>
    </a:accent4>
    <a:accent5>
      <a:srgbClr val="D0D3D4"/>
    </a:accent5>
    <a:accent6>
      <a:srgbClr val="00B050"/>
    </a:accent6>
    <a:hlink>
      <a:srgbClr val="702082"/>
    </a:hlink>
    <a:folHlink>
      <a:srgbClr val="54176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ViiV corporate 2020">
    <a:dk1>
      <a:srgbClr val="071D49"/>
    </a:dk1>
    <a:lt1>
      <a:srgbClr val="FFFFFF"/>
    </a:lt1>
    <a:dk2>
      <a:srgbClr val="E40046"/>
    </a:dk2>
    <a:lt2>
      <a:srgbClr val="E7E6E6"/>
    </a:lt2>
    <a:accent1>
      <a:srgbClr val="E40046"/>
    </a:accent1>
    <a:accent2>
      <a:srgbClr val="071D49"/>
    </a:accent2>
    <a:accent3>
      <a:srgbClr val="702082"/>
    </a:accent3>
    <a:accent4>
      <a:srgbClr val="5BC2E7"/>
    </a:accent4>
    <a:accent5>
      <a:srgbClr val="D0D3D4"/>
    </a:accent5>
    <a:accent6>
      <a:srgbClr val="00B050"/>
    </a:accent6>
    <a:hlink>
      <a:srgbClr val="702082"/>
    </a:hlink>
    <a:folHlink>
      <a:srgbClr val="54176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ViiV corporate 2020">
    <a:dk1>
      <a:srgbClr val="071D49"/>
    </a:dk1>
    <a:lt1>
      <a:srgbClr val="FFFFFF"/>
    </a:lt1>
    <a:dk2>
      <a:srgbClr val="E40046"/>
    </a:dk2>
    <a:lt2>
      <a:srgbClr val="E7E6E6"/>
    </a:lt2>
    <a:accent1>
      <a:srgbClr val="E40046"/>
    </a:accent1>
    <a:accent2>
      <a:srgbClr val="071D49"/>
    </a:accent2>
    <a:accent3>
      <a:srgbClr val="702082"/>
    </a:accent3>
    <a:accent4>
      <a:srgbClr val="5BC2E7"/>
    </a:accent4>
    <a:accent5>
      <a:srgbClr val="D0D3D4"/>
    </a:accent5>
    <a:accent6>
      <a:srgbClr val="00B050"/>
    </a:accent6>
    <a:hlink>
      <a:srgbClr val="702082"/>
    </a:hlink>
    <a:folHlink>
      <a:srgbClr val="54176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ViiV corporate 2020">
    <a:dk1>
      <a:srgbClr val="071D49"/>
    </a:dk1>
    <a:lt1>
      <a:srgbClr val="FFFFFF"/>
    </a:lt1>
    <a:dk2>
      <a:srgbClr val="E40046"/>
    </a:dk2>
    <a:lt2>
      <a:srgbClr val="E7E6E6"/>
    </a:lt2>
    <a:accent1>
      <a:srgbClr val="E40046"/>
    </a:accent1>
    <a:accent2>
      <a:srgbClr val="071D49"/>
    </a:accent2>
    <a:accent3>
      <a:srgbClr val="702082"/>
    </a:accent3>
    <a:accent4>
      <a:srgbClr val="5BC2E7"/>
    </a:accent4>
    <a:accent5>
      <a:srgbClr val="D0D3D4"/>
    </a:accent5>
    <a:accent6>
      <a:srgbClr val="00B050"/>
    </a:accent6>
    <a:hlink>
      <a:srgbClr val="702082"/>
    </a:hlink>
    <a:folHlink>
      <a:srgbClr val="54176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ViiV corporate 2020">
    <a:dk1>
      <a:srgbClr val="071D49"/>
    </a:dk1>
    <a:lt1>
      <a:srgbClr val="FFFFFF"/>
    </a:lt1>
    <a:dk2>
      <a:srgbClr val="E40046"/>
    </a:dk2>
    <a:lt2>
      <a:srgbClr val="E7E6E6"/>
    </a:lt2>
    <a:accent1>
      <a:srgbClr val="E40046"/>
    </a:accent1>
    <a:accent2>
      <a:srgbClr val="071D49"/>
    </a:accent2>
    <a:accent3>
      <a:srgbClr val="702082"/>
    </a:accent3>
    <a:accent4>
      <a:srgbClr val="5BC2E7"/>
    </a:accent4>
    <a:accent5>
      <a:srgbClr val="D0D3D4"/>
    </a:accent5>
    <a:accent6>
      <a:srgbClr val="00B050"/>
    </a:accent6>
    <a:hlink>
      <a:srgbClr val="702082"/>
    </a:hlink>
    <a:folHlink>
      <a:srgbClr val="54176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ViiV corporate 2020">
    <a:dk1>
      <a:srgbClr val="071D49"/>
    </a:dk1>
    <a:lt1>
      <a:srgbClr val="FFFFFF"/>
    </a:lt1>
    <a:dk2>
      <a:srgbClr val="E40046"/>
    </a:dk2>
    <a:lt2>
      <a:srgbClr val="E7E6E6"/>
    </a:lt2>
    <a:accent1>
      <a:srgbClr val="E40046"/>
    </a:accent1>
    <a:accent2>
      <a:srgbClr val="071D49"/>
    </a:accent2>
    <a:accent3>
      <a:srgbClr val="702082"/>
    </a:accent3>
    <a:accent4>
      <a:srgbClr val="5BC2E7"/>
    </a:accent4>
    <a:accent5>
      <a:srgbClr val="D0D3D4"/>
    </a:accent5>
    <a:accent6>
      <a:srgbClr val="00B050"/>
    </a:accent6>
    <a:hlink>
      <a:srgbClr val="702082"/>
    </a:hlink>
    <a:folHlink>
      <a:srgbClr val="54176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B4BC6DF68C5A244A13FDA4252EDAF8F" ma:contentTypeVersion="13" ma:contentTypeDescription="Create a new document." ma:contentTypeScope="" ma:versionID="3fc7bbc62b43c9d7ecab89ef347ba240">
  <xsd:schema xmlns:xsd="http://www.w3.org/2001/XMLSchema" xmlns:xs="http://www.w3.org/2001/XMLSchema" xmlns:p="http://schemas.microsoft.com/office/2006/metadata/properties" xmlns:ns3="c24a5abd-cd1f-4f68-9403-85a437ee3089" xmlns:ns4="afc25eae-7b86-4f3b-9310-4016d3b8f8d3" targetNamespace="http://schemas.microsoft.com/office/2006/metadata/properties" ma:root="true" ma:fieldsID="fdee960bc70949208ed81ea80c754111" ns3:_="" ns4:_="">
    <xsd:import namespace="c24a5abd-cd1f-4f68-9403-85a437ee3089"/>
    <xsd:import namespace="afc25eae-7b86-4f3b-9310-4016d3b8f8d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4a5abd-cd1f-4f68-9403-85a437ee3089"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fc25eae-7b86-4f3b-9310-4016d3b8f8d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0E0F54-6CB6-427E-B854-26523FBBB03A}">
  <ds:schemaRefs>
    <ds:schemaRef ds:uri="http://schemas.microsoft.com/sharepoint/v3/contenttype/forms"/>
  </ds:schemaRefs>
</ds:datastoreItem>
</file>

<file path=customXml/itemProps2.xml><?xml version="1.0" encoding="utf-8"?>
<ds:datastoreItem xmlns:ds="http://schemas.openxmlformats.org/officeDocument/2006/customXml" ds:itemID="{1B2D541D-5672-44E0-9850-87FF87F18403}">
  <ds:schemaRefs>
    <ds:schemaRef ds:uri="http://purl.org/dc/terms/"/>
    <ds:schemaRef ds:uri="http://schemas.openxmlformats.org/package/2006/metadata/core-properties"/>
    <ds:schemaRef ds:uri="http://schemas.microsoft.com/office/2006/documentManagement/types"/>
    <ds:schemaRef ds:uri="c24a5abd-cd1f-4f68-9403-85a437ee3089"/>
    <ds:schemaRef ds:uri="http://purl.org/dc/elements/1.1/"/>
    <ds:schemaRef ds:uri="http://schemas.microsoft.com/office/2006/metadata/properties"/>
    <ds:schemaRef ds:uri="http://schemas.microsoft.com/office/infopath/2007/PartnerControls"/>
    <ds:schemaRef ds:uri="afc25eae-7b86-4f3b-9310-4016d3b8f8d3"/>
    <ds:schemaRef ds:uri="http://www.w3.org/XML/1998/namespace"/>
    <ds:schemaRef ds:uri="http://purl.org/dc/dcmitype/"/>
  </ds:schemaRefs>
</ds:datastoreItem>
</file>

<file path=customXml/itemProps3.xml><?xml version="1.0" encoding="utf-8"?>
<ds:datastoreItem xmlns:ds="http://schemas.openxmlformats.org/officeDocument/2006/customXml" ds:itemID="{41318350-DCA8-4205-A4AB-C8B0DABD0D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4a5abd-cd1f-4f68-9403-85a437ee3089"/>
    <ds:schemaRef ds:uri="afc25eae-7b86-4f3b-9310-4016d3b8f8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5210</Words>
  <Application>Microsoft Office PowerPoint</Application>
  <PresentationFormat>Widescreen</PresentationFormat>
  <Paragraphs>626</Paragraphs>
  <Slides>27</Slides>
  <Notes>25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27</vt:i4>
      </vt:variant>
    </vt:vector>
  </HeadingPairs>
  <TitlesOfParts>
    <vt:vector size="36" baseType="lpstr">
      <vt:lpstr>Abadi</vt:lpstr>
      <vt:lpstr>Arial</vt:lpstr>
      <vt:lpstr>Arial (Body)</vt:lpstr>
      <vt:lpstr>Calibri</vt:lpstr>
      <vt:lpstr>Century Gothic</vt:lpstr>
      <vt:lpstr>Segoe UI</vt:lpstr>
      <vt:lpstr>System Font Regular</vt:lpstr>
      <vt:lpstr>2_ViiV scientific template</vt:lpstr>
      <vt:lpstr>ViiV scientific template</vt:lpstr>
      <vt:lpstr>RUKOBIA  Fostemsavir Educational Series</vt:lpstr>
      <vt:lpstr>Adverse event reporting and prescribing information</vt:lpstr>
      <vt:lpstr>For healthcare professionals only</vt:lpstr>
      <vt:lpstr>PowerPoint Presentation</vt:lpstr>
      <vt:lpstr>Fostemsavir extended-release tablet</vt:lpstr>
      <vt:lpstr>Unique MoA</vt:lpstr>
      <vt:lpstr>Unique MoA</vt:lpstr>
      <vt:lpstr>Unique MoA</vt:lpstr>
      <vt:lpstr>Unique MoA </vt:lpstr>
      <vt:lpstr>Adults living with MDR HIV-1 have significant unmet needs  and may pose major clinical challenges</vt:lpstr>
      <vt:lpstr>Adults living with MDR HIV-1 have significant unmet needs  and may pose major clinical challenges</vt:lpstr>
      <vt:lpstr>Adults living with MDR HIV-1 have significant unmet needs  and may pose major clinical challenges</vt:lpstr>
      <vt:lpstr>Clinical development journey Two decades in the making – from pharmacology to clinic</vt:lpstr>
      <vt:lpstr>FTR clinical development journey Two decades in the making – from pharmacology to clinic</vt:lpstr>
      <vt:lpstr>Clinical development journey Two decades in the making – from pharmacology to clinic</vt:lpstr>
      <vt:lpstr>Clinical development journey Two decades in the making – from pharmacology to clinic</vt:lpstr>
      <vt:lpstr>Clinical development journey Two decades in the making – from pharmacology to clinic</vt:lpstr>
      <vt:lpstr>Clinical development journey Two decades in the making – from pharmacology to clinic</vt:lpstr>
      <vt:lpstr>Clinical development journey Two decades in the making – from pharmacology to clinic</vt:lpstr>
      <vt:lpstr>Clinical development journey Two decades in the making – from pharmacology to clinic</vt:lpstr>
      <vt:lpstr>Clinical development journey Two decades in the making – from pharmacology to clinic</vt:lpstr>
      <vt:lpstr>Clinical development journey Two decades in the making – from pharmacology to clinic</vt:lpstr>
      <vt:lpstr>The clinical impact  A first-in-class ART in a patient living with HIV who has limited treatment options</vt:lpstr>
      <vt:lpstr>The clinical impact  A first-in-class ART in a patient living with HIV who has limited treatment options</vt:lpstr>
      <vt:lpstr>RUKOBIA  prescribing information  </vt:lpstr>
      <vt:lpstr>DOVATO prescribing information  </vt:lpstr>
      <vt:lpstr>Thank you for watching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Max Lataillade</dc:creator>
  <cp:lastModifiedBy>Erich Junge</cp:lastModifiedBy>
  <cp:revision>754</cp:revision>
  <dcterms:created xsi:type="dcterms:W3CDTF">2021-09-02T00:31:55Z</dcterms:created>
  <dcterms:modified xsi:type="dcterms:W3CDTF">2023-01-19T19:40:41Z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0x0101000B4BC6DF68C5A244A13FDA4252EDAF8F</vt:lpwstr>
  </property>
</Properties>
</file>