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147375898" r:id="rId2"/>
    <p:sldId id="8373" r:id="rId3"/>
    <p:sldId id="2147375882" r:id="rId4"/>
    <p:sldId id="12680" r:id="rId5"/>
    <p:sldId id="12682" r:id="rId6"/>
    <p:sldId id="2147375892" r:id="rId7"/>
    <p:sldId id="2147375891" r:id="rId8"/>
    <p:sldId id="12661" r:id="rId9"/>
    <p:sldId id="12689" r:id="rId10"/>
    <p:sldId id="2147375890" r:id="rId11"/>
    <p:sldId id="2147375895" r:id="rId12"/>
    <p:sldId id="2147375896" r:id="rId13"/>
    <p:sldId id="2147375884" r:id="rId14"/>
    <p:sldId id="2147375888" r:id="rId15"/>
    <p:sldId id="12674" r:id="rId16"/>
    <p:sldId id="2147375886" r:id="rId17"/>
    <p:sldId id="2147375887" r:id="rId18"/>
    <p:sldId id="2147375893" r:id="rId19"/>
    <p:sldId id="12676" r:id="rId20"/>
    <p:sldId id="8375" r:id="rId21"/>
    <p:sldId id="81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A2BE54-25F2-4499-A37A-23B45C028221}">
          <p14:sldIdLst>
            <p14:sldId id="2147375898"/>
            <p14:sldId id="8373"/>
            <p14:sldId id="2147375882"/>
            <p14:sldId id="12680"/>
            <p14:sldId id="12682"/>
            <p14:sldId id="2147375892"/>
            <p14:sldId id="2147375891"/>
            <p14:sldId id="12661"/>
            <p14:sldId id="12689"/>
            <p14:sldId id="2147375890"/>
            <p14:sldId id="2147375895"/>
            <p14:sldId id="2147375896"/>
            <p14:sldId id="2147375884"/>
            <p14:sldId id="2147375888"/>
            <p14:sldId id="12674"/>
            <p14:sldId id="2147375886"/>
            <p14:sldId id="2147375887"/>
            <p14:sldId id="2147375893"/>
            <p14:sldId id="12676"/>
            <p14:sldId id="8375"/>
            <p14:sldId id="81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56" userDrawn="1">
          <p15:clr>
            <a:srgbClr val="A4A3A4"/>
          </p15:clr>
        </p15:guide>
        <p15:guide id="4" orient="horz" pos="3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2AC245-C290-F00C-4BC5-0508FEA28978}" name="Ashfield MedComms" initials="EJ" userId="Ashfield MedComms" providerId="None"/>
  <p188:author id="{261C6F47-6461-1BDE-891C-2846CE5D726C}" name="Erich Junge" initials="EJ" userId="Erich Junge" providerId="None"/>
  <p188:author id="{82455766-4A3B-752F-DDB5-EA6C11619DF8}" name="Rhian Dyer" initials="RD" userId="Rhian Dyer" providerId="None"/>
  <p188:author id="{B2080ABF-AC19-DDD5-A0A0-56533EF0D17C}" name="Ying Jean" initials="YJ" userId="S::Ying.Jean@ashfieldhealth.com::050b48ed-9d70-495e-88fb-069ac62a0653" providerId="AD"/>
  <p188:author id="{B7F51BD6-EAE4-F223-2187-F041CE6BA8D9}" name="Tom McMurray" initials="TM" userId="Tom McMurra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Arris" initials="CA" lastIdx="17" clrIdx="0">
    <p:extLst>
      <p:ext uri="{19B8F6BF-5375-455C-9EA6-DF929625EA0E}">
        <p15:presenceInfo xmlns:p15="http://schemas.microsoft.com/office/powerpoint/2012/main" userId="S-1-5-21-3415842553-1114698219-1032229874-15052" providerId="AD"/>
      </p:ext>
    </p:extLst>
  </p:cmAuthor>
  <p:cmAuthor id="2" name="Jamie Shorrock" initials="JS" lastIdx="51" clrIdx="1">
    <p:extLst>
      <p:ext uri="{19B8F6BF-5375-455C-9EA6-DF929625EA0E}">
        <p15:presenceInfo xmlns:p15="http://schemas.microsoft.com/office/powerpoint/2012/main" userId="S::Jamie.Shorrock@ashfieldhealth.com::ee48ddc0-3ab5-4e9d-a9b6-0cf1e9dd0c79" providerId="AD"/>
      </p:ext>
    </p:extLst>
  </p:cmAuthor>
  <p:cmAuthor id="3" name="Kathy Oliver" initials="KO" lastIdx="11" clrIdx="2">
    <p:extLst>
      <p:ext uri="{19B8F6BF-5375-455C-9EA6-DF929625EA0E}">
        <p15:presenceInfo xmlns:p15="http://schemas.microsoft.com/office/powerpoint/2012/main" userId="S::Kathy.Oliver@ashfieldhealth.com::be6d6e27-e3a9-4588-bb4c-7c0335897012" providerId="AD"/>
      </p:ext>
    </p:extLst>
  </p:cmAuthor>
  <p:cmAuthor id="4" name="Rimi Shah" initials="RS" lastIdx="16" clrIdx="3">
    <p:extLst>
      <p:ext uri="{19B8F6BF-5375-455C-9EA6-DF929625EA0E}">
        <p15:presenceInfo xmlns:p15="http://schemas.microsoft.com/office/powerpoint/2012/main" userId="S::rimi.x.shah@viivhealthcare.com::e00fdb6c-7ee2-4712-bcac-8601887ae4ae" providerId="AD"/>
      </p:ext>
    </p:extLst>
  </p:cmAuthor>
  <p:cmAuthor id="5" name="Ellen Maxwell" initials="EM" lastIdx="6" clrIdx="4">
    <p:extLst>
      <p:ext uri="{19B8F6BF-5375-455C-9EA6-DF929625EA0E}">
        <p15:presenceInfo xmlns:p15="http://schemas.microsoft.com/office/powerpoint/2012/main" userId="S::Ellen.Maxwell@ashfieldhealth.com::f18b6a08-7c04-40a3-b89e-7d8c3f322594" providerId="AD"/>
      </p:ext>
    </p:extLst>
  </p:cmAuthor>
  <p:cmAuthor id="6" name="Erich Junge" initials="EJ" lastIdx="9" clrIdx="5">
    <p:extLst>
      <p:ext uri="{19B8F6BF-5375-455C-9EA6-DF929625EA0E}">
        <p15:presenceInfo xmlns:p15="http://schemas.microsoft.com/office/powerpoint/2012/main" userId="Erich Jun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FE4"/>
    <a:srgbClr val="E40046"/>
    <a:srgbClr val="002F5F"/>
    <a:srgbClr val="071D49"/>
    <a:srgbClr val="FFF3F7"/>
    <a:srgbClr val="FFD1DF"/>
    <a:srgbClr val="E9F0FD"/>
    <a:srgbClr val="FFE1EA"/>
    <a:srgbClr val="FFD9E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D619A-557B-40C0-BB3A-9FA736284A7D}" v="20" dt="2023-10-13T18:10:30.081"/>
    <p1510:client id="{5AF4AC63-44BA-495C-B99F-D13DD21A7888}" v="10" dt="2023-01-05T15:12:27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975" autoAdjust="0"/>
  </p:normalViewPr>
  <p:slideViewPr>
    <p:cSldViewPr snapToGrid="0">
      <p:cViewPr varScale="1">
        <p:scale>
          <a:sx n="104" d="100"/>
          <a:sy n="104" d="100"/>
        </p:scale>
        <p:origin x="1176" y="114"/>
      </p:cViewPr>
      <p:guideLst>
        <p:guide orient="horz" pos="618"/>
        <p:guide pos="3840"/>
        <p:guide orient="horz" pos="1656"/>
        <p:guide orient="horz" pos="32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9" d="100"/>
          <a:sy n="159" d="100"/>
        </p:scale>
        <p:origin x="5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h Junge" clId="Web-{543D619A-557B-40C0-BB3A-9FA736284A7D}"/>
    <pc:docChg chg="modSld">
      <pc:chgData name="Erich Junge" userId="" providerId="" clId="Web-{543D619A-557B-40C0-BB3A-9FA736284A7D}" dt="2023-10-13T18:10:30.081" v="8" actId="20577"/>
      <pc:docMkLst>
        <pc:docMk/>
      </pc:docMkLst>
      <pc:sldChg chg="modSp">
        <pc:chgData name="Erich Junge" userId="" providerId="" clId="Web-{543D619A-557B-40C0-BB3A-9FA736284A7D}" dt="2023-10-13T18:10:30.081" v="8" actId="20577"/>
        <pc:sldMkLst>
          <pc:docMk/>
          <pc:sldMk cId="3237425527" sldId="2147375884"/>
        </pc:sldMkLst>
        <pc:spChg chg="mod">
          <ac:chgData name="Erich Junge" userId="" providerId="" clId="Web-{543D619A-557B-40C0-BB3A-9FA736284A7D}" dt="2023-10-13T18:10:30.081" v="8" actId="20577"/>
          <ac:spMkLst>
            <pc:docMk/>
            <pc:sldMk cId="3237425527" sldId="2147375884"/>
            <ac:spMk id="74" creationId="{3E06B60F-4E09-4201-B67A-976E5DF74410}"/>
          </ac:spMkLst>
        </pc:spChg>
      </pc:sldChg>
    </pc:docChg>
  </pc:docChgLst>
  <pc:docChgLst>
    <pc:chgData name="Erich Junge" userId="2d/cXKTvNuqIuewCrV4s3VKEXuf5N+dP/lc66AdV0Vo=" providerId="None" clId="Web-{5AF4AC63-44BA-495C-B99F-D13DD21A7888}"/>
    <pc:docChg chg="modSld">
      <pc:chgData name="Erich Junge" userId="2d/cXKTvNuqIuewCrV4s3VKEXuf5N+dP/lc66AdV0Vo=" providerId="None" clId="Web-{5AF4AC63-44BA-495C-B99F-D13DD21A7888}" dt="2023-01-05T15:12:26.830" v="8" actId="20577"/>
      <pc:docMkLst>
        <pc:docMk/>
      </pc:docMkLst>
      <pc:sldChg chg="delSp modSp">
        <pc:chgData name="Erich Junge" userId="2d/cXKTvNuqIuewCrV4s3VKEXuf5N+dP/lc66AdV0Vo=" providerId="None" clId="Web-{5AF4AC63-44BA-495C-B99F-D13DD21A7888}" dt="2023-01-05T15:12:26.830" v="8" actId="20577"/>
        <pc:sldMkLst>
          <pc:docMk/>
          <pc:sldMk cId="4183558209" sldId="2147375882"/>
        </pc:sldMkLst>
        <pc:spChg chg="mod">
          <ac:chgData name="Erich Junge" userId="2d/cXKTvNuqIuewCrV4s3VKEXuf5N+dP/lc66AdV0Vo=" providerId="None" clId="Web-{5AF4AC63-44BA-495C-B99F-D13DD21A7888}" dt="2023-01-05T15:12:26.830" v="8" actId="20577"/>
          <ac:spMkLst>
            <pc:docMk/>
            <pc:sldMk cId="4183558209" sldId="2147375882"/>
            <ac:spMk id="7" creationId="{E91CBD59-896D-4B66-A58D-E424C2AC6088}"/>
          </ac:spMkLst>
        </pc:spChg>
        <pc:spChg chg="del mod">
          <ac:chgData name="Erich Junge" userId="2d/cXKTvNuqIuewCrV4s3VKEXuf5N+dP/lc66AdV0Vo=" providerId="None" clId="Web-{5AF4AC63-44BA-495C-B99F-D13DD21A7888}" dt="2023-01-05T15:12:20.314" v="1"/>
          <ac:spMkLst>
            <pc:docMk/>
            <pc:sldMk cId="4183558209" sldId="2147375882"/>
            <ac:spMk id="9" creationId="{706059D8-AC6A-42F6-B3F2-7622EE6ED07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Adjusted Mean*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E-435B-BDDB-EE8AA59108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E-435B-BDDB-EE8AA5910841}"/>
              </c:ext>
            </c:extLst>
          </c:dPt>
          <c:dLbls>
            <c:dLbl>
              <c:idx val="0"/>
              <c:layout>
                <c:manualLayout>
                  <c:x val="-6.1536446995173657E-3"/>
                  <c:y val="-0.144875093653902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-0.17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8E-435B-BDDB-EE8AA5910841}"/>
                </c:ext>
              </c:extLst>
            </c:dLbl>
            <c:dLbl>
              <c:idx val="1"/>
              <c:layout>
                <c:manualLayout>
                  <c:x val="1.9940113715171334E-3"/>
                  <c:y val="-6.678851169442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8E-435B-BDDB-EE8AA5910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Sheet3!$E$3:$E$4</c:f>
                <c:numCache>
                  <c:formatCode>General</c:formatCode>
                  <c:ptCount val="2"/>
                  <c:pt idx="0">
                    <c:v>-0.16</c:v>
                  </c:pt>
                  <c:pt idx="1">
                    <c:v>-9.4999999999999973E-2</c:v>
                  </c:pt>
                </c:numCache>
              </c:numRef>
            </c:plus>
            <c:minus>
              <c:numRef>
                <c:f>Sheet3!$F$3:$F$4</c:f>
                <c:numCache>
                  <c:formatCode>General</c:formatCode>
                  <c:ptCount val="2"/>
                  <c:pt idx="0">
                    <c:v>-0.159</c:v>
                  </c:pt>
                  <c:pt idx="1">
                    <c:v>-9.2000000000000082E-2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Sheet3!$A$3:$A$4</c:f>
              <c:strCache>
                <c:ptCount val="2"/>
                <c:pt idx="0">
                  <c:v>Placebo</c:v>
                </c:pt>
                <c:pt idx="1">
                  <c:v>FTR 600mg 
BID</c:v>
                </c:pt>
              </c:strCache>
            </c:strRef>
          </c:cat>
          <c:val>
            <c:numRef>
              <c:f>Sheet3!$B$3:$B$4</c:f>
              <c:numCache>
                <c:formatCode>General</c:formatCode>
                <c:ptCount val="2"/>
                <c:pt idx="0">
                  <c:v>-0.16600000000000001</c:v>
                </c:pt>
                <c:pt idx="1">
                  <c:v>-0.79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E-435B-BDDB-EE8AA5910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-33"/>
        <c:axId val="327920848"/>
        <c:axId val="327921176"/>
      </c:barChart>
      <c:catAx>
        <c:axId val="32792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7921176"/>
        <c:crosses val="autoZero"/>
        <c:auto val="1"/>
        <c:lblAlgn val="ctr"/>
        <c:lblOffset val="0"/>
        <c:noMultiLvlLbl val="0"/>
      </c:catAx>
      <c:valAx>
        <c:axId val="327921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92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95364986224202"/>
          <c:y val="0.13066719652998637"/>
          <c:w val="0.88828354048261582"/>
          <c:h val="0.86933295525051901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100 to &lt;200 (n=63)</c:v>
                </c:pt>
              </c:strCache>
            </c:strRef>
          </c:tx>
          <c:spPr>
            <a:ln w="317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star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101.7</c:v>
                </c:pt>
                <c:pt idx="2">
                  <c:v>123.1</c:v>
                </c:pt>
                <c:pt idx="3">
                  <c:v>172.3</c:v>
                </c:pt>
                <c:pt idx="4">
                  <c:v>253</c:v>
                </c:pt>
                <c:pt idx="5">
                  <c:v>274.60000000000002</c:v>
                </c:pt>
                <c:pt idx="6">
                  <c:v>263.2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58-4081-949A-841072BAF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639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43840532857346E-2"/>
          <c:y val="3.7465030747807902E-2"/>
          <c:w val="0.88828354048261582"/>
          <c:h val="0.869332955250519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&lt;20 (n=72)</c:v>
                </c:pt>
              </c:strCache>
            </c:strRef>
          </c:tx>
          <c:spPr>
            <a:ln w="31750" cap="rnd">
              <a:solidFill>
                <a:srgbClr val="D48FE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D48FE4"/>
              </a:solidFill>
              <a:ln w="9525">
                <a:solidFill>
                  <a:srgbClr val="D48FE4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96.6</c:v>
                </c:pt>
                <c:pt idx="2">
                  <c:v>145.19999999999999</c:v>
                </c:pt>
                <c:pt idx="3">
                  <c:v>239.8</c:v>
                </c:pt>
                <c:pt idx="4">
                  <c:v>288.2</c:v>
                </c:pt>
                <c:pt idx="5">
                  <c:v>368.3</c:v>
                </c:pt>
                <c:pt idx="6">
                  <c:v>337.6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F7-4B8F-BAC3-EE5840698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639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43840532857346E-2"/>
          <c:y val="3.7465030747807902E-2"/>
          <c:w val="0.88828354048261582"/>
          <c:h val="0.869332955250519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(n=272)</c:v>
                </c:pt>
              </c:strCache>
            </c:strRef>
          </c:tx>
          <c:spPr>
            <a:ln w="31750" cap="rnd">
              <a:solidFill>
                <a:srgbClr val="E3004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30046"/>
              </a:solidFill>
              <a:ln w="9525">
                <a:solidFill>
                  <a:srgbClr val="E30046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90</c:v>
                </c:pt>
                <c:pt idx="2">
                  <c:v>139</c:v>
                </c:pt>
                <c:pt idx="3">
                  <c:v>205</c:v>
                </c:pt>
                <c:pt idx="4">
                  <c:v>263</c:v>
                </c:pt>
                <c:pt idx="5">
                  <c:v>308</c:v>
                </c:pt>
                <c:pt idx="6">
                  <c:v>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C8-4708-9B51-CD0E192C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639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43840532857346E-2"/>
          <c:y val="3.7465030747807902E-2"/>
          <c:w val="0.88828354048261582"/>
          <c:h val="0.869332955250519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&lt;20 (n=72)</c:v>
                </c:pt>
              </c:strCache>
            </c:strRef>
          </c:tx>
          <c:spPr>
            <a:ln w="31750" cap="rnd">
              <a:solidFill>
                <a:srgbClr val="D48FE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D48FE4"/>
              </a:solidFill>
              <a:ln w="9525">
                <a:solidFill>
                  <a:srgbClr val="D48FE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8-4099-986D-E3927CA1A7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48FE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96.6</c:v>
                </c:pt>
                <c:pt idx="2">
                  <c:v>145.19999999999999</c:v>
                </c:pt>
                <c:pt idx="3">
                  <c:v>239.8</c:v>
                </c:pt>
                <c:pt idx="4">
                  <c:v>288.2</c:v>
                </c:pt>
                <c:pt idx="5">
                  <c:v>368.3</c:v>
                </c:pt>
                <c:pt idx="6">
                  <c:v>337.6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38-4099-986D-E3927CA1A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639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553322221009E-2"/>
          <c:y val="0.15703125604874613"/>
          <c:w val="0.86624148227576103"/>
          <c:h val="0.7340533760713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Randomized Cohort*</c:v>
                </c:pt>
              </c:strCache>
              <c:extLst xmlns:c15="http://schemas.microsoft.com/office/drawing/2012/chart"/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19050">
                <a:noFill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53</c:v>
                </c:pt>
                <c:pt idx="2">
                  <c:v>54</c:v>
                </c:pt>
                <c:pt idx="3">
                  <c:v>60</c:v>
                </c:pt>
                <c:pt idx="4">
                  <c:v>54</c:v>
                </c:pt>
                <c:pt idx="5">
                  <c:v>53</c:v>
                </c:pt>
                <c:pt idx="6">
                  <c:v>45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D839-4F2A-82CC-0B60C5456B45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Non-randomized Cohort†</c:v>
                </c:pt>
              </c:strCache>
              <c:extLst xmlns:c15="http://schemas.microsoft.com/office/drawing/2012/chart"/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19050">
                <a:noFill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37</c:v>
                </c:pt>
                <c:pt idx="2">
                  <c:v>38</c:v>
                </c:pt>
                <c:pt idx="3">
                  <c:v>37</c:v>
                </c:pt>
                <c:pt idx="4">
                  <c:v>35</c:v>
                </c:pt>
                <c:pt idx="5">
                  <c:v>32</c:v>
                </c:pt>
                <c:pt idx="6">
                  <c:v>22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D839-4F2A-82CC-0B60C5456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297888"/>
        <c:axId val="506282600"/>
        <c:extLst/>
      </c:scatterChart>
      <c:valAx>
        <c:axId val="506297888"/>
        <c:scaling>
          <c:orientation val="minMax"/>
          <c:max val="24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82600"/>
        <c:crosses val="autoZero"/>
        <c:crossBetween val="midCat"/>
        <c:majorUnit val="24"/>
      </c:valAx>
      <c:valAx>
        <c:axId val="5062826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9788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553322221009E-2"/>
          <c:y val="0.15703125604874613"/>
          <c:w val="0.86624148227576103"/>
          <c:h val="0.7340533760713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Randomized Cohort*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71D4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71D49"/>
              </a:solidFill>
              <a:ln w="19050">
                <a:solidFill>
                  <a:srgbClr val="071D49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70-4BC6-A5D6-8EA97E5D4834}"/>
                </c:ext>
              </c:extLst>
            </c:dLbl>
            <c:dLbl>
              <c:idx val="1"/>
              <c:layout>
                <c:manualLayout>
                  <c:x val="-2.1830271793698366E-2"/>
                  <c:y val="-4.981543765377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70-4BC6-A5D6-8EA97E5D4834}"/>
                </c:ext>
              </c:extLst>
            </c:dLbl>
            <c:dLbl>
              <c:idx val="2"/>
              <c:layout>
                <c:manualLayout>
                  <c:x val="-5.23870710920342E-2"/>
                  <c:y val="-4.1601538802907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86024204782243E-2"/>
                      <c:h val="7.1288102261553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70-4BC6-A5D6-8EA97E5D4834}"/>
                </c:ext>
              </c:extLst>
            </c:dLbl>
            <c:dLbl>
              <c:idx val="4"/>
              <c:layout>
                <c:manualLayout>
                  <c:x val="-2.2658360094169043E-2"/>
                  <c:y val="-3.9982041105428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70-4BC6-A5D6-8EA97E5D4834}"/>
                </c:ext>
              </c:extLst>
            </c:dLbl>
            <c:dLbl>
              <c:idx val="5"/>
              <c:layout>
                <c:manualLayout>
                  <c:x val="-3.274262276764274E-2"/>
                  <c:y val="-4.7935109693540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70-4BC6-A5D6-8EA97E5D483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04D7826-42F7-4BBB-A4E3-41313FC8CDCD}" type="YVALUE">
                      <a:rPr lang="en-US" smtClean="0"/>
                      <a:pPr/>
                      <a:t>[Y 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70-4BC6-A5D6-8EA97E5D48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53</c:v>
                </c:pt>
                <c:pt idx="2">
                  <c:v>54</c:v>
                </c:pt>
                <c:pt idx="3">
                  <c:v>60</c:v>
                </c:pt>
                <c:pt idx="4">
                  <c:v>54</c:v>
                </c:pt>
                <c:pt idx="5">
                  <c:v>53</c:v>
                </c:pt>
                <c:pt idx="6">
                  <c:v>45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3070-4BC6-A5D6-8EA97E5D4834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Non-randomized Cohort†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E3004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40046"/>
              </a:solidFill>
              <a:ln w="19050">
                <a:solidFill>
                  <a:srgbClr val="E3004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70-4BC6-A5D6-8EA97E5D4834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70-4BC6-A5D6-8EA97E5D4834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70-4BC6-A5D6-8EA97E5D4834}"/>
                </c:ext>
              </c:extLst>
            </c:dLbl>
            <c:dLbl>
              <c:idx val="3"/>
              <c:layout>
                <c:manualLayout>
                  <c:x val="-4.2847868135866156E-2"/>
                  <c:y val="-3.8102261553588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70-4BC6-A5D6-8EA97E5D4834}"/>
                </c:ext>
              </c:extLst>
            </c:dLbl>
            <c:dLbl>
              <c:idx val="4"/>
              <c:layout>
                <c:manualLayout>
                  <c:x val="-4.0002724169341281E-2"/>
                  <c:y val="-5.2851524090462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70-4BC6-A5D6-8EA97E5D4834}"/>
                </c:ext>
              </c:extLst>
            </c:dLbl>
            <c:dLbl>
              <c:idx val="5"/>
              <c:layout>
                <c:manualLayout>
                  <c:x val="-4.2847868135866156E-2"/>
                  <c:y val="-5.2851524090462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70-4BC6-A5D6-8EA97E5D48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37</c:v>
                </c:pt>
                <c:pt idx="2">
                  <c:v>38</c:v>
                </c:pt>
                <c:pt idx="3">
                  <c:v>37</c:v>
                </c:pt>
                <c:pt idx="4">
                  <c:v>35</c:v>
                </c:pt>
                <c:pt idx="5">
                  <c:v>32</c:v>
                </c:pt>
                <c:pt idx="6">
                  <c:v>22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3070-4BC6-A5D6-8EA97E5D4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297888"/>
        <c:axId val="506282600"/>
        <c:extLst/>
      </c:scatterChart>
      <c:valAx>
        <c:axId val="506297888"/>
        <c:scaling>
          <c:orientation val="minMax"/>
          <c:max val="24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82600"/>
        <c:crosses val="autoZero"/>
        <c:crossBetween val="midCat"/>
        <c:majorUnit val="24"/>
      </c:valAx>
      <c:valAx>
        <c:axId val="5062826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9788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553322221009E-2"/>
          <c:y val="0.15703125604874613"/>
          <c:w val="0.86624148227576103"/>
          <c:h val="0.7340533760713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Randomized Cohort*</c:v>
                </c:pt>
              </c:strCache>
              <c:extLst xmlns:c15="http://schemas.microsoft.com/office/drawing/2012/chart"/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19050">
                <a:noFill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53</c:v>
                </c:pt>
                <c:pt idx="2">
                  <c:v>54</c:v>
                </c:pt>
                <c:pt idx="3">
                  <c:v>60</c:v>
                </c:pt>
                <c:pt idx="4">
                  <c:v>54</c:v>
                </c:pt>
                <c:pt idx="5">
                  <c:v>53</c:v>
                </c:pt>
                <c:pt idx="6">
                  <c:v>45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D839-4F2A-82CC-0B60C5456B45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Non-randomized Cohort†</c:v>
                </c:pt>
              </c:strCache>
              <c:extLst xmlns:c15="http://schemas.microsoft.com/office/drawing/2012/chart"/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19050">
                <a:noFill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37</c:v>
                </c:pt>
                <c:pt idx="2">
                  <c:v>38</c:v>
                </c:pt>
                <c:pt idx="3">
                  <c:v>37</c:v>
                </c:pt>
                <c:pt idx="4">
                  <c:v>35</c:v>
                </c:pt>
                <c:pt idx="5">
                  <c:v>32</c:v>
                </c:pt>
                <c:pt idx="6">
                  <c:v>22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D839-4F2A-82CC-0B60C5456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297888"/>
        <c:axId val="506282600"/>
        <c:extLst/>
      </c:scatterChart>
      <c:valAx>
        <c:axId val="506297888"/>
        <c:scaling>
          <c:orientation val="minMax"/>
          <c:max val="24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82600"/>
        <c:crosses val="autoZero"/>
        <c:crossBetween val="midCat"/>
        <c:majorUnit val="24"/>
      </c:valAx>
      <c:valAx>
        <c:axId val="5062826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9788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553322221009E-2"/>
          <c:y val="0.15703125604874613"/>
          <c:w val="0.86624148227576103"/>
          <c:h val="0.7340533760713539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Randomized Cohort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02F5F"/>
              </a:solidFill>
              <a:prstDash val="sysDot"/>
              <a:round/>
            </a:ln>
            <a:effectLst/>
          </c:spPr>
          <c:marker>
            <c:symbol val="diamond"/>
            <c:size val="11"/>
            <c:spPr>
              <a:solidFill>
                <a:srgbClr val="002060"/>
              </a:solidFill>
              <a:ln w="0">
                <a:solidFill>
                  <a:srgbClr val="002F5F"/>
                </a:solidFill>
                <a:prstDash val="solid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F-4EEC-842A-8791105E8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57</c:v>
                </c:pt>
                <c:pt idx="2">
                  <c:v>62</c:v>
                </c:pt>
                <c:pt idx="3">
                  <c:v>79</c:v>
                </c:pt>
                <c:pt idx="4">
                  <c:v>78</c:v>
                </c:pt>
                <c:pt idx="5">
                  <c:v>80</c:v>
                </c:pt>
                <c:pt idx="6">
                  <c:v>82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743F-4EEC-842A-8791105E8B97}"/>
            </c:ext>
          </c:extLst>
        </c:ser>
        <c:ser>
          <c:idx val="5"/>
          <c:order val="1"/>
          <c:tx>
            <c:strRef>
              <c:f>Sheet1!$E$1</c:f>
              <c:strCache>
                <c:ptCount val="1"/>
                <c:pt idx="0">
                  <c:v>Non-randomized Cohort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E30046"/>
              </a:solidFill>
              <a:prstDash val="sysDot"/>
              <a:round/>
            </a:ln>
            <a:effectLst/>
          </c:spPr>
          <c:marker>
            <c:symbol val="triangle"/>
            <c:size val="8"/>
            <c:spPr>
              <a:solidFill>
                <a:srgbClr val="E30046"/>
              </a:solidFill>
              <a:ln w="9525">
                <a:solidFill>
                  <a:srgbClr val="E30046"/>
                </a:solidFill>
                <a:prstDash val="solid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3F-4EEC-842A-8791105E8B97}"/>
                </c:ext>
              </c:extLst>
            </c:dLbl>
            <c:dLbl>
              <c:idx val="1"/>
              <c:layout>
                <c:manualLayout>
                  <c:x val="-1.733199611565776E-2"/>
                  <c:y val="4.4176366619410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3F-4EEC-842A-8791105E8B97}"/>
                </c:ext>
              </c:extLst>
            </c:dLbl>
            <c:dLbl>
              <c:idx val="2"/>
              <c:layout>
                <c:manualLayout>
                  <c:x val="-4.5366621459979405E-2"/>
                  <c:y val="4.6171328728656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315160405632394E-2"/>
                      <c:h val="7.1288102261553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43F-4EEC-842A-8791105E8B97}"/>
                </c:ext>
              </c:extLst>
            </c:dLbl>
            <c:dLbl>
              <c:idx val="3"/>
              <c:layout>
                <c:manualLayout>
                  <c:x val="-3.4165036350064126E-2"/>
                  <c:y val="4.9814754494369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08864706907599E-2"/>
                      <c:h val="6.1455260570304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3F-4EEC-842A-8791105E8B97}"/>
                </c:ext>
              </c:extLst>
            </c:dLbl>
            <c:dLbl>
              <c:idx val="4"/>
              <c:layout>
                <c:manualLayout>
                  <c:x val="-2.4038772492373007E-2"/>
                  <c:y val="6.109494604133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3F-4EEC-842A-8791105E8B97}"/>
                </c:ext>
              </c:extLst>
            </c:dLbl>
            <c:dLbl>
              <c:idx val="5"/>
              <c:layout>
                <c:manualLayout>
                  <c:x val="-2.4017743482683738E-2"/>
                  <c:y val="5.9358628084737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3F-4EEC-842A-8791105E8B97}"/>
                </c:ext>
              </c:extLst>
            </c:dLbl>
            <c:dLbl>
              <c:idx val="6"/>
              <c:layout>
                <c:manualLayout>
                  <c:x val="-2.407230523755325E-2"/>
                  <c:y val="5.06598226846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3F-4EEC-842A-8791105E8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  <c:extLst xmlns:c15="http://schemas.microsoft.com/office/drawing/2012/chart"/>
            </c:num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42</c:v>
                </c:pt>
                <c:pt idx="2">
                  <c:v>48</c:v>
                </c:pt>
                <c:pt idx="3">
                  <c:v>59</c:v>
                </c:pt>
                <c:pt idx="4">
                  <c:v>67</c:v>
                </c:pt>
                <c:pt idx="5">
                  <c:v>72</c:v>
                </c:pt>
                <c:pt idx="6">
                  <c:v>66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743F-4EEC-842A-8791105E8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297888"/>
        <c:axId val="506282600"/>
        <c:extLst/>
      </c:scatterChart>
      <c:valAx>
        <c:axId val="506297888"/>
        <c:scaling>
          <c:orientation val="minMax"/>
          <c:max val="24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82600"/>
        <c:crosses val="autoZero"/>
        <c:crossBetween val="midCat"/>
        <c:majorUnit val="24"/>
      </c:valAx>
      <c:valAx>
        <c:axId val="5062826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9788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71009205300025"/>
          <c:y val="3.7464990933614065E-2"/>
          <c:w val="0.88828354048261582"/>
          <c:h val="0.8693329552505190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 to &lt;50 (n=25)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100.3</c:v>
                </c:pt>
                <c:pt idx="2">
                  <c:v>149</c:v>
                </c:pt>
                <c:pt idx="3">
                  <c:v>200.9</c:v>
                </c:pt>
                <c:pt idx="4">
                  <c:v>233.9</c:v>
                </c:pt>
                <c:pt idx="5">
                  <c:v>321.8</c:v>
                </c:pt>
                <c:pt idx="6">
                  <c:v>332.3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19-45A2-9278-8221DCDFC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639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43840532857346E-2"/>
          <c:y val="3.7465030747807902E-2"/>
          <c:w val="0.88828354048261582"/>
          <c:h val="0.869332955250519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&lt;20 (n=72)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96.6</c:v>
                </c:pt>
                <c:pt idx="2">
                  <c:v>145.19999999999999</c:v>
                </c:pt>
                <c:pt idx="3">
                  <c:v>239.8</c:v>
                </c:pt>
                <c:pt idx="4">
                  <c:v>288.2</c:v>
                </c:pt>
                <c:pt idx="5">
                  <c:v>368.3</c:v>
                </c:pt>
                <c:pt idx="6">
                  <c:v>337.6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6A-4159-8DA8-3CCF98398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22297643451674"/>
          <c:y val="0.12959994647628129"/>
          <c:w val="0.88828354048261582"/>
          <c:h val="0.86933295525051901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50 to &lt;100 (n=39)</c:v>
                </c:pt>
              </c:strCache>
            </c:strRef>
          </c:tx>
          <c:spPr>
            <a:ln w="31750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83</c:v>
                </c:pt>
                <c:pt idx="2">
                  <c:v>126.4</c:v>
                </c:pt>
                <c:pt idx="3">
                  <c:v>198.8</c:v>
                </c:pt>
                <c:pt idx="4">
                  <c:v>248.6</c:v>
                </c:pt>
                <c:pt idx="5">
                  <c:v>269.39999999999998</c:v>
                </c:pt>
                <c:pt idx="6">
                  <c:v>237.9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7D-4414-8560-6AA323178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639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43840532857346E-2"/>
          <c:y val="3.7465030747807902E-2"/>
          <c:w val="0.88828354048261582"/>
          <c:h val="0.86933295525051901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≥200 (n=73)</c:v>
                </c:pt>
              </c:strCache>
            </c:strRef>
          </c:tx>
          <c:spPr>
            <a:ln w="317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star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192</c:v>
                </c:pt>
                <c:pt idx="6">
                  <c:v>240</c:v>
                </c:pt>
              </c:numCache>
            </c:numRef>
          </c:xVal>
          <c:y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73.900000000000006</c:v>
                </c:pt>
                <c:pt idx="2">
                  <c:v>150</c:v>
                </c:pt>
                <c:pt idx="3">
                  <c:v>205</c:v>
                </c:pt>
                <c:pt idx="4">
                  <c:v>266.39999999999998</c:v>
                </c:pt>
                <c:pt idx="5">
                  <c:v>291.89999999999998</c:v>
                </c:pt>
                <c:pt idx="6">
                  <c:v>300.3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27-4738-B4F1-AE259C2AD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97280"/>
        <c:axId val="586394000"/>
      </c:scatterChart>
      <c:valAx>
        <c:axId val="586397280"/>
        <c:scaling>
          <c:orientation val="minMax"/>
          <c:max val="240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crossBetween val="midCat"/>
        <c:majorUnit val="24"/>
      </c:valAx>
      <c:valAx>
        <c:axId val="5863940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639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0.21046</cdr:x>
      <cdr:y>0.06299</cdr:y>
    </cdr:from>
    <cdr:to>
      <cdr:x>0.38992</cdr:x>
      <cdr:y>0.22862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8421CC7-E909-42D2-B966-81D023FFF8D2}"/>
            </a:ext>
          </a:extLst>
        </cdr:cNvPr>
        <cdr:cNvSpPr txBox="1"/>
      </cdr:nvSpPr>
      <cdr:spPr>
        <a:xfrm xmlns:a="http://schemas.openxmlformats.org/drawingml/2006/main">
          <a:off x="1340435" y="179664"/>
          <a:ext cx="1142993" cy="4724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GB" sz="1200" b="1" dirty="0">
              <a:solidFill>
                <a:schemeClr val="bg1"/>
              </a:solidFill>
            </a:rPr>
            <a:t>Placebo</a:t>
          </a:r>
        </a:p>
      </cdr:txBody>
    </cdr:sp>
  </cdr:relSizeAnchor>
  <cdr:relSizeAnchor xmlns:cdr="http://schemas.openxmlformats.org/drawingml/2006/chartDrawing">
    <cdr:from>
      <cdr:x>0.65734</cdr:x>
      <cdr:y>0.06299</cdr:y>
    </cdr:from>
    <cdr:to>
      <cdr:x>0.84677</cdr:x>
      <cdr:y>0.22862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A6A96DA-4E07-4232-925C-E20585C45C86}"/>
            </a:ext>
          </a:extLst>
        </cdr:cNvPr>
        <cdr:cNvSpPr txBox="1"/>
      </cdr:nvSpPr>
      <cdr:spPr>
        <a:xfrm xmlns:a="http://schemas.openxmlformats.org/drawingml/2006/main">
          <a:off x="4186674" y="179654"/>
          <a:ext cx="1206479" cy="4724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>
              <a:solidFill>
                <a:schemeClr val="bg1"/>
              </a:solidFill>
            </a:rPr>
            <a:t>FTR 600 mg</a:t>
          </a:r>
        </a:p>
        <a:p xmlns:a="http://schemas.openxmlformats.org/drawingml/2006/main">
          <a:pPr algn="ctr"/>
          <a:r>
            <a:rPr lang="en-GB" sz="1200" b="1" dirty="0">
              <a:solidFill>
                <a:schemeClr val="bg1"/>
              </a:solidFill>
            </a:rPr>
            <a:t>BID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57172-BC8C-924A-8875-5AF02A43611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D311-A15E-D747-87D9-32696309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8D311-A15E-D747-87D9-326963096D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1B6D8-6491-4720-8DE4-ED3F7C1256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67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C386-5EEF-488A-93A0-FB8E8BF6C8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1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71D4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198AC-B182-444C-B9E0-31ADF85834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3043AE-BFD2-417D-BD26-0E69EEE7F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7848" y="4041913"/>
            <a:ext cx="9888539" cy="1286370"/>
          </a:xfrm>
          <a:prstGeom prst="rect">
            <a:avLst/>
          </a:prstGeom>
        </p:spPr>
        <p:txBody>
          <a:bodyPr lIns="54000" tIns="0" rIns="0" bIns="0">
            <a:normAutofit/>
          </a:bodyPr>
          <a:lstStyle>
            <a:lvl1pPr marL="0" indent="0">
              <a:buNone/>
              <a:defRPr sz="1800" b="1" spc="-40" baseline="0">
                <a:solidFill>
                  <a:srgbClr val="E40046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Affiliation/job position – use indent one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4424" cy="32598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177E2D-1600-4F80-BCA2-A1567083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365124"/>
            <a:ext cx="9888538" cy="3467736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43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">
    <p:bg>
      <p:bgPr>
        <a:solidFill>
          <a:srgbClr val="071D4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5C4F5B-553B-4699-BBE7-9C4AE5B43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8DE68D-BD20-4E35-AD1E-045B3ACD56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3043AE-BFD2-417D-BD26-0E69EEE7F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7848" y="4041913"/>
            <a:ext cx="9888539" cy="1286370"/>
          </a:xfrm>
          <a:prstGeom prst="rect">
            <a:avLst/>
          </a:prstGeom>
        </p:spPr>
        <p:txBody>
          <a:bodyPr lIns="54000" tIns="0" rIns="0" bIns="0">
            <a:normAutofit/>
          </a:bodyPr>
          <a:lstStyle>
            <a:lvl1pPr marL="0" indent="0">
              <a:buNone/>
              <a:defRPr sz="1800" b="1" spc="-40" baseline="0">
                <a:solidFill>
                  <a:srgbClr val="E40046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Affiliation/job position – use indent one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4424" cy="32598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177E2D-1600-4F80-BCA2-A1567083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365124"/>
            <a:ext cx="9888538" cy="3467736"/>
          </a:xfrm>
        </p:spPr>
        <p:txBody>
          <a:bodyPr anchor="b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867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4A0D9-3D7F-4161-89D9-84DBABE62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3E6BB9-3111-4DC0-A200-9E80219C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365124"/>
            <a:ext cx="9888538" cy="4846956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14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4A0D9-3D7F-4161-89D9-84DBABE62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3E6BB9-3111-4DC0-A200-9E80219C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365124"/>
            <a:ext cx="9888538" cy="4846956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95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7E76-D109-4B4F-A9D7-34EF7DECE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93ED92E-3D94-4A33-A25F-DCDC7FA5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6597878"/>
            <a:ext cx="5202687" cy="10772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300"/>
              </a:spcBef>
              <a:buNone/>
              <a:defRPr sz="700"/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2541" y="6597878"/>
            <a:ext cx="5523847" cy="107722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7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52025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7E76-D109-4B4F-A9D7-34EF7DECE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5D52E-38D8-4762-B9F9-9EA6D135B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592263"/>
            <a:ext cx="10933113" cy="4622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93ED92E-3D94-4A33-A25F-DCDC7FA5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597878"/>
            <a:ext cx="5202687" cy="10772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300"/>
              </a:spcBef>
              <a:buNone/>
              <a:defRPr sz="700"/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2541" y="6597878"/>
            <a:ext cx="5523847" cy="107722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7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3106707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C930-9E52-40D9-B746-8AA48305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7E76-D109-4B4F-A9D7-34EF7DECE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5D52E-38D8-4762-B9F9-9EA6D135B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6" y="1592263"/>
            <a:ext cx="5148000" cy="4622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C32327-31B3-4425-A977-201C9FADA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388" y="1592263"/>
            <a:ext cx="5148000" cy="45735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597878"/>
            <a:ext cx="5202687" cy="10772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300"/>
              </a:spcBef>
              <a:buNone/>
              <a:defRPr sz="700"/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2541" y="6597878"/>
            <a:ext cx="5523847" cy="107722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7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245400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C930-9E52-40D9-B746-8AA48305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7E76-D109-4B4F-A9D7-34EF7DECE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A461A907-F581-4AFD-A269-23BE91D06D41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803275" y="1592263"/>
            <a:ext cx="10933113" cy="4573587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597878"/>
            <a:ext cx="5202687" cy="10772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300"/>
              </a:spcBef>
              <a:buNone/>
              <a:defRPr sz="700"/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2541" y="6597878"/>
            <a:ext cx="5523847" cy="107722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7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307056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 -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C930-9E52-40D9-B746-8AA48305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7E76-D109-4B4F-A9D7-34EF7DECE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5D52E-38D8-4762-B9F9-9EA6D135B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592263"/>
            <a:ext cx="10933113" cy="4622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9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597878"/>
            <a:ext cx="5202687" cy="10772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300"/>
              </a:spcBef>
              <a:buNone/>
              <a:defRPr sz="700"/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2541" y="6597878"/>
            <a:ext cx="5523847" cy="107722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7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196213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7E76-D109-4B4F-A9D7-34EF7DECE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6597878"/>
            <a:ext cx="5202687" cy="10772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300"/>
              </a:spcBef>
              <a:buNone/>
              <a:defRPr sz="700"/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2541" y="6597878"/>
            <a:ext cx="5523847" cy="107722"/>
          </a:xfrm>
        </p:spPr>
        <p:txBody>
          <a:bodyPr wrap="square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7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257934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1411D-D77C-4590-A923-56FC00EED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6DC3B-6A88-4A52-B7EF-E322BC1260D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ED92E-3D94-4A33-A25F-DCDC7FA5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DF903-5928-4C6E-A7E9-B32E4ECA8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42967" y="6510704"/>
            <a:ext cx="249033" cy="246221"/>
          </a:xfrm>
          <a:prstGeom prst="rect">
            <a:avLst/>
          </a:prstGeom>
        </p:spPr>
        <p:txBody>
          <a:bodyPr vert="horz" wrap="none" lIns="0" tIns="45720" rIns="72000" bIns="45720" rtlCol="0" anchor="b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A52DCD9-8769-4ED5-B8CC-B00FC588B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4F051-844F-499C-86A5-D8356D0D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590261"/>
            <a:ext cx="10933113" cy="4575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8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3" r:id="rId3"/>
    <p:sldLayoutId id="2147483666" r:id="rId4"/>
    <p:sldLayoutId id="2147483667" r:id="rId5"/>
    <p:sldLayoutId id="2147483680" r:id="rId6"/>
    <p:sldLayoutId id="2147483678" r:id="rId7"/>
    <p:sldLayoutId id="2147483674" r:id="rId8"/>
    <p:sldLayoutId id="2147483677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/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/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/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/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/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3" userDrawn="1">
          <p15:clr>
            <a:srgbClr val="F26B43"/>
          </p15:clr>
        </p15:guide>
        <p15:guide id="2" pos="42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medicines/human/EPAR/rukob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iivhealthcare.com/en-us/our-medicine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BCA906-89B8-4C37-8CDE-890291E5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79" y="2419349"/>
            <a:ext cx="9675602" cy="1213485"/>
          </a:xfrm>
        </p:spPr>
        <p:txBody>
          <a:bodyPr/>
          <a:lstStyle/>
          <a:p>
            <a:r>
              <a:rPr lang="en-US" sz="3600" dirty="0"/>
              <a:t>Educational Series: Management of Individuals with Multidrug Resistant HIV-1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587E8-9519-47AB-B562-1DB1854AB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3378" y="4041913"/>
            <a:ext cx="9383384" cy="1286370"/>
          </a:xfrm>
        </p:spPr>
        <p:txBody>
          <a:bodyPr>
            <a:normAutofit/>
          </a:bodyPr>
          <a:lstStyle/>
          <a:p>
            <a:r>
              <a:rPr lang="en-GB" sz="3200" dirty="0"/>
              <a:t>For healthcare professionals only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468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2C22-F3E9-4584-9CD7-1AA1F55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BRIGHTE: Week 240 efficacy</a:t>
            </a:r>
          </a:p>
        </p:txBody>
      </p:sp>
    </p:spTree>
    <p:extLst>
      <p:ext uri="{BB962C8B-B14F-4D97-AF65-F5344CB8AC3E}">
        <p14:creationId xmlns:p14="http://schemas.microsoft.com/office/powerpoint/2010/main" val="119419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ABFFFC97-E238-4260-85B5-F164BC80D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076794"/>
              </p:ext>
            </p:extLst>
          </p:nvPr>
        </p:nvGraphicFramePr>
        <p:xfrm>
          <a:off x="1254801" y="1597901"/>
          <a:ext cx="8797371" cy="365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GB" dirty="0"/>
              <a:t>HIV-1 RNA &lt;40 c/mL through Week 240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4D1F36-EC46-4735-8AC3-D2ADD202471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803275" y="6490156"/>
            <a:ext cx="5202687" cy="215444"/>
          </a:xfrm>
          <a:noFill/>
        </p:spPr>
        <p:txBody>
          <a:bodyPr wrap="square">
            <a:spAutoFit/>
          </a:bodyPr>
          <a:lstStyle/>
          <a:p>
            <a:r>
              <a:rPr lang="en-GB" dirty="0"/>
              <a:t>ITT-E participants without an HIV-1 RNA value at the relevant time point or those who changed OBT due to lack of efficacy </a:t>
            </a:r>
            <a:br>
              <a:rPr lang="en-GB" dirty="0"/>
            </a:br>
            <a:r>
              <a:rPr lang="en-GB" dirty="0"/>
              <a:t>up to each time point counted as failures.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44BFF-CE9B-4181-8405-4EA1B0FBD9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2541" y="6582489"/>
            <a:ext cx="5523847" cy="123111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1E09C-39CB-4558-B3C6-7199FBF1190D}"/>
              </a:ext>
            </a:extLst>
          </p:cNvPr>
          <p:cNvSpPr txBox="1"/>
          <p:nvPr/>
        </p:nvSpPr>
        <p:spPr bwMode="auto">
          <a:xfrm rot="16200000">
            <a:off x="-19984" y="3361105"/>
            <a:ext cx="2695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129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Calibri" panose="020F0502020204030204" pitchFamily="34" charset="0"/>
                <a:cs typeface="Arial" charset="0"/>
              </a:rPr>
              <a:t>Proportion of participants, %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1CC45-11F5-4F15-98E4-4447721EA743}"/>
              </a:ext>
            </a:extLst>
          </p:cNvPr>
          <p:cNvSpPr txBox="1"/>
          <p:nvPr/>
        </p:nvSpPr>
        <p:spPr bwMode="auto">
          <a:xfrm>
            <a:off x="4144807" y="5150991"/>
            <a:ext cx="3200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129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Calibri" panose="020F0502020204030204" pitchFamily="34" charset="0"/>
                <a:cs typeface="Arial" charset="0"/>
              </a:rPr>
              <a:t>Week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119567A5-4373-474A-8021-2A423FC03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284207"/>
              </p:ext>
            </p:extLst>
          </p:nvPr>
        </p:nvGraphicFramePr>
        <p:xfrm>
          <a:off x="1254803" y="1597176"/>
          <a:ext cx="8797371" cy="365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06F15DBE-7A2C-467C-A6A0-E8A1A7D7ACF1}"/>
              </a:ext>
            </a:extLst>
          </p:cNvPr>
          <p:cNvSpPr txBox="1"/>
          <p:nvPr/>
        </p:nvSpPr>
        <p:spPr>
          <a:xfrm>
            <a:off x="800100" y="1598124"/>
            <a:ext cx="1057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FDA Snapshot analysis (ITT-E population)</a:t>
            </a:r>
            <a:r>
              <a:rPr lang="en-GB" b="1" baseline="30000" dirty="0">
                <a:solidFill>
                  <a:schemeClr val="accent2"/>
                </a:solidFill>
              </a:rPr>
              <a:t>1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C0A40F-22D2-42AD-B541-9111AB8EBFDC}"/>
              </a:ext>
            </a:extLst>
          </p:cNvPr>
          <p:cNvGrpSpPr/>
          <p:nvPr/>
        </p:nvGrpSpPr>
        <p:grpSpPr>
          <a:xfrm>
            <a:off x="3493889" y="2151491"/>
            <a:ext cx="4236740" cy="192933"/>
            <a:chOff x="3493889" y="1243566"/>
            <a:chExt cx="4236740" cy="19293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B8B3D7-98D3-495E-A0D1-55E78154C9E4}"/>
                </a:ext>
              </a:extLst>
            </p:cNvPr>
            <p:cNvSpPr txBox="1"/>
            <p:nvPr/>
          </p:nvSpPr>
          <p:spPr>
            <a:xfrm>
              <a:off x="3493889" y="1243566"/>
              <a:ext cx="914400" cy="1929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1200" dirty="0">
                  <a:solidFill>
                    <a:schemeClr val="accent2"/>
                  </a:solidFill>
                </a:rPr>
                <a:t>Randomized cohort (n=267)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4CC588-D945-4A60-9601-BAE70204CBB5}"/>
                </a:ext>
              </a:extLst>
            </p:cNvPr>
            <p:cNvSpPr txBox="1"/>
            <p:nvPr/>
          </p:nvSpPr>
          <p:spPr>
            <a:xfrm>
              <a:off x="6816229" y="1243566"/>
              <a:ext cx="914400" cy="1929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1200" dirty="0">
                  <a:solidFill>
                    <a:schemeClr val="accent2"/>
                  </a:solidFill>
                </a:rPr>
                <a:t>Non-randomized cohort (n=92)</a:t>
              </a:r>
              <a:endParaRPr lang="en-US" sz="1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795436-98FE-4628-8A99-95BECE76B686}"/>
              </a:ext>
            </a:extLst>
          </p:cNvPr>
          <p:cNvGrpSpPr/>
          <p:nvPr/>
        </p:nvGrpSpPr>
        <p:grpSpPr>
          <a:xfrm>
            <a:off x="6473779" y="2195878"/>
            <a:ext cx="276225" cy="104775"/>
            <a:chOff x="9001125" y="1019175"/>
            <a:chExt cx="276225" cy="1047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DFED5B-0F26-4202-80EF-9A5AC070320A}"/>
                </a:ext>
              </a:extLst>
            </p:cNvPr>
            <p:cNvCxnSpPr>
              <a:cxnSpLocks/>
            </p:cNvCxnSpPr>
            <p:nvPr/>
          </p:nvCxnSpPr>
          <p:spPr>
            <a:xfrm>
              <a:off x="9001125" y="1071562"/>
              <a:ext cx="27622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250985-99E7-4468-AC70-C46EAC421BDB}"/>
                </a:ext>
              </a:extLst>
            </p:cNvPr>
            <p:cNvSpPr/>
            <p:nvPr/>
          </p:nvSpPr>
          <p:spPr>
            <a:xfrm>
              <a:off x="9086850" y="1019175"/>
              <a:ext cx="104775" cy="104775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B7BB90-B482-4A4B-96A9-CA1BEF39D795}"/>
              </a:ext>
            </a:extLst>
          </p:cNvPr>
          <p:cNvGrpSpPr/>
          <p:nvPr/>
        </p:nvGrpSpPr>
        <p:grpSpPr>
          <a:xfrm>
            <a:off x="3154116" y="2189477"/>
            <a:ext cx="276225" cy="104775"/>
            <a:chOff x="9001125" y="1019175"/>
            <a:chExt cx="276225" cy="10477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2B1D745-B866-4A73-B9E0-962AE9C7749C}"/>
                </a:ext>
              </a:extLst>
            </p:cNvPr>
            <p:cNvCxnSpPr>
              <a:cxnSpLocks/>
            </p:cNvCxnSpPr>
            <p:nvPr/>
          </p:nvCxnSpPr>
          <p:spPr>
            <a:xfrm>
              <a:off x="9001125" y="1071562"/>
              <a:ext cx="27622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195EA6-5E0F-4DCE-A84E-C4CB7345D68C}"/>
                </a:ext>
              </a:extLst>
            </p:cNvPr>
            <p:cNvSpPr/>
            <p:nvPr/>
          </p:nvSpPr>
          <p:spPr>
            <a:xfrm>
              <a:off x="9086850" y="1019175"/>
              <a:ext cx="104775" cy="10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AC0343-A398-41EA-8DC5-6380756AF83D}"/>
              </a:ext>
            </a:extLst>
          </p:cNvPr>
          <p:cNvGrpSpPr/>
          <p:nvPr/>
        </p:nvGrpSpPr>
        <p:grpSpPr>
          <a:xfrm>
            <a:off x="7649891" y="4846958"/>
            <a:ext cx="4086497" cy="461391"/>
            <a:chOff x="7649891" y="4733834"/>
            <a:chExt cx="4086497" cy="46139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E4532D-CD14-4DA9-9075-B41F2C2B55AA}"/>
                </a:ext>
              </a:extLst>
            </p:cNvPr>
            <p:cNvSpPr txBox="1"/>
            <p:nvPr/>
          </p:nvSpPr>
          <p:spPr>
            <a:xfrm>
              <a:off x="9968195" y="4751913"/>
              <a:ext cx="1768193" cy="443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100" dirty="0">
                  <a:solidFill>
                    <a:srgbClr val="C00000"/>
                  </a:solidFill>
                </a:rPr>
                <a:t>Lower virologic suppression </a:t>
              </a:r>
              <a:br>
                <a:rPr lang="en-GB" sz="1100" dirty="0">
                  <a:solidFill>
                    <a:srgbClr val="C00000"/>
                  </a:solidFill>
                </a:rPr>
              </a:br>
              <a:r>
                <a:rPr lang="en-GB" sz="1100" dirty="0">
                  <a:solidFill>
                    <a:srgbClr val="C00000"/>
                  </a:solidFill>
                </a:rPr>
                <a:t>by Snapshot analysis beyond Week 192 was partially confounded by missing data due to </a:t>
              </a:r>
              <a:br>
                <a:rPr lang="en-GB" sz="1100" dirty="0">
                  <a:solidFill>
                    <a:srgbClr val="C00000"/>
                  </a:solidFill>
                </a:rPr>
              </a:br>
              <a:r>
                <a:rPr lang="en-GB" sz="1100" dirty="0">
                  <a:solidFill>
                    <a:srgbClr val="C00000"/>
                  </a:solidFill>
                </a:rPr>
                <a:t>COVID-19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86F29E8-A9A8-472D-8544-1B86929107AB}"/>
                </a:ext>
              </a:extLst>
            </p:cNvPr>
            <p:cNvSpPr/>
            <p:nvPr/>
          </p:nvSpPr>
          <p:spPr>
            <a:xfrm>
              <a:off x="7649891" y="4733834"/>
              <a:ext cx="2225869" cy="4002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102054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ABFFFC97-E238-4260-85B5-F164BC80D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448730"/>
              </p:ext>
            </p:extLst>
          </p:nvPr>
        </p:nvGraphicFramePr>
        <p:xfrm>
          <a:off x="1254801" y="1588476"/>
          <a:ext cx="8797371" cy="365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GB" dirty="0"/>
              <a:t>HIV-1 RNA &lt;40 c/mL through Week 240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44BFF-CE9B-4181-8405-4EA1B0FBD9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2541" y="6582489"/>
            <a:ext cx="5523847" cy="123111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1E09C-39CB-4558-B3C6-7199FBF1190D}"/>
              </a:ext>
            </a:extLst>
          </p:cNvPr>
          <p:cNvSpPr txBox="1"/>
          <p:nvPr/>
        </p:nvSpPr>
        <p:spPr bwMode="auto">
          <a:xfrm rot="16200000">
            <a:off x="-19984" y="3351680"/>
            <a:ext cx="2695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129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Calibri" panose="020F0502020204030204" pitchFamily="34" charset="0"/>
                <a:cs typeface="Arial" charset="0"/>
              </a:rPr>
              <a:t>Proportion of participants, %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1CC45-11F5-4F15-98E4-4447721EA743}"/>
              </a:ext>
            </a:extLst>
          </p:cNvPr>
          <p:cNvSpPr txBox="1"/>
          <p:nvPr/>
        </p:nvSpPr>
        <p:spPr bwMode="auto">
          <a:xfrm>
            <a:off x="4144807" y="5141566"/>
            <a:ext cx="3200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129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Calibri" panose="020F0502020204030204" pitchFamily="34" charset="0"/>
                <a:cs typeface="Arial" charset="0"/>
              </a:rPr>
              <a:t>Week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7CC919-2D53-44A2-AAEB-2EE77D0AC37B}"/>
              </a:ext>
            </a:extLst>
          </p:cNvPr>
          <p:cNvGrpSpPr/>
          <p:nvPr/>
        </p:nvGrpSpPr>
        <p:grpSpPr>
          <a:xfrm>
            <a:off x="7649891" y="4846958"/>
            <a:ext cx="4086497" cy="461391"/>
            <a:chOff x="7649891" y="4733834"/>
            <a:chExt cx="4086497" cy="4613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2BEA4C-D343-4186-838D-C46F40E8069C}"/>
                </a:ext>
              </a:extLst>
            </p:cNvPr>
            <p:cNvSpPr txBox="1"/>
            <p:nvPr/>
          </p:nvSpPr>
          <p:spPr>
            <a:xfrm>
              <a:off x="9968195" y="4751913"/>
              <a:ext cx="1768193" cy="443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100" dirty="0">
                  <a:solidFill>
                    <a:srgbClr val="C00000"/>
                  </a:solidFill>
                </a:rPr>
                <a:t>Lower virologic suppression </a:t>
              </a:r>
              <a:br>
                <a:rPr lang="en-GB" sz="1100" dirty="0">
                  <a:solidFill>
                    <a:srgbClr val="C00000"/>
                  </a:solidFill>
                </a:rPr>
              </a:br>
              <a:r>
                <a:rPr lang="en-GB" sz="1100" dirty="0">
                  <a:solidFill>
                    <a:srgbClr val="C00000"/>
                  </a:solidFill>
                </a:rPr>
                <a:t>by Snapshot analysis beyond Week 192 was partially confounded by missing data due to </a:t>
              </a:r>
              <a:br>
                <a:rPr lang="en-GB" sz="1100" dirty="0">
                  <a:solidFill>
                    <a:srgbClr val="C00000"/>
                  </a:solidFill>
                </a:rPr>
              </a:br>
              <a:r>
                <a:rPr lang="en-GB" sz="1100" dirty="0">
                  <a:solidFill>
                    <a:srgbClr val="C00000"/>
                  </a:solidFill>
                </a:rPr>
                <a:t>COVID-19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7488E1-EF09-45B6-A9F9-9DE7BE7AE7DE}"/>
                </a:ext>
              </a:extLst>
            </p:cNvPr>
            <p:cNvSpPr/>
            <p:nvPr/>
          </p:nvSpPr>
          <p:spPr>
            <a:xfrm>
              <a:off x="7649891" y="4733834"/>
              <a:ext cx="2225869" cy="4002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6F15DBE-7A2C-467C-A6A0-E8A1A7D7ACF1}"/>
              </a:ext>
            </a:extLst>
          </p:cNvPr>
          <p:cNvSpPr txBox="1"/>
          <p:nvPr/>
        </p:nvSpPr>
        <p:spPr>
          <a:xfrm>
            <a:off x="800100" y="1598126"/>
            <a:ext cx="1057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FDA Snapshot analysis (Observed analysis)</a:t>
            </a:r>
            <a:r>
              <a:rPr lang="en-GB" b="1" baseline="30000" dirty="0">
                <a:solidFill>
                  <a:schemeClr val="accent2"/>
                </a:solidFill>
              </a:rPr>
              <a:t>1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FA77E3E5-5164-4A69-8597-B39A1ABE2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414416"/>
              </p:ext>
            </p:extLst>
          </p:nvPr>
        </p:nvGraphicFramePr>
        <p:xfrm>
          <a:off x="1254803" y="1587751"/>
          <a:ext cx="8797371" cy="365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3FE4B42E-7FA5-4770-8EBC-1124B031346A}"/>
              </a:ext>
            </a:extLst>
          </p:cNvPr>
          <p:cNvGrpSpPr/>
          <p:nvPr/>
        </p:nvGrpSpPr>
        <p:grpSpPr>
          <a:xfrm>
            <a:off x="3136900" y="2142066"/>
            <a:ext cx="4593729" cy="192933"/>
            <a:chOff x="3136900" y="2028942"/>
            <a:chExt cx="4593729" cy="19293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63324C3-142E-462A-9EFB-45F53B201B15}"/>
                </a:ext>
              </a:extLst>
            </p:cNvPr>
            <p:cNvGrpSpPr/>
            <p:nvPr/>
          </p:nvGrpSpPr>
          <p:grpSpPr>
            <a:xfrm>
              <a:off x="3493889" y="2028942"/>
              <a:ext cx="4236740" cy="192933"/>
              <a:chOff x="3493889" y="1243566"/>
              <a:chExt cx="4236740" cy="192933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2CA425-8EA2-4D8F-B0DA-967B7C5A7221}"/>
                  </a:ext>
                </a:extLst>
              </p:cNvPr>
              <p:cNvSpPr txBox="1"/>
              <p:nvPr/>
            </p:nvSpPr>
            <p:spPr>
              <a:xfrm>
                <a:off x="3493889" y="1243566"/>
                <a:ext cx="914400" cy="19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1200" dirty="0">
                    <a:solidFill>
                      <a:schemeClr val="accent2"/>
                    </a:solidFill>
                  </a:rPr>
                  <a:t>Randomized cohort (n=267)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B1133E-9A69-4785-BB1B-741145DAA817}"/>
                  </a:ext>
                </a:extLst>
              </p:cNvPr>
              <p:cNvSpPr txBox="1"/>
              <p:nvPr/>
            </p:nvSpPr>
            <p:spPr>
              <a:xfrm>
                <a:off x="6816229" y="1243566"/>
                <a:ext cx="914400" cy="19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1200" dirty="0">
                    <a:solidFill>
                      <a:schemeClr val="accent2"/>
                    </a:solidFill>
                  </a:rPr>
                  <a:t>Non-randomized cohort (n=92)</a:t>
                </a:r>
                <a:endParaRPr lang="en-US" sz="1200" baseline="300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3E86E35-46BD-4CBC-BFF1-09C951E37B09}"/>
                </a:ext>
              </a:extLst>
            </p:cNvPr>
            <p:cNvGrpSpPr/>
            <p:nvPr/>
          </p:nvGrpSpPr>
          <p:grpSpPr>
            <a:xfrm>
              <a:off x="6473779" y="2073329"/>
              <a:ext cx="276225" cy="104775"/>
              <a:chOff x="9001125" y="1019175"/>
              <a:chExt cx="276225" cy="104775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6F01077-1C08-4102-A531-54ED0A6CB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1125" y="1071562"/>
                <a:ext cx="276225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CBDB9947-5AFB-42E5-A7C6-8ABF8ADCCD8B}"/>
                  </a:ext>
                </a:extLst>
              </p:cNvPr>
              <p:cNvSpPr/>
              <p:nvPr/>
            </p:nvSpPr>
            <p:spPr>
              <a:xfrm>
                <a:off x="9086850" y="1019175"/>
                <a:ext cx="104775" cy="104775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A137F61-31C7-44CB-A9E3-5024680E3336}"/>
                </a:ext>
              </a:extLst>
            </p:cNvPr>
            <p:cNvGrpSpPr/>
            <p:nvPr/>
          </p:nvGrpSpPr>
          <p:grpSpPr>
            <a:xfrm>
              <a:off x="3136900" y="2066928"/>
              <a:ext cx="293441" cy="91440"/>
              <a:chOff x="8983909" y="1019175"/>
              <a:chExt cx="293441" cy="9144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C5102A1-E481-46A5-8556-E21E21E123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3909" y="1071562"/>
                <a:ext cx="293441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9704F87-F878-4AB6-932D-61F79D6D8B62}"/>
                  </a:ext>
                </a:extLst>
              </p:cNvPr>
              <p:cNvSpPr/>
              <p:nvPr/>
            </p:nvSpPr>
            <p:spPr>
              <a:xfrm rot="2700000">
                <a:off x="9086850" y="1019175"/>
                <a:ext cx="91440" cy="9144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62F45-899E-477E-89EF-B99C6C3DF0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42967" y="6510704"/>
            <a:ext cx="249033" cy="246221"/>
          </a:xfrm>
        </p:spPr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GB" dirty="0"/>
              <a:t>Change in CD4+ T-cell count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4D1F36-EC46-4735-8AC3-D2ADD2024711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212541" y="6459379"/>
            <a:ext cx="5523847" cy="246221"/>
          </a:xfrm>
          <a:noFill/>
        </p:spPr>
        <p:txBody>
          <a:bodyPr wrap="square">
            <a:spAutoFit/>
          </a:bodyPr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  <a:br>
              <a:rPr lang="en-GB" sz="800" dirty="0"/>
            </a:br>
            <a:r>
              <a:rPr lang="en-US" sz="800" b="1" dirty="0"/>
              <a:t>2</a:t>
            </a:r>
            <a:r>
              <a:rPr lang="en-US" sz="800" dirty="0"/>
              <a:t>. ViiV Healthcare. Data on File. REF-165852</a:t>
            </a:r>
            <a:endParaRPr lang="en-GB" sz="800" dirty="0"/>
          </a:p>
        </p:txBody>
      </p:sp>
      <p:graphicFrame>
        <p:nvGraphicFramePr>
          <p:cNvPr id="96" name="Chart 95">
            <a:extLst>
              <a:ext uri="{FF2B5EF4-FFF2-40B4-BE49-F238E27FC236}">
                <a16:creationId xmlns:a16="http://schemas.microsoft.com/office/drawing/2014/main" id="{9B0A6529-8A1D-404C-B84C-05CB1E3EC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767845"/>
              </p:ext>
            </p:extLst>
          </p:nvPr>
        </p:nvGraphicFramePr>
        <p:xfrm>
          <a:off x="1857739" y="2133137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43C82FD0-C559-43BD-8C20-6D1306BB0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453715"/>
              </p:ext>
            </p:extLst>
          </p:nvPr>
        </p:nvGraphicFramePr>
        <p:xfrm>
          <a:off x="2001483" y="2217550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354B2FFF-7A6C-4216-B187-5205AD492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038145"/>
              </p:ext>
            </p:extLst>
          </p:nvPr>
        </p:nvGraphicFramePr>
        <p:xfrm>
          <a:off x="1869019" y="1926082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43AA3C9D-F40E-4723-9EE4-8A5B408D3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545812"/>
              </p:ext>
            </p:extLst>
          </p:nvPr>
        </p:nvGraphicFramePr>
        <p:xfrm>
          <a:off x="2028111" y="2133136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EFC1E245-4DC0-477A-9EB3-6F39F5388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202527"/>
              </p:ext>
            </p:extLst>
          </p:nvPr>
        </p:nvGraphicFramePr>
        <p:xfrm>
          <a:off x="1853828" y="1920445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30487B27-46ED-4ABE-A853-6EC3E0179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075828"/>
              </p:ext>
            </p:extLst>
          </p:nvPr>
        </p:nvGraphicFramePr>
        <p:xfrm>
          <a:off x="2039496" y="2141976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AEB4FED1-6DCB-4420-8B13-DD30F58FE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336613"/>
              </p:ext>
            </p:extLst>
          </p:nvPr>
        </p:nvGraphicFramePr>
        <p:xfrm>
          <a:off x="2050881" y="2139460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1A0929E-198B-456D-8E0C-97E547AFEE48}"/>
              </a:ext>
            </a:extLst>
          </p:cNvPr>
          <p:cNvGrpSpPr/>
          <p:nvPr/>
        </p:nvGrpSpPr>
        <p:grpSpPr>
          <a:xfrm>
            <a:off x="3427112" y="3167271"/>
            <a:ext cx="7585811" cy="1497552"/>
            <a:chOff x="3718010" y="2241918"/>
            <a:chExt cx="7585811" cy="16066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E1395F-ED87-4180-BFCB-5BFB04D167BD}"/>
                </a:ext>
              </a:extLst>
            </p:cNvPr>
            <p:cNvSpPr txBox="1"/>
            <p:nvPr/>
          </p:nvSpPr>
          <p:spPr>
            <a:xfrm>
              <a:off x="3718010" y="3633110"/>
              <a:ext cx="19877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accent1"/>
                  </a:solidFill>
                </a:rPr>
                <a:t>90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A5241A-9FCB-48DC-8662-817D9663AE7F}"/>
                </a:ext>
              </a:extLst>
            </p:cNvPr>
            <p:cNvSpPr txBox="1"/>
            <p:nvPr/>
          </p:nvSpPr>
          <p:spPr>
            <a:xfrm>
              <a:off x="4468076" y="3397021"/>
              <a:ext cx="29815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accent1"/>
                  </a:solidFill>
                </a:rPr>
                <a:t>139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28CB1C3-D324-4FA7-A17C-23AEFFFACACC}"/>
                </a:ext>
              </a:extLst>
            </p:cNvPr>
            <p:cNvSpPr txBox="1"/>
            <p:nvPr/>
          </p:nvSpPr>
          <p:spPr>
            <a:xfrm>
              <a:off x="6044346" y="3150482"/>
              <a:ext cx="29815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accent1"/>
                  </a:solidFill>
                </a:rPr>
                <a:t>205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500092A-658E-4B2E-B58A-7997AF3ECA8B}"/>
                </a:ext>
              </a:extLst>
            </p:cNvPr>
            <p:cNvSpPr txBox="1"/>
            <p:nvPr/>
          </p:nvSpPr>
          <p:spPr>
            <a:xfrm>
              <a:off x="7612132" y="2737923"/>
              <a:ext cx="29815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accent1"/>
                  </a:solidFill>
                </a:rPr>
                <a:t>263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82F5E9-2295-4DEA-AA50-0F741AC102C5}"/>
                </a:ext>
              </a:extLst>
            </p:cNvPr>
            <p:cNvSpPr txBox="1"/>
            <p:nvPr/>
          </p:nvSpPr>
          <p:spPr>
            <a:xfrm>
              <a:off x="9199540" y="2617399"/>
              <a:ext cx="29815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accent1"/>
                  </a:solidFill>
                </a:rPr>
                <a:t>308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93FF77-3600-4B9F-9805-DE379851D21B}"/>
                </a:ext>
              </a:extLst>
            </p:cNvPr>
            <p:cNvSpPr txBox="1"/>
            <p:nvPr/>
          </p:nvSpPr>
          <p:spPr>
            <a:xfrm>
              <a:off x="11005662" y="2241918"/>
              <a:ext cx="29815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accent1"/>
                  </a:solidFill>
                </a:rPr>
                <a:t>296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54B65BF-B8AE-490E-AC09-71D7C494B1AB}"/>
              </a:ext>
            </a:extLst>
          </p:cNvPr>
          <p:cNvGrpSpPr/>
          <p:nvPr/>
        </p:nvGrpSpPr>
        <p:grpSpPr>
          <a:xfrm>
            <a:off x="-555058" y="2261633"/>
            <a:ext cx="11265490" cy="3980707"/>
            <a:chOff x="73225" y="1482116"/>
            <a:chExt cx="10954646" cy="492892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F7BDB4-1ACB-4C9E-A508-C7B2645C46AD}"/>
                </a:ext>
              </a:extLst>
            </p:cNvPr>
            <p:cNvSpPr txBox="1"/>
            <p:nvPr/>
          </p:nvSpPr>
          <p:spPr bwMode="auto">
            <a:xfrm rot="16200000">
              <a:off x="840271" y="2832451"/>
              <a:ext cx="3149595" cy="44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200">
                  <a:effectLst/>
                  <a:latin typeface="Arial" panose="020B0604020202020204" pitchFamily="34" charset="0"/>
                  <a:ea typeface="Calibri" panose="020F0502020204030204" pitchFamily="34" charset="0"/>
                </a:defRPr>
              </a:lvl1pPr>
            </a:lstStyle>
            <a:p>
              <a:pPr marL="0" marR="0" lvl="0" indent="0" algn="ctr" defTabSz="11293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+mn-lt"/>
                  <a:cs typeface="Arial" charset="0"/>
                </a:rPr>
                <a:t>Mean change from baseline in </a:t>
              </a:r>
              <a:b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+mn-lt"/>
                  <a:cs typeface="Arial" charset="0"/>
                </a:rPr>
              </a:b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+mn-lt"/>
                  <a:cs typeface="Arial" charset="0"/>
                </a:rPr>
                <a:t>CD4+ T-cell count, cells/mm</a:t>
              </a:r>
              <a:r>
                <a:rPr kumimoji="0" lang="en-GB" b="1" i="0" u="none" strike="noStrike" kern="0" cap="none" spc="0" normalizeH="0" baseline="3000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CEF0E5-84CB-48E4-8D48-ED7F4394C33B}"/>
                </a:ext>
              </a:extLst>
            </p:cNvPr>
            <p:cNvSpPr txBox="1"/>
            <p:nvPr/>
          </p:nvSpPr>
          <p:spPr bwMode="auto">
            <a:xfrm>
              <a:off x="5270549" y="4920518"/>
              <a:ext cx="3569897" cy="30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1293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ea typeface="Calibri" panose="020F0502020204030204" pitchFamily="34" charset="0"/>
                  <a:cs typeface="Arial" charset="0"/>
                </a:rPr>
                <a:t>Week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5E9FE83-434F-4AFD-9C4D-5E0C1BF263EF}"/>
                </a:ext>
              </a:extLst>
            </p:cNvPr>
            <p:cNvGrpSpPr/>
            <p:nvPr/>
          </p:nvGrpSpPr>
          <p:grpSpPr>
            <a:xfrm>
              <a:off x="73225" y="5052266"/>
              <a:ext cx="10954646" cy="1358778"/>
              <a:chOff x="5251957" y="25055845"/>
              <a:chExt cx="5238504" cy="84532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130437-578F-4366-A03C-EF9FFA8042A9}"/>
                  </a:ext>
                </a:extLst>
              </p:cNvPr>
              <p:cNvSpPr txBox="1"/>
              <p:nvPr/>
            </p:nvSpPr>
            <p:spPr bwMode="auto">
              <a:xfrm>
                <a:off x="5251957" y="25055845"/>
                <a:ext cx="1572160" cy="8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548640" eaLnBrk="0" fontAlgn="base" latinLnBrk="0" hangingPunct="0">
                  <a:lnSpc>
                    <a:spcPts val="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b="1" kern="0" dirty="0">
                    <a:solidFill>
                      <a:srgbClr val="071D49"/>
                    </a:solidFill>
                    <a:cs typeface="Arial" panose="020B0604020202020204" pitchFamily="34" charset="0"/>
                  </a:rPr>
                  <a:t>Baseline</a:t>
                </a: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71D49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CD4+ T-cell count, N=</a:t>
                </a: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5C63ACA-84B8-4E62-AF64-9901A963D1E3}"/>
                  </a:ext>
                </a:extLst>
              </p:cNvPr>
              <p:cNvGrpSpPr/>
              <p:nvPr/>
            </p:nvGrpSpPr>
            <p:grpSpPr>
              <a:xfrm>
                <a:off x="6153187" y="25137276"/>
                <a:ext cx="4337274" cy="243028"/>
                <a:chOff x="2357963" y="4964992"/>
                <a:chExt cx="8048917" cy="430744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D446445A-6298-4B69-BF99-0DF95CF33E0E}"/>
                    </a:ext>
                  </a:extLst>
                </p:cNvPr>
                <p:cNvSpPr txBox="1"/>
                <p:nvPr/>
              </p:nvSpPr>
              <p:spPr bwMode="auto">
                <a:xfrm>
                  <a:off x="4057740" y="5191418"/>
                  <a:ext cx="235640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64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D4686CC-FE71-430D-915D-5496B7574A27}"/>
                    </a:ext>
                  </a:extLst>
                </p:cNvPr>
                <p:cNvSpPr txBox="1"/>
                <p:nvPr/>
              </p:nvSpPr>
              <p:spPr bwMode="auto">
                <a:xfrm>
                  <a:off x="4801010" y="5191423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58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DBB662C-5ACF-493B-8FCB-CA03FB951F8D}"/>
                    </a:ext>
                  </a:extLst>
                </p:cNvPr>
                <p:cNvSpPr txBox="1"/>
                <p:nvPr/>
              </p:nvSpPr>
              <p:spPr bwMode="auto">
                <a:xfrm>
                  <a:off x="6146082" y="5191407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54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8C201685-09BB-46A8-961D-FB19F1EDB7DC}"/>
                    </a:ext>
                  </a:extLst>
                </p:cNvPr>
                <p:cNvSpPr txBox="1"/>
                <p:nvPr/>
              </p:nvSpPr>
              <p:spPr bwMode="auto">
                <a:xfrm>
                  <a:off x="8875240" y="5191401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47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0B056323-047E-40A2-9D6C-381B744DBFE3}"/>
                    </a:ext>
                  </a:extLst>
                </p:cNvPr>
                <p:cNvSpPr txBox="1"/>
                <p:nvPr/>
              </p:nvSpPr>
              <p:spPr bwMode="auto">
                <a:xfrm>
                  <a:off x="10160419" y="5202527"/>
                  <a:ext cx="235640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33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CD3112F-9A78-44DE-92D7-589E49DCA480}"/>
                    </a:ext>
                  </a:extLst>
                </p:cNvPr>
                <p:cNvSpPr txBox="1"/>
                <p:nvPr/>
              </p:nvSpPr>
              <p:spPr bwMode="auto">
                <a:xfrm>
                  <a:off x="7513980" y="5191395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49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B8FBADB-ADC5-4B03-A098-5F426AB78FA2}"/>
                    </a:ext>
                  </a:extLst>
                </p:cNvPr>
                <p:cNvSpPr txBox="1"/>
                <p:nvPr/>
              </p:nvSpPr>
              <p:spPr bwMode="auto">
                <a:xfrm>
                  <a:off x="2357963" y="5191415"/>
                  <a:ext cx="1255153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&lt;20 (n=72)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B7506627-1FC5-4504-B4E3-C60B0E388AE6}"/>
                    </a:ext>
                  </a:extLst>
                </p:cNvPr>
                <p:cNvSpPr txBox="1"/>
                <p:nvPr/>
              </p:nvSpPr>
              <p:spPr bwMode="auto">
                <a:xfrm>
                  <a:off x="4039656" y="4964992"/>
                  <a:ext cx="276087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40046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248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1ECE15D-2872-4FB9-84D8-BEA3EF2D523E}"/>
                    </a:ext>
                  </a:extLst>
                </p:cNvPr>
                <p:cNvSpPr txBox="1"/>
                <p:nvPr/>
              </p:nvSpPr>
              <p:spPr bwMode="auto">
                <a:xfrm>
                  <a:off x="4768501" y="4965023"/>
                  <a:ext cx="195043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40046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228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4712F588-668D-4F27-8686-2414D2113EC0}"/>
                    </a:ext>
                  </a:extLst>
                </p:cNvPr>
                <p:cNvSpPr txBox="1"/>
                <p:nvPr/>
              </p:nvSpPr>
              <p:spPr bwMode="auto">
                <a:xfrm>
                  <a:off x="6113575" y="4965002"/>
                  <a:ext cx="195043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40046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213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A1C62762-C776-47C0-BB4A-64C742A39676}"/>
                    </a:ext>
                  </a:extLst>
                </p:cNvPr>
                <p:cNvSpPr txBox="1"/>
                <p:nvPr/>
              </p:nvSpPr>
              <p:spPr bwMode="auto">
                <a:xfrm>
                  <a:off x="8842729" y="4964992"/>
                  <a:ext cx="195043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40046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179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9AAC938-27FB-48B0-8CB0-4B41B1715070}"/>
                    </a:ext>
                  </a:extLst>
                </p:cNvPr>
                <p:cNvSpPr txBox="1"/>
                <p:nvPr/>
              </p:nvSpPr>
              <p:spPr bwMode="auto">
                <a:xfrm>
                  <a:off x="10149589" y="4975388"/>
                  <a:ext cx="257291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40046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139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9F72C79-494A-4BDD-BC57-E3F57F204FDA}"/>
                    </a:ext>
                  </a:extLst>
                </p:cNvPr>
                <p:cNvSpPr txBox="1"/>
                <p:nvPr/>
              </p:nvSpPr>
              <p:spPr bwMode="auto">
                <a:xfrm>
                  <a:off x="7481474" y="4964996"/>
                  <a:ext cx="195043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40046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197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43808AE0-E67E-46A0-8164-4A6229F40053}"/>
                    </a:ext>
                  </a:extLst>
                </p:cNvPr>
                <p:cNvSpPr txBox="1"/>
                <p:nvPr/>
              </p:nvSpPr>
              <p:spPr bwMode="auto">
                <a:xfrm>
                  <a:off x="2357963" y="4965015"/>
                  <a:ext cx="1255153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050" b="1" kern="0" dirty="0">
                      <a:solidFill>
                        <a:srgbClr val="E40046"/>
                      </a:solidFill>
                      <a:cs typeface="Arial" panose="020B0604020202020204" pitchFamily="34" charset="0"/>
                    </a:rPr>
                    <a:t>Total</a:t>
                  </a: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40046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 (n=248)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6F78079-BBFA-4E37-A732-DA4E493589B6}"/>
                  </a:ext>
                </a:extLst>
              </p:cNvPr>
              <p:cNvGrpSpPr/>
              <p:nvPr/>
            </p:nvGrpSpPr>
            <p:grpSpPr>
              <a:xfrm>
                <a:off x="5970926" y="25390804"/>
                <a:ext cx="4485247" cy="110479"/>
                <a:chOff x="2019735" y="5341237"/>
                <a:chExt cx="8323520" cy="195814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C40D0B2-DE1D-4BCF-88ED-CEB59902583A}"/>
                    </a:ext>
                  </a:extLst>
                </p:cNvPr>
                <p:cNvSpPr txBox="1"/>
                <p:nvPr/>
              </p:nvSpPr>
              <p:spPr bwMode="auto">
                <a:xfrm>
                  <a:off x="4110550" y="5343842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1D49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24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0DFDBC17-C242-42E2-838A-D75B8448FBD8}"/>
                    </a:ext>
                  </a:extLst>
                </p:cNvPr>
                <p:cNvSpPr txBox="1"/>
                <p:nvPr/>
              </p:nvSpPr>
              <p:spPr bwMode="auto">
                <a:xfrm>
                  <a:off x="4801010" y="5343839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1D49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20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79C8763C-F152-4C74-BE35-7D4EA44A143B}"/>
                    </a:ext>
                  </a:extLst>
                </p:cNvPr>
                <p:cNvSpPr txBox="1"/>
                <p:nvPr/>
              </p:nvSpPr>
              <p:spPr bwMode="auto">
                <a:xfrm>
                  <a:off x="6146084" y="5343814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1D49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17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3D9979E8-D894-4B83-906E-0E02F3030853}"/>
                    </a:ext>
                  </a:extLst>
                </p:cNvPr>
                <p:cNvSpPr txBox="1"/>
                <p:nvPr/>
              </p:nvSpPr>
              <p:spPr bwMode="auto">
                <a:xfrm>
                  <a:off x="8875242" y="5343805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1D49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15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32610233-EA8F-47D8-B119-BB56DE244C9F}"/>
                    </a:ext>
                  </a:extLst>
                </p:cNvPr>
                <p:cNvSpPr txBox="1"/>
                <p:nvPr/>
              </p:nvSpPr>
              <p:spPr bwMode="auto">
                <a:xfrm>
                  <a:off x="10213226" y="5343815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1D49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13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0CFA3B5-1E6E-49EF-AC06-1898F9EFDD14}"/>
                    </a:ext>
                  </a:extLst>
                </p:cNvPr>
                <p:cNvSpPr txBox="1"/>
                <p:nvPr/>
              </p:nvSpPr>
              <p:spPr bwMode="auto">
                <a:xfrm>
                  <a:off x="7513981" y="5341237"/>
                  <a:ext cx="130029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1D49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18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C3320C3-99BA-4387-A372-731AAB52E973}"/>
                    </a:ext>
                  </a:extLst>
                </p:cNvPr>
                <p:cNvSpPr txBox="1"/>
                <p:nvPr/>
              </p:nvSpPr>
              <p:spPr bwMode="auto">
                <a:xfrm>
                  <a:off x="2019735" y="5343796"/>
                  <a:ext cx="1593382" cy="1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1D49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20 to &lt;50 (n=25)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E49B3008-3D8B-4319-985E-E7D19054045B}"/>
                  </a:ext>
                </a:extLst>
              </p:cNvPr>
              <p:cNvGrpSpPr/>
              <p:nvPr/>
            </p:nvGrpSpPr>
            <p:grpSpPr>
              <a:xfrm>
                <a:off x="6016394" y="25519491"/>
                <a:ext cx="4439778" cy="115302"/>
                <a:chOff x="2104113" y="5496192"/>
                <a:chExt cx="8239142" cy="204363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3323458-5445-42F4-B8E1-7727DF1408E3}"/>
                    </a:ext>
                  </a:extLst>
                </p:cNvPr>
                <p:cNvSpPr txBox="1"/>
                <p:nvPr/>
              </p:nvSpPr>
              <p:spPr bwMode="auto">
                <a:xfrm>
                  <a:off x="4110549" y="5496296"/>
                  <a:ext cx="130029" cy="193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34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FDCD8EDB-4E0E-41EE-92BD-8CF341E9C919}"/>
                    </a:ext>
                  </a:extLst>
                </p:cNvPr>
                <p:cNvSpPr txBox="1"/>
                <p:nvPr/>
              </p:nvSpPr>
              <p:spPr bwMode="auto">
                <a:xfrm>
                  <a:off x="4801012" y="5496289"/>
                  <a:ext cx="130029" cy="193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30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559A869B-B228-4E3D-B6BF-F9C056627576}"/>
                    </a:ext>
                  </a:extLst>
                </p:cNvPr>
                <p:cNvSpPr txBox="1"/>
                <p:nvPr/>
              </p:nvSpPr>
              <p:spPr bwMode="auto">
                <a:xfrm>
                  <a:off x="6093276" y="5496208"/>
                  <a:ext cx="235640" cy="193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26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42436CF8-09E4-4B88-83FA-6FC86E49AE9E}"/>
                    </a:ext>
                  </a:extLst>
                </p:cNvPr>
                <p:cNvSpPr txBox="1"/>
                <p:nvPr/>
              </p:nvSpPr>
              <p:spPr bwMode="auto">
                <a:xfrm>
                  <a:off x="8875244" y="5496254"/>
                  <a:ext cx="130029" cy="193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24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2CADAFB-B4D5-4E5E-AA43-D19ED6086A98}"/>
                    </a:ext>
                  </a:extLst>
                </p:cNvPr>
                <p:cNvSpPr txBox="1"/>
                <p:nvPr/>
              </p:nvSpPr>
              <p:spPr bwMode="auto">
                <a:xfrm>
                  <a:off x="10213226" y="5507345"/>
                  <a:ext cx="130029" cy="193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854D7FC9-58DF-460C-9B44-8AF31C6668C9}"/>
                    </a:ext>
                  </a:extLst>
                </p:cNvPr>
                <p:cNvSpPr txBox="1"/>
                <p:nvPr/>
              </p:nvSpPr>
              <p:spPr bwMode="auto">
                <a:xfrm>
                  <a:off x="7513985" y="5496192"/>
                  <a:ext cx="130029" cy="193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26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F84AF018-D214-4FAE-8A92-A0F9E5B02E57}"/>
                    </a:ext>
                  </a:extLst>
                </p:cNvPr>
                <p:cNvSpPr txBox="1"/>
                <p:nvPr/>
              </p:nvSpPr>
              <p:spPr bwMode="auto">
                <a:xfrm>
                  <a:off x="2104113" y="5496223"/>
                  <a:ext cx="1509005" cy="193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50 to &lt;100 (n=39)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F2D07AA-9DC1-496E-A01F-BBEAEA7AFE02}"/>
                  </a:ext>
                </a:extLst>
              </p:cNvPr>
              <p:cNvGrpSpPr/>
              <p:nvPr/>
            </p:nvGrpSpPr>
            <p:grpSpPr>
              <a:xfrm>
                <a:off x="5872085" y="25647334"/>
                <a:ext cx="4584087" cy="115293"/>
                <a:chOff x="1836312" y="5648604"/>
                <a:chExt cx="8506943" cy="204344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772A22F-41ED-43EA-AACE-30BCBFA1E9CE}"/>
                    </a:ext>
                  </a:extLst>
                </p:cNvPr>
                <p:cNvSpPr txBox="1"/>
                <p:nvPr/>
              </p:nvSpPr>
              <p:spPr bwMode="auto">
                <a:xfrm>
                  <a:off x="4110549" y="5648632"/>
                  <a:ext cx="130029" cy="19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2082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59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44A9213-8A20-4358-9FD9-9294B528EF41}"/>
                    </a:ext>
                  </a:extLst>
                </p:cNvPr>
                <p:cNvSpPr txBox="1"/>
                <p:nvPr/>
              </p:nvSpPr>
              <p:spPr bwMode="auto">
                <a:xfrm>
                  <a:off x="4801009" y="5648608"/>
                  <a:ext cx="130029" cy="19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2082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57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2C0DAB4-784C-4F92-AF49-561908742FF6}"/>
                    </a:ext>
                  </a:extLst>
                </p:cNvPr>
                <p:cNvSpPr txBox="1"/>
                <p:nvPr/>
              </p:nvSpPr>
              <p:spPr bwMode="auto">
                <a:xfrm>
                  <a:off x="6146083" y="5648618"/>
                  <a:ext cx="130029" cy="19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2082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52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BF72E9B2-75E5-43E6-8937-3EB679D97926}"/>
                    </a:ext>
                  </a:extLst>
                </p:cNvPr>
                <p:cNvSpPr txBox="1"/>
                <p:nvPr/>
              </p:nvSpPr>
              <p:spPr bwMode="auto">
                <a:xfrm>
                  <a:off x="8875245" y="5659724"/>
                  <a:ext cx="130029" cy="19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2082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40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9EF3577-FB4F-4D96-ADF3-5AFF55AFA44A}"/>
                    </a:ext>
                  </a:extLst>
                </p:cNvPr>
                <p:cNvSpPr txBox="1"/>
                <p:nvPr/>
              </p:nvSpPr>
              <p:spPr bwMode="auto">
                <a:xfrm>
                  <a:off x="10213226" y="5659742"/>
                  <a:ext cx="130029" cy="19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2082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32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C6D5367-2B94-47A3-B132-CDF82F915A0B}"/>
                    </a:ext>
                  </a:extLst>
                </p:cNvPr>
                <p:cNvSpPr txBox="1"/>
                <p:nvPr/>
              </p:nvSpPr>
              <p:spPr bwMode="auto">
                <a:xfrm>
                  <a:off x="7513985" y="5659742"/>
                  <a:ext cx="130029" cy="19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2082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47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F80B105-BF1F-45E6-AFA4-D1C60E6CA4FE}"/>
                    </a:ext>
                  </a:extLst>
                </p:cNvPr>
                <p:cNvSpPr txBox="1"/>
                <p:nvPr/>
              </p:nvSpPr>
              <p:spPr bwMode="auto">
                <a:xfrm>
                  <a:off x="1836312" y="5648604"/>
                  <a:ext cx="1776807" cy="193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2082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100 to &lt;200 (n=63)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1358F1F-AC84-4411-8E91-97438B1B3DAA}"/>
                  </a:ext>
                </a:extLst>
              </p:cNvPr>
              <p:cNvGrpSpPr/>
              <p:nvPr/>
            </p:nvGrpSpPr>
            <p:grpSpPr>
              <a:xfrm>
                <a:off x="6153186" y="25785878"/>
                <a:ext cx="4302986" cy="115289"/>
                <a:chOff x="2357963" y="5800978"/>
                <a:chExt cx="7985292" cy="204338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19B4A6C-961E-49F4-B834-9DB618864ABC}"/>
                    </a:ext>
                  </a:extLst>
                </p:cNvPr>
                <p:cNvSpPr txBox="1"/>
                <p:nvPr/>
              </p:nvSpPr>
              <p:spPr bwMode="auto">
                <a:xfrm>
                  <a:off x="4110545" y="5801049"/>
                  <a:ext cx="130029" cy="193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C2E7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67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74F7B27A-EC29-4424-BBA5-71B0F2ABB628}"/>
                    </a:ext>
                  </a:extLst>
                </p:cNvPr>
                <p:cNvSpPr txBox="1"/>
                <p:nvPr/>
              </p:nvSpPr>
              <p:spPr bwMode="auto">
                <a:xfrm>
                  <a:off x="4801008" y="5801025"/>
                  <a:ext cx="130029" cy="193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C2E7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63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4019F10-62C9-4341-BEF3-3B95CF2FB865}"/>
                    </a:ext>
                  </a:extLst>
                </p:cNvPr>
                <p:cNvSpPr txBox="1"/>
                <p:nvPr/>
              </p:nvSpPr>
              <p:spPr bwMode="auto">
                <a:xfrm>
                  <a:off x="6146081" y="5800978"/>
                  <a:ext cx="130029" cy="193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C2E7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64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1DAD502-11A4-49BC-94F1-F1B517B615D4}"/>
                    </a:ext>
                  </a:extLst>
                </p:cNvPr>
                <p:cNvSpPr txBox="1"/>
                <p:nvPr/>
              </p:nvSpPr>
              <p:spPr bwMode="auto">
                <a:xfrm>
                  <a:off x="8875244" y="5812075"/>
                  <a:ext cx="130029" cy="193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C2E7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53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D4F27C6-64C1-428D-86D2-8ED343B57A13}"/>
                    </a:ext>
                  </a:extLst>
                </p:cNvPr>
                <p:cNvSpPr txBox="1"/>
                <p:nvPr/>
              </p:nvSpPr>
              <p:spPr bwMode="auto">
                <a:xfrm>
                  <a:off x="10213226" y="5812108"/>
                  <a:ext cx="130029" cy="193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C2E7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45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B54443C-6BF6-488A-B692-8271D409C35A}"/>
                    </a:ext>
                  </a:extLst>
                </p:cNvPr>
                <p:cNvSpPr txBox="1"/>
                <p:nvPr/>
              </p:nvSpPr>
              <p:spPr bwMode="auto">
                <a:xfrm>
                  <a:off x="7513980" y="5812096"/>
                  <a:ext cx="130029" cy="193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C2E7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57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679D7B3-A8D9-4F03-A51D-AF1BC2DEB442}"/>
                    </a:ext>
                  </a:extLst>
                </p:cNvPr>
                <p:cNvSpPr txBox="1"/>
                <p:nvPr/>
              </p:nvSpPr>
              <p:spPr bwMode="auto">
                <a:xfrm>
                  <a:off x="2357963" y="5800988"/>
                  <a:ext cx="1255153" cy="193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54864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C2E7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≥200 (n=73)</a:t>
                  </a:r>
                </a:p>
              </p:txBody>
            </p:sp>
          </p:grp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E06B60F-4E09-4201-B67A-976E5DF74410}"/>
              </a:ext>
            </a:extLst>
          </p:cNvPr>
          <p:cNvSpPr txBox="1"/>
          <p:nvPr/>
        </p:nvSpPr>
        <p:spPr>
          <a:xfrm>
            <a:off x="800100" y="1598126"/>
            <a:ext cx="1057275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Change in CD4+ T-cell count from baseline to Week 240 by baseline CD4+ T-cell count (randomized cohort, </a:t>
            </a:r>
            <a:r>
              <a:rPr lang="en-US" sz="1600" b="1">
                <a:solidFill>
                  <a:schemeClr val="accent2"/>
                </a:solidFill>
              </a:rPr>
              <a:t>Observed analysis)</a:t>
            </a:r>
            <a:r>
              <a:rPr lang="en-US" sz="1600" b="1" baseline="30000" dirty="0">
                <a:solidFill>
                  <a:schemeClr val="accent2"/>
                </a:solidFill>
              </a:rPr>
              <a:t>1,2</a:t>
            </a:r>
          </a:p>
        </p:txBody>
      </p:sp>
      <p:sp>
        <p:nvSpPr>
          <p:cNvPr id="134" name="Text Placeholder 5">
            <a:extLst>
              <a:ext uri="{FF2B5EF4-FFF2-40B4-BE49-F238E27FC236}">
                <a16:creationId xmlns:a16="http://schemas.microsoft.com/office/drawing/2014/main" id="{86014C8E-1C56-437E-809E-44B3BDAFC4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6597878"/>
            <a:ext cx="5202687" cy="107722"/>
          </a:xfrm>
        </p:spPr>
        <p:txBody>
          <a:bodyPr/>
          <a:lstStyle/>
          <a:p>
            <a:r>
              <a:rPr lang="en-US" b="1" dirty="0"/>
              <a:t>c/mL</a:t>
            </a:r>
            <a:r>
              <a:rPr lang="en-US" dirty="0"/>
              <a:t>, copies/mL</a:t>
            </a:r>
          </a:p>
        </p:txBody>
      </p:sp>
      <p:graphicFrame>
        <p:nvGraphicFramePr>
          <p:cNvPr id="135" name="Chart 134">
            <a:extLst>
              <a:ext uri="{FF2B5EF4-FFF2-40B4-BE49-F238E27FC236}">
                <a16:creationId xmlns:a16="http://schemas.microsoft.com/office/drawing/2014/main" id="{0FE284D1-6454-4CF4-82C4-782D90906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294824"/>
              </p:ext>
            </p:extLst>
          </p:nvPr>
        </p:nvGraphicFramePr>
        <p:xfrm>
          <a:off x="2034881" y="2146597"/>
          <a:ext cx="8865147" cy="28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3742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2C22-F3E9-4584-9CD7-1AA1F55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BRIGHTE: Week 240 safety</a:t>
            </a:r>
          </a:p>
        </p:txBody>
      </p:sp>
    </p:spTree>
    <p:extLst>
      <p:ext uri="{BB962C8B-B14F-4D97-AF65-F5344CB8AC3E}">
        <p14:creationId xmlns:p14="http://schemas.microsoft.com/office/powerpoint/2010/main" val="3858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42967" y="6510704"/>
            <a:ext cx="249033" cy="246221"/>
          </a:xfrm>
        </p:spPr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US" dirty="0"/>
              <a:t>Safety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44BFF-CE9B-4181-8405-4EA1B0FBD9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2541" y="6582489"/>
            <a:ext cx="5523847" cy="123111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824412-5BD1-43B2-A9B4-7EDBE5987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71705"/>
              </p:ext>
            </p:extLst>
          </p:nvPr>
        </p:nvGraphicFramePr>
        <p:xfrm>
          <a:off x="803275" y="2001839"/>
          <a:ext cx="10933111" cy="4080749"/>
        </p:xfrm>
        <a:graphic>
          <a:graphicData uri="http://schemas.openxmlformats.org/drawingml/2006/table">
            <a:tbl>
              <a:tblPr firstRow="1" bandRow="1"/>
              <a:tblGrid>
                <a:gridCol w="2955925">
                  <a:extLst>
                    <a:ext uri="{9D8B030D-6E8A-4147-A177-3AD203B41FA5}">
                      <a16:colId xmlns:a16="http://schemas.microsoft.com/office/drawing/2014/main" val="3366176513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89109656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410794623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3731339282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1339477170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133081702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2751176950"/>
                    </a:ext>
                  </a:extLst>
                </a:gridCol>
              </a:tblGrid>
              <a:tr h="5929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Parameter, n (%)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Randomized Cohort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(N=272)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Non-randomized Cohort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(N=99)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Total </a:t>
                      </a:r>
                      <a:b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(N=371)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01974"/>
                  </a:ext>
                </a:extLst>
              </a:tr>
              <a:tr h="348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551183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249 (92)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259 (95)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98 (99)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98 (99)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347 (94)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357 (96)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47748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Grade 2–4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216 (79)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242 (89)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87 (88)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94 (95)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303 (82)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336 (91)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3067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Drug-related Grade 2–4 AEs</a:t>
                      </a:r>
                      <a:endParaRPr lang="en-US" sz="1400" b="1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57 (21)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65 (24)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22 (22)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23 (23)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79 (21)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88 (24)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16432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Grade 3–4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78 (29)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110 (40)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49 (49)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60 (61)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127 (34)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170 (46)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97133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SAE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92 (34)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122 (45)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48 (48)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55 (56)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140 (38)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177 (48)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640216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Drug-related SAEs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10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13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87869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Any AE leading to discontinuation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14 (5)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 (6)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(12)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13 (13)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26 (7)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30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23639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Any CDC class C event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23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25 (9)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15 (15)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19 (19)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38 (10)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44 (12)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4100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Deaths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15 (6)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 (17)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20 (20)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29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35 (9)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68317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17D7931-051D-4629-B6A7-A35AE73EE372}"/>
              </a:ext>
            </a:extLst>
          </p:cNvPr>
          <p:cNvSpPr txBox="1"/>
          <p:nvPr/>
        </p:nvSpPr>
        <p:spPr>
          <a:xfrm>
            <a:off x="800100" y="1598126"/>
            <a:ext cx="913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Cumulative summary of safety from the BRIGHTE study</a:t>
            </a:r>
            <a:r>
              <a:rPr lang="en-US" b="1" baseline="30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8D195B-4ECF-4632-BF7C-A92A4F13E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AE</a:t>
            </a:r>
            <a:r>
              <a:rPr lang="en-US" dirty="0"/>
              <a:t>, adverse event; </a:t>
            </a:r>
            <a:r>
              <a:rPr lang="en-US" b="1" dirty="0"/>
              <a:t>CDC</a:t>
            </a:r>
            <a:r>
              <a:rPr lang="en-US" dirty="0"/>
              <a:t>, Centers for Disease Control and Prevention; </a:t>
            </a:r>
            <a:r>
              <a:rPr lang="en-US" b="1" dirty="0"/>
              <a:t>SAE</a:t>
            </a:r>
            <a:r>
              <a:rPr lang="en-US" dirty="0"/>
              <a:t>, serious adverse event</a:t>
            </a:r>
          </a:p>
        </p:txBody>
      </p:sp>
    </p:spTree>
    <p:extLst>
      <p:ext uri="{BB962C8B-B14F-4D97-AF65-F5344CB8AC3E}">
        <p14:creationId xmlns:p14="http://schemas.microsoft.com/office/powerpoint/2010/main" val="279702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384B15-F9C0-4A93-9CDE-A73A9861B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17372"/>
              </p:ext>
            </p:extLst>
          </p:nvPr>
        </p:nvGraphicFramePr>
        <p:xfrm>
          <a:off x="803275" y="2001839"/>
          <a:ext cx="10933111" cy="4080749"/>
        </p:xfrm>
        <a:graphic>
          <a:graphicData uri="http://schemas.openxmlformats.org/drawingml/2006/table">
            <a:tbl>
              <a:tblPr firstRow="1" bandRow="1"/>
              <a:tblGrid>
                <a:gridCol w="2955925">
                  <a:extLst>
                    <a:ext uri="{9D8B030D-6E8A-4147-A177-3AD203B41FA5}">
                      <a16:colId xmlns:a16="http://schemas.microsoft.com/office/drawing/2014/main" val="3366176513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89109656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410794623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3731339282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1339477170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133081702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2751176950"/>
                    </a:ext>
                  </a:extLst>
                </a:gridCol>
              </a:tblGrid>
              <a:tr h="5929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Parameter, n (%)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Randomized Cohort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(N=272)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Non-randomized Cohort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(N=99)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Total </a:t>
                      </a:r>
                      <a:b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(N=371)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01974"/>
                  </a:ext>
                </a:extLst>
              </a:tr>
              <a:tr h="348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551183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249 (92)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259 (95)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98 (99)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98 (99)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347 (94)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357 (96)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47748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Grade 2–4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216 (79)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242 (89)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87 (88)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94 (95)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303 (82)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336 (91)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3067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Drug-related Grade 2–4 AEs</a:t>
                      </a:r>
                      <a:endParaRPr lang="en-US" sz="1400" b="1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57 (21)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65 (24)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22 (22)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23 (23)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79 (21)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88 (24)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16432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Grade 3–4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78 (29)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110 (40)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49 (49)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60 (61)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127 (34)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170 (46)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97133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SAE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92 (34)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122 (45)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48 (48)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55 (56)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140 (38)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177 (48)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640216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Drug-related SAEs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10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13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87869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Any AE leading to discontinuation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14 (5)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 (6)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(12)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13 (13)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26 (7)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30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23639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Any CDC class C event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23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25 (9)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15 (15)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19 (19)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38 (10)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44 (12)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4100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Deaths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15 (6)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 (17)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20 (20)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29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35 (9)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68317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42967" y="6510704"/>
            <a:ext cx="249033" cy="246221"/>
          </a:xfrm>
        </p:spPr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US" dirty="0"/>
              <a:t>Safety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44BFF-CE9B-4181-8405-4EA1B0FBD9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2541" y="6582489"/>
            <a:ext cx="5523847" cy="123111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85669-117A-4A08-AC86-A4F11B6D14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D7931-051D-4629-B6A7-A35AE73EE372}"/>
              </a:ext>
            </a:extLst>
          </p:cNvPr>
          <p:cNvSpPr txBox="1"/>
          <p:nvPr/>
        </p:nvSpPr>
        <p:spPr>
          <a:xfrm>
            <a:off x="800100" y="1598126"/>
            <a:ext cx="913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Cumulative summary of safety from the BRIGHTE study</a:t>
            </a:r>
            <a:r>
              <a:rPr lang="en-US" b="1" baseline="30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5ECE2C-EB8F-467C-988E-14BC6C5BB9D8}"/>
              </a:ext>
            </a:extLst>
          </p:cNvPr>
          <p:cNvSpPr/>
          <p:nvPr/>
        </p:nvSpPr>
        <p:spPr>
          <a:xfrm>
            <a:off x="800100" y="2961805"/>
            <a:ext cx="10933113" cy="20626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F5AEBF6-1769-4FCF-B262-730DED9DAB3B}"/>
              </a:ext>
            </a:extLst>
          </p:cNvPr>
          <p:cNvSpPr txBox="1">
            <a:spLocks/>
          </p:cNvSpPr>
          <p:nvPr/>
        </p:nvSpPr>
        <p:spPr>
          <a:xfrm>
            <a:off x="8059213" y="3867686"/>
            <a:ext cx="3190240" cy="10233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/>
            <a:endParaRPr lang="en-US" sz="200" b="1" dirty="0"/>
          </a:p>
          <a:p>
            <a:pPr marL="266700"/>
            <a:r>
              <a:rPr lang="en-GB" sz="1600" dirty="0"/>
              <a:t>The most common AEs leading to discontinuation were related to infections (n=12; 3%)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A90E5-5C0A-43E1-9C5B-68DDE329DAB6}"/>
              </a:ext>
            </a:extLst>
          </p:cNvPr>
          <p:cNvSpPr/>
          <p:nvPr/>
        </p:nvSpPr>
        <p:spPr>
          <a:xfrm>
            <a:off x="803134" y="5382791"/>
            <a:ext cx="10933113" cy="6941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8C0C52-8B3F-4A3F-B3AC-45FDD5B2EA64}"/>
              </a:ext>
            </a:extLst>
          </p:cNvPr>
          <p:cNvSpPr/>
          <p:nvPr/>
        </p:nvSpPr>
        <p:spPr>
          <a:xfrm>
            <a:off x="10408444" y="5024473"/>
            <a:ext cx="1336310" cy="3583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172031-1335-44F6-844A-C6325232CB42}"/>
              </a:ext>
            </a:extLst>
          </p:cNvPr>
          <p:cNvCxnSpPr/>
          <p:nvPr/>
        </p:nvCxnSpPr>
        <p:spPr>
          <a:xfrm>
            <a:off x="10934700" y="4889815"/>
            <a:ext cx="85725" cy="130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1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2029459-2436-4947-9ACA-55E74AF64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17372"/>
              </p:ext>
            </p:extLst>
          </p:nvPr>
        </p:nvGraphicFramePr>
        <p:xfrm>
          <a:off x="803275" y="2001839"/>
          <a:ext cx="10933111" cy="4080749"/>
        </p:xfrm>
        <a:graphic>
          <a:graphicData uri="http://schemas.openxmlformats.org/drawingml/2006/table">
            <a:tbl>
              <a:tblPr firstRow="1" bandRow="1"/>
              <a:tblGrid>
                <a:gridCol w="2955925">
                  <a:extLst>
                    <a:ext uri="{9D8B030D-6E8A-4147-A177-3AD203B41FA5}">
                      <a16:colId xmlns:a16="http://schemas.microsoft.com/office/drawing/2014/main" val="3366176513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89109656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410794623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3731339282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1339477170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1330817026"/>
                    </a:ext>
                  </a:extLst>
                </a:gridCol>
                <a:gridCol w="1329531">
                  <a:extLst>
                    <a:ext uri="{9D8B030D-6E8A-4147-A177-3AD203B41FA5}">
                      <a16:colId xmlns:a16="http://schemas.microsoft.com/office/drawing/2014/main" val="2751176950"/>
                    </a:ext>
                  </a:extLst>
                </a:gridCol>
              </a:tblGrid>
              <a:tr h="5929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Parameter, n (%)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Randomized Cohort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(N=272)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Non-randomized Cohort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(N=99)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Total </a:t>
                      </a:r>
                      <a:b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(N=371)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01974"/>
                  </a:ext>
                </a:extLst>
              </a:tr>
              <a:tr h="348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Week 96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Week 240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551183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249 (92)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259 (95)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98 (99)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98 (99)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347 (94)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357 (96)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47748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Grade 2–4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216 (79)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242 (89)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87 (88)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94 (95)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303 (82)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336 (91)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3067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Drug-related Grade 2–4 AEs</a:t>
                      </a:r>
                      <a:endParaRPr lang="en-US" sz="1400" b="1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57 (21)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65 (24)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22 (22)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23 (23)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79 (21)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88 (24)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16432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Grade 3–4 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78 (29)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110 (40)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49 (49)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60 (61)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127 (34)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170 (46)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97133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Any SAE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92 (34)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122 (45)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48 (48)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55 (56)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140 (38)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177 (48)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640216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Drug-related SAEs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9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10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13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87869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Any AE leading to discontinuation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14 (5)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 (6)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(12)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13 (13)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26 (7)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30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23639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9144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Any CDC class C event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23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25 (9)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15 (15)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19 (19)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38 (10)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44 (12)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4100"/>
                  </a:ext>
                </a:extLst>
              </a:tr>
              <a:tr h="34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Deaths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12 (4)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15 (6)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17 (17)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20 (20)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29 (8)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35 (9)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68317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42967" y="6510704"/>
            <a:ext cx="249033" cy="246221"/>
          </a:xfrm>
        </p:spPr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US" dirty="0"/>
              <a:t>Safety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44BFF-CE9B-4181-8405-4EA1B0FBD9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2541" y="6582489"/>
            <a:ext cx="5523847" cy="123111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85669-117A-4A08-AC86-A4F11B6D14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/>
              <a:t>IRIS</a:t>
            </a:r>
            <a:r>
              <a:rPr lang="fr-FR" dirty="0"/>
              <a:t>, immune reconstitution </a:t>
            </a:r>
            <a:r>
              <a:rPr lang="fr-FR" dirty="0" err="1"/>
              <a:t>inflammatory</a:t>
            </a:r>
            <a:r>
              <a:rPr lang="fr-FR" dirty="0"/>
              <a:t> syndrome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D7931-051D-4629-B6A7-A35AE73EE372}"/>
              </a:ext>
            </a:extLst>
          </p:cNvPr>
          <p:cNvSpPr txBox="1"/>
          <p:nvPr/>
        </p:nvSpPr>
        <p:spPr>
          <a:xfrm>
            <a:off x="800100" y="1598126"/>
            <a:ext cx="913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Cumulative summary of safety from the BRIGHTE study</a:t>
            </a:r>
            <a:r>
              <a:rPr lang="en-US" b="1" baseline="30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29F589-6DA5-4D9B-B26E-5843E6C0FC78}"/>
              </a:ext>
            </a:extLst>
          </p:cNvPr>
          <p:cNvSpPr/>
          <p:nvPr/>
        </p:nvSpPr>
        <p:spPr>
          <a:xfrm>
            <a:off x="800100" y="2961805"/>
            <a:ext cx="10933113" cy="3081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992B67-8605-4729-A557-0EC68FFEA028}"/>
              </a:ext>
            </a:extLst>
          </p:cNvPr>
          <p:cNvSpPr/>
          <p:nvPr/>
        </p:nvSpPr>
        <p:spPr>
          <a:xfrm>
            <a:off x="811640" y="3639716"/>
            <a:ext cx="10933113" cy="24428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BEAA03-54EC-430E-9798-7B60205862A5}"/>
              </a:ext>
            </a:extLst>
          </p:cNvPr>
          <p:cNvSpPr txBox="1">
            <a:spLocks/>
          </p:cNvSpPr>
          <p:nvPr/>
        </p:nvSpPr>
        <p:spPr>
          <a:xfrm>
            <a:off x="1153794" y="3767417"/>
            <a:ext cx="7447281" cy="195438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/>
            <a:endParaRPr lang="en-US" sz="200" b="1" dirty="0"/>
          </a:p>
          <a:p>
            <a:pPr marL="266700"/>
            <a:r>
              <a:rPr lang="en-US" sz="1600" dirty="0"/>
              <a:t>Drug-related Grade 2–4 AEs occurring in ≥2% of participants were:</a:t>
            </a:r>
          </a:p>
          <a:p>
            <a:pPr marL="914400" indent="-285750">
              <a:buFont typeface="Arial" panose="020B0604020202020204" pitchFamily="34" charset="0"/>
              <a:buChar char="/"/>
            </a:pPr>
            <a:r>
              <a:rPr lang="en-US" sz="1600" dirty="0"/>
              <a:t>nausea (n=17)</a:t>
            </a:r>
          </a:p>
          <a:p>
            <a:pPr marL="914400" indent="-285750">
              <a:buFont typeface="Arial" panose="020B0604020202020204" pitchFamily="34" charset="0"/>
              <a:buChar char="/"/>
            </a:pPr>
            <a:r>
              <a:rPr lang="en-US" sz="1600" dirty="0"/>
              <a:t>diarrhea (n=8)</a:t>
            </a:r>
          </a:p>
          <a:p>
            <a:pPr marL="914400" indent="-285750">
              <a:buFont typeface="Arial" panose="020B0604020202020204" pitchFamily="34" charset="0"/>
              <a:buChar char="/"/>
            </a:pPr>
            <a:r>
              <a:rPr lang="en-US" sz="1600" dirty="0"/>
              <a:t>headache (n=7)</a:t>
            </a:r>
          </a:p>
          <a:p>
            <a:pPr marL="914400" indent="-285750">
              <a:buFont typeface="Arial" panose="020B0604020202020204" pitchFamily="34" charset="0"/>
              <a:buChar char="/"/>
            </a:pPr>
            <a:r>
              <a:rPr lang="en-US" sz="1600" dirty="0"/>
              <a:t>and IRIS (n=7) </a:t>
            </a:r>
          </a:p>
          <a:p>
            <a:pPr marL="266700"/>
            <a:r>
              <a:rPr lang="en-US" sz="1600" dirty="0"/>
              <a:t>All except 3 cases of nausea were reported before the Week 96 data cut-off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274AA-A507-41FA-8B78-9DF2503453A6}"/>
              </a:ext>
            </a:extLst>
          </p:cNvPr>
          <p:cNvSpPr/>
          <p:nvPr/>
        </p:nvSpPr>
        <p:spPr>
          <a:xfrm>
            <a:off x="800100" y="3281398"/>
            <a:ext cx="10933113" cy="3583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AB62A1-40F1-4CDA-B4C6-0BCFB83D2BBE}"/>
              </a:ext>
            </a:extLst>
          </p:cNvPr>
          <p:cNvCxnSpPr/>
          <p:nvPr/>
        </p:nvCxnSpPr>
        <p:spPr>
          <a:xfrm>
            <a:off x="1562100" y="3639716"/>
            <a:ext cx="85725" cy="130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55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2C22-F3E9-4584-9CD7-1AA1F55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6981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D97EEA-32F3-49E4-B443-30ECFF9EDE5E}"/>
              </a:ext>
            </a:extLst>
          </p:cNvPr>
          <p:cNvSpPr/>
          <p:nvPr/>
        </p:nvSpPr>
        <p:spPr>
          <a:xfrm>
            <a:off x="1200150" y="3634456"/>
            <a:ext cx="10130329" cy="9144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accent2"/>
                </a:solidFill>
              </a:rPr>
              <a:t>	Durable virologic suppression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3A77E3-EA78-4E1C-9CA2-4F4CAB2A3C5A}"/>
              </a:ext>
            </a:extLst>
          </p:cNvPr>
          <p:cNvSpPr/>
          <p:nvPr/>
        </p:nvSpPr>
        <p:spPr>
          <a:xfrm>
            <a:off x="1200149" y="4845704"/>
            <a:ext cx="10130329" cy="9144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/>
                </a:solidFill>
              </a:rPr>
              <a:t>	Clinically meaningful improvements in CD4+ T-cell counts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7499272-F41C-4C5A-A6C3-437E398D3630}"/>
              </a:ext>
            </a:extLst>
          </p:cNvPr>
          <p:cNvSpPr/>
          <p:nvPr/>
        </p:nvSpPr>
        <p:spPr>
          <a:xfrm>
            <a:off x="858784" y="3634456"/>
            <a:ext cx="914402" cy="914402"/>
          </a:xfrm>
          <a:prstGeom prst="flowChartConnector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E0EEEEF-65D0-4955-89B4-F1A32D2D0B65}"/>
              </a:ext>
            </a:extLst>
          </p:cNvPr>
          <p:cNvSpPr/>
          <p:nvPr/>
        </p:nvSpPr>
        <p:spPr>
          <a:xfrm>
            <a:off x="858784" y="4845704"/>
            <a:ext cx="914402" cy="914402"/>
          </a:xfrm>
          <a:prstGeom prst="flowChartConnector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AFC5B63-FFCD-44F9-944A-6485A1144BA7}"/>
              </a:ext>
            </a:extLst>
          </p:cNvPr>
          <p:cNvSpPr/>
          <p:nvPr/>
        </p:nvSpPr>
        <p:spPr>
          <a:xfrm>
            <a:off x="813435" y="1959219"/>
            <a:ext cx="10933200" cy="1310054"/>
          </a:xfrm>
          <a:prstGeom prst="parallelogram">
            <a:avLst>
              <a:gd name="adj" fmla="val 34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~5 years of treatment with FTR-based regimens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in HTE participants with MDR HIV-1 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5194109-9C24-4F54-A9AC-23FA8BAE76AE}"/>
              </a:ext>
            </a:extLst>
          </p:cNvPr>
          <p:cNvSpPr/>
          <p:nvPr/>
        </p:nvSpPr>
        <p:spPr>
          <a:xfrm>
            <a:off x="861521" y="3637238"/>
            <a:ext cx="914402" cy="914402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E55D3F3-0B36-4DF7-BB30-475F761F93B3}"/>
              </a:ext>
            </a:extLst>
          </p:cNvPr>
          <p:cNvSpPr/>
          <p:nvPr/>
        </p:nvSpPr>
        <p:spPr>
          <a:xfrm>
            <a:off x="861521" y="4848486"/>
            <a:ext cx="914402" cy="914402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49C7F-A713-40B4-BD54-B43E97397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3D40E4-8499-44F1-863E-3492F10E84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4981303"/>
            <a:ext cx="10933113" cy="123376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Prescribing information can be found at the end of the module</a:t>
            </a:r>
          </a:p>
          <a:p>
            <a:pPr marL="0" indent="0">
              <a:buNone/>
            </a:pPr>
            <a:r>
              <a:rPr lang="en-US" sz="1600" dirty="0"/>
              <a:t>Link to AE reporting can be accessed in your viewing platform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ADCC66-74A2-48EC-9F72-933CB7D1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 reporting and prescribing information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C660B3-67E0-4E72-9C39-B908ECB6B211}"/>
              </a:ext>
            </a:extLst>
          </p:cNvPr>
          <p:cNvSpPr/>
          <p:nvPr/>
        </p:nvSpPr>
        <p:spPr>
          <a:xfrm>
            <a:off x="803275" y="2413338"/>
            <a:ext cx="9895612" cy="2031325"/>
          </a:xfrm>
          <a:prstGeom prst="roundRect">
            <a:avLst>
              <a:gd name="adj" fmla="val 15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t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ViiV Healthcare is an independent HIV company, committed to delivering innovative new options for the care and treatment of people living with HIV/AIDS. It is vital for us to continuously monitor the safety of our products and medicine. 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>
                <a:solidFill>
                  <a:schemeClr val="accent2"/>
                </a:solidFill>
              </a:rPr>
              <a:t>Adverse events should be reported. Reporting forms and information can be found at </a:t>
            </a:r>
            <a:r>
              <a:rPr lang="en-US" sz="1200" b="1" dirty="0">
                <a:solidFill>
                  <a:schemeClr val="accent2"/>
                </a:solidFill>
              </a:rPr>
              <a:t>https://yellowcard.mhra.gov.uk/</a:t>
            </a:r>
            <a:r>
              <a:rPr lang="en-US" sz="1200" dirty="0">
                <a:solidFill>
                  <a:schemeClr val="accent2"/>
                </a:solidFill>
              </a:rPr>
              <a:t>. Adverse events should also be reported to ViiV Healthcare.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>
                <a:solidFill>
                  <a:schemeClr val="accent2"/>
                </a:solidFill>
              </a:rPr>
              <a:t>To report a suspected side effect to ViiV Healthcare, please use our online reporting form hosted on </a:t>
            </a:r>
            <a:r>
              <a:rPr lang="en-US" sz="1200" b="1" dirty="0">
                <a:solidFill>
                  <a:schemeClr val="accent2"/>
                </a:solidFill>
              </a:rPr>
              <a:t>www.gsk.com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>
                <a:solidFill>
                  <a:schemeClr val="accent2"/>
                </a:solidFill>
              </a:rPr>
              <a:t>For local contact details, please select your home market in the drop-down list on the form.</a:t>
            </a:r>
          </a:p>
        </p:txBody>
      </p:sp>
    </p:spTree>
    <p:extLst>
      <p:ext uri="{BB962C8B-B14F-4D97-AF65-F5344CB8AC3E}">
        <p14:creationId xmlns:p14="http://schemas.microsoft.com/office/powerpoint/2010/main" val="1179549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93E0F2-E361-4EA4-AE98-F4C4956C7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52DCD9-8769-4ED5-B8CC-B00FC588BA8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E251D-95F2-154B-8E54-A54879EA54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592263"/>
            <a:ext cx="5152908" cy="4622800"/>
          </a:xfrm>
        </p:spPr>
        <p:txBody>
          <a:bodyPr/>
          <a:lstStyle/>
          <a:p>
            <a:pPr marL="0" indent="0">
              <a:buNone/>
            </a:pPr>
            <a:r>
              <a:rPr lang="en-US" sz="1150" b="1" dirty="0"/>
              <a:t>Rukobia     fostemsavir 600 mg prolonged release tablets</a:t>
            </a:r>
            <a:br>
              <a:rPr lang="en-US" sz="1150" b="1" dirty="0"/>
            </a:br>
            <a:r>
              <a:rPr lang="en-US" sz="1150" dirty="0"/>
              <a:t>See Summary of Product Characteristics (SmPC) before prescribing</a:t>
            </a:r>
          </a:p>
          <a:p>
            <a:pPr marL="0" indent="0">
              <a:buNone/>
            </a:pPr>
            <a:r>
              <a:rPr lang="en-US" sz="1150" b="1" dirty="0"/>
              <a:t>Indications: </a:t>
            </a:r>
            <a:r>
              <a:rPr lang="en-US" sz="1150" dirty="0"/>
              <a:t>Adults with multidrug resistant HIV-1 infection (in combination with other antiretroviral medications) for whom it is otherwise not possible to construct a suppressive antiviral regimen. </a:t>
            </a:r>
            <a:br>
              <a:rPr lang="en-US" sz="1150" dirty="0"/>
            </a:br>
            <a:r>
              <a:rPr lang="en-US" sz="1150" b="1" dirty="0"/>
              <a:t>Dosing: </a:t>
            </a:r>
            <a:r>
              <a:rPr lang="en-US" sz="1150" dirty="0"/>
              <a:t>Adults (over 18 years): 600 mg twice daily, with or without food, swallowed whole with water – do not crush, chew or split the tablets. Elderly: No dosage adjustment required. (Limited data in 65+ </a:t>
            </a:r>
            <a:r>
              <a:rPr lang="en-US" sz="1150" dirty="0" err="1"/>
              <a:t>yrs</a:t>
            </a:r>
            <a:r>
              <a:rPr lang="en-US" sz="1150" dirty="0"/>
              <a:t>). No dosage adjustment required in renal or hepatic impairment. </a:t>
            </a:r>
            <a:br>
              <a:rPr lang="en-US" sz="1150" dirty="0"/>
            </a:br>
            <a:r>
              <a:rPr lang="en-GB" sz="1150" b="1" dirty="0"/>
              <a:t>Contraindications: </a:t>
            </a:r>
            <a:r>
              <a:rPr lang="en-GB" sz="1150" dirty="0"/>
              <a:t>Hypersensitivity to any ingredient. Coadministration with strong CYP3A inducers including, but not limited to: carbamazepine, phenytoin, mitotane, enzalutamide, rifampicin and St John’s Wort. </a:t>
            </a:r>
            <a:br>
              <a:rPr lang="en-GB" sz="1150" dirty="0"/>
            </a:br>
            <a:r>
              <a:rPr lang="en-US" sz="1150" b="1" dirty="0"/>
              <a:t>Special warnings and precautions:</a:t>
            </a:r>
            <a:r>
              <a:rPr lang="en-US" sz="1150" dirty="0"/>
              <a:t> See SmPC for full details. Rukobia is not recommended for treatment of infections due to HIV-1 Group M subtype CRF01_AE strains. Risks of immune reconstitution inflammatory syndrome, opportunistic infections, osteonecrosis. Use with caution in patients with a history of QT interval prolongation, when co-administered with a medicine with a known risk of Torsade de Pointes (e.g. amiodarone, disopyramide, </a:t>
            </a:r>
            <a:r>
              <a:rPr lang="en-US" sz="1150" dirty="0" err="1"/>
              <a:t>ibutilide</a:t>
            </a:r>
            <a:r>
              <a:rPr lang="en-US" sz="1150" dirty="0"/>
              <a:t>, procainamide, quinidine, or sotalol) or in patients with relevant </a:t>
            </a:r>
            <a:br>
              <a:rPr lang="en-US" sz="1150" dirty="0"/>
            </a:br>
            <a:r>
              <a:rPr lang="en-US" sz="1150" dirty="0"/>
              <a:t>pre-existing cardiac disease. Elderly patients may be more susceptible to drug-induced QT interval prolongation. Monitor LFTs in hepatitis B and/or C co-infection. Co-administration with elbasvir/grazoprevir is not recommended. Use with caution when co-administered with statins that are substrates for OATP1B1/3 or BCRP, and consider dose modifications. </a:t>
            </a:r>
            <a:endParaRPr lang="en-GB" sz="11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AD09C-A699-4FC6-B5BB-146C583F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GB" b="1" dirty="0"/>
              <a:t>UKOBIA  prescribing information 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5E665C-D4F6-46A9-AC7E-0B5FAE92BEB7}"/>
              </a:ext>
            </a:extLst>
          </p:cNvPr>
          <p:cNvSpPr txBox="1">
            <a:spLocks/>
          </p:cNvSpPr>
          <p:nvPr/>
        </p:nvSpPr>
        <p:spPr>
          <a:xfrm>
            <a:off x="6172235" y="1592263"/>
            <a:ext cx="5152908" cy="4622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50" dirty="0"/>
              <a:t>Doses of co-administered </a:t>
            </a:r>
            <a:r>
              <a:rPr lang="en-US" sz="1150" dirty="0" err="1"/>
              <a:t>oestrogen</a:t>
            </a:r>
            <a:r>
              <a:rPr lang="en-US" sz="1150" dirty="0"/>
              <a:t>-based therapies should not exceed 30 μg/day of ethinyl </a:t>
            </a:r>
            <a:r>
              <a:rPr lang="en-US" sz="1150" dirty="0" err="1"/>
              <a:t>oestradiol</a:t>
            </a:r>
            <a:r>
              <a:rPr lang="en-US" sz="1150" dirty="0"/>
              <a:t>. Caution is advised particularly in patients with additional risk factors for thromboembolic events. The recommended dose of co-administered tenofovir alafenamide (TAF) is 10mg. </a:t>
            </a:r>
            <a:br>
              <a:rPr lang="en-US" sz="1150" dirty="0"/>
            </a:br>
            <a:r>
              <a:rPr lang="en-US" sz="1150" b="1" dirty="0"/>
              <a:t>Pregnancy/lactation: </a:t>
            </a:r>
            <a:r>
              <a:rPr lang="en-US" sz="1150" dirty="0"/>
              <a:t>Avoid use of Rukobia during pregnancy as data are limited. Do not breast-feed. </a:t>
            </a:r>
            <a:br>
              <a:rPr lang="en-US" sz="1150" dirty="0"/>
            </a:br>
            <a:r>
              <a:rPr lang="en-US" sz="1150" b="1" dirty="0"/>
              <a:t>Side effects: </a:t>
            </a:r>
            <a:r>
              <a:rPr lang="en-US" sz="1150" dirty="0"/>
              <a:t>See SmPC for full details. </a:t>
            </a:r>
            <a:r>
              <a:rPr lang="en-US" sz="1150" dirty="0" err="1"/>
              <a:t>Diarrhoea</a:t>
            </a:r>
            <a:r>
              <a:rPr lang="en-US" sz="1150" dirty="0"/>
              <a:t>, headache, nausea, rash, abdominal pain, vomiting, immune reconstitution inflammatory syndrome, insomnia, dizziness, somnolence, dysgeusia, QT prolongation, dyspepsia, flatulence, pruritus, myalgia, fatigue, and increases in transaminases, creatinine and CPK.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50" dirty="0"/>
              <a:t>Trademarks are owned by or licensed to the ViiV Healthcare group of companies.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50" dirty="0"/>
              <a:t>SmPC: </a:t>
            </a:r>
            <a:r>
              <a:rPr lang="en-US" sz="1150" dirty="0">
                <a:hlinkClick r:id="rId3"/>
              </a:rPr>
              <a:t>https://www.ema.europa.eu/en/medicines/human/EPAR/rukobia</a:t>
            </a:r>
            <a:endParaRPr lang="en-US" sz="1150" dirty="0"/>
          </a:p>
          <a:p>
            <a:pPr marL="0" indent="0">
              <a:buNone/>
            </a:pPr>
            <a:r>
              <a:rPr lang="en-GB" sz="1150" b="1" dirty="0"/>
              <a:t>Prescribing information for ViiV Healthcare products is available here: </a:t>
            </a:r>
            <a:r>
              <a:rPr lang="en-GB" sz="1150" b="1" dirty="0">
                <a:hlinkClick r:id="rId4"/>
              </a:rPr>
              <a:t>https://viivhealthcare.com/en-us/our-medicines/</a:t>
            </a:r>
            <a:br>
              <a:rPr lang="en-GB" sz="1150" b="1" dirty="0"/>
            </a:br>
            <a:r>
              <a:rPr lang="en-GB" sz="1150" b="1" dirty="0"/>
              <a:t>or via your ViiV Healthcare contact</a:t>
            </a:r>
          </a:p>
          <a:p>
            <a:pPr marL="0" indent="0">
              <a:buNone/>
            </a:pPr>
            <a:r>
              <a:rPr lang="en-GB" sz="1150" dirty="0">
                <a:solidFill>
                  <a:schemeClr val="accent2"/>
                </a:solidFill>
                <a:cs typeface="Arial" panose="020B0604020202020204" pitchFamily="34" charset="0"/>
              </a:rPr>
              <a:t>Adverse events should be reported. For the UK, reporting forms and information can be found at </a:t>
            </a:r>
            <a:r>
              <a:rPr lang="en-GB" sz="1150" i="1" dirty="0">
                <a:solidFill>
                  <a:schemeClr val="accent2"/>
                </a:solidFill>
                <a:cs typeface="Arial" panose="020B0604020202020204" pitchFamily="34" charset="0"/>
              </a:rPr>
              <a:t>www.mhra.gov.uk/yellowcard </a:t>
            </a:r>
            <a:r>
              <a:rPr lang="en-GB" sz="1150" dirty="0">
                <a:solidFill>
                  <a:schemeClr val="accent2"/>
                </a:solidFill>
                <a:cs typeface="Arial" panose="020B0604020202020204" pitchFamily="34" charset="0"/>
              </a:rPr>
              <a:t>or search for </a:t>
            </a:r>
            <a:r>
              <a:rPr lang="en-GB" sz="1150" b="1" dirty="0">
                <a:solidFill>
                  <a:schemeClr val="accent2"/>
                </a:solidFill>
                <a:cs typeface="Arial" panose="020B0604020202020204" pitchFamily="34" charset="0"/>
              </a:rPr>
              <a:t>MHRA </a:t>
            </a:r>
            <a:r>
              <a:rPr lang="en-GB" sz="1150" b="1" dirty="0" err="1">
                <a:solidFill>
                  <a:schemeClr val="accent2"/>
                </a:solidFill>
                <a:cs typeface="Arial" panose="020B0604020202020204" pitchFamily="34" charset="0"/>
              </a:rPr>
              <a:t>Yellowcard</a:t>
            </a:r>
            <a:r>
              <a:rPr lang="en-GB" sz="115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GB" sz="1150" dirty="0">
                <a:solidFill>
                  <a:schemeClr val="accent2"/>
                </a:solidFill>
                <a:cs typeface="Arial" panose="020B0604020202020204" pitchFamily="34" charset="0"/>
              </a:rPr>
              <a:t>in the </a:t>
            </a:r>
            <a:r>
              <a:rPr lang="en-GB" sz="1150" b="1" dirty="0">
                <a:solidFill>
                  <a:schemeClr val="accent2"/>
                </a:solidFill>
                <a:cs typeface="Arial" panose="020B0604020202020204" pitchFamily="34" charset="0"/>
              </a:rPr>
              <a:t>Google Play </a:t>
            </a:r>
            <a:r>
              <a:rPr lang="en-GB" sz="1150" dirty="0">
                <a:solidFill>
                  <a:schemeClr val="accent2"/>
                </a:solidFill>
                <a:cs typeface="Arial" panose="020B0604020202020204" pitchFamily="34" charset="0"/>
              </a:rPr>
              <a:t>or </a:t>
            </a:r>
            <a:r>
              <a:rPr lang="en-GB" sz="1150" b="1" dirty="0">
                <a:solidFill>
                  <a:schemeClr val="accent2"/>
                </a:solidFill>
                <a:cs typeface="Arial" panose="020B0604020202020204" pitchFamily="34" charset="0"/>
              </a:rPr>
              <a:t>Apple App store</a:t>
            </a:r>
            <a:r>
              <a:rPr lang="en-GB" sz="1150" dirty="0">
                <a:solidFill>
                  <a:schemeClr val="accent2"/>
                </a:solidFill>
                <a:cs typeface="Arial" panose="020B0604020202020204" pitchFamily="34" charset="0"/>
              </a:rPr>
              <a:t>. Adverse events should also be reported to GlaxoSmithKline on 0800 221441.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50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38D3DC8-3D19-4392-B6AC-167AF62BFE49}"/>
              </a:ext>
            </a:extLst>
          </p:cNvPr>
          <p:cNvSpPr/>
          <p:nvPr/>
        </p:nvSpPr>
        <p:spPr>
          <a:xfrm rot="10800000">
            <a:off x="1416166" y="1634208"/>
            <a:ext cx="133350" cy="10477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80DA601-6C88-4105-A116-C27A2D6828C1}"/>
              </a:ext>
            </a:extLst>
          </p:cNvPr>
          <p:cNvSpPr/>
          <p:nvPr/>
        </p:nvSpPr>
        <p:spPr>
          <a:xfrm rot="10800000">
            <a:off x="2423604" y="716872"/>
            <a:ext cx="133350" cy="10477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48674A7-39E3-48CA-9BFB-8F28F4BB0E90}"/>
              </a:ext>
            </a:extLst>
          </p:cNvPr>
          <p:cNvSpPr txBox="1">
            <a:spLocks/>
          </p:cNvSpPr>
          <p:nvPr/>
        </p:nvSpPr>
        <p:spPr>
          <a:xfrm>
            <a:off x="803275" y="6174382"/>
            <a:ext cx="10933113" cy="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Link to AE reporting can be accessed in your viewing platform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466D2-A8D8-4584-AEBC-4ACF1DAFEAED}"/>
              </a:ext>
            </a:extLst>
          </p:cNvPr>
          <p:cNvSpPr/>
          <p:nvPr/>
        </p:nvSpPr>
        <p:spPr>
          <a:xfrm>
            <a:off x="6096000" y="5091633"/>
            <a:ext cx="5229143" cy="883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6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FA3B-F8C0-4EAD-A53A-0FAA0416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watching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EE75D8-B928-4F31-AD50-68F4A1E54EE8}"/>
              </a:ext>
            </a:extLst>
          </p:cNvPr>
          <p:cNvSpPr txBox="1">
            <a:spLocks/>
          </p:cNvSpPr>
          <p:nvPr/>
        </p:nvSpPr>
        <p:spPr>
          <a:xfrm>
            <a:off x="807931" y="6503789"/>
            <a:ext cx="3169876" cy="203312"/>
          </a:xfrm>
          <a:prstGeom prst="rect">
            <a:avLst/>
          </a:prstGeom>
          <a:ln>
            <a:noFill/>
          </a:ln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690AD8-216B-4AC1-ADD8-54B4B86641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7850" y="4041776"/>
            <a:ext cx="9888538" cy="998310"/>
          </a:xfrm>
        </p:spPr>
        <p:txBody>
          <a:bodyPr/>
          <a:lstStyle/>
          <a:p>
            <a:r>
              <a:rPr lang="en-GB" dirty="0"/>
              <a:t>Presented by Dr Tony Mills</a:t>
            </a:r>
            <a:br>
              <a:rPr lang="en-GB" dirty="0"/>
            </a:br>
            <a:r>
              <a:rPr lang="en-GB" sz="1800" b="0" i="1" dirty="0">
                <a:solidFill>
                  <a:schemeClr val="bg1"/>
                </a:solidFill>
              </a:rPr>
              <a:t>CEO, Men’s Health Foundation, United States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7C5F1-6B2F-4FCD-B458-F9BCF78A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365124"/>
            <a:ext cx="9888538" cy="3467736"/>
          </a:xfrm>
        </p:spPr>
        <p:txBody>
          <a:bodyPr/>
          <a:lstStyle/>
          <a:p>
            <a:br>
              <a:rPr lang="en-GB" sz="3200" dirty="0"/>
            </a:br>
            <a:r>
              <a:rPr lang="en-GB" sz="3200" dirty="0"/>
              <a:t>Week 240 Results of the Phase III BRIGHTE Study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91CBD59-896D-4B66-A58D-E424C2AC6088}"/>
              </a:ext>
            </a:extLst>
          </p:cNvPr>
          <p:cNvSpPr txBox="1">
            <a:spLocks/>
          </p:cNvSpPr>
          <p:nvPr/>
        </p:nvSpPr>
        <p:spPr>
          <a:xfrm>
            <a:off x="8566012" y="6500496"/>
            <a:ext cx="3169876" cy="203312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dirty="0">
                <a:solidFill>
                  <a:schemeClr val="bg1"/>
                </a:solidFill>
              </a:rPr>
              <a:t>Date of preparation: January 2023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FD2B48A-8FBC-436F-82B5-5BA948DDD9A0}"/>
              </a:ext>
            </a:extLst>
          </p:cNvPr>
          <p:cNvSpPr txBox="1">
            <a:spLocks/>
          </p:cNvSpPr>
          <p:nvPr/>
        </p:nvSpPr>
        <p:spPr>
          <a:xfrm>
            <a:off x="807931" y="6503789"/>
            <a:ext cx="3169876" cy="203312"/>
          </a:xfrm>
          <a:prstGeom prst="rect">
            <a:avLst/>
          </a:prstGeom>
          <a:ln>
            <a:noFill/>
          </a:ln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B24B832-3D3E-4927-9CAE-4F6E518EB8D6}"/>
              </a:ext>
            </a:extLst>
          </p:cNvPr>
          <p:cNvSpPr txBox="1">
            <a:spLocks/>
          </p:cNvSpPr>
          <p:nvPr/>
        </p:nvSpPr>
        <p:spPr>
          <a:xfrm>
            <a:off x="960331" y="6500496"/>
            <a:ext cx="3169876" cy="203312"/>
          </a:xfrm>
          <a:prstGeom prst="rect">
            <a:avLst/>
          </a:prstGeom>
          <a:ln>
            <a:noFill/>
          </a:ln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/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>
                <a:solidFill>
                  <a:srgbClr val="FFFFFF"/>
                </a:solidFill>
                <a:ea typeface="+mn-lt"/>
                <a:cs typeface="+mn-lt"/>
              </a:rPr>
              <a:t>NX-GBL-HVX-PPT-230002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5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42967" y="6510704"/>
            <a:ext cx="249033" cy="246221"/>
          </a:xfrm>
        </p:spPr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61A1D-8AD4-4462-AA69-DF5587982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592263"/>
            <a:ext cx="10933113" cy="4622800"/>
          </a:xfrm>
        </p:spPr>
        <p:txBody>
          <a:bodyPr/>
          <a:lstStyle/>
          <a:p>
            <a:r>
              <a:rPr lang="en-GB" dirty="0"/>
              <a:t>FTR is approved for the treatment of MDR HIV-1 in HTE adults who are otherwise unable to form a suppressive ARV regimen because of resistance, prior intolerance, or other safety concerns</a:t>
            </a:r>
            <a:r>
              <a:rPr lang="en-GB" baseline="30000" dirty="0"/>
              <a:t>1–3</a:t>
            </a:r>
          </a:p>
          <a:p>
            <a:r>
              <a:rPr lang="en-GB" dirty="0"/>
              <a:t>In the ongoing Phase III BRIGHTE study, FTR + OBT demonstrated durable virologic suppression </a:t>
            </a:r>
            <a:br>
              <a:rPr lang="en-GB" dirty="0"/>
            </a:br>
            <a:r>
              <a:rPr lang="en-GB" dirty="0"/>
              <a:t>through 96 weeks in HTE adults with HIV-1</a:t>
            </a:r>
            <a:r>
              <a:rPr lang="en-GB" baseline="30000" dirty="0"/>
              <a:t>1,4–6</a:t>
            </a:r>
            <a:endParaRPr lang="en-GB" dirty="0"/>
          </a:p>
          <a:p>
            <a:r>
              <a:rPr lang="en-GB" dirty="0"/>
              <a:t>The Week 240 interim analysis was conducted to evaluate the efficacy and safety of FTR + OBT beyond Week 96 in BRIGHTE participants who remained in the study</a:t>
            </a:r>
            <a:r>
              <a:rPr lang="en-GB" baseline="30000" dirty="0"/>
              <a:t>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8E0BB0-1882-4B10-9205-624727097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6490156"/>
            <a:ext cx="4096385" cy="215444"/>
          </a:xfrm>
        </p:spPr>
        <p:txBody>
          <a:bodyPr/>
          <a:lstStyle/>
          <a:p>
            <a:r>
              <a:rPr lang="en-US" b="1" dirty="0"/>
              <a:t>ARV</a:t>
            </a:r>
            <a:r>
              <a:rPr lang="en-US" dirty="0"/>
              <a:t>, antiretroviral; </a:t>
            </a:r>
            <a:r>
              <a:rPr lang="en-US" b="1" dirty="0"/>
              <a:t>FTR</a:t>
            </a:r>
            <a:r>
              <a:rPr lang="en-US" dirty="0"/>
              <a:t>, fostemsavir; </a:t>
            </a:r>
            <a:r>
              <a:rPr lang="en-US" b="1" dirty="0"/>
              <a:t>HTE</a:t>
            </a:r>
            <a:r>
              <a:rPr lang="en-US" dirty="0"/>
              <a:t>, heavily treatment-experienced; </a:t>
            </a:r>
            <a:r>
              <a:rPr lang="en-US" b="1" dirty="0"/>
              <a:t>MDR</a:t>
            </a:r>
            <a:r>
              <a:rPr lang="en-US" dirty="0"/>
              <a:t>, multidrug resistant; </a:t>
            </a:r>
            <a:r>
              <a:rPr lang="en-US" b="1" dirty="0"/>
              <a:t>OBT</a:t>
            </a:r>
            <a:r>
              <a:rPr lang="en-US" dirty="0"/>
              <a:t>, optimized background therapy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4D1F36-EC46-4735-8AC3-D2ADD202471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5671127" y="6090048"/>
            <a:ext cx="6065261" cy="615553"/>
          </a:xfrm>
          <a:noFill/>
        </p:spPr>
        <p:txBody>
          <a:bodyPr wrap="square">
            <a:spAutoFit/>
          </a:bodyPr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EPB160. </a:t>
            </a:r>
            <a:r>
              <a:rPr lang="en-GB" sz="800" b="1" dirty="0"/>
              <a:t>2</a:t>
            </a:r>
            <a:r>
              <a:rPr lang="en-GB" sz="800" dirty="0"/>
              <a:t>. </a:t>
            </a:r>
            <a:r>
              <a:rPr lang="en-GB" sz="800" dirty="0" err="1"/>
              <a:t>Rukobia</a:t>
            </a:r>
            <a:r>
              <a:rPr lang="en-GB" sz="800" dirty="0"/>
              <a:t> Prescribing Information, July 2020. Available at: https://www.accessdata.fda.gov/drugsatfda_docs/label/2020/212950s000lbl.pdf. Accessed November 2022</a:t>
            </a:r>
          </a:p>
          <a:p>
            <a:r>
              <a:rPr lang="en-GB" sz="800" b="1" dirty="0"/>
              <a:t>3</a:t>
            </a:r>
            <a:r>
              <a:rPr lang="en-GB" sz="800" dirty="0"/>
              <a:t>. </a:t>
            </a:r>
            <a:r>
              <a:rPr lang="en-GB" sz="800" dirty="0" err="1"/>
              <a:t>Rukobia</a:t>
            </a:r>
            <a:r>
              <a:rPr lang="en-GB" sz="800" dirty="0"/>
              <a:t> Summary of Product Characteristics. Available at: https://www.ema.europa.eu/en/documents/product-information/rukobia-epar-product-information_en.pdf. Accessed November 2022. </a:t>
            </a:r>
            <a:r>
              <a:rPr lang="en-GB" sz="800" b="1" dirty="0"/>
              <a:t>4</a:t>
            </a:r>
            <a:r>
              <a:rPr lang="en-GB" sz="800" dirty="0"/>
              <a:t>. </a:t>
            </a:r>
            <a:r>
              <a:rPr lang="en-GB" sz="800" dirty="0" err="1"/>
              <a:t>Kozal</a:t>
            </a:r>
            <a:r>
              <a:rPr lang="en-GB" sz="800" dirty="0"/>
              <a:t> M, et al. N </a:t>
            </a:r>
            <a:r>
              <a:rPr lang="en-GB" sz="800" dirty="0" err="1"/>
              <a:t>Engl</a:t>
            </a:r>
            <a:r>
              <a:rPr lang="en-GB" sz="800" dirty="0"/>
              <a:t> J Med 2020;382:1232–43</a:t>
            </a:r>
            <a:br>
              <a:rPr lang="en-GB" sz="800" dirty="0"/>
            </a:br>
            <a:r>
              <a:rPr lang="en-GB" sz="800" b="1" dirty="0"/>
              <a:t>5</a:t>
            </a:r>
            <a:r>
              <a:rPr lang="en-GB" sz="800" dirty="0"/>
              <a:t>. Ackerman P, et al. AIDS 2021;35(7):1061. </a:t>
            </a:r>
            <a:r>
              <a:rPr lang="en-GB" sz="800" b="1" dirty="0"/>
              <a:t>6</a:t>
            </a:r>
            <a:r>
              <a:rPr lang="en-GB" sz="800" dirty="0"/>
              <a:t>. </a:t>
            </a:r>
            <a:r>
              <a:rPr lang="en-GB" sz="800" dirty="0" err="1"/>
              <a:t>Lataillade</a:t>
            </a:r>
            <a:r>
              <a:rPr lang="en-GB" sz="800" dirty="0"/>
              <a:t> M, et al. Lancet HIV 2020;7:e740–51</a:t>
            </a:r>
          </a:p>
        </p:txBody>
      </p:sp>
    </p:spTree>
    <p:extLst>
      <p:ext uri="{BB962C8B-B14F-4D97-AF65-F5344CB8AC3E}">
        <p14:creationId xmlns:p14="http://schemas.microsoft.com/office/powerpoint/2010/main" val="256509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D62C3-D203-4A29-9147-47A0B8A31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01DCDE-6547-4B0A-B68E-330CB17D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goals for people living with multidrug-resistant HIV-1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4EADC-BAAF-4C92-9635-00D79880C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6343963"/>
            <a:ext cx="5202687" cy="361637"/>
          </a:xfrm>
        </p:spPr>
        <p:txBody>
          <a:bodyPr/>
          <a:lstStyle/>
          <a:p>
            <a:r>
              <a:rPr lang="en-US" dirty="0"/>
              <a:t>*ARV regimens for HTE individuals should have a high barrier to resistance and needs to accommodate a patient’s ART history and prior genotypic or phenotypic resistance test results</a:t>
            </a:r>
            <a:r>
              <a:rPr lang="en-US" baseline="30000" dirty="0"/>
              <a:t>1</a:t>
            </a:r>
          </a:p>
          <a:p>
            <a:r>
              <a:rPr lang="en-US" b="1" dirty="0"/>
              <a:t>CD4</a:t>
            </a:r>
            <a:r>
              <a:rPr lang="en-US" dirty="0"/>
              <a:t>+, cluster of differentiation 4-positive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DCB1BC-078C-4766-B39E-1810641E8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2541" y="6336269"/>
            <a:ext cx="5523847" cy="369332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DHHS. Guidelines for the use of antiretroviral agents in adults and adolescents with HIV. Available from: https://clinicalinfo.hiv.gov/en/guidelines/adult-and-adolescent-arv/whats-new-guidelines. Accessed November 2022</a:t>
            </a:r>
            <a:br>
              <a:rPr lang="en-GB" sz="800" dirty="0"/>
            </a:br>
            <a:r>
              <a:rPr lang="en-GB" sz="800" b="1" dirty="0"/>
              <a:t>2</a:t>
            </a:r>
            <a:r>
              <a:rPr lang="en-GB" sz="800" dirty="0"/>
              <a:t>. </a:t>
            </a:r>
            <a:r>
              <a:rPr lang="en-GB" sz="800" dirty="0" err="1"/>
              <a:t>Lataillade</a:t>
            </a:r>
            <a:r>
              <a:rPr lang="en-GB" sz="800" dirty="0"/>
              <a:t> M, et al. Lancet HIV 2020;7:e740–51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B3B00-29DF-4F90-8297-3C4E360E2A3B}"/>
              </a:ext>
            </a:extLst>
          </p:cNvPr>
          <p:cNvSpPr txBox="1"/>
          <p:nvPr/>
        </p:nvSpPr>
        <p:spPr>
          <a:xfrm>
            <a:off x="803274" y="1608767"/>
            <a:ext cx="10933113" cy="883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/"/>
            </a:pPr>
            <a:r>
              <a:rPr lang="en-GB" dirty="0">
                <a:solidFill>
                  <a:schemeClr val="accent2"/>
                </a:solidFill>
              </a:rPr>
              <a:t>The goal of treatment for ART-experienced individuals with drug resistance and virologic failure is to establish virologic suppression</a:t>
            </a:r>
            <a:r>
              <a:rPr lang="en-GB" baseline="30000" dirty="0">
                <a:solidFill>
                  <a:schemeClr val="accent2"/>
                </a:solidFill>
              </a:rPr>
              <a:t>1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/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A313B-1A14-4450-B81D-BFCAEAF68171}"/>
              </a:ext>
            </a:extLst>
          </p:cNvPr>
          <p:cNvSpPr/>
          <p:nvPr/>
        </p:nvSpPr>
        <p:spPr>
          <a:xfrm>
            <a:off x="1255702" y="2409333"/>
            <a:ext cx="741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BB040-FB60-443D-8BA8-0AF5DDE98D5A}"/>
              </a:ext>
            </a:extLst>
          </p:cNvPr>
          <p:cNvSpPr/>
          <p:nvPr/>
        </p:nvSpPr>
        <p:spPr>
          <a:xfrm>
            <a:off x="1262220" y="274732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61429E-AD75-4451-BD36-2A320DF70188}"/>
              </a:ext>
            </a:extLst>
          </p:cNvPr>
          <p:cNvGrpSpPr/>
          <p:nvPr/>
        </p:nvGrpSpPr>
        <p:grpSpPr>
          <a:xfrm>
            <a:off x="803276" y="2612215"/>
            <a:ext cx="4320010" cy="2771269"/>
            <a:chOff x="803276" y="2232831"/>
            <a:chExt cx="4320010" cy="2771269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45092A7D-8D0E-492C-8598-244E09FD327E}"/>
                </a:ext>
              </a:extLst>
            </p:cNvPr>
            <p:cNvSpPr/>
            <p:nvPr/>
          </p:nvSpPr>
          <p:spPr>
            <a:xfrm>
              <a:off x="803276" y="2775095"/>
              <a:ext cx="3503478" cy="1685277"/>
            </a:xfrm>
            <a:prstGeom prst="parallelogram">
              <a:avLst>
                <a:gd name="adj" fmla="val 3484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Regimens* for HTE individuals should be designed to:</a:t>
              </a:r>
              <a:endParaRPr lang="en-US" sz="16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4ED4E5-8B4C-44B5-B05F-6551B79697A9}"/>
                </a:ext>
              </a:extLst>
            </p:cNvPr>
            <p:cNvGrpSpPr/>
            <p:nvPr/>
          </p:nvGrpSpPr>
          <p:grpSpPr>
            <a:xfrm>
              <a:off x="3927326" y="2232831"/>
              <a:ext cx="1195960" cy="2771269"/>
              <a:chOff x="3927326" y="2232831"/>
              <a:chExt cx="1195960" cy="277126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AD1258-6FD0-4E4A-BADC-623E8B47C9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7326" y="3618901"/>
                <a:ext cx="865539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5ABC5B9-65D5-4583-81D9-812CEF14F19D}"/>
                  </a:ext>
                </a:extLst>
              </p:cNvPr>
              <p:cNvGrpSpPr/>
              <p:nvPr/>
            </p:nvGrpSpPr>
            <p:grpSpPr>
              <a:xfrm>
                <a:off x="4787841" y="2232831"/>
                <a:ext cx="335445" cy="2771269"/>
                <a:chOff x="4950878" y="1592262"/>
                <a:chExt cx="335445" cy="4104401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F1C25FC-6341-41C8-93A5-6A83BD82F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9869" y="1592262"/>
                  <a:ext cx="0" cy="41044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D484BE3-2F0F-432A-A320-E1E46BBF9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5236" y="5678776"/>
                  <a:ext cx="32108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660DF34-31AB-423B-92F0-0A39BF21B7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0878" y="1592262"/>
                  <a:ext cx="331585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E24405-4B07-48DB-ADC3-AB58AC045A25}"/>
              </a:ext>
            </a:extLst>
          </p:cNvPr>
          <p:cNvSpPr/>
          <p:nvPr/>
        </p:nvSpPr>
        <p:spPr>
          <a:xfrm>
            <a:off x="5267565" y="2728165"/>
            <a:ext cx="5742177" cy="6892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Lower HIV-1 viral load</a:t>
            </a:r>
            <a:r>
              <a:rPr lang="en-GB" baseline="30000" dirty="0"/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F40F762-F73F-4E42-9861-FEC6AE409F57}"/>
              </a:ext>
            </a:extLst>
          </p:cNvPr>
          <p:cNvSpPr/>
          <p:nvPr/>
        </p:nvSpPr>
        <p:spPr>
          <a:xfrm>
            <a:off x="5270547" y="3652493"/>
            <a:ext cx="5742177" cy="6892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Preserve CD4+ T-cell counts</a:t>
            </a:r>
            <a:r>
              <a:rPr lang="en-GB" baseline="30000" dirty="0"/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88C8F2-A674-478E-A8E2-E17ACD8907B0}"/>
              </a:ext>
            </a:extLst>
          </p:cNvPr>
          <p:cNvSpPr/>
          <p:nvPr/>
        </p:nvSpPr>
        <p:spPr>
          <a:xfrm>
            <a:off x="5265904" y="4576489"/>
            <a:ext cx="5742177" cy="6892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 well tolerated, with a favorable short- and </a:t>
            </a:r>
            <a:br>
              <a:rPr lang="en-US" dirty="0"/>
            </a:br>
            <a:r>
              <a:rPr lang="en-US" dirty="0"/>
              <a:t>long-term safety profile</a:t>
            </a:r>
            <a:r>
              <a:rPr lang="en-US" baseline="30000" dirty="0"/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419980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2C22-F3E9-4584-9CD7-1AA1F55F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BRIGHTE: Overview</a:t>
            </a:r>
          </a:p>
        </p:txBody>
      </p:sp>
    </p:spTree>
    <p:extLst>
      <p:ext uri="{BB962C8B-B14F-4D97-AF65-F5344CB8AC3E}">
        <p14:creationId xmlns:p14="http://schemas.microsoft.com/office/powerpoint/2010/main" val="263309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29BD8-1D62-475E-AFA6-F02310A0B9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406278-ED7A-41E9-83D3-D04C842A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BRIGHTE trial design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BDB02-AA2D-4A3C-8CA0-BB1FB14C0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D6847E-88CF-4D83-BD17-14BE4752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2541" y="6459379"/>
            <a:ext cx="5523847" cy="246221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  <a:br>
              <a:rPr lang="en-GB" sz="800" dirty="0"/>
            </a:br>
            <a:r>
              <a:rPr lang="en-GB" sz="800" b="1" dirty="0"/>
              <a:t>2</a:t>
            </a:r>
            <a:r>
              <a:rPr lang="en-GB" sz="800" dirty="0"/>
              <a:t>. </a:t>
            </a:r>
            <a:r>
              <a:rPr lang="en-GB" sz="800" dirty="0" err="1"/>
              <a:t>Kozal</a:t>
            </a:r>
            <a:r>
              <a:rPr lang="en-GB" sz="800" dirty="0"/>
              <a:t> M, et al. N </a:t>
            </a:r>
            <a:r>
              <a:rPr lang="en-GB" sz="800" dirty="0" err="1"/>
              <a:t>Engl</a:t>
            </a:r>
            <a:r>
              <a:rPr lang="en-GB" sz="800" dirty="0"/>
              <a:t> J Med 2020;382:1232–43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6B51405-9D0F-46B5-A5D5-04E51ECE82B2}"/>
              </a:ext>
            </a:extLst>
          </p:cNvPr>
          <p:cNvSpPr/>
          <p:nvPr/>
        </p:nvSpPr>
        <p:spPr>
          <a:xfrm>
            <a:off x="803276" y="2870421"/>
            <a:ext cx="3657600" cy="1685277"/>
          </a:xfrm>
          <a:prstGeom prst="parallelogram">
            <a:avLst>
              <a:gd name="adj" fmla="val 34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accent1"/>
                </a:solidFill>
              </a:rPr>
              <a:t>371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participants with HIV-1</a:t>
            </a:r>
          </a:p>
          <a:p>
            <a:pPr marL="114300" lvl="0" indent="-114300">
              <a:buClr>
                <a:schemeClr val="accent1"/>
              </a:buClr>
              <a:buFont typeface="Arial" panose="020B0604020202020204" pitchFamily="34" charset="0"/>
              <a:buChar char="/"/>
              <a:defRPr/>
            </a:pPr>
            <a:r>
              <a:rPr lang="en-US" sz="1200" b="1" dirty="0">
                <a:solidFill>
                  <a:schemeClr val="bg1"/>
                </a:solidFill>
              </a:rPr>
              <a:t>Randomized cohort (n=272)</a:t>
            </a:r>
          </a:p>
          <a:p>
            <a:pPr marL="114300" lvl="0" indent="-114300">
              <a:buClr>
                <a:schemeClr val="accent1"/>
              </a:buClr>
              <a:buFont typeface="Arial" panose="020B0604020202020204" pitchFamily="34" charset="0"/>
              <a:buChar char="/"/>
              <a:defRPr/>
            </a:pPr>
            <a:r>
              <a:rPr lang="en-US" sz="1200" b="1" dirty="0">
                <a:solidFill>
                  <a:schemeClr val="bg1"/>
                </a:solidFill>
              </a:rPr>
              <a:t>Non-randomized cohort (n=99)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DD825032-FC3E-44DC-87D9-4E21030B3F3A}"/>
              </a:ext>
            </a:extLst>
          </p:cNvPr>
          <p:cNvSpPr/>
          <p:nvPr/>
        </p:nvSpPr>
        <p:spPr>
          <a:xfrm>
            <a:off x="4441445" y="2870421"/>
            <a:ext cx="3657600" cy="1685277"/>
          </a:xfrm>
          <a:prstGeom prst="parallelogram">
            <a:avLst>
              <a:gd name="adj" fmla="val 34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All participants were failing their current ART with viral loads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≥400 copies/mL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at enrollment</a:t>
            </a:r>
            <a:endParaRPr lang="en-US" sz="16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3AC48CBB-F980-4A4B-8076-1CAD5A6B5AE2}"/>
              </a:ext>
            </a:extLst>
          </p:cNvPr>
          <p:cNvSpPr/>
          <p:nvPr/>
        </p:nvSpPr>
        <p:spPr>
          <a:xfrm>
            <a:off x="8079615" y="2870421"/>
            <a:ext cx="3657600" cy="1685277"/>
          </a:xfrm>
          <a:prstGeom prst="parallelogram">
            <a:avLst>
              <a:gd name="adj" fmla="val 34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All participants had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MDR HIV-1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AE0CA-4621-4F6A-8B83-2A3CACDAE399}"/>
              </a:ext>
            </a:extLst>
          </p:cNvPr>
          <p:cNvSpPr txBox="1"/>
          <p:nvPr/>
        </p:nvSpPr>
        <p:spPr>
          <a:xfrm>
            <a:off x="803274" y="1608767"/>
            <a:ext cx="10933113" cy="883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/"/>
            </a:pPr>
            <a:r>
              <a:rPr lang="en-US" dirty="0">
                <a:solidFill>
                  <a:schemeClr val="accent2"/>
                </a:solidFill>
              </a:rPr>
              <a:t>Phase 3, international, partially randomized trial designed to evaluate the efficacy and safety of FTR</a:t>
            </a:r>
            <a:r>
              <a:rPr lang="en-US" baseline="30000" dirty="0">
                <a:solidFill>
                  <a:schemeClr val="accent2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375220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BC5B9-53BF-4DBB-B854-56340686A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42967" y="6510704"/>
            <a:ext cx="249033" cy="246221"/>
          </a:xfrm>
        </p:spPr>
        <p:txBody>
          <a:bodyPr/>
          <a:lstStyle/>
          <a:p>
            <a:pPr lvl="0"/>
            <a:fld id="{DA52DCD9-8769-4ED5-B8CC-B00FC588BA8C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61A1D-8AD4-4462-AA69-DF5587982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592263"/>
            <a:ext cx="10933113" cy="4622800"/>
          </a:xfrm>
        </p:spPr>
        <p:txBody>
          <a:bodyPr/>
          <a:lstStyle/>
          <a:p>
            <a:r>
              <a:rPr lang="en-GB" dirty="0"/>
              <a:t>BRIGHTE is an ongoing Phase III study evaluating BID FTR 600 mg BID + OBT in HTE adults failing antiretroviral therapy with limited treatment options</a:t>
            </a:r>
            <a:r>
              <a:rPr lang="en-GB" baseline="30000" dirty="0"/>
              <a:t>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75EF4D-8FF9-4C1B-8634-4DF279A4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4935"/>
            <a:ext cx="10933113" cy="883578"/>
          </a:xfrm>
        </p:spPr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DD871E29-A7BC-4037-8CCB-CBA941AD5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6128519"/>
            <a:ext cx="6914721" cy="577081"/>
          </a:xfrm>
        </p:spPr>
        <p:txBody>
          <a:bodyPr/>
          <a:lstStyle/>
          <a:p>
            <a:r>
              <a:rPr lang="en-US" b="1" dirty="0"/>
              <a:t>*</a:t>
            </a:r>
            <a:r>
              <a:rPr lang="en-US" dirty="0"/>
              <a:t>There were no screening </a:t>
            </a:r>
            <a:r>
              <a:rPr lang="en-US" dirty="0" err="1"/>
              <a:t>temsavir</a:t>
            </a:r>
            <a:r>
              <a:rPr lang="en-US" dirty="0"/>
              <a:t> susceptibility criteria; </a:t>
            </a:r>
            <a:r>
              <a:rPr lang="en-US" b="1" dirty="0"/>
              <a:t>†</a:t>
            </a:r>
            <a:r>
              <a:rPr lang="en-US" dirty="0"/>
              <a:t>Fully active is based on susceptibility (current or historical resistance measures) and availability (the participant is tolerant of, eligible for, and willing to take [in the case of ENF only] the antiretroviral); </a:t>
            </a:r>
            <a:r>
              <a:rPr lang="en-US" b="1" dirty="0"/>
              <a:t>‡</a:t>
            </a:r>
            <a:r>
              <a:rPr lang="en-US" dirty="0"/>
              <a:t>Use of investigational agents as part of OBT was permitted in the Non-randomized Cohort only; </a:t>
            </a:r>
            <a:r>
              <a:rPr lang="en-US" b="1" dirty="0"/>
              <a:t>§</a:t>
            </a:r>
            <a:r>
              <a:rPr lang="en-US" dirty="0"/>
              <a:t>Subsequent time points were measured from the start of open-label FTR 600 mg BID + OBT; </a:t>
            </a:r>
            <a:r>
              <a:rPr lang="en-US" b="1" dirty="0"/>
              <a:t>||</a:t>
            </a:r>
            <a:r>
              <a:rPr lang="en-US" dirty="0"/>
              <a:t>The study is expected to be conducted until participants can access FTR through other means (e.g. marketing approval); </a:t>
            </a:r>
            <a:r>
              <a:rPr lang="en-US" b="1" dirty="0"/>
              <a:t>¶</a:t>
            </a:r>
            <a:r>
              <a:rPr lang="en-US" dirty="0"/>
              <a:t>Last study participant, first dose; </a:t>
            </a:r>
            <a:r>
              <a:rPr lang="en-US" b="1" dirty="0"/>
              <a:t>#</a:t>
            </a:r>
            <a:r>
              <a:rPr lang="en-US" dirty="0"/>
              <a:t>Database lock June 2021 </a:t>
            </a:r>
          </a:p>
          <a:p>
            <a:r>
              <a:rPr lang="en-US" b="1" dirty="0"/>
              <a:t>BID</a:t>
            </a:r>
            <a:r>
              <a:rPr lang="en-US" dirty="0"/>
              <a:t>, twice daily; </a:t>
            </a:r>
            <a:r>
              <a:rPr lang="en-US" b="1" dirty="0"/>
              <a:t>COVID-19</a:t>
            </a:r>
            <a:r>
              <a:rPr lang="en-US" dirty="0"/>
              <a:t>, coronavirus disease; </a:t>
            </a:r>
            <a:r>
              <a:rPr lang="en-US" b="1" dirty="0"/>
              <a:t>ENF</a:t>
            </a:r>
            <a:r>
              <a:rPr lang="en-US" dirty="0"/>
              <a:t>, enfuvirtide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4D1F36-EC46-4735-8AC3-D2ADD202471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212541" y="6582489"/>
            <a:ext cx="5523847" cy="123111"/>
          </a:xfrm>
          <a:noFill/>
        </p:spPr>
        <p:txBody>
          <a:bodyPr wrap="square">
            <a:spAutoFit/>
          </a:bodyPr>
          <a:lstStyle/>
          <a:p>
            <a:r>
              <a:rPr lang="en-GB" sz="800" b="1" dirty="0"/>
              <a:t>1</a:t>
            </a:r>
            <a:r>
              <a:rPr lang="en-GB" sz="800" dirty="0"/>
              <a:t>. Aberg J, et al. 24th International AIDS Conference 2022; Poster EPB160</a:t>
            </a:r>
          </a:p>
        </p:txBody>
      </p:sp>
      <p:graphicFrame>
        <p:nvGraphicFramePr>
          <p:cNvPr id="14" name="Table 110">
            <a:extLst>
              <a:ext uri="{FF2B5EF4-FFF2-40B4-BE49-F238E27FC236}">
                <a16:creationId xmlns:a16="http://schemas.microsoft.com/office/drawing/2014/main" id="{9DEF4F68-C056-4FD6-82DF-688A46370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02416"/>
              </p:ext>
            </p:extLst>
          </p:nvPr>
        </p:nvGraphicFramePr>
        <p:xfrm>
          <a:off x="1272540" y="4988823"/>
          <a:ext cx="10333338" cy="228600"/>
        </p:xfrm>
        <a:graphic>
          <a:graphicData uri="http://schemas.openxmlformats.org/drawingml/2006/table">
            <a:tbl>
              <a:tblPr firstRow="1" bandRow="1"/>
              <a:tblGrid>
                <a:gridCol w="4187931">
                  <a:extLst>
                    <a:ext uri="{9D8B030D-6E8A-4147-A177-3AD203B41FA5}">
                      <a16:colId xmlns:a16="http://schemas.microsoft.com/office/drawing/2014/main" val="148081333"/>
                    </a:ext>
                  </a:extLst>
                </a:gridCol>
                <a:gridCol w="1377726">
                  <a:extLst>
                    <a:ext uri="{9D8B030D-6E8A-4147-A177-3AD203B41FA5}">
                      <a16:colId xmlns:a16="http://schemas.microsoft.com/office/drawing/2014/main" val="1583653836"/>
                    </a:ext>
                  </a:extLst>
                </a:gridCol>
                <a:gridCol w="1027649">
                  <a:extLst>
                    <a:ext uri="{9D8B030D-6E8A-4147-A177-3AD203B41FA5}">
                      <a16:colId xmlns:a16="http://schemas.microsoft.com/office/drawing/2014/main" val="1857568619"/>
                    </a:ext>
                  </a:extLst>
                </a:gridCol>
                <a:gridCol w="880842">
                  <a:extLst>
                    <a:ext uri="{9D8B030D-6E8A-4147-A177-3AD203B41FA5}">
                      <a16:colId xmlns:a16="http://schemas.microsoft.com/office/drawing/2014/main" val="3846371349"/>
                    </a:ext>
                  </a:extLst>
                </a:gridCol>
                <a:gridCol w="991720">
                  <a:extLst>
                    <a:ext uri="{9D8B030D-6E8A-4147-A177-3AD203B41FA5}">
                      <a16:colId xmlns:a16="http://schemas.microsoft.com/office/drawing/2014/main" val="2464715895"/>
                    </a:ext>
                  </a:extLst>
                </a:gridCol>
                <a:gridCol w="860305">
                  <a:extLst>
                    <a:ext uri="{9D8B030D-6E8A-4147-A177-3AD203B41FA5}">
                      <a16:colId xmlns:a16="http://schemas.microsoft.com/office/drawing/2014/main" val="3672389237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2553445091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50" b="0" dirty="0">
                          <a:solidFill>
                            <a:schemeClr val="accent2"/>
                          </a:solidFill>
                          <a:latin typeface="+mn-lt"/>
                        </a:rPr>
                        <a:t>Last participant visit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050" b="0" dirty="0">
                          <a:solidFill>
                            <a:schemeClr val="accent2"/>
                          </a:solidFill>
                          <a:latin typeface="+mn-lt"/>
                        </a:rPr>
                        <a:t>Aug 2016</a:t>
                      </a:r>
                      <a:r>
                        <a:rPr lang="en-GB" sz="1050" b="0" baseline="30000" dirty="0">
                          <a:solidFill>
                            <a:schemeClr val="accent2"/>
                          </a:solidFill>
                          <a:latin typeface="+mn-lt"/>
                        </a:rPr>
                        <a:t>¶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50" b="0" dirty="0">
                          <a:solidFill>
                            <a:schemeClr val="accent2"/>
                          </a:solidFill>
                          <a:latin typeface="+mn-lt"/>
                        </a:rPr>
                        <a:t>Feb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50" b="0" dirty="0">
                          <a:solidFill>
                            <a:schemeClr val="accent2"/>
                          </a:solidFill>
                          <a:latin typeface="+mn-lt"/>
                        </a:rPr>
                        <a:t>Jul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50" b="0" dirty="0">
                          <a:solidFill>
                            <a:schemeClr val="accent2"/>
                          </a:solidFill>
                          <a:latin typeface="+mn-lt"/>
                        </a:rPr>
                        <a:t>Jun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50" b="0" dirty="0">
                          <a:solidFill>
                            <a:schemeClr val="accent2"/>
                          </a:solidFill>
                          <a:latin typeface="+mn-lt"/>
                        </a:rPr>
                        <a:t>Apr 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50" b="0" dirty="0">
                          <a:solidFill>
                            <a:schemeClr val="accent2"/>
                          </a:solidFill>
                          <a:latin typeface="+mn-lt"/>
                        </a:rPr>
                        <a:t>Mar 2021</a:t>
                      </a:r>
                      <a:r>
                        <a:rPr lang="en-GB" sz="1050" b="0" baseline="30000" dirty="0">
                          <a:solidFill>
                            <a:schemeClr val="accent2"/>
                          </a:solidFill>
                          <a:latin typeface="+mn-lt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504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779D8E3-3227-46BC-8288-F5F08C46DFEC}"/>
              </a:ext>
            </a:extLst>
          </p:cNvPr>
          <p:cNvSpPr/>
          <p:nvPr/>
        </p:nvSpPr>
        <p:spPr>
          <a:xfrm>
            <a:off x="797882" y="3033811"/>
            <a:ext cx="3074653" cy="881780"/>
          </a:xfrm>
          <a:prstGeom prst="rect">
            <a:avLst/>
          </a:prstGeom>
          <a:solidFill>
            <a:srgbClr val="E7E6E6"/>
          </a:solidFill>
          <a:ln>
            <a:noFill/>
          </a:ln>
          <a:effectLst/>
        </p:spPr>
        <p:txBody>
          <a:bodyPr wrap="square" tIns="36576" bIns="36576">
            <a:spAutoFit/>
          </a:bodyPr>
          <a:lstStyle/>
          <a:p>
            <a:pPr marL="0" marR="0" lvl="0" indent="0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Randomized Cohort</a:t>
            </a:r>
            <a:r>
              <a:rPr kumimoji="0" lang="en-US" altLang="en-US" sz="1050" b="1" i="0" u="none" strike="noStrike" kern="0" cap="none" spc="0" normalizeH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*</a:t>
            </a:r>
            <a:endParaRPr kumimoji="0" lang="en-US" sz="1050" b="1" i="0" u="none" strike="noStrike" kern="0" cap="none" spc="0" normalizeH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6213" marR="0" lvl="0" indent="-176213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badi" panose="020B0604020104020204" pitchFamily="34" charset="0"/>
              <a:buChar char="/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1 or 2 ARV classes remaining with 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≥1 approved fully-active</a:t>
            </a:r>
            <a:r>
              <a:rPr kumimoji="0" lang="en-US" sz="1050" b="0" i="0" u="none" strike="noStrike" kern="0" cap="none" spc="0" normalizeH="0" baseline="3000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charset="0"/>
              </a:rPr>
              <a:t>†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 agent per class</a:t>
            </a:r>
          </a:p>
          <a:p>
            <a:pPr marL="176213" marR="0" lvl="0" indent="-176213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badi" panose="020B0604020104020204" pitchFamily="34" charset="0"/>
              <a:buChar char="/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Unable to construct viable regimen from remaining approved agents</a:t>
            </a:r>
          </a:p>
        </p:txBody>
      </p:sp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2CCDC2DB-F3BA-4140-B28E-CA463387F1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7611" y="2863122"/>
            <a:ext cx="2678791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id="{1ECFD14F-D9D8-43AC-A086-D7F3A6B1BF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7610" y="4636986"/>
            <a:ext cx="2683385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4">
            <a:extLst>
              <a:ext uri="{FF2B5EF4-FFF2-40B4-BE49-F238E27FC236}">
                <a16:creationId xmlns:a16="http://schemas.microsoft.com/office/drawing/2014/main" id="{9BA4570F-81E0-447D-BE54-424FE9B5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645" y="4067889"/>
            <a:ext cx="4086757" cy="366180"/>
          </a:xfrm>
          <a:prstGeom prst="homePlate">
            <a:avLst>
              <a:gd name="adj" fmla="val 37877"/>
            </a:avLst>
          </a:prstGeom>
          <a:solidFill>
            <a:schemeClr val="accent1">
              <a:alpha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E3F2FF8B-84EB-46F3-B3B6-4D4B30A05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365" y="3224500"/>
            <a:ext cx="3149037" cy="563348"/>
          </a:xfrm>
          <a:prstGeom prst="homePlate">
            <a:avLst>
              <a:gd name="adj" fmla="val 37877"/>
            </a:avLst>
          </a:prstGeom>
          <a:solidFill>
            <a:schemeClr val="accent2">
              <a:alpha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FF8FD720-94A5-465E-AE66-0B6467D9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206" y="3212657"/>
            <a:ext cx="1117962" cy="587839"/>
          </a:xfrm>
          <a:prstGeom prst="rightArrow">
            <a:avLst>
              <a:gd name="adj1" fmla="val 57009"/>
              <a:gd name="adj2" fmla="val 46123"/>
            </a:avLst>
          </a:prstGeom>
          <a:solidFill>
            <a:srgbClr val="E7E6E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Randomized 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3:1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2818D7-7BBF-4C9C-963E-812A3EBD57B4}"/>
              </a:ext>
            </a:extLst>
          </p:cNvPr>
          <p:cNvGrpSpPr/>
          <p:nvPr/>
        </p:nvGrpSpPr>
        <p:grpSpPr>
          <a:xfrm>
            <a:off x="4993153" y="2994232"/>
            <a:ext cx="905803" cy="1027539"/>
            <a:chOff x="3883095" y="1792665"/>
            <a:chExt cx="742552" cy="1255866"/>
          </a:xfrm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C7B130E9-559B-49DF-9C37-ED98ED1C5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095" y="2451836"/>
              <a:ext cx="742551" cy="596695"/>
            </a:xfrm>
            <a:prstGeom prst="homePlate">
              <a:avLst>
                <a:gd name="adj" fmla="val 37877"/>
              </a:avLst>
            </a:prstGeom>
            <a:solidFill>
              <a:schemeClr val="accent3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Blinded </a:t>
              </a:r>
            </a:p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placebo + </a:t>
              </a:r>
            </a:p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failing </a:t>
              </a:r>
            </a:p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regimen</a:t>
              </a:r>
            </a:p>
          </p:txBody>
        </p:sp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6F7AD137-B495-4306-8D61-003B84210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095" y="1792665"/>
              <a:ext cx="742552" cy="597029"/>
            </a:xfrm>
            <a:prstGeom prst="homePlate">
              <a:avLst>
                <a:gd name="adj" fmla="val 37877"/>
              </a:avLst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Blinded </a:t>
              </a:r>
            </a:p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FTR 600 mg </a:t>
              </a:r>
            </a:p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BID + failing </a:t>
              </a:r>
            </a:p>
            <a:p>
              <a:pPr marL="0" marR="0" lvl="0" indent="0" algn="ctr" defTabSz="514350" eaLnBrk="0" fontAlgn="base" latinLnBrk="0" hangingPunct="0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regimen</a:t>
              </a:r>
            </a:p>
          </p:txBody>
        </p:sp>
      </p:grpSp>
      <p:sp>
        <p:nvSpPr>
          <p:cNvPr id="25" name="AutoShape 2">
            <a:extLst>
              <a:ext uri="{FF2B5EF4-FFF2-40B4-BE49-F238E27FC236}">
                <a16:creationId xmlns:a16="http://schemas.microsoft.com/office/drawing/2014/main" id="{EABA5A5A-A75C-49CA-8CAA-CEC6F2922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008" y="4045269"/>
            <a:ext cx="2009096" cy="437195"/>
          </a:xfrm>
          <a:prstGeom prst="rightArrow">
            <a:avLst>
              <a:gd name="adj1" fmla="val 71117"/>
              <a:gd name="adj2" fmla="val 48094"/>
            </a:avLst>
          </a:prstGeom>
          <a:solidFill>
            <a:srgbClr val="E7E6E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Non-randomized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BD3A4077-4320-44B3-B2B3-83E9567E0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68" y="4067889"/>
            <a:ext cx="3485370" cy="366180"/>
          </a:xfrm>
          <a:prstGeom prst="homePlate">
            <a:avLst>
              <a:gd name="adj" fmla="val 37877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Open-label FTR 600 mg BID + OBT</a:t>
            </a:r>
            <a:r>
              <a:rPr kumimoji="0" lang="en-US" sz="11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‡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D0B33A6A-3A91-4069-B19C-B22ACD9C2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143" y="2676978"/>
            <a:ext cx="384272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159842" marR="0" lvl="0" indent="-159842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Day 1</a:t>
            </a:r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BAC7C013-B3BE-4D5C-AA9D-98AD1D2116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84410" y="2872185"/>
            <a:ext cx="3847605" cy="2196"/>
          </a:xfrm>
          <a:prstGeom prst="line">
            <a:avLst/>
          </a:prstGeom>
          <a:noFill/>
          <a:ln w="19050" algn="ctr">
            <a:solidFill>
              <a:srgbClr val="071D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EED31F4-E561-4712-BA9D-E4C2E78F2950}"/>
              </a:ext>
            </a:extLst>
          </p:cNvPr>
          <p:cNvSpPr/>
          <p:nvPr/>
        </p:nvSpPr>
        <p:spPr>
          <a:xfrm>
            <a:off x="4993150" y="2829883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DF3A5D-74FD-41F5-AA84-33D4D7E53BFE}"/>
              </a:ext>
            </a:extLst>
          </p:cNvPr>
          <p:cNvSpPr/>
          <p:nvPr/>
        </p:nvSpPr>
        <p:spPr>
          <a:xfrm>
            <a:off x="5709307" y="2829883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E400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9808B34-B8E5-4B4D-85F8-DBFE1942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249" y="2688681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marL="159842" marR="0" lvl="0" indent="-159842" algn="r" defTabSz="44827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Primary</a:t>
            </a:r>
            <a:b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endpoint</a:t>
            </a:r>
          </a:p>
          <a:p>
            <a:pPr marL="159842" marR="0" lvl="0" indent="-159842" algn="r" defTabSz="44827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Day 8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ED01EA-E31C-4D07-99FE-83E92FB91F77}"/>
              </a:ext>
            </a:extLst>
          </p:cNvPr>
          <p:cNvSpPr/>
          <p:nvPr/>
        </p:nvSpPr>
        <p:spPr bwMode="auto">
          <a:xfrm>
            <a:off x="7321048" y="2829299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36EAB2A-944F-449E-8774-A6A64E6563B9}"/>
              </a:ext>
            </a:extLst>
          </p:cNvPr>
          <p:cNvSpPr/>
          <p:nvPr/>
        </p:nvSpPr>
        <p:spPr bwMode="auto">
          <a:xfrm>
            <a:off x="5913482" y="2829299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0C4ABD61-94A2-4AFB-9ADC-0C8082E5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513" y="2676978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159842" marR="0" lvl="0" indent="-159842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Day 9</a:t>
            </a:r>
            <a:r>
              <a:rPr kumimoji="0" 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§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D69C3B-2229-4244-9D56-9E49EB45F391}"/>
              </a:ext>
            </a:extLst>
          </p:cNvPr>
          <p:cNvSpPr/>
          <p:nvPr/>
        </p:nvSpPr>
        <p:spPr bwMode="auto">
          <a:xfrm>
            <a:off x="8240821" y="2829299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A2F95B-DF2B-405A-8F6F-A35AF410C78C}"/>
              </a:ext>
            </a:extLst>
          </p:cNvPr>
          <p:cNvSpPr/>
          <p:nvPr/>
        </p:nvSpPr>
        <p:spPr bwMode="auto">
          <a:xfrm>
            <a:off x="9163651" y="2829299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787C5CED-3A9C-4866-864C-0C62ACEC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362" y="2676978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24</a:t>
            </a: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E6884B35-C28D-4F6C-AB09-494B3BE0E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133" y="2676978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48 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19840386-6169-4385-8177-940804399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963" y="2676978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96</a:t>
            </a:r>
            <a:endParaRPr kumimoji="0" lang="en-US" sz="1050" b="1" i="0" u="none" strike="noStrike" kern="0" cap="none" spc="0" normalizeH="0" baseline="3000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3B6A21D0-CEB5-4F5B-BB6A-F0640569F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103" y="3224500"/>
            <a:ext cx="3360427" cy="563348"/>
          </a:xfrm>
          <a:prstGeom prst="homePlate">
            <a:avLst>
              <a:gd name="adj" fmla="val 37877"/>
            </a:avLst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Open-label FTR 600 mg BID + OBT </a:t>
            </a:r>
          </a:p>
        </p:txBody>
      </p:sp>
      <p:cxnSp>
        <p:nvCxnSpPr>
          <p:cNvPr id="41" name="Straight Connector 19">
            <a:extLst>
              <a:ext uri="{FF2B5EF4-FFF2-40B4-BE49-F238E27FC236}">
                <a16:creationId xmlns:a16="http://schemas.microsoft.com/office/drawing/2014/main" id="{EEE3E46E-A2A1-4B40-9CC6-878F11761E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2755" y="4634945"/>
            <a:ext cx="3169258" cy="4082"/>
          </a:xfrm>
          <a:prstGeom prst="line">
            <a:avLst/>
          </a:prstGeom>
          <a:noFill/>
          <a:ln w="19050" algn="ctr">
            <a:solidFill>
              <a:srgbClr val="071D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54AF268-F1FC-4A48-BAC6-DD9E15EAC583}"/>
              </a:ext>
            </a:extLst>
          </p:cNvPr>
          <p:cNvSpPr/>
          <p:nvPr/>
        </p:nvSpPr>
        <p:spPr>
          <a:xfrm>
            <a:off x="5709884" y="4593004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81C37012-151D-4FFA-8523-2B59FDAA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429" y="4760640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159842" marR="0" lvl="0" indent="-159842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4C79B6CD-9896-46C7-9EF3-E2258A4E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794" y="2676978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192</a:t>
            </a:r>
            <a:endParaRPr kumimoji="0" lang="en-US" sz="1050" b="1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61BE1965-2CCF-4A33-99CB-AAD7B07A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3623" y="2676978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240</a:t>
            </a:r>
            <a:r>
              <a:rPr kumimoji="0" 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||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DCEEBB-BFBC-40BD-8F39-7D17FEAD466D}"/>
              </a:ext>
            </a:extLst>
          </p:cNvPr>
          <p:cNvSpPr/>
          <p:nvPr/>
        </p:nvSpPr>
        <p:spPr bwMode="auto">
          <a:xfrm>
            <a:off x="7321048" y="4593003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DFC9DC-871B-4071-8862-354F2E478CAD}"/>
              </a:ext>
            </a:extLst>
          </p:cNvPr>
          <p:cNvSpPr/>
          <p:nvPr/>
        </p:nvSpPr>
        <p:spPr bwMode="auto">
          <a:xfrm>
            <a:off x="8240821" y="4593003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B6DF68F-B82D-463D-A4CF-1D08370BC0E8}"/>
              </a:ext>
            </a:extLst>
          </p:cNvPr>
          <p:cNvSpPr/>
          <p:nvPr/>
        </p:nvSpPr>
        <p:spPr bwMode="auto">
          <a:xfrm>
            <a:off x="9163651" y="4593003"/>
            <a:ext cx="90000" cy="90000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D3805912-4546-490B-9791-91F67A86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362" y="4760640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24</a:t>
            </a: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50BBD865-D728-45BC-A70B-21D27BA05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133" y="4760640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48 </a:t>
            </a: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7B51F12-0E6A-4EFE-AF33-5431804F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963" y="4760640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96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B73C5AB-01D3-465F-A7CF-1D811407A1F8}"/>
              </a:ext>
            </a:extLst>
          </p:cNvPr>
          <p:cNvSpPr/>
          <p:nvPr/>
        </p:nvSpPr>
        <p:spPr bwMode="auto">
          <a:xfrm>
            <a:off x="10086480" y="2829299"/>
            <a:ext cx="90000" cy="9000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D9694FE-E0ED-4D9C-96E8-6B90F9DD3168}"/>
              </a:ext>
            </a:extLst>
          </p:cNvPr>
          <p:cNvSpPr/>
          <p:nvPr/>
        </p:nvSpPr>
        <p:spPr bwMode="auto">
          <a:xfrm>
            <a:off x="11009309" y="2829299"/>
            <a:ext cx="90000" cy="9000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C91CD8E-E6D1-46D3-8061-957AC093804F}"/>
              </a:ext>
            </a:extLst>
          </p:cNvPr>
          <p:cNvSpPr/>
          <p:nvPr/>
        </p:nvSpPr>
        <p:spPr bwMode="auto">
          <a:xfrm>
            <a:off x="10086480" y="4593003"/>
            <a:ext cx="90000" cy="9000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629D19B-B972-4CA2-88D1-3945B258CBB7}"/>
              </a:ext>
            </a:extLst>
          </p:cNvPr>
          <p:cNvSpPr/>
          <p:nvPr/>
        </p:nvSpPr>
        <p:spPr bwMode="auto">
          <a:xfrm>
            <a:off x="11009309" y="4593003"/>
            <a:ext cx="90000" cy="9000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id="{203BEA3C-4A0A-4353-A11A-8D3AF26F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794" y="4760640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192</a:t>
            </a:r>
            <a:endParaRPr kumimoji="0" lang="en-US" sz="1050" b="1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B0FDE3DD-FB6E-45F3-8553-5C558ABB3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3623" y="4760640"/>
            <a:ext cx="702634" cy="103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0" marR="0" lvl="0" indent="0" algn="ctr" defTabSz="448271" eaLnBrk="0" fontAlgn="base" latinLnBrk="0" hangingPunct="0">
              <a:lnSpc>
                <a:spcPts val="750"/>
              </a:lnSpc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Week 240</a:t>
            </a:r>
            <a:r>
              <a:rPr kumimoji="0" 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||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6A46F8-783F-4608-A635-3829BD003B36}"/>
              </a:ext>
            </a:extLst>
          </p:cNvPr>
          <p:cNvSpPr txBox="1"/>
          <p:nvPr/>
        </p:nvSpPr>
        <p:spPr bwMode="auto">
          <a:xfrm>
            <a:off x="799028" y="2489273"/>
            <a:ext cx="3073507" cy="430887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HTE participants failing current regimen 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with confirmed HIV-1 RNA ≥400 c/mL and: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38E91A-488D-457E-B468-D7AECAD49D83}"/>
              </a:ext>
            </a:extLst>
          </p:cNvPr>
          <p:cNvSpPr txBox="1"/>
          <p:nvPr/>
        </p:nvSpPr>
        <p:spPr bwMode="auto">
          <a:xfrm>
            <a:off x="9710549" y="5322352"/>
            <a:ext cx="1895328" cy="218085"/>
          </a:xfrm>
          <a:prstGeom prst="homePlate">
            <a:avLst/>
          </a:prstGeom>
          <a:solidFill>
            <a:srgbClr val="FFFFFF"/>
          </a:solidFill>
          <a:ln w="9525">
            <a:solidFill>
              <a:srgbClr val="071D49"/>
            </a:solidFill>
            <a:miter lim="800000"/>
            <a:headEnd/>
            <a:tailEnd/>
          </a:ln>
        </p:spPr>
        <p:txBody>
          <a:bodyPr vert="horz" wrap="square" lIns="27000" tIns="36576" rIns="27000" bIns="27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1129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charset="0"/>
              </a:rPr>
              <a:t>COVID-19: from Dec 2019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DA1BE64-1A4F-4CF4-99E1-533A032B2F88}"/>
              </a:ext>
            </a:extLst>
          </p:cNvPr>
          <p:cNvGrpSpPr/>
          <p:nvPr/>
        </p:nvGrpSpPr>
        <p:grpSpPr>
          <a:xfrm>
            <a:off x="8804916" y="5597206"/>
            <a:ext cx="2008502" cy="208416"/>
            <a:chOff x="6153930" y="5122339"/>
            <a:chExt cx="2454795" cy="25472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B261685-5FF1-4405-B314-E7105F24E318}"/>
                </a:ext>
              </a:extLst>
            </p:cNvPr>
            <p:cNvSpPr txBox="1"/>
            <p:nvPr/>
          </p:nvSpPr>
          <p:spPr bwMode="auto">
            <a:xfrm>
              <a:off x="6153930" y="5122339"/>
              <a:ext cx="2316479" cy="254727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27000" tIns="27000" rIns="27000" bIns="27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11293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cs typeface="Arial" charset="0"/>
                </a:rPr>
                <a:t>US approval of FTR, Jul 2020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A7BDC1-140C-4C8F-A848-07A474ECE4FE}"/>
                </a:ext>
              </a:extLst>
            </p:cNvPr>
            <p:cNvSpPr/>
            <p:nvPr/>
          </p:nvSpPr>
          <p:spPr>
            <a:xfrm>
              <a:off x="8466330" y="5174016"/>
              <a:ext cx="142395" cy="142395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293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B0DAF8D-6753-4925-86A5-431A7C2360CE}"/>
              </a:ext>
            </a:extLst>
          </p:cNvPr>
          <p:cNvGrpSpPr/>
          <p:nvPr/>
        </p:nvGrpSpPr>
        <p:grpSpPr>
          <a:xfrm>
            <a:off x="8472402" y="5755995"/>
            <a:ext cx="2542936" cy="208416"/>
            <a:chOff x="5776778" y="5527318"/>
            <a:chExt cx="3107993" cy="25472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79E2D47-AD48-4DB4-9F84-0F669E7FD056}"/>
                </a:ext>
              </a:extLst>
            </p:cNvPr>
            <p:cNvSpPr txBox="1"/>
            <p:nvPr/>
          </p:nvSpPr>
          <p:spPr bwMode="auto">
            <a:xfrm>
              <a:off x="5776778" y="5527318"/>
              <a:ext cx="2978632" cy="254727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27000" tIns="27000" rIns="27000" bIns="27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11293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cs typeface="Arial" charset="0"/>
                </a:rPr>
                <a:t>FTR available in Germany, Mar 2021</a:t>
              </a:r>
              <a:endPara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AC3370-A2FE-4EB1-B40E-CAF40F6C5408}"/>
                </a:ext>
              </a:extLst>
            </p:cNvPr>
            <p:cNvSpPr/>
            <p:nvPr/>
          </p:nvSpPr>
          <p:spPr>
            <a:xfrm>
              <a:off x="8737627" y="5585530"/>
              <a:ext cx="147144" cy="147144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1293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595D3F8-C07F-47B2-8FAC-D181318ED6B2}"/>
              </a:ext>
            </a:extLst>
          </p:cNvPr>
          <p:cNvSpPr txBox="1"/>
          <p:nvPr/>
        </p:nvSpPr>
        <p:spPr>
          <a:xfrm>
            <a:off x="6957315" y="5406634"/>
            <a:ext cx="1579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29325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71D49"/>
                </a:solidFill>
                <a:cs typeface="Arial" panose="020B0604020202020204" pitchFamily="34" charset="0"/>
              </a:rPr>
              <a:t>Factors influencing participant numbers and data availability </a:t>
            </a: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D07B58EC-CD74-4268-80D1-9CFCFAE5872B}"/>
              </a:ext>
            </a:extLst>
          </p:cNvPr>
          <p:cNvSpPr/>
          <p:nvPr/>
        </p:nvSpPr>
        <p:spPr>
          <a:xfrm>
            <a:off x="8509839" y="5342672"/>
            <a:ext cx="181907" cy="648722"/>
          </a:xfrm>
          <a:prstGeom prst="leftBrace">
            <a:avLst/>
          </a:prstGeom>
          <a:noFill/>
          <a:ln w="9525" cap="flat" cmpd="sng" algn="ctr">
            <a:solidFill>
              <a:srgbClr val="071D4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129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24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F7B83C-770B-48A0-B89F-3E7A21832A4F}"/>
              </a:ext>
            </a:extLst>
          </p:cNvPr>
          <p:cNvSpPr txBox="1"/>
          <p:nvPr/>
        </p:nvSpPr>
        <p:spPr bwMode="auto">
          <a:xfrm>
            <a:off x="3872535" y="3680813"/>
            <a:ext cx="985436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N = 272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5257A80-99EA-49D7-A2A6-03112D206C0F}"/>
              </a:ext>
            </a:extLst>
          </p:cNvPr>
          <p:cNvSpPr txBox="1"/>
          <p:nvPr/>
        </p:nvSpPr>
        <p:spPr bwMode="auto">
          <a:xfrm>
            <a:off x="3872535" y="4401878"/>
            <a:ext cx="985436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N = 99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3AA1AD-9053-4B6A-BA26-A5D752851EF9}"/>
              </a:ext>
            </a:extLst>
          </p:cNvPr>
          <p:cNvSpPr/>
          <p:nvPr/>
        </p:nvSpPr>
        <p:spPr>
          <a:xfrm>
            <a:off x="798874" y="3993269"/>
            <a:ext cx="3066324" cy="579188"/>
          </a:xfrm>
          <a:prstGeom prst="rect">
            <a:avLst/>
          </a:prstGeom>
          <a:solidFill>
            <a:srgbClr val="E7E6E6"/>
          </a:solidFill>
          <a:ln>
            <a:noFill/>
          </a:ln>
          <a:effectLst/>
        </p:spPr>
        <p:txBody>
          <a:bodyPr wrap="square" tIns="36576" bIns="36576">
            <a:spAutoFit/>
          </a:bodyPr>
          <a:lstStyle/>
          <a:p>
            <a:pPr marL="0" marR="0" lvl="0" indent="0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Non-randomized Cohort*</a:t>
            </a:r>
            <a:endParaRPr kumimoji="0" lang="en-US" sz="1050" b="1" i="0" u="none" strike="noStrike" kern="0" cap="none" spc="0" normalizeH="0" baseline="3000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/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0 ARV classes remaining and no 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remaining approved fully active</a:t>
            </a:r>
            <a:r>
              <a:rPr kumimoji="0" lang="en-US" sz="1050" b="0" i="0" u="none" strike="noStrike" kern="0" cap="none" spc="0" normalizeH="0" baseline="3000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charset="0"/>
              </a:rPr>
              <a:t>†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 agents</a:t>
            </a:r>
            <a:r>
              <a:rPr kumimoji="0" lang="en-US" altLang="en-US" sz="1050" b="0" i="0" u="none" strike="noStrike" kern="0" cap="none" spc="0" normalizeH="0" baseline="3000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cs typeface="Arial" panose="020B0604020202020204" pitchFamily="34" charset="0"/>
              </a:rPr>
              <a:t>‡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3D53E-14B7-41F9-86F6-BAF27CE62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2DCD9-8769-4ED5-B8CC-B00FC588BA8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AEA7F5-31F7-44D3-84B1-2B3D8026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6236241"/>
            <a:ext cx="7242526" cy="469359"/>
          </a:xfrm>
        </p:spPr>
        <p:txBody>
          <a:bodyPr/>
          <a:lstStyle/>
          <a:p>
            <a:r>
              <a:rPr lang="en-GB" dirty="0"/>
              <a:t>Day 8 window includes viral load between Day 6 to Day 10; participants who did not have a result in the Day 8 window had their Day 1 result carried forward (9 participants; 4 receiving placebo and 5 receiving FTR). *Mean adjusted by Day 1 log10 HIV-1 RNA. †Two participants in the FTR arm, who had missing Day 1 HIV-1 RNA values, were not included in the analysis for the HIV-1 RNA log10 least squares mean change at Day 8; ‡Hypothesis test: µFTR - µ placebo. P from </a:t>
            </a:r>
            <a:r>
              <a:rPr lang="en-GB" dirty="0" err="1"/>
              <a:t>Levene’s</a:t>
            </a:r>
            <a:r>
              <a:rPr lang="en-GB" dirty="0"/>
              <a:t> test of homogeneity of variance 0.2082</a:t>
            </a:r>
          </a:p>
          <a:p>
            <a:r>
              <a:rPr lang="en-GB" b="1" dirty="0"/>
              <a:t>CI</a:t>
            </a:r>
            <a:r>
              <a:rPr lang="en-GB" dirty="0"/>
              <a:t>, confidence interval; </a:t>
            </a:r>
            <a:r>
              <a:rPr lang="en-GB" b="1" dirty="0"/>
              <a:t>ITT-E</a:t>
            </a:r>
            <a:r>
              <a:rPr lang="en-GB" dirty="0"/>
              <a:t>, intention-to-treat exposed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5C4002-3F19-4110-81B8-0E43297AE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2541" y="6582489"/>
            <a:ext cx="5523847" cy="123111"/>
          </a:xfrm>
        </p:spPr>
        <p:txBody>
          <a:bodyPr/>
          <a:lstStyle/>
          <a:p>
            <a:r>
              <a:rPr lang="en-GB" sz="800" b="1" dirty="0"/>
              <a:t>1</a:t>
            </a:r>
            <a:r>
              <a:rPr lang="en-GB" sz="800" dirty="0"/>
              <a:t>. </a:t>
            </a:r>
            <a:r>
              <a:rPr lang="en-GB" sz="800" dirty="0" err="1"/>
              <a:t>Kozal</a:t>
            </a:r>
            <a:r>
              <a:rPr lang="en-GB" sz="800" dirty="0"/>
              <a:t> M, et al. N </a:t>
            </a:r>
            <a:r>
              <a:rPr lang="en-GB" sz="800" dirty="0" err="1"/>
              <a:t>Engl</a:t>
            </a:r>
            <a:r>
              <a:rPr lang="en-GB" sz="800" dirty="0"/>
              <a:t> J Med 2020;382:1232–43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AAE36A-9A8D-43F7-9A0F-6CE29E2012F0}"/>
              </a:ext>
            </a:extLst>
          </p:cNvPr>
          <p:cNvGrpSpPr/>
          <p:nvPr/>
        </p:nvGrpSpPr>
        <p:grpSpPr>
          <a:xfrm>
            <a:off x="4266214" y="4614827"/>
            <a:ext cx="4491614" cy="522414"/>
            <a:chOff x="4266214" y="4805327"/>
            <a:chExt cx="4491614" cy="52241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83FB8E-CB59-46F2-9DE3-F0AFE567D248}"/>
                </a:ext>
              </a:extLst>
            </p:cNvPr>
            <p:cNvCxnSpPr/>
            <p:nvPr/>
          </p:nvCxnSpPr>
          <p:spPr bwMode="auto">
            <a:xfrm>
              <a:off x="5248557" y="5040695"/>
              <a:ext cx="2797244" cy="0"/>
            </a:xfrm>
            <a:prstGeom prst="line">
              <a:avLst/>
            </a:prstGeom>
            <a:ln w="190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B47993-9088-4DC6-8437-2953CD6781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8557" y="4805327"/>
              <a:ext cx="0" cy="2239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82203F-4BE3-4CE9-A441-AA26D42361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057231" y="4828187"/>
              <a:ext cx="0" cy="22393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CF3B59EA-F5BB-421A-A61C-7C1F8858C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214" y="5112297"/>
              <a:ext cx="44916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Difference* (95% CI) = –0.63 (–0.81, –0.44) p&lt;0.0001</a:t>
              </a:r>
              <a:r>
                <a:rPr kumimoji="0" lang="en-US" altLang="en-US" sz="1400" b="1" i="0" u="none" strike="noStrike" kern="1200" cap="none" spc="0" normalizeH="0" baseline="3000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‡</a:t>
              </a:r>
              <a:endParaRPr kumimoji="0" lang="en-US" altLang="en-US" sz="1400" b="1" i="0" u="none" strike="noStrike" kern="1200" cap="none" spc="0" normalizeH="0" baseline="3000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20">
            <a:extLst>
              <a:ext uri="{FF2B5EF4-FFF2-40B4-BE49-F238E27FC236}">
                <a16:creationId xmlns:a16="http://schemas.microsoft.com/office/drawing/2014/main" id="{CCAAC1CD-C22E-4AAB-A148-AC9212105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067" y="2182553"/>
            <a:ext cx="357960" cy="2859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Mean change in HIV-1 RNA level </a:t>
            </a:r>
            <a:b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from Day 1 through Day 8* (95% CI)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37A04812-F2B5-4D26-BC8C-FA1E33EDF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679" y="2060135"/>
            <a:ext cx="931960" cy="256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N=69 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871F6E-6E3D-4176-83F2-2E5F878F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251" y="2060135"/>
            <a:ext cx="931959" cy="256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N=201</a:t>
            </a:r>
            <a:r>
              <a:rPr kumimoji="0" lang="en-US" sz="1200" b="1" i="0" u="none" strike="noStrike" kern="1200" cap="none" spc="0" normalizeH="0" baseline="3000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†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5716C011-C0B4-47A7-BCFC-7A45EDA18492}"/>
              </a:ext>
            </a:extLst>
          </p:cNvPr>
          <p:cNvSpPr/>
          <p:nvPr/>
        </p:nvSpPr>
        <p:spPr>
          <a:xfrm>
            <a:off x="803275" y="5489573"/>
            <a:ext cx="10933113" cy="637065"/>
          </a:xfrm>
          <a:prstGeom prst="parallelogram">
            <a:avLst>
              <a:gd name="adj" fmla="val 34849"/>
            </a:avLst>
          </a:prstGeom>
          <a:solidFill>
            <a:srgbClr val="071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primary endpoint was met, with superior viral load </a:t>
            </a:r>
            <a:b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reductions versus placebo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3DBC4F-4E44-4E19-BFC4-0F21B83D283F}"/>
              </a:ext>
            </a:extLst>
          </p:cNvPr>
          <p:cNvGrpSpPr/>
          <p:nvPr/>
        </p:nvGrpSpPr>
        <p:grpSpPr>
          <a:xfrm>
            <a:off x="3449638" y="2211705"/>
            <a:ext cx="6124766" cy="2574246"/>
            <a:chOff x="3090444" y="1835738"/>
            <a:chExt cx="6369071" cy="2852257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4AD01402-4C8A-4D5B-AAF7-93AECC8E25C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5522817"/>
                </p:ext>
              </p:extLst>
            </p:nvPr>
          </p:nvGraphicFramePr>
          <p:xfrm>
            <a:off x="3090444" y="1835738"/>
            <a:ext cx="6369071" cy="28522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6273A5-132B-4EE0-81F3-8FEE23EA699F}"/>
                </a:ext>
              </a:extLst>
            </p:cNvPr>
            <p:cNvCxnSpPr>
              <a:cxnSpLocks/>
            </p:cNvCxnSpPr>
            <p:nvPr/>
          </p:nvCxnSpPr>
          <p:spPr>
            <a:xfrm>
              <a:off x="3568823" y="1981609"/>
              <a:ext cx="51046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5">
            <a:extLst>
              <a:ext uri="{FF2B5EF4-FFF2-40B4-BE49-F238E27FC236}">
                <a16:creationId xmlns:a16="http://schemas.microsoft.com/office/drawing/2014/main" id="{AB8CED24-C0B2-422E-B7C5-1B4963DC859D}"/>
              </a:ext>
            </a:extLst>
          </p:cNvPr>
          <p:cNvSpPr txBox="1">
            <a:spLocks/>
          </p:cNvSpPr>
          <p:nvPr/>
        </p:nvSpPr>
        <p:spPr>
          <a:xfrm>
            <a:off x="803275" y="184935"/>
            <a:ext cx="10933113" cy="88357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Primary endpoint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74A483-5934-4DAC-A458-D1332D769CDC}"/>
              </a:ext>
            </a:extLst>
          </p:cNvPr>
          <p:cNvSpPr txBox="1"/>
          <p:nvPr/>
        </p:nvSpPr>
        <p:spPr>
          <a:xfrm>
            <a:off x="800100" y="1598126"/>
            <a:ext cx="10936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</a:rPr>
              <a:t>Adjusted mean change in HIV-1 RNA from Day 1 through Day 8 (Randomized Cohort; ITT-E population)</a:t>
            </a:r>
            <a:r>
              <a:rPr lang="en-US" sz="1600" b="1" baseline="30000" dirty="0">
                <a:solidFill>
                  <a:schemeClr val="accent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4343550"/>
      </p:ext>
    </p:extLst>
  </p:cSld>
  <p:clrMapOvr>
    <a:masterClrMapping/>
  </p:clrMapOvr>
</p:sld>
</file>

<file path=ppt/theme/theme1.xml><?xml version="1.0" encoding="utf-8"?>
<a:theme xmlns:a="http://schemas.openxmlformats.org/drawingml/2006/main" name="ViiV scientific templat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46"/>
      </a:accent1>
      <a:accent2>
        <a:srgbClr val="071D49"/>
      </a:accent2>
      <a:accent3>
        <a:srgbClr val="702082"/>
      </a:accent3>
      <a:accent4>
        <a:srgbClr val="5BC2E7"/>
      </a:accent4>
      <a:accent5>
        <a:srgbClr val="D0D3D3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IV_PowerPoint_Full_Template.pptx" id="{925DAD9F-5283-4881-A418-C4A4EE9A7D87}" vid="{616922AB-E06C-4C94-8A35-468858759F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ViiV corporate 2020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VIIV_PowerPoint_Full_Template</Template>
  <TotalTime>0</TotalTime>
  <Words>3229</Words>
  <Application>Microsoft Office PowerPoint</Application>
  <PresentationFormat>Widescreen</PresentationFormat>
  <Paragraphs>461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ViiV scientific template</vt:lpstr>
      <vt:lpstr>Educational Series: Management of Individuals with Multidrug Resistant HIV-1</vt:lpstr>
      <vt:lpstr>Adverse event reporting and prescribing information</vt:lpstr>
      <vt:lpstr> Week 240 Results of the Phase III BRIGHTE Study</vt:lpstr>
      <vt:lpstr>Introduction</vt:lpstr>
      <vt:lpstr>Treatment goals for people living with multidrug-resistant HIV-1</vt:lpstr>
      <vt:lpstr>BRIGHTE: Overview</vt:lpstr>
      <vt:lpstr>BRIGHTE trial design overview</vt:lpstr>
      <vt:lpstr>Methods</vt:lpstr>
      <vt:lpstr>PowerPoint Presentation</vt:lpstr>
      <vt:lpstr>BRIGHTE: Week 240 efficacy</vt:lpstr>
      <vt:lpstr>HIV-1 RNA &lt;40 c/mL through Week 240 </vt:lpstr>
      <vt:lpstr>HIV-1 RNA &lt;40 c/mL through Week 240 </vt:lpstr>
      <vt:lpstr>Change in CD4+ T-cell count</vt:lpstr>
      <vt:lpstr>BRIGHTE: Week 240 safety</vt:lpstr>
      <vt:lpstr>Safety</vt:lpstr>
      <vt:lpstr>Safety</vt:lpstr>
      <vt:lpstr>Safety</vt:lpstr>
      <vt:lpstr>Summary</vt:lpstr>
      <vt:lpstr>Key takeaways</vt:lpstr>
      <vt:lpstr>RUKOBIA  prescribing information  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Nikita Sall</dc:creator>
  <cp:lastModifiedBy>Erich Junge</cp:lastModifiedBy>
  <cp:revision>294</cp:revision>
  <cp:lastPrinted>2019-02-19T16:49:02Z</cp:lastPrinted>
  <dcterms:created xsi:type="dcterms:W3CDTF">2019-05-09T08:20:05Z</dcterms:created>
  <dcterms:modified xsi:type="dcterms:W3CDTF">2023-10-13T18:10:31Z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5607440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