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EB17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rgbClr val="071D4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EB17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071D4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EB17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EB17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41346" y="5545987"/>
            <a:ext cx="450653" cy="131048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73607" y="672083"/>
            <a:ext cx="11067415" cy="0"/>
          </a:xfrm>
          <a:custGeom>
            <a:avLst/>
            <a:gdLst/>
            <a:ahLst/>
            <a:cxnLst/>
            <a:rect l="l" t="t" r="r" b="b"/>
            <a:pathLst>
              <a:path w="11067415" h="0">
                <a:moveTo>
                  <a:pt x="0" y="0"/>
                </a:moveTo>
                <a:lnTo>
                  <a:pt x="11067288" y="0"/>
                </a:lnTo>
              </a:path>
            </a:pathLst>
          </a:custGeom>
          <a:ln w="6350">
            <a:solidFill>
              <a:srgbClr val="071D4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05611" cy="20253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6163" y="-48006"/>
            <a:ext cx="11005820" cy="87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EB175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0752" y="1380871"/>
            <a:ext cx="5172075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rgbClr val="071D4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hyperlink" Target="http://www.infectiousdiseaseadvisor.com/home/decision-support-in-medicine/infectious-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ectiousdiseaseadvisor.com/home/decision-support-in-medicine/infectious-diseases/fever-in-the-human-immunodeficiency-virus-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hyperlink" Target="https://www.ema.europa.eu/en/medicines/human/EPAR/rukobia" TargetMode="External"/><Relationship Id="rId4" Type="http://schemas.openxmlformats.org/officeDocument/2006/relationships/hyperlink" Target="https://viivhealthcare.com/en-us/our-medicines/" TargetMode="External"/><Relationship Id="rId5" Type="http://schemas.openxmlformats.org/officeDocument/2006/relationships/hyperlink" Target="http://www.mhra.gov.uk/yellowcard" TargetMode="External"/><Relationship Id="rId6" Type="http://schemas.openxmlformats.org/officeDocument/2006/relationships/image" Target="../media/image4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hyperlink" Target="http://www.gsk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www.infectiousdiseaseadvisor.com/home/decision-support-in-medicine/infectious-diseases/fever-in-the-human-immunodeficiency-virus-hivpatient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5611" cy="20253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0669" y="2840558"/>
            <a:ext cx="9102725" cy="863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0" spc="-90">
                <a:solidFill>
                  <a:srgbClr val="071D48"/>
                </a:solidFill>
              </a:rPr>
              <a:t>For</a:t>
            </a:r>
            <a:r>
              <a:rPr dirty="0" sz="5500" spc="-195">
                <a:solidFill>
                  <a:srgbClr val="071D48"/>
                </a:solidFill>
              </a:rPr>
              <a:t> </a:t>
            </a:r>
            <a:r>
              <a:rPr dirty="0" sz="5500" spc="-114">
                <a:solidFill>
                  <a:srgbClr val="071D48"/>
                </a:solidFill>
              </a:rPr>
              <a:t>Healthcare</a:t>
            </a:r>
            <a:r>
              <a:rPr dirty="0" sz="5500" spc="-155">
                <a:solidFill>
                  <a:srgbClr val="071D48"/>
                </a:solidFill>
              </a:rPr>
              <a:t> </a:t>
            </a:r>
            <a:r>
              <a:rPr dirty="0" sz="5500" spc="-114">
                <a:solidFill>
                  <a:srgbClr val="071D48"/>
                </a:solidFill>
              </a:rPr>
              <a:t>Professionals</a:t>
            </a:r>
            <a:r>
              <a:rPr dirty="0" sz="5500" spc="-180">
                <a:solidFill>
                  <a:srgbClr val="071D48"/>
                </a:solidFill>
              </a:rPr>
              <a:t> </a:t>
            </a:r>
            <a:r>
              <a:rPr dirty="0" sz="5500" spc="-20">
                <a:solidFill>
                  <a:srgbClr val="071D48"/>
                </a:solidFill>
              </a:rPr>
              <a:t>only</a:t>
            </a:r>
            <a:endParaRPr sz="5500"/>
          </a:p>
        </p:txBody>
      </p:sp>
      <p:sp>
        <p:nvSpPr>
          <p:cNvPr id="6" name="object 6" descr=""/>
          <p:cNvSpPr txBox="1"/>
          <p:nvPr/>
        </p:nvSpPr>
        <p:spPr>
          <a:xfrm>
            <a:off x="111048" y="6522821"/>
            <a:ext cx="15354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71D48"/>
                </a:solidFill>
                <a:latin typeface="Trebuchet MS"/>
                <a:cs typeface="Trebuchet MS"/>
              </a:rPr>
              <a:t>NX-</a:t>
            </a:r>
            <a:r>
              <a:rPr dirty="0" sz="1100" spc="-10">
                <a:solidFill>
                  <a:srgbClr val="071D48"/>
                </a:solidFill>
                <a:latin typeface="Trebuchet MS"/>
                <a:cs typeface="Trebuchet MS"/>
              </a:rPr>
              <a:t>GBL-HVX-</a:t>
            </a:r>
            <a:r>
              <a:rPr dirty="0" sz="1100" spc="-40">
                <a:solidFill>
                  <a:srgbClr val="071D48"/>
                </a:solidFill>
                <a:latin typeface="Trebuchet MS"/>
                <a:cs typeface="Trebuchet MS"/>
              </a:rPr>
              <a:t>PPT-</a:t>
            </a:r>
            <a:r>
              <a:rPr dirty="0" sz="1100" spc="-20">
                <a:solidFill>
                  <a:srgbClr val="071D48"/>
                </a:solidFill>
                <a:latin typeface="Trebuchet MS"/>
                <a:cs typeface="Trebuchet MS"/>
              </a:rPr>
              <a:t>230010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318750" y="6522821"/>
            <a:ext cx="17754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>
                <a:solidFill>
                  <a:srgbClr val="071D48"/>
                </a:solidFill>
                <a:latin typeface="Trebuchet MS"/>
                <a:cs typeface="Trebuchet MS"/>
              </a:rPr>
              <a:t>Date</a:t>
            </a:r>
            <a:r>
              <a:rPr dirty="0" sz="1100" spc="-1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100" spc="-1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071D48"/>
                </a:solidFill>
                <a:latin typeface="Trebuchet MS"/>
                <a:cs typeface="Trebuchet MS"/>
              </a:rPr>
              <a:t>preparation:</a:t>
            </a:r>
            <a:r>
              <a:rPr dirty="0" sz="1100" spc="-1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071D48"/>
                </a:solidFill>
                <a:latin typeface="Trebuchet MS"/>
                <a:cs typeface="Trebuchet MS"/>
              </a:rPr>
              <a:t>March</a:t>
            </a:r>
            <a:r>
              <a:rPr dirty="0" sz="1100" spc="-1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071D48"/>
                </a:solidFill>
                <a:latin typeface="Trebuchet MS"/>
                <a:cs typeface="Trebuchet MS"/>
              </a:rPr>
              <a:t>2023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0" rIns="0" bIns="0" rtlCol="0" vert="horz">
            <a:spAutoFit/>
          </a:bodyPr>
          <a:lstStyle/>
          <a:p>
            <a:pPr marL="38100" marR="5080">
              <a:lnSpc>
                <a:spcPct val="74800"/>
              </a:lnSpc>
              <a:spcBef>
                <a:spcPts val="850"/>
              </a:spcBef>
            </a:pPr>
            <a:r>
              <a:rPr dirty="0"/>
              <a:t>Immune</a:t>
            </a:r>
            <a:r>
              <a:rPr dirty="0" spc="-50"/>
              <a:t> </a:t>
            </a:r>
            <a:r>
              <a:rPr dirty="0" spc="-20"/>
              <a:t>non-</a:t>
            </a:r>
            <a:r>
              <a:rPr dirty="0" spc="-10"/>
              <a:t>responders</a:t>
            </a:r>
            <a:r>
              <a:rPr dirty="0" spc="-50"/>
              <a:t> </a:t>
            </a:r>
            <a:r>
              <a:rPr dirty="0"/>
              <a:t>(INR)</a:t>
            </a:r>
            <a:r>
              <a:rPr dirty="0" spc="-50"/>
              <a:t> </a:t>
            </a:r>
            <a:r>
              <a:rPr dirty="0"/>
              <a:t>are</a:t>
            </a:r>
            <a:r>
              <a:rPr dirty="0" spc="-65"/>
              <a:t> </a:t>
            </a:r>
            <a:r>
              <a:rPr dirty="0"/>
              <a:t>those</a:t>
            </a:r>
            <a:r>
              <a:rPr dirty="0" spc="-65"/>
              <a:t> </a:t>
            </a:r>
            <a:r>
              <a:rPr dirty="0"/>
              <a:t>that</a:t>
            </a:r>
            <a:r>
              <a:rPr dirty="0" spc="-70"/>
              <a:t> </a:t>
            </a:r>
            <a:r>
              <a:rPr dirty="0"/>
              <a:t>fail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/>
              <a:t>achieve</a:t>
            </a:r>
            <a:r>
              <a:rPr dirty="0" spc="-65"/>
              <a:t> </a:t>
            </a:r>
            <a:r>
              <a:rPr dirty="0"/>
              <a:t>an</a:t>
            </a:r>
            <a:r>
              <a:rPr dirty="0" spc="-70"/>
              <a:t> </a:t>
            </a:r>
            <a:r>
              <a:rPr dirty="0"/>
              <a:t>increase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/>
              <a:t>CD4</a:t>
            </a:r>
            <a:r>
              <a:rPr dirty="0" spc="-65"/>
              <a:t> </a:t>
            </a:r>
            <a:r>
              <a:rPr dirty="0"/>
              <a:t>T</a:t>
            </a:r>
            <a:r>
              <a:rPr dirty="0" spc="-70"/>
              <a:t> </a:t>
            </a:r>
            <a:r>
              <a:rPr dirty="0" spc="-10"/>
              <a:t>cells </a:t>
            </a:r>
            <a:r>
              <a:rPr dirty="0"/>
              <a:t>during</a:t>
            </a:r>
            <a:r>
              <a:rPr dirty="0" spc="-90"/>
              <a:t> </a:t>
            </a:r>
            <a:r>
              <a:rPr dirty="0" spc="-10"/>
              <a:t>suppressive</a:t>
            </a:r>
            <a:r>
              <a:rPr dirty="0" spc="-70"/>
              <a:t> </a:t>
            </a:r>
            <a:r>
              <a:rPr dirty="0" spc="-10"/>
              <a:t>treatment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16536" y="6511238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441180" y="2786126"/>
            <a:ext cx="2192020" cy="7620"/>
          </a:xfrm>
          <a:custGeom>
            <a:avLst/>
            <a:gdLst/>
            <a:ahLst/>
            <a:cxnLst/>
            <a:rect l="l" t="t" r="r" b="b"/>
            <a:pathLst>
              <a:path w="2192020" h="7619">
                <a:moveTo>
                  <a:pt x="2191512" y="0"/>
                </a:moveTo>
                <a:lnTo>
                  <a:pt x="0" y="0"/>
                </a:lnTo>
                <a:lnTo>
                  <a:pt x="0" y="7620"/>
                </a:lnTo>
                <a:lnTo>
                  <a:pt x="2191512" y="7620"/>
                </a:lnTo>
                <a:lnTo>
                  <a:pt x="2191512" y="0"/>
                </a:lnTo>
                <a:close/>
              </a:path>
            </a:pathLst>
          </a:custGeom>
          <a:solidFill>
            <a:srgbClr val="071D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124188" y="2345435"/>
            <a:ext cx="2827020" cy="2799715"/>
          </a:xfrm>
          <a:prstGeom prst="rect">
            <a:avLst/>
          </a:prstGeom>
          <a:ln w="9525">
            <a:solidFill>
              <a:srgbClr val="071D48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200" spc="2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non-response</a:t>
            </a:r>
            <a:r>
              <a:rPr dirty="0" sz="1200" spc="23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(INR):</a:t>
            </a:r>
            <a:r>
              <a:rPr dirty="0" baseline="24305" sz="1200" spc="-15" b="1">
                <a:solidFill>
                  <a:srgbClr val="071D48"/>
                </a:solidFill>
                <a:latin typeface="Trebuchet MS"/>
                <a:cs typeface="Trebuchet MS"/>
              </a:rPr>
              <a:t>12</a:t>
            </a:r>
            <a:endParaRPr baseline="24305" sz="1200">
              <a:latin typeface="Trebuchet MS"/>
              <a:cs typeface="Trebuchet MS"/>
            </a:endParaRPr>
          </a:p>
          <a:p>
            <a:pPr algn="ctr" marL="304165" marR="294640">
              <a:lnSpc>
                <a:spcPct val="100000"/>
              </a:lnSpc>
              <a:spcBef>
                <a:spcPts val="600"/>
              </a:spcBef>
            </a:pP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Failure</a:t>
            </a:r>
            <a:r>
              <a:rPr dirty="0" sz="1200" spc="-5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200" spc="-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achieve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20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count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&gt;350</a:t>
            </a:r>
            <a:r>
              <a:rPr dirty="0" sz="12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071D48"/>
                </a:solidFill>
                <a:latin typeface="Trebuchet MS"/>
                <a:cs typeface="Trebuchet MS"/>
              </a:rPr>
              <a:t>cells/mm</a:t>
            </a:r>
            <a:r>
              <a:rPr dirty="0" baseline="24305" sz="1200" spc="112" b="1">
                <a:solidFill>
                  <a:srgbClr val="071D48"/>
                </a:solidFill>
                <a:latin typeface="Trebuchet MS"/>
                <a:cs typeface="Trebuchet MS"/>
              </a:rPr>
              <a:t>3</a:t>
            </a:r>
            <a:r>
              <a:rPr dirty="0" baseline="24305" sz="1200" spc="82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after</a:t>
            </a:r>
            <a:r>
              <a:rPr dirty="0" sz="120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two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years</a:t>
            </a:r>
            <a:r>
              <a:rPr dirty="0" sz="12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ART</a:t>
            </a:r>
            <a:r>
              <a:rPr dirty="0" sz="12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despite</a:t>
            </a:r>
            <a:r>
              <a:rPr dirty="0" sz="12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3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virus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being</a:t>
            </a:r>
            <a:r>
              <a:rPr dirty="0" sz="1200" spc="1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undetectable</a:t>
            </a:r>
            <a:endParaRPr sz="1200">
              <a:latin typeface="Trebuchet MS"/>
              <a:cs typeface="Trebuchet MS"/>
            </a:endParaRPr>
          </a:p>
          <a:p>
            <a:pPr algn="ctr" marL="3810">
              <a:lnSpc>
                <a:spcPct val="100000"/>
              </a:lnSpc>
              <a:spcBef>
                <a:spcPts val="605"/>
              </a:spcBef>
            </a:pP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or</a:t>
            </a:r>
            <a:endParaRPr sz="1200">
              <a:latin typeface="Trebuchet MS"/>
              <a:cs typeface="Trebuchet MS"/>
            </a:endParaRPr>
          </a:p>
          <a:p>
            <a:pPr algn="ctr" marL="295275" marR="285750" indent="-2540">
              <a:lnSpc>
                <a:spcPct val="100000"/>
              </a:lnSpc>
              <a:spcBef>
                <a:spcPts val="600"/>
              </a:spcBef>
            </a:pP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Failure</a:t>
            </a: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2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achieve</a:t>
            </a:r>
            <a:r>
              <a:rPr dirty="0" sz="12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an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increase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1200" spc="-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 &gt;50 </a:t>
            </a:r>
            <a:r>
              <a:rPr dirty="0" sz="1200" spc="65" b="1">
                <a:solidFill>
                  <a:srgbClr val="071D48"/>
                </a:solidFill>
                <a:latin typeface="Trebuchet MS"/>
                <a:cs typeface="Trebuchet MS"/>
              </a:rPr>
              <a:t>cells/mm</a:t>
            </a:r>
            <a:r>
              <a:rPr dirty="0" baseline="24305" sz="1200" spc="97" b="1">
                <a:solidFill>
                  <a:srgbClr val="071D48"/>
                </a:solidFill>
                <a:latin typeface="Trebuchet MS"/>
                <a:cs typeface="Trebuchet MS"/>
              </a:rPr>
              <a:t>3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after</a:t>
            </a:r>
            <a:r>
              <a:rPr dirty="0" sz="12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six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months of</a:t>
            </a:r>
            <a:r>
              <a:rPr dirty="0" sz="12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ART</a:t>
            </a:r>
            <a:r>
              <a:rPr dirty="0" sz="12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229" b="1">
                <a:solidFill>
                  <a:srgbClr val="071D48"/>
                </a:solidFill>
                <a:latin typeface="Trebuchet MS"/>
                <a:cs typeface="Trebuchet MS"/>
              </a:rPr>
              <a:t>–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despite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virus</a:t>
            </a: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being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undetectable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001690" y="1640581"/>
            <a:ext cx="6581140" cy="4258945"/>
            <a:chOff x="2001690" y="1640581"/>
            <a:chExt cx="6581140" cy="4258945"/>
          </a:xfrm>
        </p:grpSpPr>
        <p:sp>
          <p:nvSpPr>
            <p:cNvPr id="7" name="object 7" descr=""/>
            <p:cNvSpPr/>
            <p:nvPr/>
          </p:nvSpPr>
          <p:spPr>
            <a:xfrm>
              <a:off x="3384603" y="1640581"/>
              <a:ext cx="2207895" cy="4258945"/>
            </a:xfrm>
            <a:custGeom>
              <a:avLst/>
              <a:gdLst/>
              <a:ahLst/>
              <a:cxnLst/>
              <a:rect l="l" t="t" r="r" b="b"/>
              <a:pathLst>
                <a:path w="2207895" h="4258945">
                  <a:moveTo>
                    <a:pt x="2207797" y="0"/>
                  </a:moveTo>
                  <a:lnTo>
                    <a:pt x="0" y="0"/>
                  </a:lnTo>
                  <a:lnTo>
                    <a:pt x="0" y="4258466"/>
                  </a:lnTo>
                  <a:lnTo>
                    <a:pt x="2207797" y="4258466"/>
                  </a:lnTo>
                  <a:lnTo>
                    <a:pt x="2207797" y="0"/>
                  </a:lnTo>
                  <a:close/>
                </a:path>
              </a:pathLst>
            </a:custGeom>
            <a:solidFill>
              <a:srgbClr val="DEF3F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707523" y="1640581"/>
              <a:ext cx="2875280" cy="4258945"/>
            </a:xfrm>
            <a:custGeom>
              <a:avLst/>
              <a:gdLst/>
              <a:ahLst/>
              <a:cxnLst/>
              <a:rect l="l" t="t" r="r" b="b"/>
              <a:pathLst>
                <a:path w="2875279" h="4258945">
                  <a:moveTo>
                    <a:pt x="2875114" y="0"/>
                  </a:moveTo>
                  <a:lnTo>
                    <a:pt x="0" y="0"/>
                  </a:lnTo>
                  <a:lnTo>
                    <a:pt x="0" y="4258466"/>
                  </a:lnTo>
                  <a:lnTo>
                    <a:pt x="2875114" y="4258466"/>
                  </a:lnTo>
                  <a:lnTo>
                    <a:pt x="2875114" y="0"/>
                  </a:lnTo>
                  <a:close/>
                </a:path>
              </a:pathLst>
            </a:custGeom>
            <a:solidFill>
              <a:srgbClr val="DEF3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01690" y="1640581"/>
              <a:ext cx="1296670" cy="4258945"/>
            </a:xfrm>
            <a:custGeom>
              <a:avLst/>
              <a:gdLst/>
              <a:ahLst/>
              <a:cxnLst/>
              <a:rect l="l" t="t" r="r" b="b"/>
              <a:pathLst>
                <a:path w="1296670" h="4258945">
                  <a:moveTo>
                    <a:pt x="1296535" y="0"/>
                  </a:moveTo>
                  <a:lnTo>
                    <a:pt x="0" y="0"/>
                  </a:lnTo>
                  <a:lnTo>
                    <a:pt x="0" y="4258466"/>
                  </a:lnTo>
                  <a:lnTo>
                    <a:pt x="1296535" y="4258466"/>
                  </a:lnTo>
                  <a:lnTo>
                    <a:pt x="1296535" y="0"/>
                  </a:lnTo>
                  <a:close/>
                </a:path>
              </a:pathLst>
            </a:custGeom>
            <a:solidFill>
              <a:srgbClr val="DEF3F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366294" y="1366467"/>
            <a:ext cx="927735" cy="22732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10230" y="1692430"/>
            <a:ext cx="549275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200" b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53528" y="1692430"/>
            <a:ext cx="440055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200" b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761913" y="1366467"/>
            <a:ext cx="786130" cy="22732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5CC1E7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504012" y="1640540"/>
            <a:ext cx="7088505" cy="4268470"/>
            <a:chOff x="1504012" y="1640540"/>
            <a:chExt cx="7088505" cy="4268470"/>
          </a:xfrm>
        </p:grpSpPr>
        <p:sp>
          <p:nvSpPr>
            <p:cNvPr id="15" name="object 15" descr=""/>
            <p:cNvSpPr/>
            <p:nvPr/>
          </p:nvSpPr>
          <p:spPr>
            <a:xfrm>
              <a:off x="1527208" y="1650382"/>
              <a:ext cx="7055484" cy="4248785"/>
            </a:xfrm>
            <a:custGeom>
              <a:avLst/>
              <a:gdLst/>
              <a:ahLst/>
              <a:cxnLst/>
              <a:rect l="l" t="t" r="r" b="b"/>
              <a:pathLst>
                <a:path w="7055484" h="4248785">
                  <a:moveTo>
                    <a:pt x="7055429" y="4248665"/>
                  </a:moveTo>
                  <a:lnTo>
                    <a:pt x="0" y="4248665"/>
                  </a:lnTo>
                  <a:lnTo>
                    <a:pt x="0" y="0"/>
                  </a:lnTo>
                </a:path>
              </a:pathLst>
            </a:custGeom>
            <a:ln w="1961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29729" y="3225575"/>
              <a:ext cx="6844030" cy="1776730"/>
            </a:xfrm>
            <a:custGeom>
              <a:avLst/>
              <a:gdLst/>
              <a:ahLst/>
              <a:cxnLst/>
              <a:rect l="l" t="t" r="r" b="b"/>
              <a:pathLst>
                <a:path w="6844030" h="1776729">
                  <a:moveTo>
                    <a:pt x="6843976" y="161036"/>
                  </a:moveTo>
                  <a:lnTo>
                    <a:pt x="6794488" y="159501"/>
                  </a:lnTo>
                  <a:lnTo>
                    <a:pt x="6744995" y="158487"/>
                  </a:lnTo>
                  <a:lnTo>
                    <a:pt x="6695502" y="157995"/>
                  </a:lnTo>
                  <a:lnTo>
                    <a:pt x="6646012" y="158022"/>
                  </a:lnTo>
                  <a:lnTo>
                    <a:pt x="6596527" y="158571"/>
                  </a:lnTo>
                  <a:lnTo>
                    <a:pt x="6547051" y="159640"/>
                  </a:lnTo>
                  <a:lnTo>
                    <a:pt x="6497587" y="161230"/>
                  </a:lnTo>
                  <a:lnTo>
                    <a:pt x="6448138" y="163341"/>
                  </a:lnTo>
                  <a:lnTo>
                    <a:pt x="6398708" y="165972"/>
                  </a:lnTo>
                  <a:lnTo>
                    <a:pt x="6349299" y="169124"/>
                  </a:lnTo>
                  <a:lnTo>
                    <a:pt x="6299914" y="172797"/>
                  </a:lnTo>
                  <a:lnTo>
                    <a:pt x="6254993" y="176721"/>
                  </a:lnTo>
                  <a:lnTo>
                    <a:pt x="6207231" y="182278"/>
                  </a:lnTo>
                  <a:lnTo>
                    <a:pt x="6156993" y="189390"/>
                  </a:lnTo>
                  <a:lnTo>
                    <a:pt x="6104639" y="197979"/>
                  </a:lnTo>
                  <a:lnTo>
                    <a:pt x="6050532" y="207966"/>
                  </a:lnTo>
                  <a:lnTo>
                    <a:pt x="5995034" y="219272"/>
                  </a:lnTo>
                  <a:lnTo>
                    <a:pt x="5938508" y="231819"/>
                  </a:lnTo>
                  <a:lnTo>
                    <a:pt x="5881315" y="245529"/>
                  </a:lnTo>
                  <a:lnTo>
                    <a:pt x="5823818" y="260322"/>
                  </a:lnTo>
                  <a:lnTo>
                    <a:pt x="5766379" y="276120"/>
                  </a:lnTo>
                  <a:lnTo>
                    <a:pt x="5709359" y="292845"/>
                  </a:lnTo>
                  <a:lnTo>
                    <a:pt x="5653122" y="310418"/>
                  </a:lnTo>
                  <a:lnTo>
                    <a:pt x="5598030" y="328760"/>
                  </a:lnTo>
                  <a:lnTo>
                    <a:pt x="5544444" y="347793"/>
                  </a:lnTo>
                  <a:lnTo>
                    <a:pt x="5492727" y="367438"/>
                  </a:lnTo>
                  <a:lnTo>
                    <a:pt x="5443240" y="387617"/>
                  </a:lnTo>
                  <a:lnTo>
                    <a:pt x="5396347" y="408250"/>
                  </a:lnTo>
                  <a:lnTo>
                    <a:pt x="5352409" y="429261"/>
                  </a:lnTo>
                  <a:lnTo>
                    <a:pt x="5311789" y="450569"/>
                  </a:lnTo>
                  <a:lnTo>
                    <a:pt x="5274849" y="472096"/>
                  </a:lnTo>
                  <a:lnTo>
                    <a:pt x="5241950" y="493765"/>
                  </a:lnTo>
                  <a:lnTo>
                    <a:pt x="5189726" y="537209"/>
                  </a:lnTo>
                  <a:lnTo>
                    <a:pt x="5152479" y="584149"/>
                  </a:lnTo>
                  <a:lnTo>
                    <a:pt x="5122591" y="625847"/>
                  </a:lnTo>
                  <a:lnTo>
                    <a:pt x="5099332" y="660988"/>
                  </a:lnTo>
                  <a:lnTo>
                    <a:pt x="5078807" y="696021"/>
                  </a:lnTo>
                  <a:lnTo>
                    <a:pt x="5057121" y="737392"/>
                  </a:lnTo>
                  <a:lnTo>
                    <a:pt x="5030377" y="791547"/>
                  </a:lnTo>
                  <a:lnTo>
                    <a:pt x="4994679" y="864933"/>
                  </a:lnTo>
                  <a:lnTo>
                    <a:pt x="4972256" y="910852"/>
                  </a:lnTo>
                  <a:lnTo>
                    <a:pt x="4946133" y="963997"/>
                  </a:lnTo>
                  <a:lnTo>
                    <a:pt x="4915824" y="1025172"/>
                  </a:lnTo>
                  <a:lnTo>
                    <a:pt x="4880842" y="1095184"/>
                  </a:lnTo>
                  <a:lnTo>
                    <a:pt x="4840700" y="1174838"/>
                  </a:lnTo>
                  <a:lnTo>
                    <a:pt x="4794910" y="1264941"/>
                  </a:lnTo>
                  <a:lnTo>
                    <a:pt x="4755848" y="1339889"/>
                  </a:lnTo>
                  <a:lnTo>
                    <a:pt x="4718702" y="1407427"/>
                  </a:lnTo>
                  <a:lnTo>
                    <a:pt x="4683222" y="1467917"/>
                  </a:lnTo>
                  <a:lnTo>
                    <a:pt x="4649159" y="1521717"/>
                  </a:lnTo>
                  <a:lnTo>
                    <a:pt x="4616264" y="1569187"/>
                  </a:lnTo>
                  <a:lnTo>
                    <a:pt x="4584288" y="1610689"/>
                  </a:lnTo>
                  <a:lnTo>
                    <a:pt x="4552981" y="1646582"/>
                  </a:lnTo>
                  <a:lnTo>
                    <a:pt x="4522093" y="1677227"/>
                  </a:lnTo>
                  <a:lnTo>
                    <a:pt x="4491376" y="1702982"/>
                  </a:lnTo>
                  <a:lnTo>
                    <a:pt x="4429455" y="1741267"/>
                  </a:lnTo>
                  <a:lnTo>
                    <a:pt x="4365223" y="1764318"/>
                  </a:lnTo>
                  <a:lnTo>
                    <a:pt x="4296684" y="1775016"/>
                  </a:lnTo>
                  <a:lnTo>
                    <a:pt x="4260177" y="1776633"/>
                  </a:lnTo>
                  <a:lnTo>
                    <a:pt x="4221845" y="1776242"/>
                  </a:lnTo>
                  <a:lnTo>
                    <a:pt x="4181439" y="1774202"/>
                  </a:lnTo>
                  <a:lnTo>
                    <a:pt x="4138710" y="1770875"/>
                  </a:lnTo>
                  <a:lnTo>
                    <a:pt x="4093407" y="1766620"/>
                  </a:lnTo>
                  <a:lnTo>
                    <a:pt x="4045283" y="1761797"/>
                  </a:lnTo>
                  <a:lnTo>
                    <a:pt x="3975809" y="1751052"/>
                  </a:lnTo>
                  <a:lnTo>
                    <a:pt x="3938495" y="1742696"/>
                  </a:lnTo>
                  <a:lnTo>
                    <a:pt x="3899588" y="1732469"/>
                  </a:lnTo>
                  <a:lnTo>
                    <a:pt x="3859179" y="1720458"/>
                  </a:lnTo>
                  <a:lnTo>
                    <a:pt x="3817361" y="1706752"/>
                  </a:lnTo>
                  <a:lnTo>
                    <a:pt x="3774227" y="1691438"/>
                  </a:lnTo>
                  <a:lnTo>
                    <a:pt x="3729870" y="1674605"/>
                  </a:lnTo>
                  <a:lnTo>
                    <a:pt x="3684382" y="1656339"/>
                  </a:lnTo>
                  <a:lnTo>
                    <a:pt x="3637856" y="1636731"/>
                  </a:lnTo>
                  <a:lnTo>
                    <a:pt x="3590385" y="1615866"/>
                  </a:lnTo>
                  <a:lnTo>
                    <a:pt x="3542061" y="1593834"/>
                  </a:lnTo>
                  <a:lnTo>
                    <a:pt x="3492977" y="1570722"/>
                  </a:lnTo>
                  <a:lnTo>
                    <a:pt x="3443226" y="1546619"/>
                  </a:lnTo>
                  <a:lnTo>
                    <a:pt x="3392901" y="1521612"/>
                  </a:lnTo>
                  <a:lnTo>
                    <a:pt x="3342093" y="1495789"/>
                  </a:lnTo>
                  <a:lnTo>
                    <a:pt x="3290896" y="1469238"/>
                  </a:lnTo>
                  <a:lnTo>
                    <a:pt x="3239403" y="1442048"/>
                  </a:lnTo>
                  <a:lnTo>
                    <a:pt x="3187706" y="1414306"/>
                  </a:lnTo>
                  <a:lnTo>
                    <a:pt x="3135898" y="1386101"/>
                  </a:lnTo>
                  <a:lnTo>
                    <a:pt x="3084071" y="1357519"/>
                  </a:lnTo>
                  <a:lnTo>
                    <a:pt x="3032318" y="1328650"/>
                  </a:lnTo>
                  <a:lnTo>
                    <a:pt x="2974037" y="1295661"/>
                  </a:lnTo>
                  <a:lnTo>
                    <a:pt x="2916091" y="1262286"/>
                  </a:lnTo>
                  <a:lnTo>
                    <a:pt x="2858640" y="1228673"/>
                  </a:lnTo>
                  <a:lnTo>
                    <a:pt x="2801846" y="1194971"/>
                  </a:lnTo>
                  <a:lnTo>
                    <a:pt x="2745867" y="1161331"/>
                  </a:lnTo>
                  <a:lnTo>
                    <a:pt x="2690865" y="1127901"/>
                  </a:lnTo>
                  <a:lnTo>
                    <a:pt x="2636998" y="1094831"/>
                  </a:lnTo>
                  <a:lnTo>
                    <a:pt x="2584428" y="1062270"/>
                  </a:lnTo>
                  <a:lnTo>
                    <a:pt x="2533313" y="1030367"/>
                  </a:lnTo>
                  <a:lnTo>
                    <a:pt x="2483815" y="999272"/>
                  </a:lnTo>
                  <a:lnTo>
                    <a:pt x="2436094" y="969135"/>
                  </a:lnTo>
                  <a:lnTo>
                    <a:pt x="2390309" y="940104"/>
                  </a:lnTo>
                  <a:lnTo>
                    <a:pt x="2346620" y="912329"/>
                  </a:lnTo>
                  <a:lnTo>
                    <a:pt x="2305188" y="885959"/>
                  </a:lnTo>
                  <a:lnTo>
                    <a:pt x="2266173" y="861144"/>
                  </a:lnTo>
                  <a:lnTo>
                    <a:pt x="2229735" y="838033"/>
                  </a:lnTo>
                  <a:lnTo>
                    <a:pt x="2196033" y="816775"/>
                  </a:lnTo>
                  <a:lnTo>
                    <a:pt x="2137481" y="780416"/>
                  </a:lnTo>
                  <a:lnTo>
                    <a:pt x="2091797" y="753263"/>
                  </a:lnTo>
                  <a:lnTo>
                    <a:pt x="2074181" y="743512"/>
                  </a:lnTo>
                  <a:lnTo>
                    <a:pt x="2024943" y="714370"/>
                  </a:lnTo>
                  <a:lnTo>
                    <a:pt x="1988770" y="688807"/>
                  </a:lnTo>
                  <a:lnTo>
                    <a:pt x="1959444" y="667202"/>
                  </a:lnTo>
                  <a:lnTo>
                    <a:pt x="1930749" y="649939"/>
                  </a:lnTo>
                  <a:lnTo>
                    <a:pt x="1896469" y="637397"/>
                  </a:lnTo>
                  <a:lnTo>
                    <a:pt x="1850386" y="629957"/>
                  </a:lnTo>
                  <a:lnTo>
                    <a:pt x="1828757" y="628935"/>
                  </a:lnTo>
                  <a:lnTo>
                    <a:pt x="1804519" y="629789"/>
                  </a:lnTo>
                  <a:lnTo>
                    <a:pt x="1748865" y="638925"/>
                  </a:lnTo>
                  <a:lnTo>
                    <a:pt x="1684719" y="660962"/>
                  </a:lnTo>
                  <a:lnTo>
                    <a:pt x="1649866" y="677941"/>
                  </a:lnTo>
                  <a:lnTo>
                    <a:pt x="1613376" y="699494"/>
                  </a:lnTo>
                  <a:lnTo>
                    <a:pt x="1575410" y="726069"/>
                  </a:lnTo>
                  <a:lnTo>
                    <a:pt x="1536130" y="758117"/>
                  </a:lnTo>
                  <a:lnTo>
                    <a:pt x="1495698" y="796085"/>
                  </a:lnTo>
                  <a:lnTo>
                    <a:pt x="1454276" y="840425"/>
                  </a:lnTo>
                  <a:lnTo>
                    <a:pt x="1412026" y="891585"/>
                  </a:lnTo>
                  <a:lnTo>
                    <a:pt x="1369110" y="950014"/>
                  </a:lnTo>
                  <a:lnTo>
                    <a:pt x="1325689" y="1016162"/>
                  </a:lnTo>
                  <a:lnTo>
                    <a:pt x="1281926" y="1090478"/>
                  </a:lnTo>
                  <a:lnTo>
                    <a:pt x="1275146" y="1099883"/>
                  </a:lnTo>
                  <a:lnTo>
                    <a:pt x="1245400" y="1130256"/>
                  </a:lnTo>
                  <a:lnTo>
                    <a:pt x="1199209" y="1165948"/>
                  </a:lnTo>
                  <a:lnTo>
                    <a:pt x="1142739" y="1194845"/>
                  </a:lnTo>
                  <a:lnTo>
                    <a:pt x="1082154" y="1204831"/>
                  </a:lnTo>
                  <a:lnTo>
                    <a:pt x="1052246" y="1198946"/>
                  </a:lnTo>
                  <a:lnTo>
                    <a:pt x="997051" y="1157848"/>
                  </a:lnTo>
                  <a:lnTo>
                    <a:pt x="973305" y="1119607"/>
                  </a:lnTo>
                  <a:lnTo>
                    <a:pt x="953155" y="1067551"/>
                  </a:lnTo>
                  <a:lnTo>
                    <a:pt x="937372" y="1000166"/>
                  </a:lnTo>
                  <a:lnTo>
                    <a:pt x="916965" y="889324"/>
                  </a:lnTo>
                  <a:lnTo>
                    <a:pt x="896373" y="786980"/>
                  </a:lnTo>
                  <a:lnTo>
                    <a:pt x="875633" y="692796"/>
                  </a:lnTo>
                  <a:lnTo>
                    <a:pt x="854784" y="606433"/>
                  </a:lnTo>
                  <a:lnTo>
                    <a:pt x="833864" y="527553"/>
                  </a:lnTo>
                  <a:lnTo>
                    <a:pt x="812911" y="455816"/>
                  </a:lnTo>
                  <a:lnTo>
                    <a:pt x="791964" y="390886"/>
                  </a:lnTo>
                  <a:lnTo>
                    <a:pt x="771061" y="332422"/>
                  </a:lnTo>
                  <a:lnTo>
                    <a:pt x="750240" y="280088"/>
                  </a:lnTo>
                  <a:lnTo>
                    <a:pt x="729539" y="233543"/>
                  </a:lnTo>
                  <a:lnTo>
                    <a:pt x="708997" y="192450"/>
                  </a:lnTo>
                  <a:lnTo>
                    <a:pt x="688652" y="156470"/>
                  </a:lnTo>
                  <a:lnTo>
                    <a:pt x="648706" y="98495"/>
                  </a:lnTo>
                  <a:lnTo>
                    <a:pt x="610007" y="56911"/>
                  </a:lnTo>
                  <a:lnTo>
                    <a:pt x="572861" y="29009"/>
                  </a:lnTo>
                  <a:lnTo>
                    <a:pt x="537574" y="12080"/>
                  </a:lnTo>
                  <a:lnTo>
                    <a:pt x="488800" y="1340"/>
                  </a:lnTo>
                  <a:lnTo>
                    <a:pt x="459501" y="0"/>
                  </a:lnTo>
                  <a:lnTo>
                    <a:pt x="445932" y="59"/>
                  </a:lnTo>
                  <a:lnTo>
                    <a:pt x="433133" y="154"/>
                  </a:lnTo>
                  <a:lnTo>
                    <a:pt x="0" y="154"/>
                  </a:lnTo>
                </a:path>
              </a:pathLst>
            </a:custGeom>
            <a:ln w="51194">
              <a:solidFill>
                <a:srgbClr val="E21C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744237" y="5966854"/>
            <a:ext cx="581025" cy="22732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dirty="0" baseline="33333" sz="112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baseline="33333" sz="1125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939017" y="3046689"/>
            <a:ext cx="334645" cy="22732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300" b="1">
                <a:solidFill>
                  <a:srgbClr val="E21C47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969761" y="1629037"/>
            <a:ext cx="6638925" cy="4131945"/>
            <a:chOff x="1969761" y="1629037"/>
            <a:chExt cx="6638925" cy="4131945"/>
          </a:xfrm>
        </p:grpSpPr>
        <p:sp>
          <p:nvSpPr>
            <p:cNvPr id="20" name="object 20" descr=""/>
            <p:cNvSpPr/>
            <p:nvPr/>
          </p:nvSpPr>
          <p:spPr>
            <a:xfrm>
              <a:off x="2001690" y="1650382"/>
              <a:ext cx="3588385" cy="0"/>
            </a:xfrm>
            <a:custGeom>
              <a:avLst/>
              <a:gdLst/>
              <a:ahLst/>
              <a:cxnLst/>
              <a:rect l="l" t="t" r="r" b="b"/>
              <a:pathLst>
                <a:path w="3588385" h="0">
                  <a:moveTo>
                    <a:pt x="0" y="0"/>
                  </a:moveTo>
                  <a:lnTo>
                    <a:pt x="3588326" y="0"/>
                  </a:lnTo>
                </a:path>
              </a:pathLst>
            </a:custGeom>
            <a:ln w="3407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708784" y="1646182"/>
              <a:ext cx="2870835" cy="4445"/>
            </a:xfrm>
            <a:custGeom>
              <a:avLst/>
              <a:gdLst/>
              <a:ahLst/>
              <a:cxnLst/>
              <a:rect l="l" t="t" r="r" b="b"/>
              <a:pathLst>
                <a:path w="2870834" h="4444">
                  <a:moveTo>
                    <a:pt x="0" y="0"/>
                  </a:moveTo>
                  <a:lnTo>
                    <a:pt x="2870627" y="4200"/>
                  </a:lnTo>
                </a:path>
              </a:pathLst>
            </a:custGeom>
            <a:ln w="34070">
              <a:solidFill>
                <a:srgbClr val="5CC1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28254" y="4998280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0" y="4032"/>
                  </a:moveTo>
                  <a:lnTo>
                    <a:pt x="25380" y="0"/>
                  </a:lnTo>
                </a:path>
              </a:pathLst>
            </a:custGeom>
            <a:ln w="51191">
              <a:solidFill>
                <a:srgbClr val="E21C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904254" y="4585870"/>
              <a:ext cx="2604770" cy="405130"/>
            </a:xfrm>
            <a:custGeom>
              <a:avLst/>
              <a:gdLst/>
              <a:ahLst/>
              <a:cxnLst/>
              <a:rect l="l" t="t" r="r" b="b"/>
              <a:pathLst>
                <a:path w="2604770" h="405129">
                  <a:moveTo>
                    <a:pt x="0" y="404695"/>
                  </a:moveTo>
                  <a:lnTo>
                    <a:pt x="2604625" y="0"/>
                  </a:lnTo>
                </a:path>
              </a:pathLst>
            </a:custGeom>
            <a:ln w="51191">
              <a:solidFill>
                <a:srgbClr val="E21C47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33980" y="4578169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0" y="3920"/>
                  </a:moveTo>
                  <a:lnTo>
                    <a:pt x="25380" y="0"/>
                  </a:lnTo>
                </a:path>
              </a:pathLst>
            </a:custGeom>
            <a:ln w="51191">
              <a:solidFill>
                <a:srgbClr val="E21C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95479" y="2022971"/>
              <a:ext cx="6587490" cy="3712210"/>
            </a:xfrm>
            <a:custGeom>
              <a:avLst/>
              <a:gdLst/>
              <a:ahLst/>
              <a:cxnLst/>
              <a:rect l="l" t="t" r="r" b="b"/>
              <a:pathLst>
                <a:path w="6587490" h="3712210">
                  <a:moveTo>
                    <a:pt x="0" y="3711764"/>
                  </a:moveTo>
                  <a:lnTo>
                    <a:pt x="393631" y="3711764"/>
                  </a:lnTo>
                  <a:lnTo>
                    <a:pt x="393631" y="1071561"/>
                  </a:lnTo>
                  <a:lnTo>
                    <a:pt x="405638" y="897750"/>
                  </a:lnTo>
                  <a:lnTo>
                    <a:pt x="442037" y="518768"/>
                  </a:lnTo>
                  <a:lnTo>
                    <a:pt x="503395" y="148292"/>
                  </a:lnTo>
                  <a:lnTo>
                    <a:pt x="590278" y="0"/>
                  </a:lnTo>
                  <a:lnTo>
                    <a:pt x="598918" y="5573"/>
                  </a:lnTo>
                  <a:lnTo>
                    <a:pt x="628401" y="53411"/>
                  </a:lnTo>
                  <a:lnTo>
                    <a:pt x="650705" y="108928"/>
                  </a:lnTo>
                  <a:lnTo>
                    <a:pt x="674825" y="181194"/>
                  </a:lnTo>
                  <a:lnTo>
                    <a:pt x="687486" y="223032"/>
                  </a:lnTo>
                  <a:lnTo>
                    <a:pt x="700504" y="268365"/>
                  </a:lnTo>
                  <a:lnTo>
                    <a:pt x="713846" y="316963"/>
                  </a:lnTo>
                  <a:lnTo>
                    <a:pt x="727481" y="368596"/>
                  </a:lnTo>
                  <a:lnTo>
                    <a:pt x="741376" y="423033"/>
                  </a:lnTo>
                  <a:lnTo>
                    <a:pt x="755499" y="480042"/>
                  </a:lnTo>
                  <a:lnTo>
                    <a:pt x="769817" y="539395"/>
                  </a:lnTo>
                  <a:lnTo>
                    <a:pt x="784298" y="600860"/>
                  </a:lnTo>
                  <a:lnTo>
                    <a:pt x="798910" y="664207"/>
                  </a:lnTo>
                  <a:lnTo>
                    <a:pt x="813620" y="729205"/>
                  </a:lnTo>
                  <a:lnTo>
                    <a:pt x="828397" y="795624"/>
                  </a:lnTo>
                  <a:lnTo>
                    <a:pt x="843206" y="863233"/>
                  </a:lnTo>
                  <a:lnTo>
                    <a:pt x="858018" y="931801"/>
                  </a:lnTo>
                  <a:lnTo>
                    <a:pt x="872798" y="1001098"/>
                  </a:lnTo>
                  <a:lnTo>
                    <a:pt x="887515" y="1070894"/>
                  </a:lnTo>
                  <a:lnTo>
                    <a:pt x="902136" y="1140958"/>
                  </a:lnTo>
                  <a:lnTo>
                    <a:pt x="916629" y="1211059"/>
                  </a:lnTo>
                  <a:lnTo>
                    <a:pt x="930962" y="1280967"/>
                  </a:lnTo>
                  <a:lnTo>
                    <a:pt x="945102" y="1350451"/>
                  </a:lnTo>
                  <a:lnTo>
                    <a:pt x="959016" y="1419281"/>
                  </a:lnTo>
                  <a:lnTo>
                    <a:pt x="972674" y="1487226"/>
                  </a:lnTo>
                  <a:lnTo>
                    <a:pt x="986041" y="1554056"/>
                  </a:lnTo>
                  <a:lnTo>
                    <a:pt x="999087" y="1619540"/>
                  </a:lnTo>
                  <a:lnTo>
                    <a:pt x="1011778" y="1683447"/>
                  </a:lnTo>
                  <a:lnTo>
                    <a:pt x="1024082" y="1745547"/>
                  </a:lnTo>
                  <a:lnTo>
                    <a:pt x="1035967" y="1805610"/>
                  </a:lnTo>
                  <a:lnTo>
                    <a:pt x="1047400" y="1863405"/>
                  </a:lnTo>
                  <a:lnTo>
                    <a:pt x="1058350" y="1918701"/>
                  </a:lnTo>
                  <a:lnTo>
                    <a:pt x="1068783" y="1971268"/>
                  </a:lnTo>
                  <a:lnTo>
                    <a:pt x="1078668" y="2020876"/>
                  </a:lnTo>
                  <a:lnTo>
                    <a:pt x="1087972" y="2067293"/>
                  </a:lnTo>
                  <a:lnTo>
                    <a:pt x="1096663" y="2110289"/>
                  </a:lnTo>
                  <a:lnTo>
                    <a:pt x="1104708" y="2149634"/>
                  </a:lnTo>
                  <a:lnTo>
                    <a:pt x="1118732" y="2216447"/>
                  </a:lnTo>
                  <a:lnTo>
                    <a:pt x="1129785" y="2265889"/>
                  </a:lnTo>
                  <a:lnTo>
                    <a:pt x="1140230" y="2303444"/>
                  </a:lnTo>
                  <a:lnTo>
                    <a:pt x="1146965" y="2313873"/>
                  </a:lnTo>
                  <a:lnTo>
                    <a:pt x="1153583" y="2325469"/>
                  </a:lnTo>
                  <a:lnTo>
                    <a:pt x="1181086" y="2360167"/>
                  </a:lnTo>
                  <a:lnTo>
                    <a:pt x="1237614" y="2379824"/>
                  </a:lnTo>
                  <a:lnTo>
                    <a:pt x="1266805" y="2379722"/>
                  </a:lnTo>
                  <a:lnTo>
                    <a:pt x="1345726" y="2365279"/>
                  </a:lnTo>
                  <a:lnTo>
                    <a:pt x="1397125" y="2349518"/>
                  </a:lnTo>
                  <a:lnTo>
                    <a:pt x="1457599" y="2327119"/>
                  </a:lnTo>
                  <a:lnTo>
                    <a:pt x="1527982" y="2297371"/>
                  </a:lnTo>
                  <a:lnTo>
                    <a:pt x="1609110" y="2259565"/>
                  </a:lnTo>
                  <a:lnTo>
                    <a:pt x="1701819" y="2212992"/>
                  </a:lnTo>
                  <a:lnTo>
                    <a:pt x="1747979" y="2189206"/>
                  </a:lnTo>
                  <a:lnTo>
                    <a:pt x="1796241" y="2164587"/>
                  </a:lnTo>
                  <a:lnTo>
                    <a:pt x="1846440" y="2139207"/>
                  </a:lnTo>
                  <a:lnTo>
                    <a:pt x="1898411" y="2113140"/>
                  </a:lnTo>
                  <a:lnTo>
                    <a:pt x="1951989" y="2086460"/>
                  </a:lnTo>
                  <a:lnTo>
                    <a:pt x="2007009" y="2059239"/>
                  </a:lnTo>
                  <a:lnTo>
                    <a:pt x="2063307" y="2031550"/>
                  </a:lnTo>
                  <a:lnTo>
                    <a:pt x="2120715" y="2003468"/>
                  </a:lnTo>
                  <a:lnTo>
                    <a:pt x="2179071" y="1975065"/>
                  </a:lnTo>
                  <a:lnTo>
                    <a:pt x="2238208" y="1946414"/>
                  </a:lnTo>
                  <a:lnTo>
                    <a:pt x="2297962" y="1917589"/>
                  </a:lnTo>
                  <a:lnTo>
                    <a:pt x="2358167" y="1888663"/>
                  </a:lnTo>
                  <a:lnTo>
                    <a:pt x="2418659" y="1859709"/>
                  </a:lnTo>
                  <a:lnTo>
                    <a:pt x="2479272" y="1830800"/>
                  </a:lnTo>
                  <a:lnTo>
                    <a:pt x="2539841" y="1802010"/>
                  </a:lnTo>
                  <a:lnTo>
                    <a:pt x="2600201" y="1773412"/>
                  </a:lnTo>
                  <a:lnTo>
                    <a:pt x="2660187" y="1745079"/>
                  </a:lnTo>
                  <a:lnTo>
                    <a:pt x="2719634" y="1717085"/>
                  </a:lnTo>
                  <a:lnTo>
                    <a:pt x="2778377" y="1689502"/>
                  </a:lnTo>
                  <a:lnTo>
                    <a:pt x="2836251" y="1662404"/>
                  </a:lnTo>
                  <a:lnTo>
                    <a:pt x="2893091" y="1635864"/>
                  </a:lnTo>
                  <a:lnTo>
                    <a:pt x="2948731" y="1609956"/>
                  </a:lnTo>
                  <a:lnTo>
                    <a:pt x="3003006" y="1584752"/>
                  </a:lnTo>
                  <a:lnTo>
                    <a:pt x="3055752" y="1560326"/>
                  </a:lnTo>
                  <a:lnTo>
                    <a:pt x="3106804" y="1536752"/>
                  </a:lnTo>
                  <a:lnTo>
                    <a:pt x="3155995" y="1514101"/>
                  </a:lnTo>
                  <a:lnTo>
                    <a:pt x="3203162" y="1492449"/>
                  </a:lnTo>
                  <a:lnTo>
                    <a:pt x="3248139" y="1471867"/>
                  </a:lnTo>
                  <a:lnTo>
                    <a:pt x="3290761" y="1452429"/>
                  </a:lnTo>
                  <a:lnTo>
                    <a:pt x="3330863" y="1434209"/>
                  </a:lnTo>
                  <a:lnTo>
                    <a:pt x="3368280" y="1417279"/>
                  </a:lnTo>
                  <a:lnTo>
                    <a:pt x="3434397" y="1387585"/>
                  </a:lnTo>
                  <a:lnTo>
                    <a:pt x="3487793" y="1363932"/>
                  </a:lnTo>
                  <a:lnTo>
                    <a:pt x="3527146" y="1346906"/>
                  </a:lnTo>
                  <a:lnTo>
                    <a:pt x="3577414" y="1328956"/>
                  </a:lnTo>
                  <a:lnTo>
                    <a:pt x="3597484" y="1322349"/>
                  </a:lnTo>
                  <a:lnTo>
                    <a:pt x="3636241" y="1309916"/>
                  </a:lnTo>
                  <a:lnTo>
                    <a:pt x="3690098" y="1301614"/>
                  </a:lnTo>
                  <a:lnTo>
                    <a:pt x="3706688" y="1303845"/>
                  </a:lnTo>
                  <a:lnTo>
                    <a:pt x="3751604" y="1333378"/>
                  </a:lnTo>
                  <a:lnTo>
                    <a:pt x="3776950" y="1377697"/>
                  </a:lnTo>
                  <a:lnTo>
                    <a:pt x="3798105" y="1446946"/>
                  </a:lnTo>
                  <a:lnTo>
                    <a:pt x="3806973" y="1492319"/>
                  </a:lnTo>
                  <a:lnTo>
                    <a:pt x="3814627" y="1545605"/>
                  </a:lnTo>
                  <a:lnTo>
                    <a:pt x="3821013" y="1607363"/>
                  </a:lnTo>
                  <a:lnTo>
                    <a:pt x="3826076" y="1678153"/>
                  </a:lnTo>
                  <a:lnTo>
                    <a:pt x="3829761" y="1758535"/>
                  </a:lnTo>
                  <a:lnTo>
                    <a:pt x="3832012" y="1849070"/>
                  </a:lnTo>
                  <a:lnTo>
                    <a:pt x="3832775" y="1950317"/>
                  </a:lnTo>
                  <a:lnTo>
                    <a:pt x="3832980" y="2042497"/>
                  </a:lnTo>
                  <a:lnTo>
                    <a:pt x="3833581" y="2131101"/>
                  </a:lnTo>
                  <a:lnTo>
                    <a:pt x="3834560" y="2216148"/>
                  </a:lnTo>
                  <a:lnTo>
                    <a:pt x="3835898" y="2297658"/>
                  </a:lnTo>
                  <a:lnTo>
                    <a:pt x="3837575" y="2375651"/>
                  </a:lnTo>
                  <a:lnTo>
                    <a:pt x="3839572" y="2450146"/>
                  </a:lnTo>
                  <a:lnTo>
                    <a:pt x="3841870" y="2521163"/>
                  </a:lnTo>
                  <a:lnTo>
                    <a:pt x="3844450" y="2588723"/>
                  </a:lnTo>
                  <a:lnTo>
                    <a:pt x="3847292" y="2652843"/>
                  </a:lnTo>
                  <a:lnTo>
                    <a:pt x="3850378" y="2713545"/>
                  </a:lnTo>
                  <a:lnTo>
                    <a:pt x="3853688" y="2770849"/>
                  </a:lnTo>
                  <a:lnTo>
                    <a:pt x="3857203" y="2824772"/>
                  </a:lnTo>
                  <a:lnTo>
                    <a:pt x="3860904" y="2875336"/>
                  </a:lnTo>
                  <a:lnTo>
                    <a:pt x="3864772" y="2922561"/>
                  </a:lnTo>
                  <a:lnTo>
                    <a:pt x="3868787" y="2966465"/>
                  </a:lnTo>
                  <a:lnTo>
                    <a:pt x="3872931" y="3007068"/>
                  </a:lnTo>
                  <a:lnTo>
                    <a:pt x="3881527" y="3078453"/>
                  </a:lnTo>
                  <a:lnTo>
                    <a:pt x="3890407" y="3136872"/>
                  </a:lnTo>
                  <a:lnTo>
                    <a:pt x="3899418" y="3182483"/>
                  </a:lnTo>
                  <a:lnTo>
                    <a:pt x="3912842" y="3227230"/>
                  </a:lnTo>
                  <a:lnTo>
                    <a:pt x="3939258" y="3287649"/>
                  </a:lnTo>
                  <a:lnTo>
                    <a:pt x="3966307" y="3336091"/>
                  </a:lnTo>
                  <a:lnTo>
                    <a:pt x="4002685" y="3374739"/>
                  </a:lnTo>
                  <a:lnTo>
                    <a:pt x="4057086" y="3405778"/>
                  </a:lnTo>
                  <a:lnTo>
                    <a:pt x="4093762" y="3419127"/>
                  </a:lnTo>
                  <a:lnTo>
                    <a:pt x="4138205" y="3431392"/>
                  </a:lnTo>
                  <a:lnTo>
                    <a:pt x="4191501" y="3442847"/>
                  </a:lnTo>
                  <a:lnTo>
                    <a:pt x="4254737" y="3453765"/>
                  </a:lnTo>
                  <a:lnTo>
                    <a:pt x="4329000" y="3464419"/>
                  </a:lnTo>
                  <a:lnTo>
                    <a:pt x="4415377" y="3475081"/>
                  </a:lnTo>
                  <a:lnTo>
                    <a:pt x="4514956" y="3486026"/>
                  </a:lnTo>
                  <a:lnTo>
                    <a:pt x="4554768" y="3490069"/>
                  </a:lnTo>
                  <a:lnTo>
                    <a:pt x="4597072" y="3494114"/>
                  </a:lnTo>
                  <a:lnTo>
                    <a:pt x="4641718" y="3498158"/>
                  </a:lnTo>
                  <a:lnTo>
                    <a:pt x="4688555" y="3502195"/>
                  </a:lnTo>
                  <a:lnTo>
                    <a:pt x="4737432" y="3506224"/>
                  </a:lnTo>
                  <a:lnTo>
                    <a:pt x="4788199" y="3510239"/>
                  </a:lnTo>
                  <a:lnTo>
                    <a:pt x="4840706" y="3514238"/>
                  </a:lnTo>
                  <a:lnTo>
                    <a:pt x="4894802" y="3518215"/>
                  </a:lnTo>
                  <a:lnTo>
                    <a:pt x="4950337" y="3522168"/>
                  </a:lnTo>
                  <a:lnTo>
                    <a:pt x="5007160" y="3526093"/>
                  </a:lnTo>
                  <a:lnTo>
                    <a:pt x="5065121" y="3529985"/>
                  </a:lnTo>
                  <a:lnTo>
                    <a:pt x="5124071" y="3533841"/>
                  </a:lnTo>
                  <a:lnTo>
                    <a:pt x="5183857" y="3537657"/>
                  </a:lnTo>
                  <a:lnTo>
                    <a:pt x="5244330" y="3541429"/>
                  </a:lnTo>
                  <a:lnTo>
                    <a:pt x="5305340" y="3545154"/>
                  </a:lnTo>
                  <a:lnTo>
                    <a:pt x="5366736" y="3548827"/>
                  </a:lnTo>
                  <a:lnTo>
                    <a:pt x="5428367" y="3552444"/>
                  </a:lnTo>
                  <a:lnTo>
                    <a:pt x="5490084" y="3556003"/>
                  </a:lnTo>
                  <a:lnTo>
                    <a:pt x="5551735" y="3559499"/>
                  </a:lnTo>
                  <a:lnTo>
                    <a:pt x="5613171" y="3562928"/>
                  </a:lnTo>
                  <a:lnTo>
                    <a:pt x="5674241" y="3566287"/>
                  </a:lnTo>
                  <a:lnTo>
                    <a:pt x="5734794" y="3569571"/>
                  </a:lnTo>
                  <a:lnTo>
                    <a:pt x="5794681" y="3572777"/>
                  </a:lnTo>
                  <a:lnTo>
                    <a:pt x="5853751" y="3575900"/>
                  </a:lnTo>
                  <a:lnTo>
                    <a:pt x="5911852" y="3578938"/>
                  </a:lnTo>
                  <a:lnTo>
                    <a:pt x="5968836" y="3581886"/>
                  </a:lnTo>
                  <a:lnTo>
                    <a:pt x="6024552" y="3584741"/>
                  </a:lnTo>
                  <a:lnTo>
                    <a:pt x="6078848" y="3587498"/>
                  </a:lnTo>
                  <a:lnTo>
                    <a:pt x="6131576" y="3590155"/>
                  </a:lnTo>
                  <a:lnTo>
                    <a:pt x="6182584" y="3592706"/>
                  </a:lnTo>
                  <a:lnTo>
                    <a:pt x="6231721" y="3595148"/>
                  </a:lnTo>
                  <a:lnTo>
                    <a:pt x="6278839" y="3597478"/>
                  </a:lnTo>
                  <a:lnTo>
                    <a:pt x="6323785" y="3599691"/>
                  </a:lnTo>
                  <a:lnTo>
                    <a:pt x="6366410" y="3601783"/>
                  </a:lnTo>
                  <a:lnTo>
                    <a:pt x="6406564" y="3603752"/>
                  </a:lnTo>
                  <a:lnTo>
                    <a:pt x="6444096" y="3605593"/>
                  </a:lnTo>
                  <a:lnTo>
                    <a:pt x="6478855" y="3607302"/>
                  </a:lnTo>
                  <a:lnTo>
                    <a:pt x="6510691" y="3608875"/>
                  </a:lnTo>
                  <a:lnTo>
                    <a:pt x="6539454" y="3610309"/>
                  </a:lnTo>
                  <a:lnTo>
                    <a:pt x="6564993" y="3611599"/>
                  </a:lnTo>
                  <a:lnTo>
                    <a:pt x="6587158" y="3612743"/>
                  </a:lnTo>
                </a:path>
              </a:pathLst>
            </a:custGeom>
            <a:ln w="51207">
              <a:solidFill>
                <a:srgbClr val="131F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730367" y="5267886"/>
            <a:ext cx="757555" cy="22732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300" b="1">
                <a:solidFill>
                  <a:srgbClr val="131F47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027077" y="3420356"/>
            <a:ext cx="118110" cy="1204595"/>
            <a:chOff x="8027077" y="3420356"/>
            <a:chExt cx="118110" cy="1204595"/>
          </a:xfrm>
        </p:grpSpPr>
        <p:sp>
          <p:nvSpPr>
            <p:cNvPr id="28" name="object 28" descr=""/>
            <p:cNvSpPr/>
            <p:nvPr/>
          </p:nvSpPr>
          <p:spPr>
            <a:xfrm>
              <a:off x="8085970" y="3515008"/>
              <a:ext cx="0" cy="1015365"/>
            </a:xfrm>
            <a:custGeom>
              <a:avLst/>
              <a:gdLst/>
              <a:ahLst/>
              <a:cxnLst/>
              <a:rect l="l" t="t" r="r" b="b"/>
              <a:pathLst>
                <a:path w="0" h="1015364">
                  <a:moveTo>
                    <a:pt x="0" y="0"/>
                  </a:moveTo>
                  <a:lnTo>
                    <a:pt x="0" y="1014854"/>
                  </a:lnTo>
                </a:path>
              </a:pathLst>
            </a:custGeom>
            <a:ln w="51263">
              <a:solidFill>
                <a:srgbClr val="5CC1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27073" y="3420363"/>
              <a:ext cx="118110" cy="1204595"/>
            </a:xfrm>
            <a:custGeom>
              <a:avLst/>
              <a:gdLst/>
              <a:ahLst/>
              <a:cxnLst/>
              <a:rect l="l" t="t" r="r" b="b"/>
              <a:pathLst>
                <a:path w="118109" h="1204595">
                  <a:moveTo>
                    <a:pt x="117640" y="1064983"/>
                  </a:moveTo>
                  <a:lnTo>
                    <a:pt x="58889" y="1089901"/>
                  </a:lnTo>
                  <a:lnTo>
                    <a:pt x="0" y="1064983"/>
                  </a:lnTo>
                  <a:lnTo>
                    <a:pt x="58889" y="1204302"/>
                  </a:lnTo>
                  <a:lnTo>
                    <a:pt x="117640" y="1064983"/>
                  </a:lnTo>
                  <a:close/>
                </a:path>
                <a:path w="118109" h="1204595">
                  <a:moveTo>
                    <a:pt x="117640" y="139319"/>
                  </a:moveTo>
                  <a:lnTo>
                    <a:pt x="58889" y="0"/>
                  </a:lnTo>
                  <a:lnTo>
                    <a:pt x="0" y="139319"/>
                  </a:lnTo>
                  <a:lnTo>
                    <a:pt x="58889" y="114249"/>
                  </a:lnTo>
                  <a:lnTo>
                    <a:pt x="117640" y="139319"/>
                  </a:lnTo>
                  <a:close/>
                </a:path>
              </a:pathLst>
            </a:custGeom>
            <a:solidFill>
              <a:srgbClr val="5CC1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8739" y="6595364"/>
            <a:ext cx="11247120" cy="2279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85"/>
              </a:spcBef>
            </a:pPr>
            <a:r>
              <a:rPr dirty="0" sz="700" spc="-90">
                <a:solidFill>
                  <a:srgbClr val="44536A"/>
                </a:solidFill>
                <a:latin typeface="Trebuchet MS"/>
                <a:cs typeface="Trebuchet MS"/>
              </a:rPr>
              <a:t>11.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Adapted</a:t>
            </a:r>
            <a:r>
              <a:rPr dirty="0" sz="700" spc="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>
                <a:solidFill>
                  <a:srgbClr val="44536A"/>
                </a:solidFill>
                <a:latin typeface="Trebuchet MS"/>
                <a:cs typeface="Trebuchet MS"/>
              </a:rPr>
              <a:t>from: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i-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Base.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The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natural</a:t>
            </a:r>
            <a:r>
              <a:rPr dirty="0" sz="700" spc="8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history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of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>
                <a:solidFill>
                  <a:srgbClr val="44536A"/>
                </a:solidFill>
                <a:latin typeface="Trebuchet MS"/>
                <a:cs typeface="Trebuchet MS"/>
              </a:rPr>
              <a:t>detail.</a:t>
            </a:r>
            <a:r>
              <a:rPr dirty="0" sz="700" spc="8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Available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60">
                <a:solidFill>
                  <a:srgbClr val="44536A"/>
                </a:solidFill>
                <a:latin typeface="Trebuchet MS"/>
                <a:cs typeface="Trebuchet MS"/>
              </a:rPr>
              <a:t>at:</a:t>
            </a:r>
            <a:r>
              <a:rPr dirty="0" sz="7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https://i-base.info/guides/art-in-pictures/the-natural-history-of-hiv-in-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detail.</a:t>
            </a:r>
            <a:r>
              <a:rPr dirty="0" sz="700" spc="114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Accessed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October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0">
                <a:solidFill>
                  <a:srgbClr val="44536A"/>
                </a:solidFill>
                <a:latin typeface="Trebuchet MS"/>
                <a:cs typeface="Trebuchet MS"/>
              </a:rPr>
              <a:t>2021;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75">
                <a:solidFill>
                  <a:srgbClr val="44536A"/>
                </a:solidFill>
                <a:latin typeface="Trebuchet MS"/>
                <a:cs typeface="Trebuchet MS"/>
              </a:rPr>
              <a:t>12.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Yang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X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4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5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Incomplete</a:t>
            </a:r>
            <a:r>
              <a:rPr dirty="0" sz="700" spc="8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immune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reconstitution</a:t>
            </a:r>
            <a:r>
              <a:rPr dirty="0" sz="700" spc="8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HIV/AIDS</a:t>
            </a:r>
            <a:r>
              <a:rPr dirty="0" sz="700" spc="9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patients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on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700" spc="1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therapy: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 challenges</a:t>
            </a:r>
            <a:r>
              <a:rPr dirty="0" sz="700" spc="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of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immunological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non-responders.</a:t>
            </a:r>
            <a:r>
              <a:rPr dirty="0" sz="700" spc="1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J</a:t>
            </a:r>
            <a:r>
              <a:rPr dirty="0" sz="700" spc="7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Leukoc</a:t>
            </a:r>
            <a:r>
              <a:rPr dirty="0" sz="700" spc="8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Biol</a:t>
            </a:r>
            <a:r>
              <a:rPr dirty="0" sz="700" spc="-45">
                <a:solidFill>
                  <a:srgbClr val="44536A"/>
                </a:solidFill>
                <a:latin typeface="Trebuchet MS"/>
                <a:cs typeface="Trebuchet MS"/>
              </a:rPr>
              <a:t>.</a:t>
            </a:r>
            <a:r>
              <a:rPr dirty="0" sz="700" spc="114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2020;107:597–612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77795" y="873252"/>
            <a:ext cx="9565640" cy="5527675"/>
            <a:chOff x="2177795" y="873252"/>
            <a:chExt cx="9565640" cy="55276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7795" y="873252"/>
              <a:ext cx="2954528" cy="552754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50691" y="2161032"/>
              <a:ext cx="8486140" cy="2959735"/>
            </a:xfrm>
            <a:custGeom>
              <a:avLst/>
              <a:gdLst/>
              <a:ahLst/>
              <a:cxnLst/>
              <a:rect l="l" t="t" r="r" b="b"/>
              <a:pathLst>
                <a:path w="8486140" h="2959735">
                  <a:moveTo>
                    <a:pt x="0" y="3175"/>
                  </a:moveTo>
                  <a:lnTo>
                    <a:pt x="8486140" y="0"/>
                  </a:lnTo>
                </a:path>
                <a:path w="8486140" h="2959735">
                  <a:moveTo>
                    <a:pt x="0" y="1444878"/>
                  </a:moveTo>
                  <a:lnTo>
                    <a:pt x="8486140" y="1441703"/>
                  </a:lnTo>
                </a:path>
                <a:path w="8486140" h="2959735">
                  <a:moveTo>
                    <a:pt x="0" y="2959735"/>
                  </a:moveTo>
                  <a:lnTo>
                    <a:pt x="8486140" y="2956560"/>
                  </a:lnTo>
                </a:path>
              </a:pathLst>
            </a:custGeom>
            <a:ln w="12700">
              <a:solidFill>
                <a:srgbClr val="5BC2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934825" y="6511238"/>
            <a:ext cx="175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20334" y="1254632"/>
            <a:ext cx="568960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5900" marR="30480" indent="-178435">
              <a:lnSpc>
                <a:spcPct val="100000"/>
              </a:lnSpc>
              <a:spcBef>
                <a:spcPts val="105"/>
              </a:spcBef>
            </a:pPr>
            <a:r>
              <a:rPr dirty="0" sz="1400" spc="280">
                <a:solidFill>
                  <a:srgbClr val="071D48"/>
                </a:solidFill>
                <a:latin typeface="Trebuchet MS"/>
                <a:cs typeface="Trebuchet MS"/>
              </a:rPr>
              <a:t>–</a:t>
            </a:r>
            <a:r>
              <a:rPr dirty="0" sz="1400" spc="2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cells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are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30">
                <a:solidFill>
                  <a:srgbClr val="071D48"/>
                </a:solidFill>
                <a:latin typeface="Trebuchet MS"/>
                <a:cs typeface="Trebuchet MS"/>
              </a:rPr>
              <a:t>critical</a:t>
            </a:r>
            <a:r>
              <a:rPr dirty="0" sz="1400" spc="-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4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mounting</a:t>
            </a:r>
            <a:r>
              <a:rPr dirty="0" sz="14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an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effective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4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response,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well</a:t>
            </a:r>
            <a:r>
              <a:rPr dirty="0" sz="14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being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targets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for</a:t>
            </a:r>
            <a:r>
              <a:rPr dirty="0" sz="14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1400" spc="-145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infection</a:t>
            </a:r>
            <a:r>
              <a:rPr dirty="0" sz="1400" spc="-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destruction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endParaRPr baseline="24691" sz="13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20334" y="2297658"/>
            <a:ext cx="6372860" cy="11074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15900" indent="-178435">
              <a:lnSpc>
                <a:spcPct val="100000"/>
              </a:lnSpc>
              <a:spcBef>
                <a:spcPts val="700"/>
              </a:spcBef>
              <a:buChar char="–"/>
              <a:tabLst>
                <a:tab pos="216535" algn="l"/>
              </a:tabLst>
            </a:pPr>
            <a:r>
              <a:rPr dirty="0" sz="1400" spc="114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4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low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14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4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increase</a:t>
            </a:r>
            <a:r>
              <a:rPr dirty="0" sz="14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risk</a:t>
            </a:r>
            <a:r>
              <a:rPr dirty="0" sz="1400" spc="-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AIDS</a:t>
            </a:r>
            <a:r>
              <a:rPr dirty="0" sz="14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non-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AIDS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events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4</a:t>
            </a:r>
            <a:endParaRPr baseline="24691" sz="1350">
              <a:latin typeface="Trebuchet MS"/>
              <a:cs typeface="Trebuchet MS"/>
            </a:endParaRPr>
          </a:p>
          <a:p>
            <a:pPr marL="215900" indent="-178435">
              <a:lnSpc>
                <a:spcPct val="100000"/>
              </a:lnSpc>
              <a:spcBef>
                <a:spcPts val="600"/>
              </a:spcBef>
              <a:buChar char="–"/>
              <a:tabLst>
                <a:tab pos="216535" algn="l"/>
              </a:tabLst>
            </a:pPr>
            <a:r>
              <a:rPr dirty="0" sz="1400" spc="114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comorbidity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85">
                <a:solidFill>
                  <a:srgbClr val="071D48"/>
                </a:solidFill>
                <a:latin typeface="Trebuchet MS"/>
                <a:cs typeface="Trebuchet MS"/>
              </a:rPr>
              <a:t>gap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30">
                <a:solidFill>
                  <a:srgbClr val="071D48"/>
                </a:solidFill>
                <a:latin typeface="Trebuchet MS"/>
                <a:cs typeface="Trebuchet MS"/>
              </a:rPr>
              <a:t>still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exists</a:t>
            </a:r>
            <a:r>
              <a:rPr dirty="0" sz="14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(even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nadir</a:t>
            </a:r>
            <a:r>
              <a:rPr dirty="0" sz="14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0">
                <a:solidFill>
                  <a:srgbClr val="071D48"/>
                </a:solidFill>
                <a:latin typeface="Trebuchet MS"/>
                <a:cs typeface="Trebuchet MS"/>
              </a:rPr>
              <a:t>&lt;500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cells/mm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3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)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6</a:t>
            </a:r>
            <a:endParaRPr baseline="24691" sz="1350">
              <a:latin typeface="Trebuchet MS"/>
              <a:cs typeface="Trebuchet MS"/>
            </a:endParaRPr>
          </a:p>
          <a:p>
            <a:pPr marL="215900" marR="1238885" indent="-178435">
              <a:lnSpc>
                <a:spcPct val="100000"/>
              </a:lnSpc>
              <a:spcBef>
                <a:spcPts val="600"/>
              </a:spcBef>
              <a:buChar char="–"/>
              <a:tabLst>
                <a:tab pos="216535" algn="l"/>
              </a:tabLst>
            </a:pPr>
            <a:r>
              <a:rPr dirty="0" sz="1400" spc="114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4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low</a:t>
            </a:r>
            <a:r>
              <a:rPr dirty="0" sz="14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CD4:CD8</a:t>
            </a:r>
            <a:r>
              <a:rPr dirty="0" sz="14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ratio</a:t>
            </a:r>
            <a:r>
              <a:rPr dirty="0" sz="14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4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associated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4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4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higher incidence</a:t>
            </a:r>
            <a:r>
              <a:rPr dirty="0" sz="14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of </a:t>
            </a:r>
            <a:r>
              <a:rPr dirty="0" sz="1400" spc="60">
                <a:solidFill>
                  <a:srgbClr val="071D48"/>
                </a:solidFill>
                <a:latin typeface="Trebuchet MS"/>
                <a:cs typeface="Trebuchet MS"/>
              </a:rPr>
              <a:t>non-</a:t>
            </a:r>
            <a:r>
              <a:rPr dirty="0" sz="1400" spc="90">
                <a:solidFill>
                  <a:srgbClr val="071D48"/>
                </a:solidFill>
                <a:latin typeface="Trebuchet MS"/>
                <a:cs typeface="Trebuchet MS"/>
              </a:rPr>
              <a:t>AIDS-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defining</a:t>
            </a:r>
            <a:r>
              <a:rPr dirty="0" sz="14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events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5</a:t>
            </a:r>
            <a:endParaRPr baseline="24691" sz="135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18176" y="4029565"/>
            <a:ext cx="5534660" cy="60579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15900" indent="-178435">
              <a:lnSpc>
                <a:spcPct val="100000"/>
              </a:lnSpc>
              <a:spcBef>
                <a:spcPts val="705"/>
              </a:spcBef>
              <a:buChar char="–"/>
              <a:tabLst>
                <a:tab pos="216535" algn="l"/>
              </a:tabLst>
            </a:pP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Poor</a:t>
            </a:r>
            <a:r>
              <a:rPr dirty="0" sz="14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1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recovery</a:t>
            </a:r>
            <a:r>
              <a:rPr dirty="0" sz="14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4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associated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4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increased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Inflammation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7–10</a:t>
            </a:r>
            <a:endParaRPr baseline="24691" sz="1350">
              <a:latin typeface="Trebuchet MS"/>
              <a:cs typeface="Trebuchet MS"/>
            </a:endParaRPr>
          </a:p>
          <a:p>
            <a:pPr marL="215900" indent="-178435">
              <a:lnSpc>
                <a:spcPct val="100000"/>
              </a:lnSpc>
              <a:spcBef>
                <a:spcPts val="600"/>
              </a:spcBef>
              <a:buChar char="–"/>
              <a:tabLst>
                <a:tab pos="216535" algn="l"/>
              </a:tabLst>
            </a:pP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Inflammation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predict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morbidity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mortality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7–10</a:t>
            </a:r>
            <a:endParaRPr baseline="24691" sz="13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94278" y="1192225"/>
            <a:ext cx="13011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71D48"/>
                </a:solidFill>
                <a:latin typeface="Trebuchet MS"/>
                <a:cs typeface="Trebuchet MS"/>
              </a:rPr>
              <a:t>Importance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800" spc="-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800" spc="4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02889" y="2457450"/>
            <a:ext cx="16510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60" b="1">
                <a:solidFill>
                  <a:srgbClr val="071D48"/>
                </a:solidFill>
                <a:latin typeface="Trebuchet MS"/>
                <a:cs typeface="Trebuchet MS"/>
              </a:rPr>
              <a:t>Consequences </a:t>
            </a:r>
            <a:r>
              <a:rPr dirty="0" sz="18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800" spc="-8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800" spc="65" b="1">
                <a:solidFill>
                  <a:srgbClr val="071D48"/>
                </a:solidFill>
                <a:latin typeface="Trebuchet MS"/>
                <a:cs typeface="Trebuchet MS"/>
              </a:rPr>
              <a:t>low</a:t>
            </a:r>
            <a:r>
              <a:rPr dirty="0" sz="1800" spc="-7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800" spc="50" b="1">
                <a:solidFill>
                  <a:srgbClr val="071D48"/>
                </a:solidFill>
                <a:latin typeface="Trebuchet MS"/>
                <a:cs typeface="Trebuchet MS"/>
              </a:rPr>
              <a:t>CD4 </a:t>
            </a:r>
            <a:r>
              <a:rPr dirty="0" sz="1800" spc="-10" b="1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82517" y="3948506"/>
            <a:ext cx="14909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800" spc="55" b="1">
                <a:solidFill>
                  <a:srgbClr val="071D48"/>
                </a:solidFill>
                <a:latin typeface="Trebuchet MS"/>
                <a:cs typeface="Trebuchet MS"/>
              </a:rPr>
              <a:t>Impact</a:t>
            </a:r>
            <a:r>
              <a:rPr dirty="0" sz="1800" spc="-1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071D48"/>
                </a:solidFill>
                <a:latin typeface="Trebuchet MS"/>
                <a:cs typeface="Trebuchet MS"/>
              </a:rPr>
              <a:t>of </a:t>
            </a:r>
            <a:r>
              <a:rPr dirty="0" sz="1800" spc="-10" b="1">
                <a:solidFill>
                  <a:srgbClr val="071D48"/>
                </a:solidFill>
                <a:latin typeface="Trebuchet MS"/>
                <a:cs typeface="Trebuchet MS"/>
              </a:rPr>
              <a:t>inflammation </a:t>
            </a:r>
            <a:r>
              <a:rPr dirty="0" sz="1800" spc="-30" b="1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800" spc="-10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800" spc="70" b="1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1800" spc="-50" b="1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Summary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345307" y="5342001"/>
            <a:ext cx="15481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71D48"/>
                </a:solidFill>
                <a:latin typeface="Trebuchet MS"/>
                <a:cs typeface="Trebuchet MS"/>
              </a:rPr>
              <a:t>non-</a:t>
            </a:r>
            <a:r>
              <a:rPr dirty="0" sz="1800" spc="40" b="1">
                <a:solidFill>
                  <a:srgbClr val="071D48"/>
                </a:solidFill>
                <a:latin typeface="Trebuchet MS"/>
                <a:cs typeface="Trebuchet MS"/>
              </a:rPr>
              <a:t>response</a:t>
            </a:r>
            <a:endParaRPr sz="18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0" b="1">
                <a:solidFill>
                  <a:srgbClr val="071D48"/>
                </a:solidFill>
                <a:latin typeface="Trebuchet MS"/>
                <a:cs typeface="Trebuchet MS"/>
              </a:rPr>
              <a:t>(INR)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63652" y="2651760"/>
            <a:ext cx="2326640" cy="2280920"/>
            <a:chOff x="263652" y="2651760"/>
            <a:chExt cx="2326640" cy="2280920"/>
          </a:xfrm>
        </p:grpSpPr>
        <p:sp>
          <p:nvSpPr>
            <p:cNvPr id="15" name="object 15" descr=""/>
            <p:cNvSpPr/>
            <p:nvPr/>
          </p:nvSpPr>
          <p:spPr>
            <a:xfrm>
              <a:off x="679703" y="2903220"/>
              <a:ext cx="1830705" cy="1831975"/>
            </a:xfrm>
            <a:custGeom>
              <a:avLst/>
              <a:gdLst/>
              <a:ahLst/>
              <a:cxnLst/>
              <a:rect l="l" t="t" r="r" b="b"/>
              <a:pathLst>
                <a:path w="1830705" h="1831975">
                  <a:moveTo>
                    <a:pt x="0" y="915923"/>
                  </a:moveTo>
                  <a:lnTo>
                    <a:pt x="1268" y="867281"/>
                  </a:lnTo>
                  <a:lnTo>
                    <a:pt x="5031" y="819299"/>
                  </a:lnTo>
                  <a:lnTo>
                    <a:pt x="11226" y="772042"/>
                  </a:lnTo>
                  <a:lnTo>
                    <a:pt x="19790" y="725572"/>
                  </a:lnTo>
                  <a:lnTo>
                    <a:pt x="30659" y="679954"/>
                  </a:lnTo>
                  <a:lnTo>
                    <a:pt x="43769" y="635250"/>
                  </a:lnTo>
                  <a:lnTo>
                    <a:pt x="59058" y="591524"/>
                  </a:lnTo>
                  <a:lnTo>
                    <a:pt x="76463" y="548838"/>
                  </a:lnTo>
                  <a:lnTo>
                    <a:pt x="95920" y="507258"/>
                  </a:lnTo>
                  <a:lnTo>
                    <a:pt x="117365" y="466844"/>
                  </a:lnTo>
                  <a:lnTo>
                    <a:pt x="140737" y="427662"/>
                  </a:lnTo>
                  <a:lnTo>
                    <a:pt x="165971" y="389774"/>
                  </a:lnTo>
                  <a:lnTo>
                    <a:pt x="193004" y="353243"/>
                  </a:lnTo>
                  <a:lnTo>
                    <a:pt x="221773" y="318133"/>
                  </a:lnTo>
                  <a:lnTo>
                    <a:pt x="252214" y="284508"/>
                  </a:lnTo>
                  <a:lnTo>
                    <a:pt x="284265" y="252429"/>
                  </a:lnTo>
                  <a:lnTo>
                    <a:pt x="317863" y="221962"/>
                  </a:lnTo>
                  <a:lnTo>
                    <a:pt x="352943" y="193169"/>
                  </a:lnTo>
                  <a:lnTo>
                    <a:pt x="389443" y="166113"/>
                  </a:lnTo>
                  <a:lnTo>
                    <a:pt x="427300" y="140857"/>
                  </a:lnTo>
                  <a:lnTo>
                    <a:pt x="466449" y="117466"/>
                  </a:lnTo>
                  <a:lnTo>
                    <a:pt x="506829" y="96002"/>
                  </a:lnTo>
                  <a:lnTo>
                    <a:pt x="548376" y="76529"/>
                  </a:lnTo>
                  <a:lnTo>
                    <a:pt x="591026" y="59109"/>
                  </a:lnTo>
                  <a:lnTo>
                    <a:pt x="634716" y="43807"/>
                  </a:lnTo>
                  <a:lnTo>
                    <a:pt x="679383" y="30685"/>
                  </a:lnTo>
                  <a:lnTo>
                    <a:pt x="724964" y="19807"/>
                  </a:lnTo>
                  <a:lnTo>
                    <a:pt x="771396" y="11236"/>
                  </a:lnTo>
                  <a:lnTo>
                    <a:pt x="818615" y="5036"/>
                  </a:lnTo>
                  <a:lnTo>
                    <a:pt x="866558" y="1269"/>
                  </a:lnTo>
                  <a:lnTo>
                    <a:pt x="915162" y="0"/>
                  </a:lnTo>
                  <a:lnTo>
                    <a:pt x="963768" y="1269"/>
                  </a:lnTo>
                  <a:lnTo>
                    <a:pt x="1011712" y="5036"/>
                  </a:lnTo>
                  <a:lnTo>
                    <a:pt x="1058933" y="11236"/>
                  </a:lnTo>
                  <a:lnTo>
                    <a:pt x="1105366" y="19807"/>
                  </a:lnTo>
                  <a:lnTo>
                    <a:pt x="1150948" y="30685"/>
                  </a:lnTo>
                  <a:lnTo>
                    <a:pt x="1195617" y="43807"/>
                  </a:lnTo>
                  <a:lnTo>
                    <a:pt x="1239308" y="59109"/>
                  </a:lnTo>
                  <a:lnTo>
                    <a:pt x="1281958" y="76529"/>
                  </a:lnTo>
                  <a:lnTo>
                    <a:pt x="1323505" y="96002"/>
                  </a:lnTo>
                  <a:lnTo>
                    <a:pt x="1363885" y="117466"/>
                  </a:lnTo>
                  <a:lnTo>
                    <a:pt x="1403035" y="140857"/>
                  </a:lnTo>
                  <a:lnTo>
                    <a:pt x="1440891" y="166113"/>
                  </a:lnTo>
                  <a:lnTo>
                    <a:pt x="1477391" y="193169"/>
                  </a:lnTo>
                  <a:lnTo>
                    <a:pt x="1512471" y="221962"/>
                  </a:lnTo>
                  <a:lnTo>
                    <a:pt x="1546067" y="252429"/>
                  </a:lnTo>
                  <a:lnTo>
                    <a:pt x="1578118" y="284508"/>
                  </a:lnTo>
                  <a:lnTo>
                    <a:pt x="1608559" y="318133"/>
                  </a:lnTo>
                  <a:lnTo>
                    <a:pt x="1637327" y="353243"/>
                  </a:lnTo>
                  <a:lnTo>
                    <a:pt x="1664359" y="389774"/>
                  </a:lnTo>
                  <a:lnTo>
                    <a:pt x="1689593" y="427662"/>
                  </a:lnTo>
                  <a:lnTo>
                    <a:pt x="1712963" y="466844"/>
                  </a:lnTo>
                  <a:lnTo>
                    <a:pt x="1734408" y="507258"/>
                  </a:lnTo>
                  <a:lnTo>
                    <a:pt x="1753864" y="548838"/>
                  </a:lnTo>
                  <a:lnTo>
                    <a:pt x="1771268" y="591524"/>
                  </a:lnTo>
                  <a:lnTo>
                    <a:pt x="1786556" y="635250"/>
                  </a:lnTo>
                  <a:lnTo>
                    <a:pt x="1799666" y="679954"/>
                  </a:lnTo>
                  <a:lnTo>
                    <a:pt x="1810534" y="725572"/>
                  </a:lnTo>
                  <a:lnTo>
                    <a:pt x="1819097" y="772042"/>
                  </a:lnTo>
                  <a:lnTo>
                    <a:pt x="1825292" y="819299"/>
                  </a:lnTo>
                  <a:lnTo>
                    <a:pt x="1829055" y="867281"/>
                  </a:lnTo>
                  <a:lnTo>
                    <a:pt x="1830323" y="915923"/>
                  </a:lnTo>
                  <a:lnTo>
                    <a:pt x="1829055" y="964566"/>
                  </a:lnTo>
                  <a:lnTo>
                    <a:pt x="1825292" y="1012548"/>
                  </a:lnTo>
                  <a:lnTo>
                    <a:pt x="1819097" y="1059805"/>
                  </a:lnTo>
                  <a:lnTo>
                    <a:pt x="1810534" y="1106275"/>
                  </a:lnTo>
                  <a:lnTo>
                    <a:pt x="1799666" y="1151893"/>
                  </a:lnTo>
                  <a:lnTo>
                    <a:pt x="1786556" y="1196597"/>
                  </a:lnTo>
                  <a:lnTo>
                    <a:pt x="1771268" y="1240323"/>
                  </a:lnTo>
                  <a:lnTo>
                    <a:pt x="1753864" y="1283009"/>
                  </a:lnTo>
                  <a:lnTo>
                    <a:pt x="1734408" y="1324589"/>
                  </a:lnTo>
                  <a:lnTo>
                    <a:pt x="1712963" y="1365003"/>
                  </a:lnTo>
                  <a:lnTo>
                    <a:pt x="1689593" y="1404185"/>
                  </a:lnTo>
                  <a:lnTo>
                    <a:pt x="1664359" y="1442073"/>
                  </a:lnTo>
                  <a:lnTo>
                    <a:pt x="1637327" y="1478604"/>
                  </a:lnTo>
                  <a:lnTo>
                    <a:pt x="1608559" y="1513714"/>
                  </a:lnTo>
                  <a:lnTo>
                    <a:pt x="1578118" y="1547339"/>
                  </a:lnTo>
                  <a:lnTo>
                    <a:pt x="1546067" y="1579418"/>
                  </a:lnTo>
                  <a:lnTo>
                    <a:pt x="1512471" y="1609885"/>
                  </a:lnTo>
                  <a:lnTo>
                    <a:pt x="1477391" y="1638678"/>
                  </a:lnTo>
                  <a:lnTo>
                    <a:pt x="1440891" y="1665734"/>
                  </a:lnTo>
                  <a:lnTo>
                    <a:pt x="1403035" y="1690990"/>
                  </a:lnTo>
                  <a:lnTo>
                    <a:pt x="1363885" y="1714381"/>
                  </a:lnTo>
                  <a:lnTo>
                    <a:pt x="1323505" y="1735845"/>
                  </a:lnTo>
                  <a:lnTo>
                    <a:pt x="1281958" y="1755318"/>
                  </a:lnTo>
                  <a:lnTo>
                    <a:pt x="1239308" y="1772738"/>
                  </a:lnTo>
                  <a:lnTo>
                    <a:pt x="1195617" y="1788040"/>
                  </a:lnTo>
                  <a:lnTo>
                    <a:pt x="1150948" y="1801162"/>
                  </a:lnTo>
                  <a:lnTo>
                    <a:pt x="1105366" y="1812040"/>
                  </a:lnTo>
                  <a:lnTo>
                    <a:pt x="1058933" y="1820611"/>
                  </a:lnTo>
                  <a:lnTo>
                    <a:pt x="1011712" y="1826811"/>
                  </a:lnTo>
                  <a:lnTo>
                    <a:pt x="963768" y="1830578"/>
                  </a:lnTo>
                  <a:lnTo>
                    <a:pt x="915162" y="1831847"/>
                  </a:lnTo>
                  <a:lnTo>
                    <a:pt x="866558" y="1830578"/>
                  </a:lnTo>
                  <a:lnTo>
                    <a:pt x="818615" y="1826811"/>
                  </a:lnTo>
                  <a:lnTo>
                    <a:pt x="771396" y="1820611"/>
                  </a:lnTo>
                  <a:lnTo>
                    <a:pt x="724964" y="1812040"/>
                  </a:lnTo>
                  <a:lnTo>
                    <a:pt x="679383" y="1801162"/>
                  </a:lnTo>
                  <a:lnTo>
                    <a:pt x="634716" y="1788040"/>
                  </a:lnTo>
                  <a:lnTo>
                    <a:pt x="591026" y="1772738"/>
                  </a:lnTo>
                  <a:lnTo>
                    <a:pt x="548376" y="1755318"/>
                  </a:lnTo>
                  <a:lnTo>
                    <a:pt x="506829" y="1735845"/>
                  </a:lnTo>
                  <a:lnTo>
                    <a:pt x="466449" y="1714381"/>
                  </a:lnTo>
                  <a:lnTo>
                    <a:pt x="427300" y="1690990"/>
                  </a:lnTo>
                  <a:lnTo>
                    <a:pt x="389443" y="1665734"/>
                  </a:lnTo>
                  <a:lnTo>
                    <a:pt x="352943" y="1638678"/>
                  </a:lnTo>
                  <a:lnTo>
                    <a:pt x="317863" y="1609885"/>
                  </a:lnTo>
                  <a:lnTo>
                    <a:pt x="284265" y="1579418"/>
                  </a:lnTo>
                  <a:lnTo>
                    <a:pt x="252214" y="1547339"/>
                  </a:lnTo>
                  <a:lnTo>
                    <a:pt x="221773" y="1513714"/>
                  </a:lnTo>
                  <a:lnTo>
                    <a:pt x="193004" y="1478604"/>
                  </a:lnTo>
                  <a:lnTo>
                    <a:pt x="165971" y="1442073"/>
                  </a:lnTo>
                  <a:lnTo>
                    <a:pt x="140737" y="1404185"/>
                  </a:lnTo>
                  <a:lnTo>
                    <a:pt x="117365" y="1365003"/>
                  </a:lnTo>
                  <a:lnTo>
                    <a:pt x="95920" y="1324589"/>
                  </a:lnTo>
                  <a:lnTo>
                    <a:pt x="76463" y="1283009"/>
                  </a:lnTo>
                  <a:lnTo>
                    <a:pt x="59058" y="1240323"/>
                  </a:lnTo>
                  <a:lnTo>
                    <a:pt x="43769" y="1196597"/>
                  </a:lnTo>
                  <a:lnTo>
                    <a:pt x="30659" y="1151893"/>
                  </a:lnTo>
                  <a:lnTo>
                    <a:pt x="19790" y="1106275"/>
                  </a:lnTo>
                  <a:lnTo>
                    <a:pt x="11226" y="1059805"/>
                  </a:lnTo>
                  <a:lnTo>
                    <a:pt x="5031" y="1012548"/>
                  </a:lnTo>
                  <a:lnTo>
                    <a:pt x="1268" y="964566"/>
                  </a:lnTo>
                  <a:lnTo>
                    <a:pt x="0" y="915923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2" y="2651760"/>
              <a:ext cx="2326386" cy="2280666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214492" y="5350002"/>
            <a:ext cx="6344920" cy="955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0" marR="897890" indent="-178435">
              <a:lnSpc>
                <a:spcPct val="100000"/>
              </a:lnSpc>
              <a:spcBef>
                <a:spcPts val="100"/>
              </a:spcBef>
              <a:buChar char="–"/>
              <a:tabLst>
                <a:tab pos="216535" algn="l"/>
              </a:tabLst>
            </a:pPr>
            <a:r>
              <a:rPr dirty="0" sz="1400" spc="114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4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low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at</a:t>
            </a:r>
            <a:r>
              <a:rPr dirty="0" sz="14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4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071D48"/>
                </a:solidFill>
                <a:latin typeface="Trebuchet MS"/>
                <a:cs typeface="Trebuchet MS"/>
              </a:rPr>
              <a:t>diagnosis</a:t>
            </a:r>
            <a:r>
              <a:rPr dirty="0" sz="14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have</a:t>
            </a:r>
            <a:r>
              <a:rPr dirty="0" sz="14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profound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long-</a:t>
            </a:r>
            <a:r>
              <a:rPr dirty="0" sz="1400" spc="-20">
                <a:solidFill>
                  <a:srgbClr val="071D48"/>
                </a:solidFill>
                <a:latin typeface="Trebuchet MS"/>
                <a:cs typeface="Trebuchet MS"/>
              </a:rPr>
              <a:t>term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implications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11,12</a:t>
            </a:r>
            <a:endParaRPr baseline="24691" sz="1350">
              <a:latin typeface="Trebuchet MS"/>
              <a:cs typeface="Trebuchet MS"/>
            </a:endParaRPr>
          </a:p>
          <a:p>
            <a:pPr marL="215900" indent="-178435">
              <a:lnSpc>
                <a:spcPct val="100000"/>
              </a:lnSpc>
              <a:spcBef>
                <a:spcPts val="600"/>
              </a:spcBef>
              <a:buChar char="–"/>
              <a:tabLst>
                <a:tab pos="216535" algn="l"/>
              </a:tabLst>
            </a:pPr>
            <a:r>
              <a:rPr dirty="0" sz="1400" spc="75">
                <a:solidFill>
                  <a:srgbClr val="071D48"/>
                </a:solidFill>
                <a:latin typeface="Trebuchet MS"/>
                <a:cs typeface="Trebuchet MS"/>
              </a:rPr>
              <a:t>INR</a:t>
            </a:r>
            <a:r>
              <a:rPr dirty="0" sz="1400" spc="-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leads</a:t>
            </a:r>
            <a:r>
              <a:rPr dirty="0" sz="1400" spc="-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4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4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reduced</a:t>
            </a:r>
            <a:r>
              <a:rPr dirty="0" sz="14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ability</a:t>
            </a:r>
            <a:r>
              <a:rPr dirty="0" sz="1400" spc="-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4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control</a:t>
            </a:r>
            <a:r>
              <a:rPr dirty="0" sz="14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HIV,</a:t>
            </a:r>
            <a:r>
              <a:rPr dirty="0" sz="14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other</a:t>
            </a:r>
            <a:r>
              <a:rPr dirty="0" sz="14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071D48"/>
                </a:solidFill>
                <a:latin typeface="Trebuchet MS"/>
                <a:cs typeface="Trebuchet MS"/>
              </a:rPr>
              <a:t>ongoing</a:t>
            </a:r>
            <a:r>
              <a:rPr dirty="0" sz="1400" spc="-7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infections</a:t>
            </a:r>
            <a:r>
              <a:rPr dirty="0" sz="14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endParaRPr sz="1400"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</a:pP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regulate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4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responses,</a:t>
            </a:r>
            <a:r>
              <a:rPr dirty="0" sz="14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4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well</a:t>
            </a:r>
            <a:r>
              <a:rPr dirty="0" sz="14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4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4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071D48"/>
                </a:solidFill>
                <a:latin typeface="Trebuchet MS"/>
                <a:cs typeface="Trebuchet MS"/>
              </a:rPr>
              <a:t>key</a:t>
            </a:r>
            <a:r>
              <a:rPr dirty="0" sz="14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functions</a:t>
            </a:r>
            <a:r>
              <a:rPr dirty="0" sz="14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4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4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71D48"/>
                </a:solidFill>
                <a:latin typeface="Trebuchet MS"/>
                <a:cs typeface="Trebuchet MS"/>
              </a:rPr>
              <a:t>cells</a:t>
            </a:r>
            <a:r>
              <a:rPr dirty="0" baseline="24691" sz="1350" spc="-15">
                <a:solidFill>
                  <a:srgbClr val="071D48"/>
                </a:solidFill>
                <a:latin typeface="Trebuchet MS"/>
                <a:cs typeface="Trebuchet MS"/>
              </a:rPr>
              <a:t>11,12</a:t>
            </a:r>
            <a:endParaRPr baseline="24691" sz="135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739" y="6447535"/>
            <a:ext cx="11496675" cy="37655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540"/>
              </a:lnSpc>
              <a:spcBef>
                <a:spcPts val="170"/>
              </a:spcBef>
            </a:pPr>
            <a:r>
              <a:rPr dirty="0" sz="500" spc="-75">
                <a:solidFill>
                  <a:srgbClr val="071D48"/>
                </a:solidFill>
                <a:latin typeface="Trebuchet MS"/>
                <a:cs typeface="Trebuchet MS"/>
              </a:rPr>
              <a:t>1.</a:t>
            </a:r>
            <a:r>
              <a:rPr dirty="0" sz="5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Appay</a:t>
            </a:r>
            <a:r>
              <a:rPr dirty="0" sz="500" spc="8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071D48"/>
                </a:solidFill>
                <a:latin typeface="Trebuchet MS"/>
                <a:cs typeface="Trebuchet MS"/>
              </a:rPr>
              <a:t>V,</a:t>
            </a:r>
            <a:r>
              <a:rPr dirty="0" sz="5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Sauce</a:t>
            </a:r>
            <a:r>
              <a:rPr dirty="0" sz="5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50">
                <a:solidFill>
                  <a:srgbClr val="071D48"/>
                </a:solidFill>
                <a:latin typeface="Trebuchet MS"/>
                <a:cs typeface="Trebuchet MS"/>
              </a:rPr>
              <a:t>D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5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Kelleher</a:t>
            </a:r>
            <a:r>
              <a:rPr dirty="0" sz="5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AD.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5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071D48"/>
                </a:solidFill>
                <a:latin typeface="Trebuchet MS"/>
                <a:cs typeface="Trebuchet MS"/>
              </a:rPr>
              <a:t>Infection</a:t>
            </a:r>
            <a:r>
              <a:rPr dirty="0" sz="5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5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Model</a:t>
            </a:r>
            <a:r>
              <a:rPr dirty="0" sz="5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5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Accelerated</a:t>
            </a:r>
            <a:r>
              <a:rPr dirty="0" sz="5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Immunosenescence.</a:t>
            </a:r>
            <a:r>
              <a:rPr dirty="0" sz="5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071D48"/>
                </a:solidFill>
                <a:latin typeface="Trebuchet MS"/>
                <a:cs typeface="Trebuchet MS"/>
              </a:rPr>
              <a:t>In: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Fulop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5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5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al</a:t>
            </a:r>
            <a:r>
              <a:rPr dirty="0" sz="5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25">
                <a:solidFill>
                  <a:srgbClr val="071D48"/>
                </a:solidFill>
                <a:latin typeface="Trebuchet MS"/>
                <a:cs typeface="Trebuchet MS"/>
              </a:rPr>
              <a:t>(eds).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Handbook</a:t>
            </a:r>
            <a:r>
              <a:rPr dirty="0" sz="5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on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Immunosenescence.</a:t>
            </a:r>
            <a:r>
              <a:rPr dirty="0" sz="5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Cham:</a:t>
            </a:r>
            <a:r>
              <a:rPr dirty="0" sz="5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Springer</a:t>
            </a:r>
            <a:r>
              <a:rPr dirty="0" sz="5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Nature</a:t>
            </a:r>
            <a:r>
              <a:rPr dirty="0" sz="5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071D48"/>
                </a:solidFill>
                <a:latin typeface="Trebuchet MS"/>
                <a:cs typeface="Trebuchet MS"/>
              </a:rPr>
              <a:t>AG.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20">
                <a:solidFill>
                  <a:srgbClr val="071D48"/>
                </a:solidFill>
                <a:latin typeface="Trebuchet MS"/>
                <a:cs typeface="Trebuchet MS"/>
              </a:rPr>
              <a:t>2019.</a:t>
            </a:r>
            <a:r>
              <a:rPr dirty="0" sz="5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071D48"/>
                </a:solidFill>
                <a:latin typeface="Trebuchet MS"/>
                <a:cs typeface="Trebuchet MS"/>
              </a:rPr>
              <a:t>pp.</a:t>
            </a:r>
            <a:r>
              <a:rPr dirty="0" sz="5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071D48"/>
                </a:solidFill>
                <a:latin typeface="Trebuchet MS"/>
                <a:cs typeface="Trebuchet MS"/>
              </a:rPr>
              <a:t>1961–89.</a:t>
            </a:r>
            <a:r>
              <a:rPr dirty="0" sz="5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500" spc="-45">
                <a:solidFill>
                  <a:srgbClr val="44536A"/>
                </a:solidFill>
                <a:latin typeface="Trebuchet MS"/>
                <a:cs typeface="Trebuchet MS"/>
              </a:rPr>
              <a:t>4.</a:t>
            </a:r>
            <a:r>
              <a:rPr dirty="0" sz="5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Infectious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Disease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Advisor.</a:t>
            </a:r>
            <a:r>
              <a:rPr dirty="0" sz="5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Fever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the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Human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Immunodeficiency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Virus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(HIV)</a:t>
            </a:r>
            <a:r>
              <a:rPr dirty="0" sz="5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Patient.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Available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40">
                <a:solidFill>
                  <a:srgbClr val="44536A"/>
                </a:solidFill>
                <a:latin typeface="Trebuchet MS"/>
                <a:cs typeface="Trebuchet MS"/>
              </a:rPr>
              <a:t>at: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  <a:hlinkClick r:id="rId4"/>
              </a:rPr>
              <a:t>www.infectiousdiseaseadvisor.com/home/decision-support-in-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  <a:hlinkClick r:id="rId4"/>
              </a:rPr>
              <a:t>medicine/infectious-</a:t>
            </a:r>
            <a:r>
              <a:rPr dirty="0" sz="500" spc="5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diseases/fever-in-the-human-immunodeficiency-virus-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hivpatient</a:t>
            </a:r>
            <a:r>
              <a:rPr dirty="0" sz="500" spc="-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(accessed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October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0">
                <a:solidFill>
                  <a:srgbClr val="44536A"/>
                </a:solidFill>
                <a:latin typeface="Trebuchet MS"/>
                <a:cs typeface="Trebuchet MS"/>
              </a:rPr>
              <a:t>2021);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50">
                <a:solidFill>
                  <a:srgbClr val="44536A"/>
                </a:solidFill>
                <a:latin typeface="Trebuchet MS"/>
                <a:cs typeface="Trebuchet MS"/>
              </a:rPr>
              <a:t>5.</a:t>
            </a:r>
            <a:r>
              <a:rPr dirty="0" sz="5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Adapted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from: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Mussini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C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7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0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7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CD4/CD8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ratio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normalization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non-AIDS-related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events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individuals</a:t>
            </a:r>
            <a:r>
              <a:rPr dirty="0" sz="5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who</a:t>
            </a:r>
            <a:r>
              <a:rPr dirty="0" sz="500" spc="8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achieve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viral</a:t>
            </a:r>
            <a:r>
              <a:rPr dirty="0" sz="5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load</a:t>
            </a:r>
            <a:r>
              <a:rPr dirty="0" sz="5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suppression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therapy: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an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observational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cohort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study.</a:t>
            </a:r>
            <a:r>
              <a:rPr dirty="0" sz="5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i="1">
                <a:solidFill>
                  <a:srgbClr val="44536A"/>
                </a:solidFill>
                <a:latin typeface="Trebuchet MS"/>
                <a:cs typeface="Trebuchet MS"/>
              </a:rPr>
              <a:t>Lancet</a:t>
            </a:r>
            <a:r>
              <a:rPr dirty="0" sz="500" spc="6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i="1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500" spc="5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2015;2:e98–106;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6.</a:t>
            </a:r>
            <a:r>
              <a:rPr dirty="0" sz="5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Engsig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FN</a:t>
            </a:r>
            <a:r>
              <a:rPr dirty="0" sz="5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4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9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Long-term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mortality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HIV-positive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individuals</a:t>
            </a:r>
            <a:r>
              <a:rPr dirty="0" sz="500" spc="5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virally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suppressed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for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&gt;3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years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incomplete CD4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recovery.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 i="1">
                <a:solidFill>
                  <a:srgbClr val="44536A"/>
                </a:solidFill>
                <a:latin typeface="Trebuchet MS"/>
                <a:cs typeface="Trebuchet MS"/>
              </a:rPr>
              <a:t>Clin</a:t>
            </a:r>
            <a:r>
              <a:rPr dirty="0" sz="500" spc="2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0" i="1">
                <a:solidFill>
                  <a:srgbClr val="44536A"/>
                </a:solidFill>
                <a:latin typeface="Trebuchet MS"/>
                <a:cs typeface="Trebuchet MS"/>
              </a:rPr>
              <a:t>Infect</a:t>
            </a:r>
            <a:r>
              <a:rPr dirty="0" sz="500" spc="4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i="1">
                <a:solidFill>
                  <a:srgbClr val="44536A"/>
                </a:solidFill>
                <a:latin typeface="Trebuchet MS"/>
                <a:cs typeface="Trebuchet MS"/>
              </a:rPr>
              <a:t>Dis</a:t>
            </a:r>
            <a:r>
              <a:rPr dirty="0" sz="500" spc="5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Trebuchet MS"/>
                <a:cs typeface="Trebuchet MS"/>
              </a:rPr>
              <a:t>2014;58:1312–21.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50">
                <a:solidFill>
                  <a:srgbClr val="44536A"/>
                </a:solidFill>
                <a:latin typeface="Trebuchet MS"/>
                <a:cs typeface="Trebuchet MS"/>
              </a:rPr>
              <a:t>7.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Lederman</a:t>
            </a:r>
            <a:r>
              <a:rPr dirty="0" sz="5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85">
                <a:solidFill>
                  <a:srgbClr val="44536A"/>
                </a:solidFill>
                <a:latin typeface="Trebuchet MS"/>
                <a:cs typeface="Trebuchet MS"/>
              </a:rPr>
              <a:t>MM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Immunologic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failure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despite suppressive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5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therapy is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related</a:t>
            </a:r>
            <a:r>
              <a:rPr dirty="0" sz="5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to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activation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turnover of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memory CD4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cells.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J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Infect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Dis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2011;204:1217–26;</a:t>
            </a:r>
            <a:r>
              <a:rPr dirty="0" sz="500" spc="-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8.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Borges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AH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Factors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associated</a:t>
            </a:r>
            <a:r>
              <a:rPr dirty="0" sz="5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plasma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IL-6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levels</a:t>
            </a:r>
            <a:r>
              <a:rPr dirty="0" sz="5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during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infection.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J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Infect</a:t>
            </a:r>
            <a:r>
              <a:rPr dirty="0" sz="5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Dis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2015;212:585–95;</a:t>
            </a:r>
            <a:r>
              <a:rPr dirty="0" sz="500" spc="-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9.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Borges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AH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500">
                <a:solidFill>
                  <a:srgbClr val="44536A"/>
                </a:solidFill>
                <a:latin typeface="Trebuchet MS"/>
                <a:cs typeface="Trebuchet MS"/>
              </a:rPr>
              <a:t> 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Factors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associated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D-dimer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levels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HIV-infected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individuals.</a:t>
            </a:r>
            <a:r>
              <a:rPr dirty="0" sz="500" spc="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PLoS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One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2014;9:e90978; </a:t>
            </a:r>
            <a:r>
              <a:rPr dirty="0" sz="500" spc="-40">
                <a:solidFill>
                  <a:srgbClr val="44536A"/>
                </a:solidFill>
                <a:latin typeface="Trebuchet MS"/>
                <a:cs typeface="Trebuchet MS"/>
              </a:rPr>
              <a:t>10.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Bukh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AR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Endotoxemia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is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associated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altered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innate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adaptive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immune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responses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untreated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HIV-</a:t>
            </a:r>
            <a:r>
              <a:rPr dirty="0" sz="500" spc="-50">
                <a:solidFill>
                  <a:srgbClr val="44536A"/>
                </a:solidFill>
                <a:latin typeface="Trebuchet MS"/>
                <a:cs typeface="Trebuchet MS"/>
              </a:rPr>
              <a:t>1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infected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individuals.</a:t>
            </a:r>
            <a:r>
              <a:rPr dirty="0" sz="500" spc="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PLoS</a:t>
            </a:r>
            <a:r>
              <a:rPr dirty="0" sz="5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One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2011;6: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Trebuchet MS"/>
                <a:cs typeface="Trebuchet MS"/>
              </a:rPr>
              <a:t>e21275.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65">
                <a:solidFill>
                  <a:srgbClr val="44536A"/>
                </a:solidFill>
                <a:latin typeface="Trebuchet MS"/>
                <a:cs typeface="Trebuchet MS"/>
              </a:rPr>
              <a:t>11.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Adapted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0">
                <a:solidFill>
                  <a:srgbClr val="44536A"/>
                </a:solidFill>
                <a:latin typeface="Trebuchet MS"/>
                <a:cs typeface="Trebuchet MS"/>
              </a:rPr>
              <a:t>from: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i-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Base.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The</a:t>
            </a:r>
            <a:r>
              <a:rPr dirty="0" sz="5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natural</a:t>
            </a:r>
            <a:r>
              <a:rPr dirty="0" sz="5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history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of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Trebuchet MS"/>
                <a:cs typeface="Trebuchet MS"/>
              </a:rPr>
              <a:t>detail.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Available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40">
                <a:solidFill>
                  <a:srgbClr val="44536A"/>
                </a:solidFill>
                <a:latin typeface="Trebuchet MS"/>
                <a:cs typeface="Trebuchet MS"/>
              </a:rPr>
              <a:t>at: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https://i-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base.info/guides/art-in-pictures/the-natural-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history-</a:t>
            </a:r>
            <a:r>
              <a:rPr dirty="0" sz="500" spc="500">
                <a:solidFill>
                  <a:srgbClr val="44536A"/>
                </a:solidFill>
                <a:latin typeface="Trebuchet MS"/>
                <a:cs typeface="Trebuchet MS"/>
              </a:rPr>
              <a:t> 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of-hiv-in-</a:t>
            </a:r>
            <a:r>
              <a:rPr dirty="0" sz="500" spc="-25">
                <a:solidFill>
                  <a:srgbClr val="44536A"/>
                </a:solidFill>
                <a:latin typeface="Trebuchet MS"/>
                <a:cs typeface="Trebuchet MS"/>
              </a:rPr>
              <a:t>detail.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Accessed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October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25">
                <a:solidFill>
                  <a:srgbClr val="44536A"/>
                </a:solidFill>
                <a:latin typeface="Trebuchet MS"/>
                <a:cs typeface="Trebuchet MS"/>
              </a:rPr>
              <a:t>2021;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50">
                <a:solidFill>
                  <a:srgbClr val="44536A"/>
                </a:solidFill>
                <a:latin typeface="Trebuchet MS"/>
                <a:cs typeface="Trebuchet MS"/>
              </a:rPr>
              <a:t>12.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Yang</a:t>
            </a:r>
            <a:r>
              <a:rPr dirty="0" sz="5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X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35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5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Incomplete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immune</a:t>
            </a:r>
            <a:r>
              <a:rPr dirty="0" sz="5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reconstitution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HIV/AIDS</a:t>
            </a:r>
            <a:r>
              <a:rPr dirty="0" sz="5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patients</a:t>
            </a:r>
            <a:r>
              <a:rPr dirty="0" sz="5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on</a:t>
            </a:r>
            <a:r>
              <a:rPr dirty="0" sz="5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5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therapy: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challenges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of</a:t>
            </a:r>
            <a:r>
              <a:rPr dirty="0" sz="5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immunological</a:t>
            </a:r>
            <a:r>
              <a:rPr dirty="0" sz="5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non-responders.</a:t>
            </a:r>
            <a:r>
              <a:rPr dirty="0" sz="5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J</a:t>
            </a:r>
            <a:r>
              <a:rPr dirty="0" sz="5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>
                <a:solidFill>
                  <a:srgbClr val="44536A"/>
                </a:solidFill>
                <a:latin typeface="Trebuchet MS"/>
                <a:cs typeface="Trebuchet MS"/>
              </a:rPr>
              <a:t>Leukoc</a:t>
            </a:r>
            <a:r>
              <a:rPr dirty="0" sz="5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Biol.</a:t>
            </a:r>
            <a:r>
              <a:rPr dirty="0" sz="500" spc="9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500" spc="-10">
                <a:solidFill>
                  <a:srgbClr val="44536A"/>
                </a:solidFill>
                <a:latin typeface="Trebuchet MS"/>
                <a:cs typeface="Trebuchet MS"/>
              </a:rPr>
              <a:t>2020;107:597–612</a:t>
            </a:r>
            <a:endParaRPr sz="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24156" y="6511238"/>
            <a:ext cx="18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 b="1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Abbreviations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13003" y="988821"/>
            <a:ext cx="3561079" cy="456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ART,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antiretroviral</a:t>
            </a:r>
            <a:r>
              <a:rPr dirty="0" sz="1200" spc="-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therapy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CMV,</a:t>
            </a:r>
            <a:r>
              <a:rPr dirty="0" sz="1200" spc="-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cytomegalovirus</a:t>
            </a:r>
            <a:endParaRPr sz="1200">
              <a:latin typeface="Trebuchet MS"/>
              <a:cs typeface="Trebuchet MS"/>
            </a:endParaRPr>
          </a:p>
          <a:p>
            <a:pPr marL="12700" marR="1302385">
              <a:lnSpc>
                <a:spcPct val="183400"/>
              </a:lnSpc>
            </a:pP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CNS,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central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nervous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system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CVD,</a:t>
            </a:r>
            <a:r>
              <a:rPr dirty="0" sz="1200" spc="1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cardiovascular</a:t>
            </a:r>
            <a:r>
              <a:rPr dirty="0" sz="1200" spc="1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disease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FEU,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fibrinogen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equivalent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units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HSV,</a:t>
            </a:r>
            <a:r>
              <a:rPr dirty="0" sz="1200" spc="1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herpes</a:t>
            </a:r>
            <a:r>
              <a:rPr dirty="0" sz="1200" spc="1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simplex</a:t>
            </a:r>
            <a:r>
              <a:rPr dirty="0" sz="12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virus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200" spc="-50">
                <a:solidFill>
                  <a:srgbClr val="071D48"/>
                </a:solidFill>
                <a:latin typeface="Trebuchet MS"/>
                <a:cs typeface="Trebuchet MS"/>
              </a:rPr>
              <a:t>IL,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interleukin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83300"/>
              </a:lnSpc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PML,</a:t>
            </a:r>
            <a:r>
              <a:rPr dirty="0" sz="1200" spc="1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progressive</a:t>
            </a:r>
            <a:r>
              <a:rPr dirty="0" sz="1200" spc="1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multifocal</a:t>
            </a:r>
            <a:r>
              <a:rPr dirty="0" sz="120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leukoencephalopathy </a:t>
            </a:r>
            <a:r>
              <a:rPr dirty="0" sz="1200" spc="-65">
                <a:solidFill>
                  <a:srgbClr val="071D48"/>
                </a:solidFill>
                <a:latin typeface="Trebuchet MS"/>
                <a:cs typeface="Trebuchet MS"/>
              </a:rPr>
              <a:t>Th1,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helper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type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 marL="12700" marR="1983105">
              <a:lnSpc>
                <a:spcPct val="183400"/>
              </a:lnSpc>
            </a:pP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Th2,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 helper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type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071D48"/>
                </a:solidFill>
                <a:latin typeface="Trebuchet MS"/>
                <a:cs typeface="Trebuchet MS"/>
              </a:rPr>
              <a:t>2 Th17,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helper type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17 </a:t>
            </a:r>
            <a:r>
              <a:rPr dirty="0" sz="1200" spc="-45">
                <a:solidFill>
                  <a:srgbClr val="071D48"/>
                </a:solidFill>
                <a:latin typeface="Trebuchet MS"/>
                <a:cs typeface="Trebuchet MS"/>
              </a:rPr>
              <a:t>Tfh,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follicular</a:t>
            </a:r>
            <a:r>
              <a:rPr dirty="0" sz="12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helper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Treg,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regulatory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cell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TNF</a:t>
            </a:r>
            <a:r>
              <a:rPr dirty="0" sz="1200" i="1">
                <a:solidFill>
                  <a:srgbClr val="071D48"/>
                </a:solidFill>
                <a:latin typeface="Cambria"/>
                <a:cs typeface="Cambria"/>
              </a:rPr>
              <a:t>α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,</a:t>
            </a:r>
            <a:r>
              <a:rPr dirty="0" sz="1200" spc="8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tumour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necrosis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factor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alpha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24156" y="6511238"/>
            <a:ext cx="184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Bibliography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13003" y="988821"/>
            <a:ext cx="10290810" cy="520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741680" indent="-2279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1200" spc="60">
                <a:solidFill>
                  <a:srgbClr val="071D48"/>
                </a:solidFill>
                <a:latin typeface="Trebuchet MS"/>
                <a:cs typeface="Trebuchet MS"/>
              </a:rPr>
              <a:t>Appay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V,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Sauce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114">
                <a:solidFill>
                  <a:srgbClr val="071D48"/>
                </a:solidFill>
                <a:latin typeface="Trebuchet MS"/>
                <a:cs typeface="Trebuchet MS"/>
              </a:rPr>
              <a:t>D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Kelleher AD.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Infection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071D48"/>
                </a:solidFill>
                <a:latin typeface="Trebuchet MS"/>
                <a:cs typeface="Trebuchet MS"/>
              </a:rPr>
              <a:t>Model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of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Accelerated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Immunosenescence.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071D48"/>
                </a:solidFill>
                <a:latin typeface="Trebuchet MS"/>
                <a:cs typeface="Trebuchet MS"/>
              </a:rPr>
              <a:t>In: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Fulop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120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-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al </a:t>
            </a:r>
            <a:r>
              <a:rPr dirty="0" sz="1200" spc="-45">
                <a:solidFill>
                  <a:srgbClr val="071D48"/>
                </a:solidFill>
                <a:latin typeface="Trebuchet MS"/>
                <a:cs typeface="Trebuchet MS"/>
              </a:rPr>
              <a:t>(eds).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Handbook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on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Immunosenescence.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Cham: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Springer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Nature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AG.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71D48"/>
                </a:solidFill>
                <a:latin typeface="Trebuchet MS"/>
                <a:cs typeface="Trebuchet MS"/>
              </a:rPr>
              <a:t>2019.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pp.</a:t>
            </a:r>
            <a:r>
              <a:rPr dirty="0" sz="120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1961–89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dirty="0" sz="1200" spc="60">
                <a:solidFill>
                  <a:srgbClr val="071D48"/>
                </a:solidFill>
                <a:latin typeface="Trebuchet MS"/>
                <a:cs typeface="Trebuchet MS"/>
              </a:rPr>
              <a:t>Marcus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JL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3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3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Comparison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overall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comorbidity-free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life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expectancy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between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insured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adults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without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infection,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2000–2016.</a:t>
            </a:r>
            <a:endParaRPr sz="1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JAMA</a:t>
            </a:r>
            <a:r>
              <a:rPr dirty="0" sz="1200" spc="1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Netw</a:t>
            </a:r>
            <a:r>
              <a:rPr dirty="0" sz="1200" spc="2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Open</a:t>
            </a:r>
            <a:r>
              <a:rPr dirty="0" sz="1200" spc="1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2020;3:e207954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241300" algn="l"/>
              </a:tabLst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Corbeau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071D48"/>
                </a:solidFill>
                <a:latin typeface="Trebuchet MS"/>
                <a:cs typeface="Trebuchet MS"/>
              </a:rPr>
              <a:t>P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071D48"/>
                </a:solidFill>
                <a:latin typeface="Trebuchet MS"/>
                <a:cs typeface="Trebuchet MS"/>
              </a:rPr>
              <a:t>Reynes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071D48"/>
                </a:solidFill>
                <a:latin typeface="Trebuchet MS"/>
                <a:cs typeface="Trebuchet MS"/>
              </a:rPr>
              <a:t>J.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reconstitution under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antiretroviral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therapy: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new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challenge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1200" spc="-125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infection.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Blood</a:t>
            </a:r>
            <a:r>
              <a:rPr dirty="0" sz="1200" spc="5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2011;117:5582–90</a:t>
            </a:r>
            <a:endParaRPr sz="1200">
              <a:latin typeface="Trebuchet MS"/>
              <a:cs typeface="Trebuchet MS"/>
            </a:endParaRPr>
          </a:p>
          <a:p>
            <a:pPr marL="241300" marR="92710" indent="-2286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241300" algn="l"/>
              </a:tabLst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Infectious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Disease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Advisor.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Fever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071D48"/>
                </a:solidFill>
                <a:latin typeface="Trebuchet MS"/>
                <a:cs typeface="Trebuchet MS"/>
              </a:rPr>
              <a:t>Human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Immunodeficiency</a:t>
            </a:r>
            <a:r>
              <a:rPr dirty="0" sz="12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Virus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(HIV)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071D48"/>
                </a:solidFill>
                <a:latin typeface="Trebuchet MS"/>
                <a:cs typeface="Trebuchet MS"/>
              </a:rPr>
              <a:t>Patient.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Available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at: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  <a:hlinkClick r:id="rId2"/>
              </a:rPr>
              <a:t>www.infectiousdiseaseadvisor.com/home/decision-support-in-medicine/infectious-diseases/fever-in-the-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  <a:hlinkClick r:id="rId2"/>
              </a:rPr>
              <a:t>human-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  <a:hlinkClick r:id="rId2"/>
              </a:rPr>
              <a:t>immunodeficiency-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  <a:hlinkClick r:id="rId2"/>
              </a:rPr>
              <a:t>virus-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hivpatient</a:t>
            </a:r>
            <a:r>
              <a:rPr dirty="0" sz="1200" spc="1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(accessed</a:t>
            </a:r>
            <a:r>
              <a:rPr dirty="0" sz="1200" spc="1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October</a:t>
            </a:r>
            <a:r>
              <a:rPr dirty="0" sz="120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2021)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241300" algn="l"/>
              </a:tabLst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Adapted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from: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Mussini </a:t>
            </a:r>
            <a:r>
              <a:rPr dirty="0" sz="1200" spc="100">
                <a:solidFill>
                  <a:srgbClr val="071D48"/>
                </a:solidFill>
                <a:latin typeface="Trebuchet MS"/>
                <a:cs typeface="Trebuchet MS"/>
              </a:rPr>
              <a:t>C</a:t>
            </a:r>
            <a:r>
              <a:rPr dirty="0" sz="12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1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al</a:t>
            </a:r>
            <a:r>
              <a:rPr dirty="0" sz="1200" spc="-70">
                <a:solidFill>
                  <a:srgbClr val="071D48"/>
                </a:solidFill>
                <a:latin typeface="Trebuchet MS"/>
                <a:cs typeface="Trebuchet MS"/>
              </a:rPr>
              <a:t>.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CD4/CD8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ratio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normalization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non-</a:t>
            </a:r>
            <a:r>
              <a:rPr dirty="0" sz="1200" spc="75">
                <a:solidFill>
                  <a:srgbClr val="071D48"/>
                </a:solidFill>
                <a:latin typeface="Trebuchet MS"/>
                <a:cs typeface="Trebuchet MS"/>
              </a:rPr>
              <a:t>AIDS-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related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events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individuals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who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achieve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viral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load</a:t>
            </a:r>
            <a:endParaRPr sz="1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suppression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antiretroviral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therapy: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observational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cohort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study.</a:t>
            </a:r>
            <a:r>
              <a:rPr dirty="0" sz="12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Lancet</a:t>
            </a:r>
            <a:r>
              <a:rPr dirty="0" sz="1200" spc="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200" spc="7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2015;2:e98–106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 startAt="6"/>
              <a:tabLst>
                <a:tab pos="241300" algn="l"/>
              </a:tabLst>
            </a:pP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Engsig</a:t>
            </a:r>
            <a:r>
              <a:rPr dirty="0" sz="12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114">
                <a:solidFill>
                  <a:srgbClr val="071D48"/>
                </a:solidFill>
                <a:latin typeface="Trebuchet MS"/>
                <a:cs typeface="Trebuchet MS"/>
              </a:rPr>
              <a:t>FN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-3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-4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071D48"/>
                </a:solidFill>
                <a:latin typeface="Trebuchet MS"/>
                <a:cs typeface="Trebuchet MS"/>
              </a:rPr>
              <a:t>Long-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term</a:t>
            </a:r>
            <a:r>
              <a:rPr dirty="0" sz="12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mortality</a:t>
            </a:r>
            <a:r>
              <a:rPr dirty="0" sz="1200" spc="-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positive</a:t>
            </a:r>
            <a:r>
              <a:rPr dirty="0" sz="12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individuals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virally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suppressed</a:t>
            </a:r>
            <a:r>
              <a:rPr dirty="0" sz="12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for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&gt;3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years</a:t>
            </a:r>
            <a:r>
              <a:rPr dirty="0" sz="1200" spc="-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incomplete</a:t>
            </a:r>
            <a:r>
              <a:rPr dirty="0" sz="1200" spc="-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80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recovery.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 i="1">
                <a:solidFill>
                  <a:srgbClr val="071D48"/>
                </a:solidFill>
                <a:latin typeface="Trebuchet MS"/>
                <a:cs typeface="Trebuchet MS"/>
              </a:rPr>
              <a:t>Clin</a:t>
            </a:r>
            <a:r>
              <a:rPr dirty="0" sz="1200" spc="-2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 i="1">
                <a:solidFill>
                  <a:srgbClr val="071D48"/>
                </a:solidFill>
                <a:latin typeface="Trebuchet MS"/>
                <a:cs typeface="Trebuchet MS"/>
              </a:rPr>
              <a:t>Infect</a:t>
            </a:r>
            <a:r>
              <a:rPr dirty="0" sz="1200" spc="-4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i="1">
                <a:solidFill>
                  <a:srgbClr val="071D48"/>
                </a:solidFill>
                <a:latin typeface="Trebuchet MS"/>
                <a:cs typeface="Trebuchet MS"/>
              </a:rPr>
              <a:t>Dis</a:t>
            </a:r>
            <a:endParaRPr sz="1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2014;58:1312–21</a:t>
            </a:r>
            <a:endParaRPr sz="1200">
              <a:latin typeface="Trebuchet MS"/>
              <a:cs typeface="Trebuchet MS"/>
            </a:endParaRPr>
          </a:p>
          <a:p>
            <a:pPr marL="241300" marR="74930" indent="-228600">
              <a:lnSpc>
                <a:spcPct val="100000"/>
              </a:lnSpc>
              <a:spcBef>
                <a:spcPts val="1200"/>
              </a:spcBef>
              <a:buAutoNum type="arabicPeriod" startAt="7"/>
              <a:tabLst>
                <a:tab pos="241300" algn="l"/>
              </a:tabLst>
            </a:pP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Lederman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195">
                <a:solidFill>
                  <a:srgbClr val="071D48"/>
                </a:solidFill>
                <a:latin typeface="Trebuchet MS"/>
                <a:cs typeface="Trebuchet MS"/>
              </a:rPr>
              <a:t>MM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5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2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Immunologic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failure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despite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suppressive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antiretroviral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therapy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related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activation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turnover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memory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80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cells.</a:t>
            </a:r>
            <a:r>
              <a:rPr dirty="0" sz="1200" spc="1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50" i="1">
                <a:solidFill>
                  <a:srgbClr val="071D48"/>
                </a:solidFill>
                <a:latin typeface="Trebuchet MS"/>
                <a:cs typeface="Trebuchet MS"/>
              </a:rPr>
              <a:t>J</a:t>
            </a:r>
            <a:r>
              <a:rPr dirty="0" sz="1200" spc="-5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5" i="1">
                <a:solidFill>
                  <a:srgbClr val="071D48"/>
                </a:solidFill>
                <a:latin typeface="Trebuchet MS"/>
                <a:cs typeface="Trebuchet MS"/>
              </a:rPr>
              <a:t>Infect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Dis</a:t>
            </a:r>
            <a:r>
              <a:rPr dirty="0" sz="1200" spc="-3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2011;204:1217–26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 startAt="7"/>
              <a:tabLst>
                <a:tab pos="241300" algn="l"/>
              </a:tabLst>
            </a:pP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Borges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95">
                <a:solidFill>
                  <a:srgbClr val="071D48"/>
                </a:solidFill>
                <a:latin typeface="Trebuchet MS"/>
                <a:cs typeface="Trebuchet MS"/>
              </a:rPr>
              <a:t>AH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1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1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Factors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associated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plasma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IL-</a:t>
            </a:r>
            <a:r>
              <a:rPr dirty="0" sz="1200" spc="85">
                <a:solidFill>
                  <a:srgbClr val="071D48"/>
                </a:solidFill>
                <a:latin typeface="Trebuchet MS"/>
                <a:cs typeface="Trebuchet MS"/>
              </a:rPr>
              <a:t>6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levels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during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infection.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J</a:t>
            </a:r>
            <a:r>
              <a:rPr dirty="0" sz="1200" spc="2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5" i="1">
                <a:solidFill>
                  <a:srgbClr val="071D48"/>
                </a:solidFill>
                <a:latin typeface="Trebuchet MS"/>
                <a:cs typeface="Trebuchet MS"/>
              </a:rPr>
              <a:t>Infect</a:t>
            </a:r>
            <a:r>
              <a:rPr dirty="0" sz="1200" spc="1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Dis</a:t>
            </a:r>
            <a:r>
              <a:rPr dirty="0" sz="1200" spc="2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2015;212:585–95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 startAt="7"/>
              <a:tabLst>
                <a:tab pos="241300" algn="l"/>
              </a:tabLst>
            </a:pP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Borges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95">
                <a:solidFill>
                  <a:srgbClr val="071D48"/>
                </a:solidFill>
                <a:latin typeface="Trebuchet MS"/>
                <a:cs typeface="Trebuchet MS"/>
              </a:rPr>
              <a:t>AH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-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-1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Factors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associated</a:t>
            </a:r>
            <a:r>
              <a:rPr dirty="0" sz="12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D-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dimer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levels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infected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individuals.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0" i="1">
                <a:solidFill>
                  <a:srgbClr val="071D48"/>
                </a:solidFill>
                <a:latin typeface="Trebuchet MS"/>
                <a:cs typeface="Trebuchet MS"/>
              </a:rPr>
              <a:t>PLoS</a:t>
            </a:r>
            <a:r>
              <a:rPr dirty="0" sz="1200" spc="1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One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2014;9:e90978</a:t>
            </a:r>
            <a:endParaRPr sz="1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AutoNum type="arabicPeriod" startAt="7"/>
              <a:tabLst>
                <a:tab pos="241300" algn="l"/>
              </a:tabLst>
            </a:pP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Bukh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071D48"/>
                </a:solidFill>
                <a:latin typeface="Trebuchet MS"/>
                <a:cs typeface="Trebuchet MS"/>
              </a:rPr>
              <a:t>AR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-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0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-1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Endotoxemia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associated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altered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innate</a:t>
            </a:r>
            <a:r>
              <a:rPr dirty="0" sz="12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adaptive</a:t>
            </a:r>
            <a:r>
              <a:rPr dirty="0" sz="12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responses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untreated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1200" spc="-125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infected</a:t>
            </a:r>
            <a:r>
              <a:rPr dirty="0" sz="12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individuals.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0" i="1">
                <a:solidFill>
                  <a:srgbClr val="071D48"/>
                </a:solidFill>
                <a:latin typeface="Trebuchet MS"/>
                <a:cs typeface="Trebuchet MS"/>
              </a:rPr>
              <a:t>PLoS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i="1">
                <a:solidFill>
                  <a:srgbClr val="071D48"/>
                </a:solidFill>
                <a:latin typeface="Trebuchet MS"/>
                <a:cs typeface="Trebuchet MS"/>
              </a:rPr>
              <a:t>One</a:t>
            </a:r>
            <a:endParaRPr sz="1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</a:pPr>
            <a:r>
              <a:rPr dirty="0" sz="1200" spc="-70">
                <a:solidFill>
                  <a:srgbClr val="071D48"/>
                </a:solidFill>
                <a:latin typeface="Trebuchet MS"/>
                <a:cs typeface="Trebuchet MS"/>
              </a:rPr>
              <a:t>2011;6:</a:t>
            </a:r>
            <a:r>
              <a:rPr dirty="0" sz="1200" spc="-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e21275</a:t>
            </a:r>
            <a:endParaRPr sz="1200">
              <a:latin typeface="Trebuchet MS"/>
              <a:cs typeface="Trebuchet MS"/>
            </a:endParaRPr>
          </a:p>
          <a:p>
            <a:pPr marL="241300" marR="46990" indent="-228600">
              <a:lnSpc>
                <a:spcPct val="100000"/>
              </a:lnSpc>
              <a:spcBef>
                <a:spcPts val="1205"/>
              </a:spcBef>
              <a:buAutoNum type="arabicPeriod" startAt="11"/>
              <a:tabLst>
                <a:tab pos="241300" algn="l"/>
              </a:tabLst>
            </a:pP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Adapted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071D48"/>
                </a:solidFill>
                <a:latin typeface="Trebuchet MS"/>
                <a:cs typeface="Trebuchet MS"/>
              </a:rPr>
              <a:t>from:</a:t>
            </a:r>
            <a:r>
              <a:rPr dirty="0" sz="1200" spc="114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Base.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natural</a:t>
            </a:r>
            <a:r>
              <a:rPr dirty="0" sz="1200" spc="7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history</a:t>
            </a:r>
            <a:r>
              <a:rPr dirty="0" sz="1200" spc="7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20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1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071D48"/>
                </a:solidFill>
                <a:latin typeface="Trebuchet MS"/>
                <a:cs typeface="Trebuchet MS"/>
              </a:rPr>
              <a:t>detail.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Available</a:t>
            </a:r>
            <a:r>
              <a:rPr dirty="0" sz="12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071D48"/>
                </a:solidFill>
                <a:latin typeface="Trebuchet MS"/>
                <a:cs typeface="Trebuchet MS"/>
              </a:rPr>
              <a:t>at: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https://i-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base.info/guides/art-in-pictures/the-natural-history-of-hiv-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in- </a:t>
            </a:r>
            <a:r>
              <a:rPr dirty="0" sz="1200" spc="-45">
                <a:solidFill>
                  <a:srgbClr val="071D48"/>
                </a:solidFill>
                <a:latin typeface="Trebuchet MS"/>
                <a:cs typeface="Trebuchet MS"/>
              </a:rPr>
              <a:t>detail.</a:t>
            </a:r>
            <a:r>
              <a:rPr dirty="0" sz="12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071D48"/>
                </a:solidFill>
                <a:latin typeface="Trebuchet MS"/>
                <a:cs typeface="Trebuchet MS"/>
              </a:rPr>
              <a:t>Accessed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October</a:t>
            </a:r>
            <a:r>
              <a:rPr dirty="0" sz="12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2021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3003" y="6324091"/>
            <a:ext cx="10210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071D48"/>
                </a:solidFill>
                <a:latin typeface="Trebuchet MS"/>
                <a:cs typeface="Trebuchet MS"/>
              </a:rPr>
              <a:t>12.</a:t>
            </a:r>
            <a:r>
              <a:rPr dirty="0" sz="1200" spc="2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071D48"/>
                </a:solidFill>
                <a:latin typeface="Trebuchet MS"/>
                <a:cs typeface="Trebuchet MS"/>
              </a:rPr>
              <a:t>Yang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071D48"/>
                </a:solidFill>
                <a:latin typeface="Trebuchet MS"/>
                <a:cs typeface="Trebuchet MS"/>
              </a:rPr>
              <a:t>X</a:t>
            </a:r>
            <a:r>
              <a:rPr dirty="0" sz="12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et</a:t>
            </a:r>
            <a:r>
              <a:rPr dirty="0" sz="1200" spc="2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75" i="1">
                <a:solidFill>
                  <a:srgbClr val="071D48"/>
                </a:solidFill>
                <a:latin typeface="Trebuchet MS"/>
                <a:cs typeface="Trebuchet MS"/>
              </a:rPr>
              <a:t>al.</a:t>
            </a:r>
            <a:r>
              <a:rPr dirty="0" sz="1200" spc="4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Incomplete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reconstitution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071D48"/>
                </a:solidFill>
                <a:latin typeface="Trebuchet MS"/>
                <a:cs typeface="Trebuchet MS"/>
              </a:rPr>
              <a:t>HIV/AIDS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patients</a:t>
            </a:r>
            <a:r>
              <a:rPr dirty="0" sz="12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071D48"/>
                </a:solidFill>
                <a:latin typeface="Trebuchet MS"/>
                <a:cs typeface="Trebuchet MS"/>
              </a:rPr>
              <a:t>on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071D48"/>
                </a:solidFill>
                <a:latin typeface="Trebuchet MS"/>
                <a:cs typeface="Trebuchet MS"/>
              </a:rPr>
              <a:t>antiretroviral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Trebuchet MS"/>
                <a:cs typeface="Trebuchet MS"/>
              </a:rPr>
              <a:t>therapy: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 challenges</a:t>
            </a:r>
            <a:r>
              <a:rPr dirty="0" sz="12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immunological </a:t>
            </a:r>
            <a:r>
              <a:rPr dirty="0" sz="1200" spc="60">
                <a:solidFill>
                  <a:srgbClr val="071D48"/>
                </a:solidFill>
                <a:latin typeface="Trebuchet MS"/>
                <a:cs typeface="Trebuchet MS"/>
              </a:rPr>
              <a:t>non-</a:t>
            </a:r>
            <a:r>
              <a:rPr dirty="0" sz="1200">
                <a:solidFill>
                  <a:srgbClr val="071D48"/>
                </a:solidFill>
                <a:latin typeface="Trebuchet MS"/>
                <a:cs typeface="Trebuchet MS"/>
              </a:rPr>
              <a:t>responders.</a:t>
            </a:r>
            <a:r>
              <a:rPr dirty="0" sz="12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50" i="1">
                <a:solidFill>
                  <a:srgbClr val="071D48"/>
                </a:solidFill>
                <a:latin typeface="Trebuchet MS"/>
                <a:cs typeface="Trebuchet MS"/>
              </a:rPr>
              <a:t>J</a:t>
            </a:r>
            <a:r>
              <a:rPr dirty="0" sz="1200" spc="-5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i="1">
                <a:solidFill>
                  <a:srgbClr val="071D48"/>
                </a:solidFill>
                <a:latin typeface="Trebuchet MS"/>
                <a:cs typeface="Trebuchet MS"/>
              </a:rPr>
              <a:t>Leukoc</a:t>
            </a:r>
            <a:r>
              <a:rPr dirty="0" sz="1200" spc="1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65" i="1">
                <a:solidFill>
                  <a:srgbClr val="071D48"/>
                </a:solidFill>
                <a:latin typeface="Trebuchet MS"/>
                <a:cs typeface="Trebuchet MS"/>
              </a:rPr>
              <a:t>Biol.</a:t>
            </a:r>
            <a:r>
              <a:rPr dirty="0" sz="1200" spc="90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Trebuchet MS"/>
                <a:cs typeface="Trebuchet MS"/>
              </a:rPr>
              <a:t>2020;107:597–612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22632" y="6511238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563" y="226567"/>
            <a:ext cx="4363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7150" algn="l"/>
              </a:tabLst>
            </a:pPr>
            <a:r>
              <a:rPr dirty="0" spc="-10"/>
              <a:t>RUKOBIA</a:t>
            </a:r>
            <a:r>
              <a:rPr dirty="0"/>
              <a:t>	</a:t>
            </a:r>
            <a:r>
              <a:rPr dirty="0" spc="-10"/>
              <a:t>prescribing</a:t>
            </a:r>
            <a:r>
              <a:rPr dirty="0" spc="-50"/>
              <a:t> </a:t>
            </a:r>
            <a:r>
              <a:rPr dirty="0" spc="-10"/>
              <a:t>information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982" y="341122"/>
            <a:ext cx="140716" cy="11328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8660" algn="l"/>
              </a:tabLst>
            </a:pPr>
            <a:r>
              <a:rPr dirty="0" spc="-10"/>
              <a:t>Rukobia</a:t>
            </a:r>
            <a:r>
              <a:rPr dirty="0"/>
              <a:t>	</a:t>
            </a:r>
            <a:r>
              <a:rPr dirty="0" spc="-35"/>
              <a:t>fostemsavir</a:t>
            </a:r>
            <a:r>
              <a:rPr dirty="0" spc="-130"/>
              <a:t> </a:t>
            </a:r>
            <a:r>
              <a:rPr dirty="0" spc="-20"/>
              <a:t>600</a:t>
            </a:r>
            <a:r>
              <a:rPr dirty="0" spc="-140"/>
              <a:t> </a:t>
            </a:r>
            <a:r>
              <a:rPr dirty="0" spc="85"/>
              <a:t>mg</a:t>
            </a:r>
            <a:r>
              <a:rPr dirty="0" spc="-105"/>
              <a:t> </a:t>
            </a:r>
            <a:r>
              <a:rPr dirty="0" spc="-10"/>
              <a:t>prolonged</a:t>
            </a:r>
            <a:r>
              <a:rPr dirty="0" spc="-140"/>
              <a:t> </a:t>
            </a:r>
            <a:r>
              <a:rPr dirty="0" spc="-30"/>
              <a:t>release</a:t>
            </a:r>
            <a:r>
              <a:rPr dirty="0" spc="-120"/>
              <a:t> </a:t>
            </a:r>
            <a:r>
              <a:rPr dirty="0" spc="-10"/>
              <a:t>tablets</a:t>
            </a:r>
          </a:p>
          <a:p>
            <a:pPr marL="12700">
              <a:lnSpc>
                <a:spcPct val="100000"/>
              </a:lnSpc>
            </a:pPr>
            <a:r>
              <a:rPr dirty="0" b="0">
                <a:latin typeface="Trebuchet MS"/>
                <a:cs typeface="Trebuchet MS"/>
              </a:rPr>
              <a:t>See</a:t>
            </a:r>
            <a:r>
              <a:rPr dirty="0" spc="-8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Summary</a:t>
            </a:r>
            <a:r>
              <a:rPr dirty="0" spc="-85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of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Product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Characteristics</a:t>
            </a:r>
            <a:r>
              <a:rPr dirty="0" spc="-15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(SmPC)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before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prescribing</a:t>
            </a:r>
          </a:p>
          <a:p>
            <a:pPr marL="12700" marR="71120">
              <a:lnSpc>
                <a:spcPct val="100000"/>
              </a:lnSpc>
              <a:spcBef>
                <a:spcPts val="300"/>
              </a:spcBef>
            </a:pPr>
            <a:r>
              <a:rPr dirty="0" spc="-50"/>
              <a:t>Indications:</a:t>
            </a:r>
            <a:r>
              <a:rPr dirty="0" spc="-140"/>
              <a:t> </a:t>
            </a:r>
            <a:r>
              <a:rPr dirty="0" spc="-10" b="0">
                <a:latin typeface="Trebuchet MS"/>
                <a:cs typeface="Trebuchet MS"/>
              </a:rPr>
              <a:t>Adults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multidrug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resistant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HIV-</a:t>
            </a:r>
            <a:r>
              <a:rPr dirty="0" spc="-120" b="0">
                <a:latin typeface="Trebuchet MS"/>
                <a:cs typeface="Trebuchet MS"/>
              </a:rPr>
              <a:t>1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infection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95" b="0">
                <a:latin typeface="Trebuchet MS"/>
                <a:cs typeface="Trebuchet MS"/>
              </a:rPr>
              <a:t>(in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combination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with </a:t>
            </a:r>
            <a:r>
              <a:rPr dirty="0" spc="-40" b="0">
                <a:latin typeface="Trebuchet MS"/>
                <a:cs typeface="Trebuchet MS"/>
              </a:rPr>
              <a:t>other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70" b="0">
                <a:latin typeface="Trebuchet MS"/>
                <a:cs typeface="Trebuchet MS"/>
              </a:rPr>
              <a:t>antiretroviral</a:t>
            </a:r>
            <a:r>
              <a:rPr dirty="0" spc="-16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medications)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for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whom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110" b="0">
                <a:latin typeface="Trebuchet MS"/>
                <a:cs typeface="Trebuchet MS"/>
              </a:rPr>
              <a:t>it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is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otherwise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not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possible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to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construct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a </a:t>
            </a:r>
            <a:r>
              <a:rPr dirty="0" spc="-10" b="0">
                <a:latin typeface="Trebuchet MS"/>
                <a:cs typeface="Trebuchet MS"/>
              </a:rPr>
              <a:t>suppressive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70" b="0">
                <a:latin typeface="Trebuchet MS"/>
                <a:cs typeface="Trebuchet MS"/>
              </a:rPr>
              <a:t>antiviral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regimen.</a:t>
            </a:r>
          </a:p>
          <a:p>
            <a:pPr marL="12700" marR="98425">
              <a:lnSpc>
                <a:spcPct val="100000"/>
              </a:lnSpc>
            </a:pPr>
            <a:r>
              <a:rPr dirty="0" spc="-25"/>
              <a:t>Dosing:</a:t>
            </a:r>
            <a:r>
              <a:rPr dirty="0" spc="-165"/>
              <a:t> </a:t>
            </a:r>
            <a:r>
              <a:rPr dirty="0" spc="-10" b="0">
                <a:latin typeface="Trebuchet MS"/>
                <a:cs typeface="Trebuchet MS"/>
              </a:rPr>
              <a:t>Adults</a:t>
            </a:r>
            <a:r>
              <a:rPr dirty="0" spc="-155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(over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18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75" b="0">
                <a:latin typeface="Trebuchet MS"/>
                <a:cs typeface="Trebuchet MS"/>
              </a:rPr>
              <a:t>years):</a:t>
            </a:r>
            <a:r>
              <a:rPr dirty="0" spc="-150" b="0">
                <a:latin typeface="Trebuchet MS"/>
                <a:cs typeface="Trebuchet MS"/>
              </a:rPr>
              <a:t> </a:t>
            </a:r>
            <a:r>
              <a:rPr dirty="0" spc="60" b="0">
                <a:latin typeface="Trebuchet MS"/>
                <a:cs typeface="Trebuchet MS"/>
              </a:rPr>
              <a:t>600</a:t>
            </a:r>
            <a:r>
              <a:rPr dirty="0" spc="-160" b="0">
                <a:latin typeface="Trebuchet MS"/>
                <a:cs typeface="Trebuchet MS"/>
              </a:rPr>
              <a:t> </a:t>
            </a:r>
            <a:r>
              <a:rPr dirty="0" spc="85" b="0">
                <a:latin typeface="Trebuchet MS"/>
                <a:cs typeface="Trebuchet MS"/>
              </a:rPr>
              <a:t>mg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twice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70" b="0">
                <a:latin typeface="Trebuchet MS"/>
                <a:cs typeface="Trebuchet MS"/>
              </a:rPr>
              <a:t>daily,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or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without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food,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swallowed whole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water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229" b="0">
                <a:latin typeface="Trebuchet MS"/>
                <a:cs typeface="Trebuchet MS"/>
              </a:rPr>
              <a:t>–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do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not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crush,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chew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or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split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the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75" b="0">
                <a:latin typeface="Trebuchet MS"/>
                <a:cs typeface="Trebuchet MS"/>
              </a:rPr>
              <a:t>tablets.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60" b="0">
                <a:latin typeface="Trebuchet MS"/>
                <a:cs typeface="Trebuchet MS"/>
              </a:rPr>
              <a:t>Elderly:</a:t>
            </a:r>
            <a:r>
              <a:rPr dirty="0" spc="-160" b="0">
                <a:latin typeface="Trebuchet MS"/>
                <a:cs typeface="Trebuchet MS"/>
              </a:rPr>
              <a:t> </a:t>
            </a:r>
            <a:r>
              <a:rPr dirty="0" spc="85" b="0">
                <a:latin typeface="Trebuchet MS"/>
                <a:cs typeface="Trebuchet MS"/>
              </a:rPr>
              <a:t>No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dosage </a:t>
            </a:r>
            <a:r>
              <a:rPr dirty="0" spc="-45" b="0">
                <a:latin typeface="Trebuchet MS"/>
                <a:cs typeface="Trebuchet MS"/>
              </a:rPr>
              <a:t>adjustment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65" b="0">
                <a:latin typeface="Trebuchet MS"/>
                <a:cs typeface="Trebuchet MS"/>
              </a:rPr>
              <a:t>required.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spc="-60" b="0">
                <a:latin typeface="Trebuchet MS"/>
                <a:cs typeface="Trebuchet MS"/>
              </a:rPr>
              <a:t>(Limited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data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in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65+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90" b="0">
                <a:latin typeface="Trebuchet MS"/>
                <a:cs typeface="Trebuchet MS"/>
              </a:rPr>
              <a:t>yrs).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85" b="0">
                <a:latin typeface="Trebuchet MS"/>
                <a:cs typeface="Trebuchet MS"/>
              </a:rPr>
              <a:t>No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dosage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adjustment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required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in </a:t>
            </a:r>
            <a:r>
              <a:rPr dirty="0" spc="-45" b="0">
                <a:latin typeface="Trebuchet MS"/>
                <a:cs typeface="Trebuchet MS"/>
              </a:rPr>
              <a:t>renal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or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hepatic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impairment.</a:t>
            </a:r>
          </a:p>
          <a:p>
            <a:pPr algn="just" marL="12700" marR="104775">
              <a:lnSpc>
                <a:spcPct val="100000"/>
              </a:lnSpc>
              <a:spcBef>
                <a:spcPts val="5"/>
              </a:spcBef>
            </a:pPr>
            <a:r>
              <a:rPr dirty="0" spc="-55"/>
              <a:t>Contraindications:</a:t>
            </a:r>
            <a:r>
              <a:rPr dirty="0" spc="-30"/>
              <a:t> </a:t>
            </a:r>
            <a:r>
              <a:rPr dirty="0" spc="-50" b="0">
                <a:latin typeface="Trebuchet MS"/>
                <a:cs typeface="Trebuchet MS"/>
              </a:rPr>
              <a:t>Hypersensitivity</a:t>
            </a:r>
            <a:r>
              <a:rPr dirty="0" spc="30" b="0">
                <a:latin typeface="Trebuchet MS"/>
                <a:cs typeface="Trebuchet MS"/>
              </a:rPr>
              <a:t> </a:t>
            </a:r>
            <a:r>
              <a:rPr dirty="0" spc="-135" b="0">
                <a:latin typeface="Trebuchet MS"/>
                <a:cs typeface="Trebuchet MS"/>
              </a:rPr>
              <a:t>to</a:t>
            </a:r>
            <a:r>
              <a:rPr dirty="0" spc="8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any</a:t>
            </a:r>
            <a:r>
              <a:rPr dirty="0" spc="50" b="0">
                <a:latin typeface="Trebuchet MS"/>
                <a:cs typeface="Trebuchet MS"/>
              </a:rPr>
              <a:t> </a:t>
            </a:r>
            <a:r>
              <a:rPr dirty="0" spc="-80" b="0">
                <a:latin typeface="Trebuchet MS"/>
                <a:cs typeface="Trebuchet MS"/>
              </a:rPr>
              <a:t>ingredient.</a:t>
            </a:r>
            <a:r>
              <a:rPr dirty="0" spc="30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Coadministration</a:t>
            </a:r>
            <a:r>
              <a:rPr dirty="0" spc="10" b="0">
                <a:latin typeface="Trebuchet MS"/>
                <a:cs typeface="Trebuchet MS"/>
              </a:rPr>
              <a:t> </a:t>
            </a:r>
            <a:r>
              <a:rPr dirty="0" spc="-95" b="0">
                <a:latin typeface="Trebuchet MS"/>
                <a:cs typeface="Trebuchet MS"/>
              </a:rPr>
              <a:t>with</a:t>
            </a:r>
            <a:r>
              <a:rPr dirty="0" spc="85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strong </a:t>
            </a:r>
            <a:r>
              <a:rPr dirty="0" b="0">
                <a:latin typeface="Trebuchet MS"/>
                <a:cs typeface="Trebuchet MS"/>
              </a:rPr>
              <a:t>CYP3A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inducers</a:t>
            </a:r>
            <a:r>
              <a:rPr dirty="0" spc="-5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including,</a:t>
            </a:r>
            <a:r>
              <a:rPr dirty="0" spc="-15" b="0">
                <a:latin typeface="Trebuchet MS"/>
                <a:cs typeface="Trebuchet MS"/>
              </a:rPr>
              <a:t> </a:t>
            </a:r>
            <a:r>
              <a:rPr dirty="0" spc="-70" b="0">
                <a:latin typeface="Trebuchet MS"/>
                <a:cs typeface="Trebuchet MS"/>
              </a:rPr>
              <a:t>but</a:t>
            </a:r>
            <a:r>
              <a:rPr dirty="0" spc="15" b="0">
                <a:latin typeface="Trebuchet MS"/>
                <a:cs typeface="Trebuchet MS"/>
              </a:rPr>
              <a:t> </a:t>
            </a:r>
            <a:r>
              <a:rPr dirty="0" spc="-65" b="0">
                <a:latin typeface="Trebuchet MS"/>
                <a:cs typeface="Trebuchet MS"/>
              </a:rPr>
              <a:t>not</a:t>
            </a:r>
            <a:r>
              <a:rPr dirty="0" spc="50" b="0">
                <a:latin typeface="Trebuchet MS"/>
                <a:cs typeface="Trebuchet MS"/>
              </a:rPr>
              <a:t> </a:t>
            </a:r>
            <a:r>
              <a:rPr dirty="0" spc="-80" b="0">
                <a:latin typeface="Trebuchet MS"/>
                <a:cs typeface="Trebuchet MS"/>
              </a:rPr>
              <a:t>limited</a:t>
            </a:r>
            <a:r>
              <a:rPr dirty="0" spc="-5" b="0">
                <a:latin typeface="Trebuchet MS"/>
                <a:cs typeface="Trebuchet MS"/>
              </a:rPr>
              <a:t> </a:t>
            </a:r>
            <a:r>
              <a:rPr dirty="0" spc="-195" b="0">
                <a:latin typeface="Trebuchet MS"/>
                <a:cs typeface="Trebuchet MS"/>
              </a:rPr>
              <a:t>to:</a:t>
            </a:r>
            <a:r>
              <a:rPr dirty="0" spc="105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carbamazepine,</a:t>
            </a:r>
            <a:r>
              <a:rPr dirty="0" spc="1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phenytoin,</a:t>
            </a:r>
            <a:r>
              <a:rPr dirty="0" spc="4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mitotane, </a:t>
            </a:r>
            <a:r>
              <a:rPr dirty="0" spc="-50" b="0">
                <a:latin typeface="Trebuchet MS"/>
                <a:cs typeface="Trebuchet MS"/>
              </a:rPr>
              <a:t>enzalutamide,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rifampicin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and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St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John’s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Wort.</a:t>
            </a:r>
          </a:p>
          <a:p>
            <a:pPr marL="12700" marR="5080">
              <a:lnSpc>
                <a:spcPct val="100000"/>
              </a:lnSpc>
            </a:pPr>
            <a:r>
              <a:rPr dirty="0" spc="-10"/>
              <a:t>Special</a:t>
            </a:r>
            <a:r>
              <a:rPr dirty="0" spc="-170"/>
              <a:t> </a:t>
            </a:r>
            <a:r>
              <a:rPr dirty="0" spc="-20"/>
              <a:t>warnings</a:t>
            </a:r>
            <a:r>
              <a:rPr dirty="0" spc="-170"/>
              <a:t> </a:t>
            </a:r>
            <a:r>
              <a:rPr dirty="0"/>
              <a:t>and</a:t>
            </a:r>
            <a:r>
              <a:rPr dirty="0" spc="-130"/>
              <a:t> </a:t>
            </a:r>
            <a:r>
              <a:rPr dirty="0" spc="-40"/>
              <a:t>precautions:</a:t>
            </a:r>
            <a:r>
              <a:rPr dirty="0" spc="-145"/>
              <a:t> </a:t>
            </a:r>
            <a:r>
              <a:rPr dirty="0" b="0">
                <a:latin typeface="Trebuchet MS"/>
                <a:cs typeface="Trebuchet MS"/>
              </a:rPr>
              <a:t>See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60" b="0">
                <a:latin typeface="Trebuchet MS"/>
                <a:cs typeface="Trebuchet MS"/>
              </a:rPr>
              <a:t>SmPC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for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full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75" b="0">
                <a:latin typeface="Trebuchet MS"/>
                <a:cs typeface="Trebuchet MS"/>
              </a:rPr>
              <a:t>details.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Rukobia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is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not </a:t>
            </a:r>
            <a:r>
              <a:rPr dirty="0" b="0">
                <a:latin typeface="Trebuchet MS"/>
                <a:cs typeface="Trebuchet MS"/>
              </a:rPr>
              <a:t>recommended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for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treatment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of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infections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due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to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HIV-</a:t>
            </a:r>
            <a:r>
              <a:rPr dirty="0" spc="-120" b="0">
                <a:latin typeface="Trebuchet MS"/>
                <a:cs typeface="Trebuchet MS"/>
              </a:rPr>
              <a:t>1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Group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185" b="0">
                <a:latin typeface="Trebuchet MS"/>
                <a:cs typeface="Trebuchet MS"/>
              </a:rPr>
              <a:t>M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subtype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CRF01_AE </a:t>
            </a:r>
            <a:r>
              <a:rPr dirty="0" spc="-75" b="0">
                <a:latin typeface="Trebuchet MS"/>
                <a:cs typeface="Trebuchet MS"/>
              </a:rPr>
              <a:t>strains.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Risks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of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immune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reconstitution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inflammatory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syndrome,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opportunistic </a:t>
            </a:r>
            <a:r>
              <a:rPr dirty="0" spc="-60" b="0">
                <a:latin typeface="Trebuchet MS"/>
                <a:cs typeface="Trebuchet MS"/>
              </a:rPr>
              <a:t>infections,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osteonecrosis.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Use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caution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in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patients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a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history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of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QT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interval </a:t>
            </a:r>
            <a:r>
              <a:rPr dirty="0" spc="-45" b="0">
                <a:latin typeface="Trebuchet MS"/>
                <a:cs typeface="Trebuchet MS"/>
              </a:rPr>
              <a:t>prolongation,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when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co-</a:t>
            </a:r>
            <a:r>
              <a:rPr dirty="0" spc="-40" b="0">
                <a:latin typeface="Trebuchet MS"/>
                <a:cs typeface="Trebuchet MS"/>
              </a:rPr>
              <a:t>administered</a:t>
            </a:r>
            <a:r>
              <a:rPr dirty="0" spc="-15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a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medicine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a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known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risk</a:t>
            </a:r>
            <a:r>
              <a:rPr dirty="0" spc="-135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of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Torsade </a:t>
            </a:r>
            <a:r>
              <a:rPr dirty="0" b="0">
                <a:latin typeface="Trebuchet MS"/>
                <a:cs typeface="Trebuchet MS"/>
              </a:rPr>
              <a:t>de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Pointes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120" b="0">
                <a:latin typeface="Trebuchet MS"/>
                <a:cs typeface="Trebuchet MS"/>
              </a:rPr>
              <a:t>(e.g.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amiodarone,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disopyramide,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80" b="0">
                <a:latin typeface="Trebuchet MS"/>
                <a:cs typeface="Trebuchet MS"/>
              </a:rPr>
              <a:t>ibutilide,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procainamide,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65" b="0">
                <a:latin typeface="Trebuchet MS"/>
                <a:cs typeface="Trebuchet MS"/>
              </a:rPr>
              <a:t>quinidine,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or </a:t>
            </a:r>
            <a:r>
              <a:rPr dirty="0" spc="-50" b="0">
                <a:latin typeface="Trebuchet MS"/>
                <a:cs typeface="Trebuchet MS"/>
              </a:rPr>
              <a:t>sotalol)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or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in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patients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relevant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pre-</a:t>
            </a:r>
            <a:r>
              <a:rPr dirty="0" spc="-45" b="0">
                <a:latin typeface="Trebuchet MS"/>
                <a:cs typeface="Trebuchet MS"/>
              </a:rPr>
              <a:t>existing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cardiac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disease.</a:t>
            </a:r>
            <a:r>
              <a:rPr dirty="0" spc="-155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Elderly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patients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may </a:t>
            </a:r>
            <a:r>
              <a:rPr dirty="0" b="0">
                <a:latin typeface="Trebuchet MS"/>
                <a:cs typeface="Trebuchet MS"/>
              </a:rPr>
              <a:t>be</a:t>
            </a:r>
            <a:r>
              <a:rPr dirty="0" spc="-8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more</a:t>
            </a:r>
            <a:r>
              <a:rPr dirty="0" spc="-8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susceptible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to</a:t>
            </a:r>
            <a:r>
              <a:rPr dirty="0" spc="-8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drug-</a:t>
            </a:r>
            <a:r>
              <a:rPr dirty="0" spc="-10" b="0">
                <a:latin typeface="Trebuchet MS"/>
                <a:cs typeface="Trebuchet MS"/>
              </a:rPr>
              <a:t>induced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QT</a:t>
            </a:r>
            <a:r>
              <a:rPr dirty="0" spc="-85" b="0">
                <a:latin typeface="Trebuchet MS"/>
                <a:cs typeface="Trebuchet MS"/>
              </a:rPr>
              <a:t> </a:t>
            </a:r>
            <a:r>
              <a:rPr dirty="0" spc="-60" b="0">
                <a:latin typeface="Trebuchet MS"/>
                <a:cs typeface="Trebuchet MS"/>
              </a:rPr>
              <a:t>interval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prolongation.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Monitor</a:t>
            </a:r>
            <a:r>
              <a:rPr dirty="0" spc="-8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LFTs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in </a:t>
            </a:r>
            <a:r>
              <a:rPr dirty="0" spc="-60" b="0">
                <a:latin typeface="Trebuchet MS"/>
                <a:cs typeface="Trebuchet MS"/>
              </a:rPr>
              <a:t>hepatitis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110" b="0">
                <a:latin typeface="Trebuchet MS"/>
                <a:cs typeface="Trebuchet MS"/>
              </a:rPr>
              <a:t>B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and/or</a:t>
            </a:r>
            <a:r>
              <a:rPr dirty="0" spc="-95" b="0">
                <a:latin typeface="Trebuchet MS"/>
                <a:cs typeface="Trebuchet MS"/>
              </a:rPr>
              <a:t> </a:t>
            </a:r>
            <a:r>
              <a:rPr dirty="0" spc="95" b="0">
                <a:latin typeface="Trebuchet MS"/>
                <a:cs typeface="Trebuchet MS"/>
              </a:rPr>
              <a:t>C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co-</a:t>
            </a:r>
            <a:r>
              <a:rPr dirty="0" spc="-75" b="0">
                <a:latin typeface="Trebuchet MS"/>
                <a:cs typeface="Trebuchet MS"/>
              </a:rPr>
              <a:t>infection.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Co-</a:t>
            </a:r>
            <a:r>
              <a:rPr dirty="0" spc="-55" b="0">
                <a:latin typeface="Trebuchet MS"/>
                <a:cs typeface="Trebuchet MS"/>
              </a:rPr>
              <a:t>administration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100" b="0">
                <a:latin typeface="Trebuchet MS"/>
                <a:cs typeface="Trebuchet MS"/>
              </a:rPr>
              <a:t> </a:t>
            </a:r>
            <a:r>
              <a:rPr dirty="0" spc="-35" b="0">
                <a:latin typeface="Trebuchet MS"/>
                <a:cs typeface="Trebuchet MS"/>
              </a:rPr>
              <a:t>elbasvir/grazoprevir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30" b="0">
                <a:latin typeface="Trebuchet MS"/>
                <a:cs typeface="Trebuchet MS"/>
              </a:rPr>
              <a:t>is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not </a:t>
            </a:r>
            <a:r>
              <a:rPr dirty="0" spc="-20" b="0">
                <a:latin typeface="Trebuchet MS"/>
                <a:cs typeface="Trebuchet MS"/>
              </a:rPr>
              <a:t>recommended.</a:t>
            </a:r>
            <a:r>
              <a:rPr dirty="0" spc="-12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Use</a:t>
            </a:r>
            <a:r>
              <a:rPr dirty="0" spc="-105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80" b="0">
                <a:latin typeface="Trebuchet MS"/>
                <a:cs typeface="Trebuchet MS"/>
              </a:rPr>
              <a:t> </a:t>
            </a:r>
            <a:r>
              <a:rPr dirty="0" spc="-40" b="0">
                <a:latin typeface="Trebuchet MS"/>
                <a:cs typeface="Trebuchet MS"/>
              </a:rPr>
              <a:t>caution</a:t>
            </a:r>
            <a:r>
              <a:rPr dirty="0" spc="-8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when</a:t>
            </a:r>
            <a:r>
              <a:rPr dirty="0" spc="-8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co-</a:t>
            </a:r>
            <a:r>
              <a:rPr dirty="0" spc="-40" b="0">
                <a:latin typeface="Trebuchet MS"/>
                <a:cs typeface="Trebuchet MS"/>
              </a:rPr>
              <a:t>administered</a:t>
            </a:r>
            <a:r>
              <a:rPr dirty="0" spc="-140" b="0">
                <a:latin typeface="Trebuchet MS"/>
                <a:cs typeface="Trebuchet MS"/>
              </a:rPr>
              <a:t> </a:t>
            </a:r>
            <a:r>
              <a:rPr dirty="0" spc="-55" b="0">
                <a:latin typeface="Trebuchet MS"/>
                <a:cs typeface="Trebuchet MS"/>
              </a:rPr>
              <a:t>with</a:t>
            </a:r>
            <a:r>
              <a:rPr dirty="0" spc="-80" b="0">
                <a:latin typeface="Trebuchet MS"/>
                <a:cs typeface="Trebuchet MS"/>
              </a:rPr>
              <a:t> </a:t>
            </a:r>
            <a:r>
              <a:rPr dirty="0" spc="-50" b="0">
                <a:latin typeface="Trebuchet MS"/>
                <a:cs typeface="Trebuchet MS"/>
              </a:rPr>
              <a:t>statins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spc="-70" b="0">
                <a:latin typeface="Trebuchet MS"/>
                <a:cs typeface="Trebuchet MS"/>
              </a:rPr>
              <a:t>that</a:t>
            </a:r>
            <a:r>
              <a:rPr dirty="0" spc="-90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are </a:t>
            </a:r>
            <a:r>
              <a:rPr dirty="0" spc="-30" b="0">
                <a:latin typeface="Trebuchet MS"/>
                <a:cs typeface="Trebuchet MS"/>
              </a:rPr>
              <a:t>substrates</a:t>
            </a:r>
            <a:r>
              <a:rPr dirty="0" spc="-130" b="0">
                <a:latin typeface="Trebuchet MS"/>
                <a:cs typeface="Trebuchet MS"/>
              </a:rPr>
              <a:t> </a:t>
            </a:r>
            <a:r>
              <a:rPr dirty="0" spc="-45" b="0">
                <a:latin typeface="Trebuchet MS"/>
                <a:cs typeface="Trebuchet MS"/>
              </a:rPr>
              <a:t>for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25" b="0">
                <a:latin typeface="Trebuchet MS"/>
                <a:cs typeface="Trebuchet MS"/>
              </a:rPr>
              <a:t>OATP1B1/3</a:t>
            </a:r>
            <a:r>
              <a:rPr dirty="0" spc="-150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or</a:t>
            </a:r>
            <a:r>
              <a:rPr dirty="0" spc="-110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BCRP,</a:t>
            </a:r>
            <a:r>
              <a:rPr dirty="0" spc="-14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and</a:t>
            </a:r>
            <a:r>
              <a:rPr dirty="0" spc="-114" b="0">
                <a:latin typeface="Trebuchet MS"/>
                <a:cs typeface="Trebuchet MS"/>
              </a:rPr>
              <a:t> </a:t>
            </a:r>
            <a:r>
              <a:rPr dirty="0" spc="-20" b="0">
                <a:latin typeface="Trebuchet MS"/>
                <a:cs typeface="Trebuchet MS"/>
              </a:rPr>
              <a:t>consider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b="0">
                <a:latin typeface="Trebuchet MS"/>
                <a:cs typeface="Trebuchet MS"/>
              </a:rPr>
              <a:t>dose</a:t>
            </a:r>
            <a:r>
              <a:rPr dirty="0" spc="-125" b="0">
                <a:latin typeface="Trebuchet MS"/>
                <a:cs typeface="Trebuchet MS"/>
              </a:rPr>
              <a:t> </a:t>
            </a:r>
            <a:r>
              <a:rPr dirty="0" spc="-10" b="0">
                <a:latin typeface="Trebuchet MS"/>
                <a:cs typeface="Trebuchet MS"/>
              </a:rPr>
              <a:t>modifications.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160389" y="1380871"/>
            <a:ext cx="5136515" cy="195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50" spc="75">
                <a:solidFill>
                  <a:srgbClr val="071D48"/>
                </a:solidFill>
                <a:latin typeface="Trebuchet MS"/>
                <a:cs typeface="Trebuchet MS"/>
              </a:rPr>
              <a:t>Doses</a:t>
            </a:r>
            <a:r>
              <a:rPr dirty="0" sz="115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15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65">
                <a:solidFill>
                  <a:srgbClr val="071D48"/>
                </a:solidFill>
                <a:latin typeface="Trebuchet MS"/>
                <a:cs typeface="Trebuchet MS"/>
              </a:rPr>
              <a:t>co-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administered</a:t>
            </a:r>
            <a:r>
              <a:rPr dirty="0" sz="115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oestrogen-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based</a:t>
            </a:r>
            <a:r>
              <a:rPr dirty="0" sz="115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therapies</a:t>
            </a:r>
            <a:r>
              <a:rPr dirty="0" sz="115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should</a:t>
            </a:r>
            <a:r>
              <a:rPr dirty="0" sz="115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not</a:t>
            </a:r>
            <a:r>
              <a:rPr dirty="0" sz="115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exceed</a:t>
            </a:r>
            <a:r>
              <a:rPr dirty="0" sz="115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30 </a:t>
            </a:r>
            <a:r>
              <a:rPr dirty="0" sz="1150" spc="70">
                <a:solidFill>
                  <a:srgbClr val="071D48"/>
                </a:solidFill>
                <a:latin typeface="Trebuchet MS"/>
                <a:cs typeface="Trebuchet MS"/>
              </a:rPr>
              <a:t>μg/day</a:t>
            </a:r>
            <a:r>
              <a:rPr dirty="0" sz="115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ethinyl</a:t>
            </a:r>
            <a:r>
              <a:rPr dirty="0" sz="115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oestradiol.</a:t>
            </a:r>
            <a:r>
              <a:rPr dirty="0" sz="115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Caution</a:t>
            </a:r>
            <a:r>
              <a:rPr dirty="0" sz="115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advised</a:t>
            </a:r>
            <a:r>
              <a:rPr dirty="0" sz="1150" spc="-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particularly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patients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with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additional</a:t>
            </a:r>
            <a:r>
              <a:rPr dirty="0" sz="115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risk</a:t>
            </a:r>
            <a:r>
              <a:rPr dirty="0" sz="115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factors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for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thromboembolic</a:t>
            </a:r>
            <a:r>
              <a:rPr dirty="0" sz="115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events.</a:t>
            </a:r>
            <a:r>
              <a:rPr dirty="0" sz="115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recommended</a:t>
            </a:r>
            <a:r>
              <a:rPr dirty="0" sz="115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40">
                <a:solidFill>
                  <a:srgbClr val="071D48"/>
                </a:solidFill>
                <a:latin typeface="Trebuchet MS"/>
                <a:cs typeface="Trebuchet MS"/>
              </a:rPr>
              <a:t>dose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of 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co-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administered</a:t>
            </a:r>
            <a:r>
              <a:rPr dirty="0" sz="115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tenofovir</a:t>
            </a:r>
            <a:r>
              <a:rPr dirty="0" sz="115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alafenamide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(TAF)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is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10mg.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Pregnancy/lactation:</a:t>
            </a:r>
            <a:r>
              <a:rPr dirty="0" sz="1150" spc="13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Avoid</a:t>
            </a:r>
            <a:r>
              <a:rPr dirty="0" sz="115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use</a:t>
            </a:r>
            <a:r>
              <a:rPr dirty="0" sz="1150" spc="1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150" spc="1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Rukobia</a:t>
            </a:r>
            <a:r>
              <a:rPr dirty="0" sz="1150" spc="1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during</a:t>
            </a:r>
            <a:r>
              <a:rPr dirty="0" sz="115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pregnancy</a:t>
            </a:r>
            <a:r>
              <a:rPr dirty="0" sz="1150" spc="1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150" spc="1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data</a:t>
            </a:r>
            <a:r>
              <a:rPr dirty="0" sz="1150" spc="1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071D48"/>
                </a:solidFill>
                <a:latin typeface="Trebuchet MS"/>
                <a:cs typeface="Trebuchet MS"/>
              </a:rPr>
              <a:t>are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50" spc="-40">
                <a:solidFill>
                  <a:srgbClr val="071D48"/>
                </a:solidFill>
                <a:latin typeface="Trebuchet MS"/>
                <a:cs typeface="Trebuchet MS"/>
              </a:rPr>
              <a:t>limited.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90">
                <a:solidFill>
                  <a:srgbClr val="071D48"/>
                </a:solidFill>
                <a:latin typeface="Trebuchet MS"/>
                <a:cs typeface="Trebuchet MS"/>
              </a:rPr>
              <a:t>Do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not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breast-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feed.</a:t>
            </a:r>
            <a:endParaRPr sz="1150">
              <a:latin typeface="Trebuchet MS"/>
              <a:cs typeface="Trebuchet MS"/>
            </a:endParaRPr>
          </a:p>
          <a:p>
            <a:pPr marL="12700" marR="127000">
              <a:lnSpc>
                <a:spcPct val="100000"/>
              </a:lnSpc>
              <a:spcBef>
                <a:spcPts val="5"/>
              </a:spcBef>
            </a:pP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Side</a:t>
            </a:r>
            <a:r>
              <a:rPr dirty="0" sz="1150" spc="-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effects:</a:t>
            </a:r>
            <a:r>
              <a:rPr dirty="0" sz="115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70">
                <a:solidFill>
                  <a:srgbClr val="071D48"/>
                </a:solidFill>
                <a:latin typeface="Trebuchet MS"/>
                <a:cs typeface="Trebuchet MS"/>
              </a:rPr>
              <a:t>See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95">
                <a:solidFill>
                  <a:srgbClr val="071D48"/>
                </a:solidFill>
                <a:latin typeface="Trebuchet MS"/>
                <a:cs typeface="Trebuchet MS"/>
              </a:rPr>
              <a:t>SmPC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for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full </a:t>
            </a:r>
            <a:r>
              <a:rPr dirty="0" sz="1150" spc="-30">
                <a:solidFill>
                  <a:srgbClr val="071D48"/>
                </a:solidFill>
                <a:latin typeface="Trebuchet MS"/>
                <a:cs typeface="Trebuchet MS"/>
              </a:rPr>
              <a:t>details.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Diarrhoea,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headache,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nausea,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rash,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abdominal</a:t>
            </a:r>
            <a:r>
              <a:rPr dirty="0" sz="115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071D48"/>
                </a:solidFill>
                <a:latin typeface="Trebuchet MS"/>
                <a:cs typeface="Trebuchet MS"/>
              </a:rPr>
              <a:t>pain,</a:t>
            </a:r>
            <a:r>
              <a:rPr dirty="0" sz="115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vomiting,</a:t>
            </a:r>
            <a:r>
              <a:rPr dirty="0" sz="115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15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reconstitution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inflammatory</a:t>
            </a:r>
            <a:r>
              <a:rPr dirty="0" sz="115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syndrome,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insomnia,</a:t>
            </a:r>
            <a:r>
              <a:rPr dirty="0" sz="115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dizziness,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somnolence,</a:t>
            </a:r>
            <a:r>
              <a:rPr dirty="0" sz="115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dysgeusia,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5">
                <a:solidFill>
                  <a:srgbClr val="071D48"/>
                </a:solidFill>
                <a:latin typeface="Trebuchet MS"/>
                <a:cs typeface="Trebuchet MS"/>
              </a:rPr>
              <a:t>QT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prolongation,</a:t>
            </a:r>
            <a:r>
              <a:rPr dirty="0" sz="115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dyspepsia, flatulence,</a:t>
            </a:r>
            <a:r>
              <a:rPr dirty="0" sz="115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071D48"/>
                </a:solidFill>
                <a:latin typeface="Trebuchet MS"/>
                <a:cs typeface="Trebuchet MS"/>
              </a:rPr>
              <a:t>pruritus,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 myalgia,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fatigue,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increases</a:t>
            </a:r>
            <a:r>
              <a:rPr dirty="0" sz="115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15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transaminases,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creatinine</a:t>
            </a:r>
            <a:r>
              <a:rPr dirty="0" sz="115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15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CPK.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60389" y="3461080"/>
            <a:ext cx="470090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Trademarks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are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5">
                <a:solidFill>
                  <a:srgbClr val="071D48"/>
                </a:solidFill>
                <a:latin typeface="Trebuchet MS"/>
                <a:cs typeface="Trebuchet MS"/>
              </a:rPr>
              <a:t>owned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by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or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licensed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15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ViiV Healthcare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group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companies.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60389" y="3964685"/>
            <a:ext cx="51022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SmPC:</a:t>
            </a:r>
            <a:r>
              <a:rPr dirty="0" sz="1150" spc="245">
                <a:solidFill>
                  <a:srgbClr val="071D48"/>
                </a:solidFill>
                <a:latin typeface="Trebuchet MS"/>
                <a:cs typeface="Trebuchet MS"/>
              </a:rPr>
              <a:t>   </a:t>
            </a:r>
            <a:r>
              <a:rPr dirty="0" u="sng" sz="11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3"/>
              </a:rPr>
              <a:t>https://www.ema.europa.eu/en/medicines/human/EPAR/rukobia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60389" y="4292346"/>
            <a:ext cx="4901565" cy="55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Prescribing</a:t>
            </a:r>
            <a:r>
              <a:rPr dirty="0" sz="1150" spc="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information</a:t>
            </a:r>
            <a:r>
              <a:rPr dirty="0" sz="1150" spc="5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for</a:t>
            </a:r>
            <a:r>
              <a:rPr dirty="0" sz="1150" spc="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ViiV</a:t>
            </a:r>
            <a:r>
              <a:rPr dirty="0" sz="1150" spc="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Healthcare</a:t>
            </a:r>
            <a:r>
              <a:rPr dirty="0" sz="1150" spc="6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products</a:t>
            </a:r>
            <a:r>
              <a:rPr dirty="0" sz="115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150" spc="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available</a:t>
            </a:r>
            <a:r>
              <a:rPr dirty="0" sz="1150" spc="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 b="1">
                <a:solidFill>
                  <a:srgbClr val="071D48"/>
                </a:solidFill>
                <a:latin typeface="Trebuchet MS"/>
                <a:cs typeface="Trebuchet MS"/>
              </a:rPr>
              <a:t>here: </a:t>
            </a:r>
            <a:r>
              <a:rPr dirty="0" u="sng" sz="115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4"/>
              </a:rPr>
              <a:t>https://viivhealthcare.com/en-</a:t>
            </a:r>
            <a:r>
              <a:rPr dirty="0" u="sng" sz="1150" spc="7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4"/>
              </a:rPr>
              <a:t>us/our-</a:t>
            </a:r>
            <a:r>
              <a:rPr dirty="0" u="sng" sz="1150" spc="4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4"/>
              </a:rPr>
              <a:t>medicines/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or</a:t>
            </a:r>
            <a:r>
              <a:rPr dirty="0" sz="1150" spc="-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via</a:t>
            </a:r>
            <a:r>
              <a:rPr dirty="0" sz="1150" spc="-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your</a:t>
            </a:r>
            <a:r>
              <a:rPr dirty="0" sz="1150" spc="-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ViiV</a:t>
            </a:r>
            <a:r>
              <a:rPr dirty="0" sz="1150" spc="-3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Healthcare </a:t>
            </a:r>
            <a:r>
              <a:rPr dirty="0" sz="1150" spc="-10" b="1">
                <a:solidFill>
                  <a:srgbClr val="071D48"/>
                </a:solidFill>
                <a:latin typeface="Trebuchet MS"/>
                <a:cs typeface="Trebuchet MS"/>
              </a:rPr>
              <a:t>contact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96000" y="4919471"/>
            <a:ext cx="5229225" cy="882650"/>
          </a:xfrm>
          <a:prstGeom prst="rect">
            <a:avLst/>
          </a:prstGeom>
          <a:ln w="12700">
            <a:solidFill>
              <a:srgbClr val="A7003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76835" marR="128905">
              <a:lnSpc>
                <a:spcPct val="100000"/>
              </a:lnSpc>
              <a:spcBef>
                <a:spcPts val="505"/>
              </a:spcBef>
            </a:pPr>
            <a:r>
              <a:rPr dirty="0" sz="1150" spc="45">
                <a:solidFill>
                  <a:srgbClr val="071D48"/>
                </a:solidFill>
                <a:latin typeface="Trebuchet MS"/>
                <a:cs typeface="Trebuchet MS"/>
              </a:rPr>
              <a:t>Adverse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events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should</a:t>
            </a:r>
            <a:r>
              <a:rPr dirty="0" sz="115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5">
                <a:solidFill>
                  <a:srgbClr val="071D48"/>
                </a:solidFill>
                <a:latin typeface="Trebuchet MS"/>
                <a:cs typeface="Trebuchet MS"/>
              </a:rPr>
              <a:t>be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reported.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For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15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UK,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reporting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forms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071D48"/>
                </a:solidFill>
                <a:latin typeface="Trebuchet MS"/>
                <a:cs typeface="Trebuchet MS"/>
              </a:rPr>
              <a:t>and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information</a:t>
            </a:r>
            <a:r>
              <a:rPr dirty="0" sz="115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15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5">
                <a:solidFill>
                  <a:srgbClr val="071D48"/>
                </a:solidFill>
                <a:latin typeface="Trebuchet MS"/>
                <a:cs typeface="Trebuchet MS"/>
              </a:rPr>
              <a:t>be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found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071D48"/>
                </a:solidFill>
                <a:latin typeface="Trebuchet MS"/>
                <a:cs typeface="Trebuchet MS"/>
              </a:rPr>
              <a:t>at</a:t>
            </a:r>
            <a:r>
              <a:rPr dirty="0" sz="115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 i="1">
                <a:solidFill>
                  <a:srgbClr val="071D48"/>
                </a:solidFill>
                <a:latin typeface="Trebuchet MS"/>
                <a:cs typeface="Trebuchet MS"/>
                <a:hlinkClick r:id="rId5"/>
              </a:rPr>
              <a:t>www.mhra.gov.uk/yellowcard</a:t>
            </a:r>
            <a:r>
              <a:rPr dirty="0" sz="1150" spc="5" i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or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search</a:t>
            </a:r>
            <a:r>
              <a:rPr dirty="0" sz="115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071D48"/>
                </a:solidFill>
                <a:latin typeface="Trebuchet MS"/>
                <a:cs typeface="Trebuchet MS"/>
              </a:rPr>
              <a:t>for </a:t>
            </a:r>
            <a:r>
              <a:rPr dirty="0" sz="1150" spc="70" b="1">
                <a:solidFill>
                  <a:srgbClr val="071D48"/>
                </a:solidFill>
                <a:latin typeface="Trebuchet MS"/>
                <a:cs typeface="Trebuchet MS"/>
              </a:rPr>
              <a:t>MHRA</a:t>
            </a:r>
            <a:r>
              <a:rPr dirty="0" sz="115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Yellowcard</a:t>
            </a:r>
            <a:r>
              <a:rPr dirty="0" sz="115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5" b="1">
                <a:solidFill>
                  <a:srgbClr val="071D48"/>
                </a:solidFill>
                <a:latin typeface="Trebuchet MS"/>
                <a:cs typeface="Trebuchet MS"/>
              </a:rPr>
              <a:t>Google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 Play</a:t>
            </a:r>
            <a:r>
              <a:rPr dirty="0" sz="1150" spc="-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or</a:t>
            </a:r>
            <a:r>
              <a:rPr dirty="0" sz="115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b="1">
                <a:solidFill>
                  <a:srgbClr val="071D48"/>
                </a:solidFill>
                <a:latin typeface="Trebuchet MS"/>
                <a:cs typeface="Trebuchet MS"/>
              </a:rPr>
              <a:t>Apple</a:t>
            </a:r>
            <a:r>
              <a:rPr dirty="0" sz="115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50" b="1">
                <a:solidFill>
                  <a:srgbClr val="071D48"/>
                </a:solidFill>
                <a:latin typeface="Trebuchet MS"/>
                <a:cs typeface="Trebuchet MS"/>
              </a:rPr>
              <a:t>App</a:t>
            </a:r>
            <a:r>
              <a:rPr dirty="0" sz="1150" spc="-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30" b="1">
                <a:solidFill>
                  <a:srgbClr val="071D48"/>
                </a:solidFill>
                <a:latin typeface="Trebuchet MS"/>
                <a:cs typeface="Trebuchet MS"/>
              </a:rPr>
              <a:t>store</a:t>
            </a:r>
            <a:r>
              <a:rPr dirty="0" sz="1150" spc="-30">
                <a:solidFill>
                  <a:srgbClr val="071D48"/>
                </a:solidFill>
                <a:latin typeface="Trebuchet MS"/>
                <a:cs typeface="Trebuchet MS"/>
              </a:rPr>
              <a:t>.</a:t>
            </a:r>
            <a:r>
              <a:rPr dirty="0" sz="115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45">
                <a:solidFill>
                  <a:srgbClr val="071D48"/>
                </a:solidFill>
                <a:latin typeface="Trebuchet MS"/>
                <a:cs typeface="Trebuchet MS"/>
              </a:rPr>
              <a:t>Adverse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events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should</a:t>
            </a:r>
            <a:r>
              <a:rPr dirty="0" sz="115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also</a:t>
            </a:r>
            <a:r>
              <a:rPr dirty="0" sz="1150" spc="55">
                <a:solidFill>
                  <a:srgbClr val="071D48"/>
                </a:solidFill>
                <a:latin typeface="Trebuchet MS"/>
                <a:cs typeface="Trebuchet MS"/>
              </a:rPr>
              <a:t> be</a:t>
            </a:r>
            <a:r>
              <a:rPr dirty="0" sz="115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reported</a:t>
            </a:r>
            <a:r>
              <a:rPr dirty="0" sz="115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GlaxoSmithKline</a:t>
            </a:r>
            <a:r>
              <a:rPr dirty="0" sz="1150" spc="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071D48"/>
                </a:solidFill>
                <a:latin typeface="Trebuchet MS"/>
                <a:cs typeface="Trebuchet MS"/>
              </a:rPr>
              <a:t>on</a:t>
            </a:r>
            <a:r>
              <a:rPr dirty="0" sz="1150" spc="5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90">
                <a:solidFill>
                  <a:srgbClr val="071D48"/>
                </a:solidFill>
                <a:latin typeface="Trebuchet MS"/>
                <a:cs typeface="Trebuchet MS"/>
              </a:rPr>
              <a:t>0800</a:t>
            </a:r>
            <a:r>
              <a:rPr dirty="0" sz="115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071D48"/>
                </a:solidFill>
                <a:latin typeface="Trebuchet MS"/>
                <a:cs typeface="Trebuchet MS"/>
              </a:rPr>
              <a:t>221441.</a:t>
            </a:r>
            <a:endParaRPr sz="1150">
              <a:latin typeface="Trebuchet MS"/>
              <a:cs typeface="Trebuchet MS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1722" y="1415541"/>
            <a:ext cx="146812" cy="11785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90752" y="6155537"/>
            <a:ext cx="5848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Link</a:t>
            </a:r>
            <a:r>
              <a:rPr dirty="0" sz="16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6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114">
                <a:solidFill>
                  <a:srgbClr val="071D48"/>
                </a:solidFill>
                <a:latin typeface="Trebuchet MS"/>
                <a:cs typeface="Trebuchet MS"/>
              </a:rPr>
              <a:t>AE</a:t>
            </a:r>
            <a:r>
              <a:rPr dirty="0" sz="16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reporting</a:t>
            </a:r>
            <a:r>
              <a:rPr dirty="0" sz="16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6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071D48"/>
                </a:solidFill>
                <a:latin typeface="Trebuchet MS"/>
                <a:cs typeface="Trebuchet MS"/>
              </a:rPr>
              <a:t>be</a:t>
            </a:r>
            <a:r>
              <a:rPr dirty="0" sz="16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75">
                <a:solidFill>
                  <a:srgbClr val="071D48"/>
                </a:solidFill>
                <a:latin typeface="Trebuchet MS"/>
                <a:cs typeface="Trebuchet MS"/>
              </a:rPr>
              <a:t>accessed</a:t>
            </a:r>
            <a:r>
              <a:rPr dirty="0" sz="16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6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your</a:t>
            </a:r>
            <a:r>
              <a:rPr dirty="0" sz="16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71D48"/>
                </a:solidFill>
                <a:latin typeface="Trebuchet MS"/>
                <a:cs typeface="Trebuchet MS"/>
              </a:rPr>
              <a:t>viewing</a:t>
            </a:r>
            <a:r>
              <a:rPr dirty="0" sz="1600" spc="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071D48"/>
                </a:solidFill>
                <a:latin typeface="Trebuchet MS"/>
                <a:cs typeface="Trebuchet MS"/>
              </a:rPr>
              <a:t>platform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1346" y="5545987"/>
            <a:ext cx="450653" cy="13104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8120" cy="198415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0752" y="4965319"/>
            <a:ext cx="5582285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Prescribing</a:t>
            </a:r>
            <a:r>
              <a:rPr dirty="0" sz="1600" spc="-5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information</a:t>
            </a:r>
            <a:r>
              <a:rPr dirty="0" sz="16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can</a:t>
            </a:r>
            <a:r>
              <a:rPr dirty="0" sz="16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be</a:t>
            </a:r>
            <a:r>
              <a:rPr dirty="0" sz="16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found</a:t>
            </a:r>
            <a:r>
              <a:rPr dirty="0" sz="16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end</a:t>
            </a:r>
            <a:r>
              <a:rPr dirty="0" sz="16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of</a:t>
            </a:r>
            <a:r>
              <a:rPr dirty="0" sz="16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the</a:t>
            </a:r>
            <a:r>
              <a:rPr dirty="0" sz="16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1D48"/>
                </a:solid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Link</a:t>
            </a:r>
            <a:r>
              <a:rPr dirty="0" sz="1600" spc="-5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to</a:t>
            </a:r>
            <a:r>
              <a:rPr dirty="0" sz="1600" spc="-1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AE</a:t>
            </a:r>
            <a:r>
              <a:rPr dirty="0" sz="1600" spc="-5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reporting</a:t>
            </a:r>
            <a:r>
              <a:rPr dirty="0" sz="16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can</a:t>
            </a:r>
            <a:r>
              <a:rPr dirty="0" sz="1600" spc="-5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be</a:t>
            </a:r>
            <a:r>
              <a:rPr dirty="0" sz="16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accessed</a:t>
            </a:r>
            <a:r>
              <a:rPr dirty="0" sz="1600" spc="-6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in</a:t>
            </a:r>
            <a:r>
              <a:rPr dirty="0" sz="16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your</a:t>
            </a:r>
            <a:r>
              <a:rPr dirty="0" sz="16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1D48"/>
                </a:solidFill>
                <a:latin typeface="Arial"/>
                <a:cs typeface="Arial"/>
              </a:rPr>
              <a:t>viewing</a:t>
            </a:r>
            <a:r>
              <a:rPr dirty="0" sz="1600" spc="-6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1D48"/>
                </a:solidFill>
                <a:latin typeface="Arial"/>
                <a:cs typeface="Arial"/>
              </a:rPr>
              <a:t>platform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0530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E20046"/>
                </a:solidFill>
                <a:latin typeface="Arial"/>
                <a:cs typeface="Arial"/>
              </a:rPr>
              <a:t>Adverse</a:t>
            </a:r>
            <a:r>
              <a:rPr dirty="0" sz="2800" spc="-90" b="1">
                <a:solidFill>
                  <a:srgbClr val="E200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20046"/>
                </a:solidFill>
                <a:latin typeface="Arial"/>
                <a:cs typeface="Arial"/>
              </a:rPr>
              <a:t>event</a:t>
            </a:r>
            <a:r>
              <a:rPr dirty="0" sz="2800" spc="-85" b="1">
                <a:solidFill>
                  <a:srgbClr val="E200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20046"/>
                </a:solidFill>
                <a:latin typeface="Arial"/>
                <a:cs typeface="Arial"/>
              </a:rPr>
              <a:t>reporting</a:t>
            </a:r>
            <a:r>
              <a:rPr dirty="0" sz="2800" spc="-100" b="1">
                <a:solidFill>
                  <a:srgbClr val="E200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20046"/>
                </a:solidFill>
                <a:latin typeface="Arial"/>
                <a:cs typeface="Arial"/>
              </a:rPr>
              <a:t>and</a:t>
            </a:r>
            <a:r>
              <a:rPr dirty="0" sz="2800" spc="-95" b="1">
                <a:solidFill>
                  <a:srgbClr val="E2004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20046"/>
                </a:solidFill>
                <a:latin typeface="Arial"/>
                <a:cs typeface="Arial"/>
              </a:rPr>
              <a:t>prescribing</a:t>
            </a:r>
            <a:r>
              <a:rPr dirty="0" sz="2800" spc="-90" b="1">
                <a:solidFill>
                  <a:srgbClr val="E2004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E20046"/>
                </a:solidFill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03148" y="2414016"/>
            <a:ext cx="9895840" cy="2030095"/>
          </a:xfrm>
          <a:custGeom>
            <a:avLst/>
            <a:gdLst/>
            <a:ahLst/>
            <a:cxnLst/>
            <a:rect l="l" t="t" r="r" b="b"/>
            <a:pathLst>
              <a:path w="9895840" h="2030095">
                <a:moveTo>
                  <a:pt x="0" y="31623"/>
                </a:moveTo>
                <a:lnTo>
                  <a:pt x="2481" y="19288"/>
                </a:lnTo>
                <a:lnTo>
                  <a:pt x="9247" y="9239"/>
                </a:lnTo>
                <a:lnTo>
                  <a:pt x="19282" y="2476"/>
                </a:lnTo>
                <a:lnTo>
                  <a:pt x="31572" y="0"/>
                </a:lnTo>
                <a:lnTo>
                  <a:pt x="9863709" y="0"/>
                </a:lnTo>
                <a:lnTo>
                  <a:pt x="9876043" y="2476"/>
                </a:lnTo>
                <a:lnTo>
                  <a:pt x="9886092" y="9239"/>
                </a:lnTo>
                <a:lnTo>
                  <a:pt x="9892855" y="19288"/>
                </a:lnTo>
                <a:lnTo>
                  <a:pt x="9895332" y="31623"/>
                </a:lnTo>
                <a:lnTo>
                  <a:pt x="9895332" y="1998345"/>
                </a:lnTo>
                <a:lnTo>
                  <a:pt x="9892855" y="2010679"/>
                </a:lnTo>
                <a:lnTo>
                  <a:pt x="9886092" y="2020728"/>
                </a:lnTo>
                <a:lnTo>
                  <a:pt x="9876043" y="2027491"/>
                </a:lnTo>
                <a:lnTo>
                  <a:pt x="9863709" y="2029968"/>
                </a:lnTo>
                <a:lnTo>
                  <a:pt x="31572" y="2029968"/>
                </a:lnTo>
                <a:lnTo>
                  <a:pt x="19282" y="2027491"/>
                </a:lnTo>
                <a:lnTo>
                  <a:pt x="9247" y="2020728"/>
                </a:lnTo>
                <a:lnTo>
                  <a:pt x="2481" y="2010679"/>
                </a:lnTo>
                <a:lnTo>
                  <a:pt x="0" y="1998345"/>
                </a:lnTo>
                <a:lnTo>
                  <a:pt x="0" y="316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82776" y="2588767"/>
            <a:ext cx="932878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ViiV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Healthcare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an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independent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HIV</a:t>
            </a:r>
            <a:r>
              <a:rPr dirty="0" sz="1200" spc="-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company,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committed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delivering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innovative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new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options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care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treatment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people</a:t>
            </a:r>
            <a:r>
              <a:rPr dirty="0" sz="12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living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with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HIV/AIDS.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It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vital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us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continuously</a:t>
            </a:r>
            <a:r>
              <a:rPr dirty="0" sz="1200" spc="-5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monitor</a:t>
            </a:r>
            <a:r>
              <a:rPr dirty="0" sz="12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safety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our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products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and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medicine.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1574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Adverse events should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be reported.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Reporting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forms and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information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can be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found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at</a:t>
            </a:r>
            <a:r>
              <a:rPr dirty="0" sz="1200" spc="7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Arial"/>
                <a:cs typeface="Arial"/>
              </a:rPr>
              <a:t>https://yellowcard.mhra.gov.uk/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.</a:t>
            </a:r>
            <a:r>
              <a:rPr dirty="0" sz="1200" spc="-6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Adverse</a:t>
            </a:r>
            <a:r>
              <a:rPr dirty="0" sz="1200" spc="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events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should</a:t>
            </a:r>
            <a:r>
              <a:rPr dirty="0" sz="1200" spc="-4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also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be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reported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ViiV</a:t>
            </a:r>
            <a:r>
              <a:rPr dirty="0" sz="1200" spc="-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Healthcare.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5">
                <a:solidFill>
                  <a:srgbClr val="071D48"/>
                </a:solidFill>
                <a:latin typeface="Arial"/>
                <a:cs typeface="Arial"/>
              </a:rPr>
              <a:t>To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report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a suspected</a:t>
            </a:r>
            <a:r>
              <a:rPr dirty="0" sz="1200" spc="-5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side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effect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to</a:t>
            </a:r>
            <a:r>
              <a:rPr dirty="0" sz="1200" spc="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ViiV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Healthcare,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please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use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our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online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reporting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form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hosted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on</a:t>
            </a:r>
            <a:r>
              <a:rPr dirty="0" sz="1200" spc="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Arial"/>
                <a:cs typeface="Arial"/>
                <a:hlinkClick r:id="rId4"/>
              </a:rPr>
              <a:t>www.gsk.com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local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contact</a:t>
            </a:r>
            <a:r>
              <a:rPr dirty="0" sz="1200" spc="-3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details,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please</a:t>
            </a:r>
            <a:r>
              <a:rPr dirty="0" sz="1200" spc="-4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select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your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home</a:t>
            </a:r>
            <a:r>
              <a:rPr dirty="0" sz="1200" spc="-2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market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drop-down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list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on</a:t>
            </a:r>
            <a:r>
              <a:rPr dirty="0" sz="1200" spc="-30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71D48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71D4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71D48"/>
                </a:solidFill>
                <a:latin typeface="Arial"/>
                <a:cs typeface="Arial"/>
              </a:rPr>
              <a:t>form.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5611" cy="20253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7589" y="1455877"/>
            <a:ext cx="9579610" cy="2007235"/>
          </a:xfrm>
          <a:prstGeom prst="rect"/>
        </p:spPr>
        <p:txBody>
          <a:bodyPr wrap="square" lIns="0" tIns="278765" rIns="0" bIns="0" rtlCol="0" vert="horz">
            <a:spAutoFit/>
          </a:bodyPr>
          <a:lstStyle/>
          <a:p>
            <a:pPr marL="12700" marR="5080">
              <a:lnSpc>
                <a:spcPct val="68200"/>
              </a:lnSpc>
              <a:spcBef>
                <a:spcPts val="2195"/>
              </a:spcBef>
            </a:pPr>
            <a:r>
              <a:rPr dirty="0" sz="5500" spc="-55">
                <a:solidFill>
                  <a:srgbClr val="071D48"/>
                </a:solidFill>
              </a:rPr>
              <a:t>The</a:t>
            </a:r>
            <a:r>
              <a:rPr dirty="0" sz="5500" spc="-220">
                <a:solidFill>
                  <a:srgbClr val="071D48"/>
                </a:solidFill>
              </a:rPr>
              <a:t> </a:t>
            </a:r>
            <a:r>
              <a:rPr dirty="0" sz="5500" spc="-110">
                <a:solidFill>
                  <a:srgbClr val="071D48"/>
                </a:solidFill>
              </a:rPr>
              <a:t>consequences</a:t>
            </a:r>
            <a:r>
              <a:rPr dirty="0" sz="5500" spc="-200">
                <a:solidFill>
                  <a:srgbClr val="071D48"/>
                </a:solidFill>
              </a:rPr>
              <a:t> </a:t>
            </a:r>
            <a:r>
              <a:rPr dirty="0" sz="5500">
                <a:solidFill>
                  <a:srgbClr val="071D48"/>
                </a:solidFill>
              </a:rPr>
              <a:t>of</a:t>
            </a:r>
            <a:r>
              <a:rPr dirty="0" sz="5500" spc="-220">
                <a:solidFill>
                  <a:srgbClr val="071D48"/>
                </a:solidFill>
              </a:rPr>
              <a:t> </a:t>
            </a:r>
            <a:r>
              <a:rPr dirty="0" sz="5500">
                <a:solidFill>
                  <a:srgbClr val="071D48"/>
                </a:solidFill>
              </a:rPr>
              <a:t>a</a:t>
            </a:r>
            <a:r>
              <a:rPr dirty="0" sz="5500" spc="-225">
                <a:solidFill>
                  <a:srgbClr val="071D48"/>
                </a:solidFill>
              </a:rPr>
              <a:t> </a:t>
            </a:r>
            <a:r>
              <a:rPr dirty="0" sz="5500" spc="-70">
                <a:solidFill>
                  <a:srgbClr val="071D48"/>
                </a:solidFill>
              </a:rPr>
              <a:t>persistently </a:t>
            </a:r>
            <a:r>
              <a:rPr dirty="0" sz="5500" spc="-65">
                <a:solidFill>
                  <a:srgbClr val="071D48"/>
                </a:solidFill>
              </a:rPr>
              <a:t>low</a:t>
            </a:r>
            <a:r>
              <a:rPr dirty="0" sz="5500" spc="-250">
                <a:solidFill>
                  <a:srgbClr val="071D48"/>
                </a:solidFill>
              </a:rPr>
              <a:t> </a:t>
            </a:r>
            <a:r>
              <a:rPr dirty="0" sz="5500" spc="-60">
                <a:solidFill>
                  <a:srgbClr val="071D48"/>
                </a:solidFill>
              </a:rPr>
              <a:t>CD4</a:t>
            </a:r>
            <a:r>
              <a:rPr dirty="0" sz="5500" spc="-225">
                <a:solidFill>
                  <a:srgbClr val="071D48"/>
                </a:solidFill>
              </a:rPr>
              <a:t> </a:t>
            </a:r>
            <a:r>
              <a:rPr dirty="0" sz="5500">
                <a:solidFill>
                  <a:srgbClr val="071D48"/>
                </a:solidFill>
              </a:rPr>
              <a:t>T</a:t>
            </a:r>
            <a:r>
              <a:rPr dirty="0" sz="5500" spc="-250">
                <a:solidFill>
                  <a:srgbClr val="071D48"/>
                </a:solidFill>
              </a:rPr>
              <a:t> </a:t>
            </a:r>
            <a:r>
              <a:rPr dirty="0" sz="5500" spc="-60">
                <a:solidFill>
                  <a:srgbClr val="071D48"/>
                </a:solidFill>
              </a:rPr>
              <a:t>cell</a:t>
            </a:r>
            <a:r>
              <a:rPr dirty="0" sz="5500" spc="-229">
                <a:solidFill>
                  <a:srgbClr val="071D48"/>
                </a:solidFill>
              </a:rPr>
              <a:t> </a:t>
            </a:r>
            <a:r>
              <a:rPr dirty="0" sz="5500" spc="-105">
                <a:solidFill>
                  <a:srgbClr val="071D48"/>
                </a:solidFill>
              </a:rPr>
              <a:t>count</a:t>
            </a:r>
            <a:r>
              <a:rPr dirty="0" sz="5500" spc="-204">
                <a:solidFill>
                  <a:srgbClr val="071D48"/>
                </a:solidFill>
              </a:rPr>
              <a:t> </a:t>
            </a:r>
            <a:r>
              <a:rPr dirty="0" sz="5500">
                <a:solidFill>
                  <a:srgbClr val="071D48"/>
                </a:solidFill>
              </a:rPr>
              <a:t>in</a:t>
            </a:r>
            <a:r>
              <a:rPr dirty="0" sz="5500" spc="-229">
                <a:solidFill>
                  <a:srgbClr val="071D48"/>
                </a:solidFill>
              </a:rPr>
              <a:t> </a:t>
            </a:r>
            <a:r>
              <a:rPr dirty="0" sz="5500" spc="-25">
                <a:solidFill>
                  <a:srgbClr val="071D48"/>
                </a:solidFill>
              </a:rPr>
              <a:t>the </a:t>
            </a:r>
            <a:r>
              <a:rPr dirty="0" sz="5500" spc="-114">
                <a:solidFill>
                  <a:srgbClr val="071D48"/>
                </a:solidFill>
              </a:rPr>
              <a:t>management</a:t>
            </a:r>
            <a:r>
              <a:rPr dirty="0" sz="5500" spc="-190">
                <a:solidFill>
                  <a:srgbClr val="071D48"/>
                </a:solidFill>
              </a:rPr>
              <a:t> </a:t>
            </a:r>
            <a:r>
              <a:rPr dirty="0" sz="5500">
                <a:solidFill>
                  <a:srgbClr val="071D48"/>
                </a:solidFill>
              </a:rPr>
              <a:t>of</a:t>
            </a:r>
            <a:r>
              <a:rPr dirty="0" sz="5500" spc="-225">
                <a:solidFill>
                  <a:srgbClr val="071D48"/>
                </a:solidFill>
              </a:rPr>
              <a:t> </a:t>
            </a:r>
            <a:r>
              <a:rPr dirty="0" sz="5500" spc="-120">
                <a:solidFill>
                  <a:srgbClr val="071D48"/>
                </a:solidFill>
              </a:rPr>
              <a:t>HIV-</a:t>
            </a:r>
            <a:r>
              <a:rPr dirty="0" sz="5500">
                <a:solidFill>
                  <a:srgbClr val="071D48"/>
                </a:solidFill>
              </a:rPr>
              <a:t>1</a:t>
            </a:r>
            <a:r>
              <a:rPr dirty="0" sz="5500" spc="-175">
                <a:solidFill>
                  <a:srgbClr val="071D48"/>
                </a:solidFill>
              </a:rPr>
              <a:t> </a:t>
            </a:r>
            <a:r>
              <a:rPr dirty="0" sz="5500" spc="-10">
                <a:solidFill>
                  <a:srgbClr val="071D48"/>
                </a:solidFill>
              </a:rPr>
              <a:t>infection</a:t>
            </a:r>
            <a:endParaRPr sz="5500"/>
          </a:p>
        </p:txBody>
      </p:sp>
      <p:sp>
        <p:nvSpPr>
          <p:cNvPr id="6" name="object 6" descr=""/>
          <p:cNvSpPr txBox="1"/>
          <p:nvPr/>
        </p:nvSpPr>
        <p:spPr>
          <a:xfrm>
            <a:off x="1237589" y="4809185"/>
            <a:ext cx="48361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0">
                <a:solidFill>
                  <a:srgbClr val="071D48"/>
                </a:solidFill>
                <a:latin typeface="Calibri"/>
                <a:cs typeface="Calibri"/>
              </a:rPr>
              <a:t>Presented</a:t>
            </a:r>
            <a:r>
              <a:rPr dirty="0" sz="1600" spc="-7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65">
                <a:solidFill>
                  <a:srgbClr val="071D48"/>
                </a:solidFill>
                <a:latin typeface="Calibri"/>
                <a:cs typeface="Calibri"/>
              </a:rPr>
              <a:t>by</a:t>
            </a:r>
            <a:r>
              <a:rPr dirty="0" sz="1600" spc="-11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95">
                <a:solidFill>
                  <a:srgbClr val="071D48"/>
                </a:solidFill>
                <a:latin typeface="Calibri"/>
                <a:cs typeface="Calibri"/>
              </a:rPr>
              <a:t>Andrew</a:t>
            </a:r>
            <a:r>
              <a:rPr dirty="0" sz="1600" spc="-7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80">
                <a:solidFill>
                  <a:srgbClr val="071D48"/>
                </a:solidFill>
                <a:latin typeface="Calibri"/>
                <a:cs typeface="Calibri"/>
              </a:rPr>
              <a:t>Clark</a:t>
            </a:r>
            <a:r>
              <a:rPr dirty="0" sz="1600" spc="-114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71D48"/>
                </a:solidFill>
                <a:latin typeface="Calibri"/>
                <a:cs typeface="Calibri"/>
              </a:rPr>
              <a:t>–</a:t>
            </a:r>
            <a:r>
              <a:rPr dirty="0" sz="1600" spc="-11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85">
                <a:solidFill>
                  <a:srgbClr val="071D48"/>
                </a:solidFill>
                <a:latin typeface="Calibri"/>
                <a:cs typeface="Calibri"/>
              </a:rPr>
              <a:t>Global</a:t>
            </a:r>
            <a:r>
              <a:rPr dirty="0" sz="1600" spc="-12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90">
                <a:solidFill>
                  <a:srgbClr val="071D48"/>
                </a:solidFill>
                <a:latin typeface="Calibri"/>
                <a:cs typeface="Calibri"/>
              </a:rPr>
              <a:t>Medical</a:t>
            </a:r>
            <a:r>
              <a:rPr dirty="0" sz="1600" spc="-114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85">
                <a:solidFill>
                  <a:srgbClr val="071D48"/>
                </a:solidFill>
                <a:latin typeface="Calibri"/>
                <a:cs typeface="Calibri"/>
              </a:rPr>
              <a:t>Lead,</a:t>
            </a:r>
            <a:r>
              <a:rPr dirty="0" sz="1600" spc="-10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80">
                <a:solidFill>
                  <a:srgbClr val="071D48"/>
                </a:solidFill>
                <a:latin typeface="Calibri"/>
                <a:cs typeface="Calibri"/>
              </a:rPr>
              <a:t>ViiV</a:t>
            </a:r>
            <a:r>
              <a:rPr dirty="0" sz="1600" spc="-120">
                <a:solidFill>
                  <a:srgbClr val="071D48"/>
                </a:solidFill>
                <a:latin typeface="Calibri"/>
                <a:cs typeface="Calibri"/>
              </a:rPr>
              <a:t> </a:t>
            </a:r>
            <a:r>
              <a:rPr dirty="0" sz="1600" spc="-45">
                <a:solidFill>
                  <a:srgbClr val="071D48"/>
                </a:solidFill>
                <a:latin typeface="Calibri"/>
                <a:cs typeface="Calibri"/>
              </a:rPr>
              <a:t>Healthcare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1048" y="6522821"/>
            <a:ext cx="15354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71D48"/>
                </a:solidFill>
                <a:latin typeface="Trebuchet MS"/>
                <a:cs typeface="Trebuchet MS"/>
              </a:rPr>
              <a:t>NX-</a:t>
            </a:r>
            <a:r>
              <a:rPr dirty="0" sz="1100" spc="-10">
                <a:solidFill>
                  <a:srgbClr val="071D48"/>
                </a:solidFill>
                <a:latin typeface="Trebuchet MS"/>
                <a:cs typeface="Trebuchet MS"/>
              </a:rPr>
              <a:t>GBL-HVX-</a:t>
            </a:r>
            <a:r>
              <a:rPr dirty="0" sz="1100" spc="-40">
                <a:solidFill>
                  <a:srgbClr val="071D48"/>
                </a:solidFill>
                <a:latin typeface="Trebuchet MS"/>
                <a:cs typeface="Trebuchet MS"/>
              </a:rPr>
              <a:t>PPT-</a:t>
            </a:r>
            <a:r>
              <a:rPr dirty="0" sz="1100" spc="-20">
                <a:solidFill>
                  <a:srgbClr val="071D48"/>
                </a:solidFill>
                <a:latin typeface="Trebuchet MS"/>
                <a:cs typeface="Trebuchet MS"/>
              </a:rPr>
              <a:t>230010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318750" y="6522821"/>
            <a:ext cx="17754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>
                <a:solidFill>
                  <a:srgbClr val="071D48"/>
                </a:solidFill>
                <a:latin typeface="Trebuchet MS"/>
                <a:cs typeface="Trebuchet MS"/>
              </a:rPr>
              <a:t>Date</a:t>
            </a:r>
            <a:r>
              <a:rPr dirty="0" sz="1100" spc="-1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100" spc="-1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071D48"/>
                </a:solidFill>
                <a:latin typeface="Trebuchet MS"/>
                <a:cs typeface="Trebuchet MS"/>
              </a:rPr>
              <a:t>preparation:</a:t>
            </a:r>
            <a:r>
              <a:rPr dirty="0" sz="1100" spc="-1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071D48"/>
                </a:solidFill>
                <a:latin typeface="Trebuchet MS"/>
                <a:cs typeface="Trebuchet MS"/>
              </a:rPr>
              <a:t>March</a:t>
            </a:r>
            <a:r>
              <a:rPr dirty="0" sz="1100" spc="-1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071D48"/>
                </a:solidFill>
                <a:latin typeface="Trebuchet MS"/>
                <a:cs typeface="Trebuchet MS"/>
              </a:rPr>
              <a:t>2023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97308" y="6511238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Outline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25220" y="1756028"/>
            <a:ext cx="8263255" cy="308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2430" indent="-34290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392430" algn="l"/>
                <a:tab pos="393700" algn="l"/>
              </a:tabLst>
            </a:pPr>
            <a:r>
              <a:rPr dirty="0" sz="2400" spc="8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2400" spc="-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071D48"/>
                </a:solidFill>
                <a:latin typeface="Trebuchet MS"/>
                <a:cs typeface="Trebuchet MS"/>
              </a:rPr>
              <a:t>role</a:t>
            </a:r>
            <a:r>
              <a:rPr dirty="0" sz="2400" spc="-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2400" spc="-114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16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2400" spc="-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071D48"/>
                </a:solidFill>
                <a:latin typeface="Trebuchet MS"/>
                <a:cs typeface="Trebuchet MS"/>
              </a:rPr>
              <a:t>T</a:t>
            </a:r>
            <a:r>
              <a:rPr dirty="0" sz="2400" spc="-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071D48"/>
                </a:solidFill>
                <a:latin typeface="Trebuchet MS"/>
                <a:cs typeface="Trebuchet MS"/>
              </a:rPr>
              <a:t>cells</a:t>
            </a:r>
            <a:r>
              <a:rPr dirty="0" sz="2400" spc="-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2400" spc="-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110">
                <a:solidFill>
                  <a:srgbClr val="071D48"/>
                </a:solidFill>
                <a:latin typeface="Trebuchet MS"/>
                <a:cs typeface="Trebuchet MS"/>
              </a:rPr>
              <a:t>HIV-</a:t>
            </a:r>
            <a:r>
              <a:rPr dirty="0" sz="2400" spc="-245">
                <a:solidFill>
                  <a:srgbClr val="071D48"/>
                </a:solidFill>
                <a:latin typeface="Trebuchet MS"/>
                <a:cs typeface="Trebuchet MS"/>
              </a:rPr>
              <a:t>1</a:t>
            </a:r>
            <a:r>
              <a:rPr dirty="0" sz="2400" spc="-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071D48"/>
                </a:solidFill>
                <a:latin typeface="Trebuchet MS"/>
                <a:cs typeface="Trebuchet MS"/>
              </a:rPr>
              <a:t>infection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71D48"/>
              </a:buClr>
              <a:buFont typeface="Arial"/>
              <a:buChar char="–"/>
            </a:pPr>
            <a:endParaRPr sz="265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–"/>
              <a:tabLst>
                <a:tab pos="354965" algn="l"/>
                <a:tab pos="355600" algn="l"/>
              </a:tabLst>
            </a:pPr>
            <a:r>
              <a:rPr dirty="0" sz="2400" spc="8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2400" spc="-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071D48"/>
                </a:solidFill>
                <a:latin typeface="Trebuchet MS"/>
                <a:cs typeface="Trebuchet MS"/>
              </a:rPr>
              <a:t>impact</a:t>
            </a:r>
            <a:r>
              <a:rPr dirty="0" sz="2400" spc="-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2400" spc="-1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071D48"/>
                </a:solidFill>
                <a:latin typeface="Trebuchet MS"/>
                <a:cs typeface="Trebuchet MS"/>
              </a:rPr>
              <a:t>low</a:t>
            </a:r>
            <a:r>
              <a:rPr dirty="0" sz="2400" spc="-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165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2400" spc="-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2400" spc="-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100">
                <a:solidFill>
                  <a:srgbClr val="071D48"/>
                </a:solidFill>
                <a:latin typeface="Trebuchet MS"/>
                <a:cs typeface="Trebuchet MS"/>
              </a:rPr>
              <a:t>on</a:t>
            </a:r>
            <a:r>
              <a:rPr dirty="0" sz="2400" spc="-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071D48"/>
                </a:solidFill>
                <a:latin typeface="Trebuchet MS"/>
                <a:cs typeface="Trebuchet MS"/>
              </a:rPr>
              <a:t>mortality</a:t>
            </a:r>
            <a:r>
              <a:rPr dirty="0" sz="2400" spc="-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2400" spc="-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071D48"/>
                </a:solidFill>
                <a:latin typeface="Trebuchet MS"/>
                <a:cs typeface="Trebuchet MS"/>
              </a:rPr>
              <a:t>morbidity</a:t>
            </a:r>
            <a:endParaRPr sz="2400">
              <a:latin typeface="Trebuchet MS"/>
              <a:cs typeface="Trebuchet MS"/>
            </a:endParaRPr>
          </a:p>
          <a:p>
            <a:pPr lvl="1" marL="812165" indent="-342900">
              <a:lnSpc>
                <a:spcPct val="100000"/>
              </a:lnSpc>
              <a:spcBef>
                <a:spcPts val="2400"/>
              </a:spcBef>
              <a:buFont typeface="Arial"/>
              <a:buChar char="–"/>
              <a:tabLst>
                <a:tab pos="812165" algn="l"/>
                <a:tab pos="812800" algn="l"/>
              </a:tabLst>
            </a:pPr>
            <a:r>
              <a:rPr dirty="0" sz="2400" spc="-10">
                <a:solidFill>
                  <a:srgbClr val="071D48"/>
                </a:solidFill>
                <a:latin typeface="Trebuchet MS"/>
                <a:cs typeface="Trebuchet MS"/>
              </a:rPr>
              <a:t>Inflammation</a:t>
            </a:r>
            <a:endParaRPr sz="2400">
              <a:latin typeface="Trebuchet MS"/>
              <a:cs typeface="Trebuchet MS"/>
            </a:endParaRPr>
          </a:p>
          <a:p>
            <a:pPr lvl="1" marL="812165" indent="-34290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812165" algn="l"/>
                <a:tab pos="812800" algn="l"/>
              </a:tabLst>
            </a:pPr>
            <a:r>
              <a:rPr dirty="0" sz="2400" spc="105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2400" spc="-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400" spc="110">
                <a:solidFill>
                  <a:srgbClr val="071D48"/>
                </a:solidFill>
                <a:latin typeface="Trebuchet MS"/>
                <a:cs typeface="Trebuchet MS"/>
              </a:rPr>
              <a:t>non-</a:t>
            </a:r>
            <a:r>
              <a:rPr dirty="0" sz="2400" spc="85">
                <a:solidFill>
                  <a:srgbClr val="071D48"/>
                </a:solidFill>
                <a:latin typeface="Trebuchet MS"/>
                <a:cs typeface="Trebuchet MS"/>
              </a:rPr>
              <a:t>response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71D48"/>
              </a:buClr>
              <a:buFont typeface="Arial"/>
              <a:buChar char="–"/>
            </a:pPr>
            <a:endParaRPr sz="255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–"/>
              <a:tabLst>
                <a:tab pos="354965" algn="l"/>
                <a:tab pos="355600" algn="l"/>
              </a:tabLst>
            </a:pPr>
            <a:r>
              <a:rPr dirty="0" sz="2400" spc="114">
                <a:solidFill>
                  <a:srgbClr val="071D48"/>
                </a:solidFill>
                <a:latin typeface="Trebuchet MS"/>
                <a:cs typeface="Trebuchet MS"/>
              </a:rPr>
              <a:t>Summary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role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CD4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cells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HIV-</a:t>
            </a:r>
            <a:r>
              <a:rPr dirty="0">
                <a:solidFill>
                  <a:srgbClr val="FFFFFF"/>
                </a:solidFill>
              </a:rPr>
              <a:t>1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infection</a:t>
            </a:r>
            <a:r>
              <a:rPr dirty="0" baseline="25252" sz="2475" spc="-15">
                <a:solidFill>
                  <a:srgbClr val="FFFFFF"/>
                </a:solidFill>
              </a:rPr>
              <a:t>1</a:t>
            </a:r>
            <a:endParaRPr baseline="25252" sz="2475"/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06120" cy="6024880"/>
            <a:chOff x="0" y="0"/>
            <a:chExt cx="706120" cy="60248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05611" cy="20253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5804915"/>
              <a:ext cx="131114" cy="21954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82345" y="5807202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57"/>
                  </a:lnTo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4383" y="5449823"/>
            <a:ext cx="914400" cy="356870"/>
          </a:xfrm>
          <a:prstGeom prst="rect">
            <a:avLst/>
          </a:prstGeom>
          <a:solidFill>
            <a:srgbClr val="FFFFFF">
              <a:alpha val="34901"/>
            </a:srgbClr>
          </a:solidFill>
        </p:spPr>
        <p:txBody>
          <a:bodyPr wrap="square" lIns="0" tIns="82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1200" spc="-25" b="1">
                <a:latin typeface="Trebuchet MS"/>
                <a:cs typeface="Trebuchet MS"/>
              </a:rPr>
              <a:t>Th1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4383" y="5910071"/>
            <a:ext cx="914400" cy="497205"/>
          </a:xfrm>
          <a:custGeom>
            <a:avLst/>
            <a:gdLst/>
            <a:ahLst/>
            <a:cxnLst/>
            <a:rect l="l" t="t" r="r" b="b"/>
            <a:pathLst>
              <a:path w="914400" h="497204">
                <a:moveTo>
                  <a:pt x="914400" y="0"/>
                </a:moveTo>
                <a:lnTo>
                  <a:pt x="0" y="0"/>
                </a:lnTo>
                <a:lnTo>
                  <a:pt x="0" y="496823"/>
                </a:lnTo>
                <a:lnTo>
                  <a:pt x="914400" y="496823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4383" y="5910071"/>
            <a:ext cx="914400" cy="4972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07950" marR="100965" indent="635">
              <a:lnSpc>
                <a:spcPct val="100000"/>
              </a:lnSpc>
              <a:spcBef>
                <a:spcPts val="310"/>
              </a:spcBef>
            </a:pPr>
            <a:r>
              <a:rPr dirty="0" sz="900" spc="-10">
                <a:latin typeface="Trebuchet MS"/>
                <a:cs typeface="Trebuchet MS"/>
              </a:rPr>
              <a:t>Macrophage activation Inflammation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025652" y="5449823"/>
            <a:ext cx="914400" cy="356870"/>
          </a:xfrm>
          <a:custGeom>
            <a:avLst/>
            <a:gdLst/>
            <a:ahLst/>
            <a:cxnLst/>
            <a:rect l="l" t="t" r="r" b="b"/>
            <a:pathLst>
              <a:path w="914400" h="356870">
                <a:moveTo>
                  <a:pt x="914399" y="0"/>
                </a:moveTo>
                <a:lnTo>
                  <a:pt x="0" y="0"/>
                </a:lnTo>
                <a:lnTo>
                  <a:pt x="0" y="356616"/>
                </a:lnTo>
                <a:lnTo>
                  <a:pt x="914399" y="356616"/>
                </a:lnTo>
                <a:lnTo>
                  <a:pt x="914399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334261" y="5520029"/>
            <a:ext cx="297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rebuchet MS"/>
                <a:cs typeface="Trebuchet MS"/>
              </a:rPr>
              <a:t>Th2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25652" y="5910071"/>
            <a:ext cx="914400" cy="497205"/>
          </a:xfrm>
          <a:custGeom>
            <a:avLst/>
            <a:gdLst/>
            <a:ahLst/>
            <a:cxnLst/>
            <a:rect l="l" t="t" r="r" b="b"/>
            <a:pathLst>
              <a:path w="914400" h="497204">
                <a:moveTo>
                  <a:pt x="914399" y="0"/>
                </a:moveTo>
                <a:lnTo>
                  <a:pt x="0" y="0"/>
                </a:lnTo>
                <a:lnTo>
                  <a:pt x="0" y="496823"/>
                </a:lnTo>
                <a:lnTo>
                  <a:pt x="914399" y="496823"/>
                </a:lnTo>
                <a:lnTo>
                  <a:pt x="914399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169619" y="5936996"/>
            <a:ext cx="62611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rebuchet MS"/>
                <a:cs typeface="Trebuchet MS"/>
              </a:rPr>
              <a:t>Eosinophils </a:t>
            </a:r>
            <a:r>
              <a:rPr dirty="0" sz="900">
                <a:latin typeface="Trebuchet MS"/>
                <a:cs typeface="Trebuchet MS"/>
              </a:rPr>
              <a:t>and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85">
                <a:latin typeface="Trebuchet MS"/>
                <a:cs typeface="Trebuchet MS"/>
              </a:rPr>
              <a:t>B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cell </a:t>
            </a:r>
            <a:r>
              <a:rPr dirty="0" sz="900" spc="-10">
                <a:latin typeface="Trebuchet MS"/>
                <a:cs typeface="Trebuchet MS"/>
              </a:rPr>
              <a:t>activation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025395" y="5449823"/>
            <a:ext cx="914400" cy="356870"/>
          </a:xfrm>
          <a:custGeom>
            <a:avLst/>
            <a:gdLst/>
            <a:ahLst/>
            <a:cxnLst/>
            <a:rect l="l" t="t" r="r" b="b"/>
            <a:pathLst>
              <a:path w="914400" h="356870">
                <a:moveTo>
                  <a:pt x="914400" y="0"/>
                </a:moveTo>
                <a:lnTo>
                  <a:pt x="0" y="0"/>
                </a:lnTo>
                <a:lnTo>
                  <a:pt x="0" y="356616"/>
                </a:lnTo>
                <a:lnTo>
                  <a:pt x="914400" y="356616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296414" y="5520029"/>
            <a:ext cx="372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rebuchet MS"/>
                <a:cs typeface="Trebuchet MS"/>
              </a:rPr>
              <a:t>Th17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025395" y="5910071"/>
            <a:ext cx="914400" cy="497205"/>
          </a:xfrm>
          <a:custGeom>
            <a:avLst/>
            <a:gdLst/>
            <a:ahLst/>
            <a:cxnLst/>
            <a:rect l="l" t="t" r="r" b="b"/>
            <a:pathLst>
              <a:path w="914400" h="497204">
                <a:moveTo>
                  <a:pt x="914400" y="0"/>
                </a:moveTo>
                <a:lnTo>
                  <a:pt x="0" y="0"/>
                </a:lnTo>
                <a:lnTo>
                  <a:pt x="0" y="496823"/>
                </a:lnTo>
                <a:lnTo>
                  <a:pt x="914400" y="496823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104389" y="5936996"/>
            <a:ext cx="7569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marR="10160" indent="-11176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rebuchet MS"/>
                <a:cs typeface="Trebuchet MS"/>
              </a:rPr>
              <a:t>Inflammation, recruiting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neutrophils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026664" y="5449823"/>
            <a:ext cx="914400" cy="356870"/>
          </a:xfrm>
          <a:custGeom>
            <a:avLst/>
            <a:gdLst/>
            <a:ahLst/>
            <a:cxnLst/>
            <a:rect l="l" t="t" r="r" b="b"/>
            <a:pathLst>
              <a:path w="914400" h="356870">
                <a:moveTo>
                  <a:pt x="914400" y="0"/>
                </a:moveTo>
                <a:lnTo>
                  <a:pt x="0" y="0"/>
                </a:lnTo>
                <a:lnTo>
                  <a:pt x="0" y="356616"/>
                </a:lnTo>
                <a:lnTo>
                  <a:pt x="914400" y="356616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3348990" y="5520029"/>
            <a:ext cx="268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rebuchet MS"/>
                <a:cs typeface="Trebuchet MS"/>
              </a:rPr>
              <a:t>Tfh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025139" y="5910071"/>
            <a:ext cx="916305" cy="497205"/>
          </a:xfrm>
          <a:custGeom>
            <a:avLst/>
            <a:gdLst/>
            <a:ahLst/>
            <a:cxnLst/>
            <a:rect l="l" t="t" r="r" b="b"/>
            <a:pathLst>
              <a:path w="916304" h="497204">
                <a:moveTo>
                  <a:pt x="915924" y="0"/>
                </a:moveTo>
                <a:lnTo>
                  <a:pt x="0" y="0"/>
                </a:lnTo>
                <a:lnTo>
                  <a:pt x="0" y="496823"/>
                </a:lnTo>
                <a:lnTo>
                  <a:pt x="915924" y="496823"/>
                </a:lnTo>
                <a:lnTo>
                  <a:pt x="915924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123438" y="5936996"/>
            <a:ext cx="7194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Guide </a:t>
            </a:r>
            <a:r>
              <a:rPr dirty="0" sz="900" spc="85">
                <a:latin typeface="Trebuchet MS"/>
                <a:cs typeface="Trebuchet MS"/>
              </a:rPr>
              <a:t>B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cells </a:t>
            </a:r>
            <a:r>
              <a:rPr dirty="0" sz="900">
                <a:latin typeface="Trebuchet MS"/>
                <a:cs typeface="Trebuchet MS"/>
              </a:rPr>
              <a:t>to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produce antibodies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026408" y="5449823"/>
            <a:ext cx="914400" cy="356870"/>
          </a:xfrm>
          <a:custGeom>
            <a:avLst/>
            <a:gdLst/>
            <a:ahLst/>
            <a:cxnLst/>
            <a:rect l="l" t="t" r="r" b="b"/>
            <a:pathLst>
              <a:path w="914400" h="356870">
                <a:moveTo>
                  <a:pt x="914400" y="0"/>
                </a:moveTo>
                <a:lnTo>
                  <a:pt x="0" y="0"/>
                </a:lnTo>
                <a:lnTo>
                  <a:pt x="0" y="356616"/>
                </a:lnTo>
                <a:lnTo>
                  <a:pt x="914400" y="356616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300854" y="5520029"/>
            <a:ext cx="367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Trebuchet MS"/>
                <a:cs typeface="Trebuchet MS"/>
              </a:rPr>
              <a:t>Treg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026408" y="5910071"/>
            <a:ext cx="914400" cy="497205"/>
          </a:xfrm>
          <a:custGeom>
            <a:avLst/>
            <a:gdLst/>
            <a:ahLst/>
            <a:cxnLst/>
            <a:rect l="l" t="t" r="r" b="b"/>
            <a:pathLst>
              <a:path w="914400" h="497204">
                <a:moveTo>
                  <a:pt x="914400" y="0"/>
                </a:moveTo>
                <a:lnTo>
                  <a:pt x="0" y="0"/>
                </a:lnTo>
                <a:lnTo>
                  <a:pt x="0" y="496823"/>
                </a:lnTo>
                <a:lnTo>
                  <a:pt x="914400" y="496823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151503" y="5936691"/>
            <a:ext cx="66484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Trebuchet MS"/>
                <a:cs typeface="Trebuchet MS"/>
              </a:rPr>
              <a:t>Immune response suppression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415796" y="1691639"/>
            <a:ext cx="10460990" cy="4333240"/>
            <a:chOff x="1415796" y="1691639"/>
            <a:chExt cx="10460990" cy="4333240"/>
          </a:xfrm>
        </p:grpSpPr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5796" y="5804916"/>
              <a:ext cx="131114" cy="21954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483614" y="5807201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57"/>
                  </a:lnTo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540" y="5804916"/>
              <a:ext cx="131114" cy="219544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483358" y="5807201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57"/>
                  </a:lnTo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6808" y="5804916"/>
              <a:ext cx="131114" cy="21954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484625" y="5807201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57"/>
                  </a:lnTo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552" y="5804916"/>
              <a:ext cx="131114" cy="21954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484369" y="5807201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w="0" h="102870">
                  <a:moveTo>
                    <a:pt x="0" y="0"/>
                  </a:moveTo>
                  <a:lnTo>
                    <a:pt x="0" y="102857"/>
                  </a:lnTo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466331" y="1691639"/>
              <a:ext cx="5410200" cy="3333115"/>
            </a:xfrm>
            <a:custGeom>
              <a:avLst/>
              <a:gdLst/>
              <a:ahLst/>
              <a:cxnLst/>
              <a:rect l="l" t="t" r="r" b="b"/>
              <a:pathLst>
                <a:path w="5410200" h="3333115">
                  <a:moveTo>
                    <a:pt x="5410200" y="0"/>
                  </a:moveTo>
                  <a:lnTo>
                    <a:pt x="0" y="0"/>
                  </a:lnTo>
                  <a:lnTo>
                    <a:pt x="0" y="3332988"/>
                  </a:lnTo>
                  <a:lnTo>
                    <a:pt x="5410200" y="3332988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350074" y="1890496"/>
              <a:ext cx="1528445" cy="2846705"/>
            </a:xfrm>
            <a:custGeom>
              <a:avLst/>
              <a:gdLst/>
              <a:ahLst/>
              <a:cxnLst/>
              <a:rect l="l" t="t" r="r" b="b"/>
              <a:pathLst>
                <a:path w="1528445" h="2846704">
                  <a:moveTo>
                    <a:pt x="16522" y="0"/>
                  </a:moveTo>
                  <a:lnTo>
                    <a:pt x="0" y="0"/>
                  </a:lnTo>
                  <a:lnTo>
                    <a:pt x="0" y="2846540"/>
                  </a:lnTo>
                  <a:lnTo>
                    <a:pt x="16522" y="2835618"/>
                  </a:lnTo>
                  <a:lnTo>
                    <a:pt x="16522" y="0"/>
                  </a:lnTo>
                  <a:close/>
                </a:path>
                <a:path w="1528445" h="2846704">
                  <a:moveTo>
                    <a:pt x="1528140" y="0"/>
                  </a:moveTo>
                  <a:lnTo>
                    <a:pt x="1511630" y="0"/>
                  </a:lnTo>
                  <a:lnTo>
                    <a:pt x="1511630" y="1846275"/>
                  </a:lnTo>
                  <a:lnTo>
                    <a:pt x="1528140" y="1835340"/>
                  </a:lnTo>
                  <a:lnTo>
                    <a:pt x="1528140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6711806" y="5006849"/>
            <a:ext cx="1416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50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534684" y="1890491"/>
            <a:ext cx="5026025" cy="3075940"/>
            <a:chOff x="6534684" y="1890491"/>
            <a:chExt cx="5026025" cy="3075940"/>
          </a:xfrm>
        </p:grpSpPr>
        <p:sp>
          <p:nvSpPr>
            <p:cNvPr id="40" name="object 40" descr=""/>
            <p:cNvSpPr/>
            <p:nvPr/>
          </p:nvSpPr>
          <p:spPr>
            <a:xfrm>
              <a:off x="6570218" y="2212988"/>
              <a:ext cx="2371725" cy="2739390"/>
            </a:xfrm>
            <a:custGeom>
              <a:avLst/>
              <a:gdLst/>
              <a:ahLst/>
              <a:cxnLst/>
              <a:rect l="l" t="t" r="r" b="b"/>
              <a:pathLst>
                <a:path w="2371725" h="2739390">
                  <a:moveTo>
                    <a:pt x="0" y="2739037"/>
                  </a:moveTo>
                  <a:lnTo>
                    <a:pt x="209319" y="960012"/>
                  </a:lnTo>
                  <a:lnTo>
                    <a:pt x="288357" y="437657"/>
                  </a:lnTo>
                  <a:lnTo>
                    <a:pt x="297699" y="391654"/>
                  </a:lnTo>
                  <a:lnTo>
                    <a:pt x="320079" y="285529"/>
                  </a:lnTo>
                  <a:lnTo>
                    <a:pt x="347027" y="167102"/>
                  </a:lnTo>
                  <a:lnTo>
                    <a:pt x="370072" y="84198"/>
                  </a:lnTo>
                  <a:lnTo>
                    <a:pt x="394805" y="41852"/>
                  </a:lnTo>
                  <a:lnTo>
                    <a:pt x="434487" y="7558"/>
                  </a:lnTo>
                  <a:lnTo>
                    <a:pt x="457457" y="0"/>
                  </a:lnTo>
                  <a:lnTo>
                    <a:pt x="481192" y="2339"/>
                  </a:lnTo>
                  <a:lnTo>
                    <a:pt x="526993" y="47220"/>
                  </a:lnTo>
                  <a:lnTo>
                    <a:pt x="547077" y="95020"/>
                  </a:lnTo>
                  <a:lnTo>
                    <a:pt x="563962" y="163228"/>
                  </a:lnTo>
                  <a:lnTo>
                    <a:pt x="575285" y="227663"/>
                  </a:lnTo>
                  <a:lnTo>
                    <a:pt x="584982" y="291655"/>
                  </a:lnTo>
                  <a:lnTo>
                    <a:pt x="593199" y="355077"/>
                  </a:lnTo>
                  <a:lnTo>
                    <a:pt x="600082" y="417804"/>
                  </a:lnTo>
                  <a:lnTo>
                    <a:pt x="605779" y="479707"/>
                  </a:lnTo>
                  <a:lnTo>
                    <a:pt x="610435" y="540660"/>
                  </a:lnTo>
                  <a:lnTo>
                    <a:pt x="614198" y="600536"/>
                  </a:lnTo>
                  <a:lnTo>
                    <a:pt x="617214" y="659208"/>
                  </a:lnTo>
                  <a:lnTo>
                    <a:pt x="619630" y="716549"/>
                  </a:lnTo>
                  <a:lnTo>
                    <a:pt x="621592" y="772431"/>
                  </a:lnTo>
                  <a:lnTo>
                    <a:pt x="623246" y="826729"/>
                  </a:lnTo>
                  <a:lnTo>
                    <a:pt x="624740" y="879315"/>
                  </a:lnTo>
                  <a:lnTo>
                    <a:pt x="626221" y="930062"/>
                  </a:lnTo>
                  <a:lnTo>
                    <a:pt x="627833" y="978843"/>
                  </a:lnTo>
                  <a:lnTo>
                    <a:pt x="629725" y="1025531"/>
                  </a:lnTo>
                  <a:lnTo>
                    <a:pt x="632043" y="1069999"/>
                  </a:lnTo>
                  <a:lnTo>
                    <a:pt x="634933" y="1112121"/>
                  </a:lnTo>
                  <a:lnTo>
                    <a:pt x="638542" y="1151769"/>
                  </a:lnTo>
                  <a:lnTo>
                    <a:pt x="648504" y="1223136"/>
                  </a:lnTo>
                  <a:lnTo>
                    <a:pt x="663101" y="1283084"/>
                  </a:lnTo>
                  <a:lnTo>
                    <a:pt x="682292" y="1341934"/>
                  </a:lnTo>
                  <a:lnTo>
                    <a:pt x="702791" y="1394111"/>
                  </a:lnTo>
                  <a:lnTo>
                    <a:pt x="729014" y="1439198"/>
                  </a:lnTo>
                  <a:lnTo>
                    <a:pt x="765380" y="1476775"/>
                  </a:lnTo>
                  <a:lnTo>
                    <a:pt x="816303" y="1506425"/>
                  </a:lnTo>
                  <a:lnTo>
                    <a:pt x="886203" y="1527729"/>
                  </a:lnTo>
                  <a:lnTo>
                    <a:pt x="929649" y="1535120"/>
                  </a:lnTo>
                  <a:lnTo>
                    <a:pt x="979495" y="1540268"/>
                  </a:lnTo>
                  <a:lnTo>
                    <a:pt x="1036294" y="1543121"/>
                  </a:lnTo>
                  <a:lnTo>
                    <a:pt x="1100597" y="1543625"/>
                  </a:lnTo>
                  <a:lnTo>
                    <a:pt x="1172957" y="1541730"/>
                  </a:lnTo>
                  <a:lnTo>
                    <a:pt x="1253926" y="1537381"/>
                  </a:lnTo>
                  <a:lnTo>
                    <a:pt x="1344056" y="1530528"/>
                  </a:lnTo>
                  <a:lnTo>
                    <a:pt x="1443899" y="1521118"/>
                  </a:lnTo>
                  <a:lnTo>
                    <a:pt x="1554246" y="1509306"/>
                  </a:lnTo>
                  <a:lnTo>
                    <a:pt x="1653588" y="1497525"/>
                  </a:lnTo>
                  <a:lnTo>
                    <a:pt x="1742620" y="1485919"/>
                  </a:lnTo>
                  <a:lnTo>
                    <a:pt x="1822032" y="1474633"/>
                  </a:lnTo>
                  <a:lnTo>
                    <a:pt x="1892518" y="1463815"/>
                  </a:lnTo>
                  <a:lnTo>
                    <a:pt x="1954769" y="1453608"/>
                  </a:lnTo>
                  <a:lnTo>
                    <a:pt x="2009478" y="1444159"/>
                  </a:lnTo>
                  <a:lnTo>
                    <a:pt x="2057339" y="1435613"/>
                  </a:lnTo>
                  <a:lnTo>
                    <a:pt x="2099042" y="1428116"/>
                  </a:lnTo>
                  <a:lnTo>
                    <a:pt x="2135280" y="1421813"/>
                  </a:lnTo>
                  <a:lnTo>
                    <a:pt x="2166746" y="1416849"/>
                  </a:lnTo>
                  <a:lnTo>
                    <a:pt x="2194132" y="1413371"/>
                  </a:lnTo>
                  <a:lnTo>
                    <a:pt x="2218130" y="1411523"/>
                  </a:lnTo>
                  <a:lnTo>
                    <a:pt x="2239434" y="1411452"/>
                  </a:lnTo>
                  <a:lnTo>
                    <a:pt x="2258735" y="1413303"/>
                  </a:lnTo>
                  <a:lnTo>
                    <a:pt x="2311544" y="1431840"/>
                  </a:lnTo>
                  <a:lnTo>
                    <a:pt x="2352141" y="1455894"/>
                  </a:lnTo>
                  <a:lnTo>
                    <a:pt x="2370912" y="1470169"/>
                  </a:lnTo>
                  <a:lnTo>
                    <a:pt x="2371554" y="1470796"/>
                  </a:lnTo>
                </a:path>
              </a:pathLst>
            </a:custGeom>
            <a:ln w="2830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548972" y="2342414"/>
              <a:ext cx="2932430" cy="994410"/>
            </a:xfrm>
            <a:custGeom>
              <a:avLst/>
              <a:gdLst/>
              <a:ahLst/>
              <a:cxnLst/>
              <a:rect l="l" t="t" r="r" b="b"/>
              <a:pathLst>
                <a:path w="2932429" h="994410">
                  <a:moveTo>
                    <a:pt x="2932345" y="984346"/>
                  </a:moveTo>
                  <a:lnTo>
                    <a:pt x="2876423" y="986312"/>
                  </a:lnTo>
                  <a:lnTo>
                    <a:pt x="2827921" y="988058"/>
                  </a:lnTo>
                  <a:lnTo>
                    <a:pt x="2786842" y="989623"/>
                  </a:lnTo>
                  <a:lnTo>
                    <a:pt x="2732225" y="992181"/>
                  </a:lnTo>
                  <a:lnTo>
                    <a:pt x="2671847" y="993909"/>
                  </a:lnTo>
                  <a:lnTo>
                    <a:pt x="2607612" y="992352"/>
                  </a:lnTo>
                  <a:lnTo>
                    <a:pt x="2542741" y="988403"/>
                  </a:lnTo>
                  <a:lnTo>
                    <a:pt x="2480455" y="982950"/>
                  </a:lnTo>
                  <a:lnTo>
                    <a:pt x="2423975" y="976885"/>
                  </a:lnTo>
                  <a:lnTo>
                    <a:pt x="2376522" y="971097"/>
                  </a:lnTo>
                  <a:lnTo>
                    <a:pt x="2341318" y="966476"/>
                  </a:lnTo>
                  <a:lnTo>
                    <a:pt x="2321583" y="963914"/>
                  </a:lnTo>
                  <a:lnTo>
                    <a:pt x="2254926" y="950131"/>
                  </a:lnTo>
                  <a:lnTo>
                    <a:pt x="2211107" y="938726"/>
                  </a:lnTo>
                  <a:lnTo>
                    <a:pt x="2161904" y="924981"/>
                  </a:lnTo>
                  <a:lnTo>
                    <a:pt x="2108524" y="909396"/>
                  </a:lnTo>
                  <a:lnTo>
                    <a:pt x="2052174" y="892472"/>
                  </a:lnTo>
                  <a:lnTo>
                    <a:pt x="1994063" y="874710"/>
                  </a:lnTo>
                  <a:lnTo>
                    <a:pt x="1935398" y="856611"/>
                  </a:lnTo>
                  <a:lnTo>
                    <a:pt x="1877386" y="838675"/>
                  </a:lnTo>
                  <a:lnTo>
                    <a:pt x="1821234" y="821405"/>
                  </a:lnTo>
                  <a:lnTo>
                    <a:pt x="1768151" y="805300"/>
                  </a:lnTo>
                  <a:lnTo>
                    <a:pt x="1719342" y="790861"/>
                  </a:lnTo>
                  <a:lnTo>
                    <a:pt x="1676017" y="778590"/>
                  </a:lnTo>
                  <a:lnTo>
                    <a:pt x="1639382" y="768987"/>
                  </a:lnTo>
                  <a:lnTo>
                    <a:pt x="1600629" y="758805"/>
                  </a:lnTo>
                  <a:lnTo>
                    <a:pt x="1554412" y="745676"/>
                  </a:lnTo>
                  <a:lnTo>
                    <a:pt x="1502316" y="730126"/>
                  </a:lnTo>
                  <a:lnTo>
                    <a:pt x="1445928" y="712680"/>
                  </a:lnTo>
                  <a:lnTo>
                    <a:pt x="1386833" y="693861"/>
                  </a:lnTo>
                  <a:lnTo>
                    <a:pt x="1326618" y="674194"/>
                  </a:lnTo>
                  <a:lnTo>
                    <a:pt x="1266868" y="654205"/>
                  </a:lnTo>
                  <a:lnTo>
                    <a:pt x="1209170" y="634417"/>
                  </a:lnTo>
                  <a:lnTo>
                    <a:pt x="1155109" y="615355"/>
                  </a:lnTo>
                  <a:lnTo>
                    <a:pt x="1106272" y="597545"/>
                  </a:lnTo>
                  <a:lnTo>
                    <a:pt x="1064245" y="581510"/>
                  </a:lnTo>
                  <a:lnTo>
                    <a:pt x="1006963" y="556865"/>
                  </a:lnTo>
                  <a:lnTo>
                    <a:pt x="828175" y="458824"/>
                  </a:lnTo>
                  <a:lnTo>
                    <a:pt x="484415" y="268627"/>
                  </a:lnTo>
                  <a:lnTo>
                    <a:pt x="150188" y="83333"/>
                  </a:lnTo>
                  <a:lnTo>
                    <a:pt x="0" y="0"/>
                  </a:lnTo>
                </a:path>
              </a:pathLst>
            </a:custGeom>
            <a:ln w="28284">
              <a:solidFill>
                <a:srgbClr val="6E2A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580127" y="2169483"/>
              <a:ext cx="3943350" cy="1369060"/>
            </a:xfrm>
            <a:custGeom>
              <a:avLst/>
              <a:gdLst/>
              <a:ahLst/>
              <a:cxnLst/>
              <a:rect l="l" t="t" r="r" b="b"/>
              <a:pathLst>
                <a:path w="3943350" h="1369060">
                  <a:moveTo>
                    <a:pt x="3943033" y="467873"/>
                  </a:moveTo>
                  <a:lnTo>
                    <a:pt x="3780465" y="464319"/>
                  </a:lnTo>
                  <a:lnTo>
                    <a:pt x="3568956" y="464185"/>
                  </a:lnTo>
                  <a:lnTo>
                    <a:pt x="3093206" y="463244"/>
                  </a:lnTo>
                  <a:lnTo>
                    <a:pt x="2591377" y="460692"/>
                  </a:lnTo>
                  <a:lnTo>
                    <a:pt x="2301635" y="455721"/>
                  </a:lnTo>
                  <a:lnTo>
                    <a:pt x="2275254" y="454639"/>
                  </a:lnTo>
                  <a:lnTo>
                    <a:pt x="2242874" y="454225"/>
                  </a:lnTo>
                  <a:lnTo>
                    <a:pt x="2162532" y="455188"/>
                  </a:lnTo>
                  <a:lnTo>
                    <a:pt x="2115774" y="456460"/>
                  </a:lnTo>
                  <a:lnTo>
                    <a:pt x="2065431" y="458190"/>
                  </a:lnTo>
                  <a:lnTo>
                    <a:pt x="2012104" y="460325"/>
                  </a:lnTo>
                  <a:lnTo>
                    <a:pt x="1956396" y="462813"/>
                  </a:lnTo>
                  <a:lnTo>
                    <a:pt x="1898911" y="465600"/>
                  </a:lnTo>
                  <a:lnTo>
                    <a:pt x="1840253" y="468635"/>
                  </a:lnTo>
                  <a:lnTo>
                    <a:pt x="1781023" y="471865"/>
                  </a:lnTo>
                  <a:lnTo>
                    <a:pt x="1721824" y="475238"/>
                  </a:lnTo>
                  <a:lnTo>
                    <a:pt x="1663261" y="478701"/>
                  </a:lnTo>
                  <a:lnTo>
                    <a:pt x="1605936" y="482201"/>
                  </a:lnTo>
                  <a:lnTo>
                    <a:pt x="1550452" y="485687"/>
                  </a:lnTo>
                  <a:lnTo>
                    <a:pt x="1497412" y="489105"/>
                  </a:lnTo>
                  <a:lnTo>
                    <a:pt x="1447420" y="492404"/>
                  </a:lnTo>
                  <a:lnTo>
                    <a:pt x="1401078" y="495531"/>
                  </a:lnTo>
                  <a:lnTo>
                    <a:pt x="1337729" y="502350"/>
                  </a:lnTo>
                  <a:lnTo>
                    <a:pt x="1280151" y="513520"/>
                  </a:lnTo>
                  <a:lnTo>
                    <a:pt x="1227709" y="528627"/>
                  </a:lnTo>
                  <a:lnTo>
                    <a:pt x="1179768" y="547258"/>
                  </a:lnTo>
                  <a:lnTo>
                    <a:pt x="1135693" y="568999"/>
                  </a:lnTo>
                  <a:lnTo>
                    <a:pt x="1094851" y="593436"/>
                  </a:lnTo>
                  <a:lnTo>
                    <a:pt x="1056606" y="620154"/>
                  </a:lnTo>
                  <a:lnTo>
                    <a:pt x="1020325" y="648741"/>
                  </a:lnTo>
                  <a:lnTo>
                    <a:pt x="985372" y="678782"/>
                  </a:lnTo>
                  <a:lnTo>
                    <a:pt x="951114" y="709864"/>
                  </a:lnTo>
                  <a:lnTo>
                    <a:pt x="916916" y="741572"/>
                  </a:lnTo>
                  <a:lnTo>
                    <a:pt x="882142" y="773492"/>
                  </a:lnTo>
                  <a:lnTo>
                    <a:pt x="831800" y="832298"/>
                  </a:lnTo>
                  <a:lnTo>
                    <a:pt x="803429" y="872857"/>
                  </a:lnTo>
                  <a:lnTo>
                    <a:pt x="773444" y="918890"/>
                  </a:lnTo>
                  <a:lnTo>
                    <a:pt x="742234" y="968925"/>
                  </a:lnTo>
                  <a:lnTo>
                    <a:pt x="710186" y="1021491"/>
                  </a:lnTo>
                  <a:lnTo>
                    <a:pt x="677690" y="1075115"/>
                  </a:lnTo>
                  <a:lnTo>
                    <a:pt x="645135" y="1128326"/>
                  </a:lnTo>
                  <a:lnTo>
                    <a:pt x="612910" y="1179651"/>
                  </a:lnTo>
                  <a:lnTo>
                    <a:pt x="581403" y="1227619"/>
                  </a:lnTo>
                  <a:lnTo>
                    <a:pt x="551003" y="1270757"/>
                  </a:lnTo>
                  <a:lnTo>
                    <a:pt x="522098" y="1307593"/>
                  </a:lnTo>
                  <a:lnTo>
                    <a:pt x="495079" y="1336657"/>
                  </a:lnTo>
                  <a:lnTo>
                    <a:pt x="448249" y="1365574"/>
                  </a:lnTo>
                  <a:lnTo>
                    <a:pt x="424173" y="1368769"/>
                  </a:lnTo>
                  <a:lnTo>
                    <a:pt x="396683" y="1364809"/>
                  </a:lnTo>
                  <a:lnTo>
                    <a:pt x="364704" y="1343976"/>
                  </a:lnTo>
                  <a:lnTo>
                    <a:pt x="327157" y="1296555"/>
                  </a:lnTo>
                  <a:lnTo>
                    <a:pt x="299019" y="1229205"/>
                  </a:lnTo>
                  <a:lnTo>
                    <a:pt x="290054" y="1188267"/>
                  </a:lnTo>
                  <a:lnTo>
                    <a:pt x="283680" y="1143030"/>
                  </a:lnTo>
                  <a:lnTo>
                    <a:pt x="279289" y="1093903"/>
                  </a:lnTo>
                  <a:lnTo>
                    <a:pt x="276272" y="1041294"/>
                  </a:lnTo>
                  <a:lnTo>
                    <a:pt x="274020" y="985612"/>
                  </a:lnTo>
                  <a:lnTo>
                    <a:pt x="271924" y="927263"/>
                  </a:lnTo>
                  <a:lnTo>
                    <a:pt x="269376" y="866657"/>
                  </a:lnTo>
                  <a:lnTo>
                    <a:pt x="265669" y="819159"/>
                  </a:lnTo>
                  <a:lnTo>
                    <a:pt x="259337" y="769445"/>
                  </a:lnTo>
                  <a:lnTo>
                    <a:pt x="250878" y="718086"/>
                  </a:lnTo>
                  <a:lnTo>
                    <a:pt x="240790" y="665654"/>
                  </a:lnTo>
                  <a:lnTo>
                    <a:pt x="229571" y="612719"/>
                  </a:lnTo>
                  <a:lnTo>
                    <a:pt x="217719" y="559854"/>
                  </a:lnTo>
                  <a:lnTo>
                    <a:pt x="205731" y="507629"/>
                  </a:lnTo>
                  <a:lnTo>
                    <a:pt x="194105" y="456615"/>
                  </a:lnTo>
                  <a:lnTo>
                    <a:pt x="183339" y="407385"/>
                  </a:lnTo>
                  <a:lnTo>
                    <a:pt x="173930" y="360509"/>
                  </a:lnTo>
                  <a:lnTo>
                    <a:pt x="166377" y="316559"/>
                  </a:lnTo>
                  <a:lnTo>
                    <a:pt x="161177" y="276106"/>
                  </a:lnTo>
                  <a:lnTo>
                    <a:pt x="153026" y="225625"/>
                  </a:lnTo>
                  <a:lnTo>
                    <a:pt x="139225" y="176717"/>
                  </a:lnTo>
                  <a:lnTo>
                    <a:pt x="119994" y="129838"/>
                  </a:lnTo>
                  <a:lnTo>
                    <a:pt x="95547" y="85442"/>
                  </a:lnTo>
                  <a:lnTo>
                    <a:pt x="66101" y="43983"/>
                  </a:lnTo>
                  <a:lnTo>
                    <a:pt x="31874" y="5918"/>
                  </a:lnTo>
                  <a:lnTo>
                    <a:pt x="17453" y="0"/>
                  </a:lnTo>
                  <a:lnTo>
                    <a:pt x="7545" y="9716"/>
                  </a:lnTo>
                  <a:lnTo>
                    <a:pt x="1833" y="23806"/>
                  </a:lnTo>
                  <a:lnTo>
                    <a:pt x="0" y="31005"/>
                  </a:lnTo>
                </a:path>
              </a:pathLst>
            </a:custGeom>
            <a:ln w="28285">
              <a:solidFill>
                <a:srgbClr val="5CC1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884121" y="1890491"/>
              <a:ext cx="2676525" cy="306705"/>
            </a:xfrm>
            <a:custGeom>
              <a:avLst/>
              <a:gdLst/>
              <a:ahLst/>
              <a:cxnLst/>
              <a:rect l="l" t="t" r="r" b="b"/>
              <a:pathLst>
                <a:path w="2676525" h="306705">
                  <a:moveTo>
                    <a:pt x="2676191" y="0"/>
                  </a:moveTo>
                  <a:lnTo>
                    <a:pt x="0" y="0"/>
                  </a:lnTo>
                  <a:lnTo>
                    <a:pt x="0" y="306111"/>
                  </a:lnTo>
                  <a:lnTo>
                    <a:pt x="2305117" y="306111"/>
                  </a:lnTo>
                  <a:lnTo>
                    <a:pt x="2676191" y="60565"/>
                  </a:lnTo>
                  <a:lnTo>
                    <a:pt x="2676191" y="0"/>
                  </a:lnTo>
                  <a:close/>
                </a:path>
              </a:pathLst>
            </a:custGeom>
            <a:solidFill>
              <a:srgbClr val="E7E4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6466332" y="1691639"/>
            <a:ext cx="5410200" cy="33331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2839720">
              <a:lnSpc>
                <a:spcPct val="100000"/>
              </a:lnSpc>
            </a:pPr>
            <a:r>
              <a:rPr dirty="0" sz="13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 algn="r" marR="1030605">
              <a:lnSpc>
                <a:spcPct val="100000"/>
              </a:lnSpc>
              <a:spcBef>
                <a:spcPts val="1335"/>
              </a:spcBef>
            </a:pPr>
            <a:r>
              <a:rPr dirty="0" sz="1300" b="1">
                <a:solidFill>
                  <a:srgbClr val="5CC1E7"/>
                </a:solidFill>
                <a:latin typeface="Trebuchet MS"/>
                <a:cs typeface="Trebuchet MS"/>
              </a:rPr>
              <a:t> 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6496005" y="1790966"/>
            <a:ext cx="3068955" cy="3175635"/>
            <a:chOff x="6496005" y="1790966"/>
            <a:chExt cx="3068955" cy="3175635"/>
          </a:xfrm>
        </p:grpSpPr>
        <p:sp>
          <p:nvSpPr>
            <p:cNvPr id="46" name="object 46" descr=""/>
            <p:cNvSpPr/>
            <p:nvPr/>
          </p:nvSpPr>
          <p:spPr>
            <a:xfrm>
              <a:off x="6570218" y="2255446"/>
              <a:ext cx="2980690" cy="2069464"/>
            </a:xfrm>
            <a:custGeom>
              <a:avLst/>
              <a:gdLst/>
              <a:ahLst/>
              <a:cxnLst/>
              <a:rect l="l" t="t" r="r" b="b"/>
              <a:pathLst>
                <a:path w="2980690" h="2069464">
                  <a:moveTo>
                    <a:pt x="0" y="2069328"/>
                  </a:moveTo>
                  <a:lnTo>
                    <a:pt x="191341" y="958424"/>
                  </a:lnTo>
                  <a:lnTo>
                    <a:pt x="217656" y="848099"/>
                  </a:lnTo>
                  <a:lnTo>
                    <a:pt x="277908" y="602301"/>
                  </a:lnTo>
                  <a:lnTo>
                    <a:pt x="344057" y="348795"/>
                  </a:lnTo>
                  <a:lnTo>
                    <a:pt x="388062" y="215348"/>
                  </a:lnTo>
                  <a:lnTo>
                    <a:pt x="398732" y="199575"/>
                  </a:lnTo>
                  <a:lnTo>
                    <a:pt x="412722" y="177846"/>
                  </a:lnTo>
                  <a:lnTo>
                    <a:pt x="451919" y="126658"/>
                  </a:lnTo>
                  <a:lnTo>
                    <a:pt x="508166" y="82067"/>
                  </a:lnTo>
                  <a:lnTo>
                    <a:pt x="583974" y="64354"/>
                  </a:lnTo>
                  <a:lnTo>
                    <a:pt x="630000" y="71915"/>
                  </a:lnTo>
                  <a:lnTo>
                    <a:pt x="681858" y="93801"/>
                  </a:lnTo>
                  <a:lnTo>
                    <a:pt x="739862" y="132548"/>
                  </a:lnTo>
                  <a:lnTo>
                    <a:pt x="779607" y="156553"/>
                  </a:lnTo>
                  <a:lnTo>
                    <a:pt x="814298" y="165751"/>
                  </a:lnTo>
                  <a:lnTo>
                    <a:pt x="849645" y="170014"/>
                  </a:lnTo>
                  <a:lnTo>
                    <a:pt x="891354" y="179212"/>
                  </a:lnTo>
                  <a:lnTo>
                    <a:pt x="945136" y="203217"/>
                  </a:lnTo>
                  <a:lnTo>
                    <a:pt x="995751" y="228243"/>
                  </a:lnTo>
                  <a:lnTo>
                    <a:pt x="1048003" y="249548"/>
                  </a:lnTo>
                  <a:lnTo>
                    <a:pt x="1101670" y="267033"/>
                  </a:lnTo>
                  <a:lnTo>
                    <a:pt x="1156532" y="280598"/>
                  </a:lnTo>
                  <a:lnTo>
                    <a:pt x="1189626" y="284154"/>
                  </a:lnTo>
                  <a:lnTo>
                    <a:pt x="1223714" y="283778"/>
                  </a:lnTo>
                  <a:lnTo>
                    <a:pt x="1258422" y="283580"/>
                  </a:lnTo>
                  <a:lnTo>
                    <a:pt x="1293374" y="287665"/>
                  </a:lnTo>
                  <a:lnTo>
                    <a:pt x="1334441" y="290856"/>
                  </a:lnTo>
                  <a:lnTo>
                    <a:pt x="1382763" y="288195"/>
                  </a:lnTo>
                  <a:lnTo>
                    <a:pt x="1430864" y="283856"/>
                  </a:lnTo>
                  <a:lnTo>
                    <a:pt x="1471267" y="282012"/>
                  </a:lnTo>
                  <a:lnTo>
                    <a:pt x="1544922" y="283558"/>
                  </a:lnTo>
                  <a:lnTo>
                    <a:pt x="1616982" y="284777"/>
                  </a:lnTo>
                  <a:lnTo>
                    <a:pt x="1687119" y="285706"/>
                  </a:lnTo>
                  <a:lnTo>
                    <a:pt x="1755003" y="286381"/>
                  </a:lnTo>
                  <a:lnTo>
                    <a:pt x="1820302" y="286839"/>
                  </a:lnTo>
                  <a:lnTo>
                    <a:pt x="1882688" y="287117"/>
                  </a:lnTo>
                  <a:lnTo>
                    <a:pt x="1941830" y="287253"/>
                  </a:lnTo>
                  <a:lnTo>
                    <a:pt x="1997398" y="287282"/>
                  </a:lnTo>
                  <a:lnTo>
                    <a:pt x="2049063" y="287243"/>
                  </a:lnTo>
                  <a:lnTo>
                    <a:pt x="2096493" y="287171"/>
                  </a:lnTo>
                  <a:lnTo>
                    <a:pt x="2139359" y="287105"/>
                  </a:lnTo>
                  <a:lnTo>
                    <a:pt x="2177331" y="287080"/>
                  </a:lnTo>
                  <a:lnTo>
                    <a:pt x="2210079" y="287134"/>
                  </a:lnTo>
                  <a:lnTo>
                    <a:pt x="2237272" y="287303"/>
                  </a:lnTo>
                  <a:lnTo>
                    <a:pt x="2258581" y="287625"/>
                  </a:lnTo>
                  <a:lnTo>
                    <a:pt x="2273676" y="288136"/>
                  </a:lnTo>
                  <a:lnTo>
                    <a:pt x="2295106" y="283224"/>
                  </a:lnTo>
                  <a:lnTo>
                    <a:pt x="2345489" y="255290"/>
                  </a:lnTo>
                  <a:lnTo>
                    <a:pt x="2403967" y="184536"/>
                  </a:lnTo>
                  <a:lnTo>
                    <a:pt x="2449683" y="51162"/>
                  </a:lnTo>
                  <a:lnTo>
                    <a:pt x="2469792" y="22227"/>
                  </a:lnTo>
                  <a:lnTo>
                    <a:pt x="2510671" y="4124"/>
                  </a:lnTo>
                  <a:lnTo>
                    <a:pt x="2562256" y="0"/>
                  </a:lnTo>
                  <a:lnTo>
                    <a:pt x="2614482" y="13001"/>
                  </a:lnTo>
                  <a:lnTo>
                    <a:pt x="2648336" y="35109"/>
                  </a:lnTo>
                  <a:lnTo>
                    <a:pt x="2674394" y="63897"/>
                  </a:lnTo>
                  <a:lnTo>
                    <a:pt x="2694060" y="95799"/>
                  </a:lnTo>
                  <a:lnTo>
                    <a:pt x="2708737" y="127248"/>
                  </a:lnTo>
                  <a:lnTo>
                    <a:pt x="2728463" y="167971"/>
                  </a:lnTo>
                  <a:lnTo>
                    <a:pt x="2749229" y="208163"/>
                  </a:lnTo>
                  <a:lnTo>
                    <a:pt x="2771013" y="247826"/>
                  </a:lnTo>
                  <a:lnTo>
                    <a:pt x="2793791" y="286958"/>
                  </a:lnTo>
                  <a:lnTo>
                    <a:pt x="2803627" y="309473"/>
                  </a:lnTo>
                  <a:lnTo>
                    <a:pt x="2812400" y="332451"/>
                  </a:lnTo>
                  <a:lnTo>
                    <a:pt x="2820068" y="355827"/>
                  </a:lnTo>
                  <a:lnTo>
                    <a:pt x="2826586" y="379534"/>
                  </a:lnTo>
                  <a:lnTo>
                    <a:pt x="2914943" y="768444"/>
                  </a:lnTo>
                  <a:lnTo>
                    <a:pt x="2980440" y="1025430"/>
                  </a:lnTo>
                </a:path>
              </a:pathLst>
            </a:custGeom>
            <a:ln w="28294">
              <a:solidFill>
                <a:srgbClr val="E21C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534243" y="1875414"/>
              <a:ext cx="28575" cy="3083560"/>
            </a:xfrm>
            <a:custGeom>
              <a:avLst/>
              <a:gdLst/>
              <a:ahLst/>
              <a:cxnLst/>
              <a:rect l="l" t="t" r="r" b="b"/>
              <a:pathLst>
                <a:path w="28575" h="3083560">
                  <a:moveTo>
                    <a:pt x="28324" y="0"/>
                  </a:moveTo>
                  <a:lnTo>
                    <a:pt x="0" y="0"/>
                  </a:lnTo>
                  <a:lnTo>
                    <a:pt x="0" y="3083536"/>
                  </a:lnTo>
                  <a:lnTo>
                    <a:pt x="28325" y="3083536"/>
                  </a:lnTo>
                  <a:lnTo>
                    <a:pt x="2832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496005" y="1790966"/>
              <a:ext cx="105410" cy="124460"/>
            </a:xfrm>
            <a:custGeom>
              <a:avLst/>
              <a:gdLst/>
              <a:ahLst/>
              <a:cxnLst/>
              <a:rect l="l" t="t" r="r" b="b"/>
              <a:pathLst>
                <a:path w="105409" h="124460">
                  <a:moveTo>
                    <a:pt x="52400" y="0"/>
                  </a:moveTo>
                  <a:lnTo>
                    <a:pt x="0" y="124140"/>
                  </a:lnTo>
                  <a:lnTo>
                    <a:pt x="52400" y="101880"/>
                  </a:lnTo>
                  <a:lnTo>
                    <a:pt x="104943" y="124140"/>
                  </a:lnTo>
                  <a:lnTo>
                    <a:pt x="5240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534663" y="4937886"/>
              <a:ext cx="512445" cy="28575"/>
            </a:xfrm>
            <a:custGeom>
              <a:avLst/>
              <a:gdLst/>
              <a:ahLst/>
              <a:cxnLst/>
              <a:rect l="l" t="t" r="r" b="b"/>
              <a:pathLst>
                <a:path w="512445" h="28575">
                  <a:moveTo>
                    <a:pt x="511883" y="0"/>
                  </a:moveTo>
                  <a:lnTo>
                    <a:pt x="0" y="0"/>
                  </a:lnTo>
                  <a:lnTo>
                    <a:pt x="0" y="28280"/>
                  </a:lnTo>
                  <a:lnTo>
                    <a:pt x="469145" y="28280"/>
                  </a:lnTo>
                  <a:lnTo>
                    <a:pt x="51188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78739" y="6519164"/>
            <a:ext cx="8296275" cy="304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5">
                <a:solidFill>
                  <a:srgbClr val="FFFFFF"/>
                </a:solidFill>
                <a:latin typeface="Trebuchet MS"/>
                <a:cs typeface="Trebuchet MS"/>
              </a:rPr>
              <a:t>Th1,</a:t>
            </a:r>
            <a:r>
              <a:rPr dirty="0" sz="7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7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helper</a:t>
            </a:r>
            <a:r>
              <a:rPr dirty="0" sz="7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type </a:t>
            </a:r>
            <a:r>
              <a:rPr dirty="0" sz="700" spc="-95">
                <a:solidFill>
                  <a:srgbClr val="FFFFFF"/>
                </a:solidFill>
                <a:latin typeface="Trebuchet MS"/>
                <a:cs typeface="Trebuchet MS"/>
              </a:rPr>
              <a:t>1;</a:t>
            </a:r>
            <a:r>
              <a:rPr dirty="0" sz="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FFFFFF"/>
                </a:solidFill>
                <a:latin typeface="Trebuchet MS"/>
                <a:cs typeface="Trebuchet MS"/>
              </a:rPr>
              <a:t>Th2,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dirty="0" sz="7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helper</a:t>
            </a:r>
            <a:r>
              <a:rPr dirty="0" sz="7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type </a:t>
            </a:r>
            <a:r>
              <a:rPr dirty="0" sz="700" spc="-70">
                <a:solidFill>
                  <a:srgbClr val="FFFFFF"/>
                </a:solidFill>
                <a:latin typeface="Trebuchet MS"/>
                <a:cs typeface="Trebuchet MS"/>
              </a:rPr>
              <a:t>2;</a:t>
            </a:r>
            <a:r>
              <a:rPr dirty="0" sz="7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FFFF"/>
                </a:solidFill>
                <a:latin typeface="Trebuchet MS"/>
                <a:cs typeface="Trebuchet MS"/>
              </a:rPr>
              <a:t>Th17,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dirty="0" sz="7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helper type</a:t>
            </a:r>
            <a:r>
              <a:rPr dirty="0" sz="7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65">
                <a:solidFill>
                  <a:srgbClr val="FFFFFF"/>
                </a:solidFill>
                <a:latin typeface="Trebuchet MS"/>
                <a:cs typeface="Trebuchet MS"/>
              </a:rPr>
              <a:t>17;</a:t>
            </a:r>
            <a:r>
              <a:rPr dirty="0" sz="700" spc="-25">
                <a:solidFill>
                  <a:srgbClr val="FFFFFF"/>
                </a:solidFill>
                <a:latin typeface="Trebuchet MS"/>
                <a:cs typeface="Trebuchet MS"/>
              </a:rPr>
              <a:t> Tfh,</a:t>
            </a:r>
            <a:r>
              <a:rPr dirty="0" sz="7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7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rebuchet MS"/>
                <a:cs typeface="Trebuchet MS"/>
              </a:rPr>
              <a:t>follicular</a:t>
            </a:r>
            <a:r>
              <a:rPr dirty="0" sz="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rebuchet MS"/>
                <a:cs typeface="Trebuchet MS"/>
              </a:rPr>
              <a:t>helper;</a:t>
            </a:r>
            <a:r>
              <a:rPr dirty="0" sz="7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Treg,</a:t>
            </a:r>
            <a:r>
              <a:rPr dirty="0" sz="7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regulatory</a:t>
            </a:r>
            <a:r>
              <a:rPr dirty="0" sz="7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700" spc="-20">
                <a:solidFill>
                  <a:srgbClr val="FFFFFF"/>
                </a:solidFill>
                <a:latin typeface="Trebuchet MS"/>
                <a:cs typeface="Trebuchet MS"/>
              </a:rPr>
              <a:t> cell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700" spc="-105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r>
              <a:rPr dirty="0" sz="7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Appay</a:t>
            </a:r>
            <a:r>
              <a:rPr dirty="0" sz="700" spc="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35">
                <a:solidFill>
                  <a:srgbClr val="FFFFFF"/>
                </a:solidFill>
                <a:latin typeface="Trebuchet MS"/>
                <a:cs typeface="Trebuchet MS"/>
              </a:rPr>
              <a:t>V,</a:t>
            </a:r>
            <a:r>
              <a:rPr dirty="0" sz="7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Sauce</a:t>
            </a:r>
            <a:r>
              <a:rPr dirty="0" sz="7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6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7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7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Kelleher</a:t>
            </a:r>
            <a:r>
              <a:rPr dirty="0" sz="7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AD.</a:t>
            </a:r>
            <a:r>
              <a:rPr dirty="0" sz="7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HIV</a:t>
            </a:r>
            <a:r>
              <a:rPr dirty="0" sz="700" spc="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Infection</a:t>
            </a:r>
            <a:r>
              <a:rPr dirty="0" sz="7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7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7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dirty="0" sz="7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7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Accelerated</a:t>
            </a:r>
            <a:r>
              <a:rPr dirty="0" sz="700" spc="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Immunosenescence.</a:t>
            </a:r>
            <a:r>
              <a:rPr dirty="0" sz="7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50">
                <a:solidFill>
                  <a:srgbClr val="FFFFFF"/>
                </a:solidFill>
                <a:latin typeface="Trebuchet MS"/>
                <a:cs typeface="Trebuchet MS"/>
              </a:rPr>
              <a:t>In:</a:t>
            </a:r>
            <a:r>
              <a:rPr dirty="0" sz="7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Fulop</a:t>
            </a:r>
            <a:r>
              <a:rPr dirty="0" sz="7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7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dirty="0" sz="7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7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FFFF"/>
                </a:solidFill>
                <a:latin typeface="Trebuchet MS"/>
                <a:cs typeface="Trebuchet MS"/>
              </a:rPr>
              <a:t>(eds).</a:t>
            </a:r>
            <a:r>
              <a:rPr dirty="0" sz="7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Handbook</a:t>
            </a:r>
            <a:r>
              <a:rPr dirty="0" sz="7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7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Immunosenescence.</a:t>
            </a:r>
            <a:r>
              <a:rPr dirty="0" sz="700" spc="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Cham:</a:t>
            </a:r>
            <a:r>
              <a:rPr dirty="0" sz="7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Springer</a:t>
            </a:r>
            <a:r>
              <a:rPr dirty="0" sz="700" spc="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FFFFFF"/>
                </a:solidFill>
                <a:latin typeface="Trebuchet MS"/>
                <a:cs typeface="Trebuchet MS"/>
              </a:rPr>
              <a:t>Nature</a:t>
            </a:r>
            <a:r>
              <a:rPr dirty="0" sz="700" spc="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FFFFFF"/>
                </a:solidFill>
                <a:latin typeface="Trebuchet MS"/>
                <a:cs typeface="Trebuchet MS"/>
              </a:rPr>
              <a:t>AG.</a:t>
            </a:r>
            <a:r>
              <a:rPr dirty="0" sz="7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25">
                <a:solidFill>
                  <a:srgbClr val="FFFFFF"/>
                </a:solidFill>
                <a:latin typeface="Trebuchet MS"/>
                <a:cs typeface="Trebuchet MS"/>
              </a:rPr>
              <a:t>2019.</a:t>
            </a:r>
            <a:r>
              <a:rPr dirty="0" sz="7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rebuchet MS"/>
                <a:cs typeface="Trebuchet MS"/>
              </a:rPr>
              <a:t>pp.</a:t>
            </a:r>
            <a:r>
              <a:rPr dirty="0" sz="700" spc="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Trebuchet MS"/>
                <a:cs typeface="Trebuchet MS"/>
              </a:rPr>
              <a:t>1961–89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91213" y="6511238"/>
            <a:ext cx="118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20114" y="1311020"/>
            <a:ext cx="80244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20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71D48"/>
                </a:solidFill>
                <a:latin typeface="Trebuchet MS"/>
                <a:cs typeface="Trebuchet MS"/>
              </a:rPr>
              <a:t>comorbidity</a:t>
            </a:r>
            <a:r>
              <a:rPr dirty="0" sz="2000" spc="-1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150" b="1">
                <a:solidFill>
                  <a:srgbClr val="071D48"/>
                </a:solidFill>
                <a:latin typeface="Trebuchet MS"/>
                <a:cs typeface="Trebuchet MS"/>
              </a:rPr>
              <a:t>gap</a:t>
            </a:r>
            <a:r>
              <a:rPr dirty="0" sz="2000" spc="-8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71D48"/>
                </a:solidFill>
                <a:latin typeface="Trebuchet MS"/>
                <a:cs typeface="Trebuchet MS"/>
              </a:rPr>
              <a:t>still</a:t>
            </a:r>
            <a:r>
              <a:rPr dirty="0" sz="2000" spc="-8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120" b="1">
                <a:solidFill>
                  <a:srgbClr val="071D48"/>
                </a:solidFill>
                <a:latin typeface="Trebuchet MS"/>
                <a:cs typeface="Trebuchet MS"/>
              </a:rPr>
              <a:t>lags</a:t>
            </a:r>
            <a:r>
              <a:rPr dirty="0" sz="2000" spc="-7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71D48"/>
                </a:solidFill>
                <a:latin typeface="Trebuchet MS"/>
                <a:cs typeface="Trebuchet MS"/>
              </a:rPr>
              <a:t>even</a:t>
            </a:r>
            <a:r>
              <a:rPr dirty="0" sz="20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2000" spc="-7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50" b="1">
                <a:solidFill>
                  <a:srgbClr val="071D48"/>
                </a:solidFill>
                <a:latin typeface="Trebuchet MS"/>
                <a:cs typeface="Trebuchet MS"/>
              </a:rPr>
              <a:t>those</a:t>
            </a:r>
            <a:r>
              <a:rPr dirty="0" sz="2000" spc="-8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2000" spc="-7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50" b="1">
                <a:solidFill>
                  <a:srgbClr val="071D48"/>
                </a:solidFill>
                <a:latin typeface="Trebuchet MS"/>
                <a:cs typeface="Trebuchet MS"/>
              </a:rPr>
              <a:t>high</a:t>
            </a:r>
            <a:r>
              <a:rPr dirty="0" sz="2000" spc="-7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8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2000" spc="-9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2000" spc="-10" b="1">
                <a:solidFill>
                  <a:srgbClr val="071D48"/>
                </a:solidFill>
                <a:latin typeface="Trebuchet MS"/>
                <a:cs typeface="Trebuchet MS"/>
              </a:rPr>
              <a:t>nadirs</a:t>
            </a:r>
            <a:r>
              <a:rPr dirty="0" baseline="25641" sz="1950" spc="-15" b="1">
                <a:solidFill>
                  <a:srgbClr val="071D48"/>
                </a:solidFill>
                <a:latin typeface="Trebuchet MS"/>
                <a:cs typeface="Trebuchet MS"/>
              </a:rPr>
              <a:t>2</a:t>
            </a:r>
            <a:endParaRPr baseline="25641" sz="1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24743" y="2586227"/>
            <a:ext cx="1571625" cy="977265"/>
          </a:xfrm>
          <a:prstGeom prst="rect">
            <a:avLst/>
          </a:prstGeom>
          <a:ln w="9525">
            <a:solidFill>
              <a:srgbClr val="071D48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algn="ctr" marL="182245" marR="171450" indent="-2540">
              <a:lnSpc>
                <a:spcPct val="100000"/>
              </a:lnSpc>
              <a:spcBef>
                <a:spcPts val="195"/>
              </a:spcBef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20-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year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reduction</a:t>
            </a:r>
            <a:r>
              <a:rPr dirty="0" sz="120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20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life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expectancy</a:t>
            </a:r>
            <a:r>
              <a:rPr dirty="0" sz="1200" spc="20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with 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-7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nadir</a:t>
            </a:r>
            <a:endParaRPr sz="120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&lt;350</a:t>
            </a:r>
            <a:r>
              <a:rPr dirty="0" sz="12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65" b="1">
                <a:solidFill>
                  <a:srgbClr val="071D48"/>
                </a:solidFill>
                <a:latin typeface="Trebuchet MS"/>
                <a:cs typeface="Trebuchet MS"/>
              </a:rPr>
              <a:t>cells/mm</a:t>
            </a:r>
            <a:r>
              <a:rPr dirty="0" baseline="24305" sz="1200" spc="97" b="1">
                <a:solidFill>
                  <a:srgbClr val="071D48"/>
                </a:solidFill>
                <a:latin typeface="Trebuchet MS"/>
                <a:cs typeface="Trebuchet MS"/>
              </a:rPr>
              <a:t>3</a:t>
            </a:r>
            <a:endParaRPr baseline="24305"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80"/>
              <a:t> </a:t>
            </a:r>
            <a:r>
              <a:rPr dirty="0"/>
              <a:t>risk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10"/>
              <a:t>comorbidities</a:t>
            </a:r>
            <a:r>
              <a:rPr dirty="0" spc="-75"/>
              <a:t> </a:t>
            </a:r>
            <a:r>
              <a:rPr dirty="0"/>
              <a:t>remains</a:t>
            </a:r>
            <a:r>
              <a:rPr dirty="0" spc="-85"/>
              <a:t> </a:t>
            </a:r>
            <a:r>
              <a:rPr dirty="0"/>
              <a:t>unchanged</a:t>
            </a:r>
            <a:r>
              <a:rPr dirty="0" spc="-50"/>
              <a:t> </a:t>
            </a:r>
            <a:r>
              <a:rPr dirty="0"/>
              <a:t>despite</a:t>
            </a:r>
            <a:r>
              <a:rPr dirty="0" spc="-75"/>
              <a:t> </a:t>
            </a:r>
            <a:r>
              <a:rPr dirty="0"/>
              <a:t>advances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85"/>
              <a:t> </a:t>
            </a:r>
            <a:r>
              <a:rPr dirty="0" spc="-10"/>
              <a:t>treatment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240" y="2228755"/>
            <a:ext cx="9820295" cy="380056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739" y="6519164"/>
            <a:ext cx="7351395" cy="304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CVD,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cardiovascular</a:t>
            </a:r>
            <a:r>
              <a:rPr dirty="0" sz="700" spc="9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disease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700" spc="-70">
                <a:solidFill>
                  <a:srgbClr val="44536A"/>
                </a:solidFill>
                <a:latin typeface="Trebuchet MS"/>
                <a:cs typeface="Trebuchet MS"/>
              </a:rPr>
              <a:t>2.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Marcus</a:t>
            </a:r>
            <a:r>
              <a:rPr dirty="0" sz="7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JL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2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Comparison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of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overall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comorbidity-free</a:t>
            </a:r>
            <a:r>
              <a:rPr dirty="0" sz="7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>
                <a:solidFill>
                  <a:srgbClr val="44536A"/>
                </a:solidFill>
                <a:latin typeface="Trebuchet MS"/>
                <a:cs typeface="Trebuchet MS"/>
              </a:rPr>
              <a:t>life</a:t>
            </a:r>
            <a:r>
              <a:rPr dirty="0" sz="7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expectancy</a:t>
            </a:r>
            <a:r>
              <a:rPr dirty="0" sz="700" spc="8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between</a:t>
            </a:r>
            <a:r>
              <a:rPr dirty="0" sz="700" spc="1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insured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adults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without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infection,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2000–2016.</a:t>
            </a:r>
            <a:r>
              <a:rPr dirty="0" sz="700" spc="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JAMA</a:t>
            </a:r>
            <a:r>
              <a:rPr dirty="0" sz="700" spc="2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Netw</a:t>
            </a:r>
            <a:r>
              <a:rPr dirty="0" sz="700" spc="2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Open</a:t>
            </a:r>
            <a:r>
              <a:rPr dirty="0" sz="700" spc="2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2020;3:e207954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Multiple</a:t>
            </a:r>
            <a:r>
              <a:rPr dirty="0" spc="-80"/>
              <a:t> </a:t>
            </a:r>
            <a:r>
              <a:rPr dirty="0" spc="-10"/>
              <a:t>factors</a:t>
            </a:r>
            <a:r>
              <a:rPr dirty="0" spc="-85"/>
              <a:t> </a:t>
            </a:r>
            <a:r>
              <a:rPr dirty="0"/>
              <a:t>can</a:t>
            </a:r>
            <a:r>
              <a:rPr dirty="0" spc="-80"/>
              <a:t> </a:t>
            </a:r>
            <a:r>
              <a:rPr dirty="0"/>
              <a:t>influence</a:t>
            </a:r>
            <a:r>
              <a:rPr dirty="0" spc="-70"/>
              <a:t> </a:t>
            </a:r>
            <a:r>
              <a:rPr dirty="0"/>
              <a:t>CD4</a:t>
            </a:r>
            <a:r>
              <a:rPr dirty="0" spc="-80"/>
              <a:t> </a:t>
            </a:r>
            <a:r>
              <a:rPr dirty="0" spc="-10"/>
              <a:t>recovery</a:t>
            </a:r>
            <a:r>
              <a:rPr dirty="0" spc="-80"/>
              <a:t> </a:t>
            </a:r>
            <a:r>
              <a:rPr dirty="0"/>
              <a:t>during</a:t>
            </a:r>
            <a:r>
              <a:rPr dirty="0" spc="-85"/>
              <a:t> </a:t>
            </a:r>
            <a:r>
              <a:rPr dirty="0" spc="-10"/>
              <a:t>treatment</a:t>
            </a:r>
            <a:r>
              <a:rPr dirty="0" baseline="25252" sz="2475" spc="-15"/>
              <a:t>3</a:t>
            </a:r>
            <a:endParaRPr baseline="25252" sz="2475"/>
          </a:p>
        </p:txBody>
      </p:sp>
      <p:sp>
        <p:nvSpPr>
          <p:cNvPr id="3" name="object 3" descr=""/>
          <p:cNvSpPr txBox="1"/>
          <p:nvPr/>
        </p:nvSpPr>
        <p:spPr>
          <a:xfrm>
            <a:off x="11999721" y="6506667"/>
            <a:ext cx="111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4831" y="2811779"/>
            <a:ext cx="2291080" cy="1234440"/>
          </a:xfrm>
          <a:prstGeom prst="rect">
            <a:avLst/>
          </a:prstGeom>
          <a:ln w="9525">
            <a:solidFill>
              <a:srgbClr val="071D48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81610" marR="257175">
              <a:lnSpc>
                <a:spcPct val="100000"/>
              </a:lnSpc>
              <a:spcBef>
                <a:spcPts val="315"/>
              </a:spcBef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2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low</a:t>
            </a:r>
            <a:r>
              <a:rPr dirty="0" sz="12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12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can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also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occur</a:t>
            </a:r>
            <a:r>
              <a:rPr dirty="0" sz="1200" spc="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due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to:</a:t>
            </a:r>
            <a:endParaRPr sz="1200">
              <a:latin typeface="Trebuchet MS"/>
              <a:cs typeface="Trebuchet MS"/>
            </a:endParaRPr>
          </a:p>
          <a:p>
            <a:pPr marL="353695" indent="-172720">
              <a:lnSpc>
                <a:spcPct val="100000"/>
              </a:lnSpc>
              <a:spcBef>
                <a:spcPts val="605"/>
              </a:spcBef>
              <a:buFont typeface="Trebuchet MS"/>
              <a:buChar char="–"/>
              <a:tabLst>
                <a:tab pos="354330" algn="l"/>
              </a:tabLst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Treatment</a:t>
            </a:r>
            <a:r>
              <a:rPr dirty="0" sz="1200" spc="2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Failure</a:t>
            </a:r>
            <a:endParaRPr sz="1200">
              <a:latin typeface="Trebuchet MS"/>
              <a:cs typeface="Trebuchet MS"/>
            </a:endParaRPr>
          </a:p>
          <a:p>
            <a:pPr marL="353695" indent="-172720">
              <a:lnSpc>
                <a:spcPct val="100000"/>
              </a:lnSpc>
              <a:spcBef>
                <a:spcPts val="595"/>
              </a:spcBef>
              <a:buFont typeface="Trebuchet MS"/>
              <a:buChar char="–"/>
              <a:tabLst>
                <a:tab pos="354330" algn="l"/>
              </a:tabLst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Late</a:t>
            </a:r>
            <a:r>
              <a:rPr dirty="0" sz="1200" spc="2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diagnosis</a:t>
            </a:r>
            <a:endParaRPr sz="1200">
              <a:latin typeface="Trebuchet MS"/>
              <a:cs typeface="Trebuchet MS"/>
            </a:endParaRPr>
          </a:p>
          <a:p>
            <a:pPr marL="353695" indent="-172720">
              <a:lnSpc>
                <a:spcPct val="100000"/>
              </a:lnSpc>
              <a:spcBef>
                <a:spcPts val="605"/>
              </a:spcBef>
              <a:buFont typeface="Trebuchet MS"/>
              <a:buChar char="–"/>
              <a:tabLst>
                <a:tab pos="354330" algn="l"/>
              </a:tabLst>
            </a:pPr>
            <a:r>
              <a:rPr dirty="0" sz="1200" spc="60" b="1">
                <a:solidFill>
                  <a:srgbClr val="071D48"/>
                </a:solidFill>
                <a:latin typeface="Trebuchet MS"/>
                <a:cs typeface="Trebuchet MS"/>
              </a:rPr>
              <a:t>Race/gender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6493" y="1834700"/>
            <a:ext cx="5461491" cy="391097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370612" y="2645654"/>
            <a:ext cx="986790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b="1">
                <a:solidFill>
                  <a:srgbClr val="E21C47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4017" y="1484795"/>
            <a:ext cx="1945005" cy="299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b="1">
                <a:solidFill>
                  <a:srgbClr val="5CC1E7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92283" y="1542534"/>
            <a:ext cx="2448560" cy="918844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131F47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  <a:p>
            <a:pPr algn="ctr" marL="17780">
              <a:lnSpc>
                <a:spcPct val="100000"/>
              </a:lnSpc>
              <a:spcBef>
                <a:spcPts val="1864"/>
              </a:spcBef>
            </a:pPr>
            <a:r>
              <a:rPr dirty="0" sz="1800" b="1">
                <a:solidFill>
                  <a:srgbClr val="131F47"/>
                </a:solidFill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rebuchet MS"/>
              <a:cs typeface="Trebuchet MS"/>
            </a:endParaRPr>
          </a:p>
          <a:p>
            <a:pPr algn="r" marR="15240">
              <a:lnSpc>
                <a:spcPct val="100000"/>
              </a:lnSpc>
            </a:pPr>
            <a:r>
              <a:rPr dirty="0" sz="14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18539" y="2083458"/>
            <a:ext cx="666115" cy="24828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dirty="0" baseline="7662" sz="217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baseline="7662" sz="2175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616941" y="4657378"/>
            <a:ext cx="1184910" cy="43307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4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485"/>
              </a:spcBef>
            </a:pPr>
            <a:r>
              <a:rPr dirty="0" sz="14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21900" y="3885524"/>
            <a:ext cx="1211580" cy="24828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95671" y="4845790"/>
            <a:ext cx="110553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12807" y="3299016"/>
            <a:ext cx="675640" cy="24828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91871" y="2970816"/>
            <a:ext cx="109029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47771" y="4049624"/>
            <a:ext cx="370840" cy="329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355" b="1" i="1">
                <a:solidFill>
                  <a:srgbClr val="221F1F"/>
                </a:solidFill>
                <a:latin typeface="Trebuchet MS"/>
                <a:cs typeface="Trebuchet MS"/>
              </a:rPr>
              <a:t>   </a:t>
            </a:r>
            <a:r>
              <a:rPr dirty="0" sz="1050" spc="365">
                <a:solidFill>
                  <a:srgbClr val="221F1F"/>
                </a:solidFill>
                <a:latin typeface="Symbol"/>
                <a:cs typeface="Symbol"/>
              </a:rPr>
              <a:t></a:t>
            </a:r>
            <a:endParaRPr sz="1050">
              <a:latin typeface="Symbol"/>
              <a:cs typeface="Symbol"/>
            </a:endParaRPr>
          </a:p>
          <a:p>
            <a:pPr marL="67310">
              <a:lnSpc>
                <a:spcPct val="100000"/>
              </a:lnSpc>
              <a:spcBef>
                <a:spcPts val="890"/>
              </a:spcBef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89609" y="3897679"/>
            <a:ext cx="750570" cy="329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1180"/>
              </a:lnSpc>
              <a:spcBef>
                <a:spcPts val="125"/>
              </a:spcBef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ts val="1180"/>
              </a:lnSpc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89977" y="3572517"/>
            <a:ext cx="501650" cy="3327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6200">
              <a:lnSpc>
                <a:spcPts val="1190"/>
              </a:lnSpc>
              <a:spcBef>
                <a:spcPts val="125"/>
              </a:spcBef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70211" y="2791521"/>
            <a:ext cx="755650" cy="329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1180"/>
              </a:lnSpc>
              <a:spcBef>
                <a:spcPts val="125"/>
              </a:spcBef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  <a:p>
            <a:pPr algn="ctr" marL="7620">
              <a:lnSpc>
                <a:spcPts val="1180"/>
              </a:lnSpc>
            </a:pPr>
            <a:r>
              <a:rPr dirty="0" sz="105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739" y="6519164"/>
            <a:ext cx="5746750" cy="304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ART,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therapy;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35">
                <a:solidFill>
                  <a:srgbClr val="44536A"/>
                </a:solidFill>
                <a:latin typeface="Trebuchet MS"/>
                <a:cs typeface="Trebuchet MS"/>
              </a:rPr>
              <a:t>IL,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interleukin;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TNF</a:t>
            </a:r>
            <a:r>
              <a:rPr dirty="0" sz="700" i="1">
                <a:solidFill>
                  <a:srgbClr val="44536A"/>
                </a:solidFill>
                <a:latin typeface="Cambria"/>
                <a:cs typeface="Cambria"/>
              </a:rPr>
              <a:t>α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,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tumour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necrosis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factor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alpha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700" spc="-70">
                <a:solidFill>
                  <a:srgbClr val="44536A"/>
                </a:solidFill>
                <a:latin typeface="Trebuchet MS"/>
                <a:cs typeface="Trebuchet MS"/>
              </a:rPr>
              <a:t>3.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Corbeau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P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Reynes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65">
                <a:solidFill>
                  <a:srgbClr val="44536A"/>
                </a:solidFill>
                <a:latin typeface="Trebuchet MS"/>
                <a:cs typeface="Trebuchet MS"/>
              </a:rPr>
              <a:t>J.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Immune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reconstitution</a:t>
            </a:r>
            <a:r>
              <a:rPr dirty="0" sz="7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under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7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therapy:</a:t>
            </a:r>
            <a:r>
              <a:rPr dirty="0" sz="7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the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new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challenge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HIV-</a:t>
            </a:r>
            <a:r>
              <a:rPr dirty="0" sz="700" spc="-75">
                <a:solidFill>
                  <a:srgbClr val="44536A"/>
                </a:solidFill>
                <a:latin typeface="Trebuchet MS"/>
                <a:cs typeface="Trebuchet MS"/>
              </a:rPr>
              <a:t>1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infection.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Blood</a:t>
            </a:r>
            <a:r>
              <a:rPr dirty="0" sz="700" spc="5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2011;117:5582–90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dirty="0" spc="-70"/>
              <a:t> </a:t>
            </a:r>
            <a:r>
              <a:rPr dirty="0"/>
              <a:t>low</a:t>
            </a:r>
            <a:r>
              <a:rPr dirty="0" spc="-85"/>
              <a:t> </a:t>
            </a:r>
            <a:r>
              <a:rPr dirty="0"/>
              <a:t>CD4</a:t>
            </a:r>
            <a:r>
              <a:rPr dirty="0" spc="-60"/>
              <a:t> </a:t>
            </a:r>
            <a:r>
              <a:rPr dirty="0"/>
              <a:t>count</a:t>
            </a:r>
            <a:r>
              <a:rPr dirty="0" spc="-75"/>
              <a:t> </a:t>
            </a:r>
            <a:r>
              <a:rPr dirty="0"/>
              <a:t>drives</a:t>
            </a:r>
            <a:r>
              <a:rPr dirty="0" spc="-60"/>
              <a:t> </a:t>
            </a:r>
            <a:r>
              <a:rPr dirty="0"/>
              <a:t>mortality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10"/>
              <a:t>morbidity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92736" y="6511238"/>
            <a:ext cx="117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4529" y="1433321"/>
            <a:ext cx="254762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0" marR="30480" indent="-21653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Major</a:t>
            </a:r>
            <a:r>
              <a:rPr dirty="0" sz="1400" spc="10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complications</a:t>
            </a:r>
            <a:r>
              <a:rPr dirty="0" sz="1400" spc="9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that</a:t>
            </a:r>
            <a:r>
              <a:rPr dirty="0" sz="1400" spc="1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071D48"/>
                </a:solidFill>
                <a:latin typeface="Trebuchet MS"/>
                <a:cs typeface="Trebuchet MS"/>
              </a:rPr>
              <a:t>can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arise</a:t>
            </a:r>
            <a:r>
              <a:rPr dirty="0" sz="1400" spc="-8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400" spc="-6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50" b="1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400" spc="-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071D48"/>
                </a:solidFill>
                <a:latin typeface="Trebuchet MS"/>
                <a:cs typeface="Trebuchet MS"/>
              </a:rPr>
              <a:t>infection</a:t>
            </a:r>
            <a:r>
              <a:rPr dirty="0" baseline="24691" sz="1350" spc="-15" b="1">
                <a:solidFill>
                  <a:srgbClr val="071D48"/>
                </a:solidFill>
                <a:latin typeface="Trebuchet MS"/>
                <a:cs typeface="Trebuchet MS"/>
              </a:rPr>
              <a:t>4</a:t>
            </a:r>
            <a:endParaRPr baseline="24691" sz="13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21453" y="1540001"/>
            <a:ext cx="32550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Clinical</a:t>
            </a:r>
            <a:r>
              <a:rPr dirty="0" sz="1400" spc="114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importance</a:t>
            </a:r>
            <a:r>
              <a:rPr dirty="0" sz="1400" spc="7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400" spc="1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CD4:CD8</a:t>
            </a:r>
            <a:r>
              <a:rPr dirty="0" sz="1400" spc="8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071D48"/>
                </a:solidFill>
                <a:latin typeface="Trebuchet MS"/>
                <a:cs typeface="Trebuchet MS"/>
              </a:rPr>
              <a:t>ratio</a:t>
            </a:r>
            <a:r>
              <a:rPr dirty="0" baseline="24691" sz="1350" spc="-15" b="1">
                <a:solidFill>
                  <a:srgbClr val="071D48"/>
                </a:solidFill>
                <a:latin typeface="Trebuchet MS"/>
                <a:cs typeface="Trebuchet MS"/>
              </a:rPr>
              <a:t>5</a:t>
            </a:r>
            <a:endParaRPr baseline="24691" sz="135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85302" y="1433321"/>
            <a:ext cx="347345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3730" marR="30480" indent="-59626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Mortality even</a:t>
            </a:r>
            <a:r>
              <a:rPr dirty="0" sz="14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higher</a:t>
            </a:r>
            <a:r>
              <a:rPr dirty="0" sz="14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4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those</a:t>
            </a:r>
            <a:r>
              <a:rPr dirty="0" sz="1400" spc="-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4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071D48"/>
                </a:solidFill>
                <a:latin typeface="Trebuchet MS"/>
                <a:cs typeface="Trebuchet MS"/>
              </a:rPr>
              <a:t>poor </a:t>
            </a:r>
            <a:r>
              <a:rPr dirty="0" sz="1400" spc="6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4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recovery</a:t>
            </a:r>
            <a:r>
              <a:rPr dirty="0" sz="14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71D48"/>
                </a:solidFill>
                <a:latin typeface="Trebuchet MS"/>
                <a:cs typeface="Trebuchet MS"/>
              </a:rPr>
              <a:t>during</a:t>
            </a:r>
            <a:r>
              <a:rPr dirty="0" sz="14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071D48"/>
                </a:solidFill>
                <a:latin typeface="Trebuchet MS"/>
                <a:cs typeface="Trebuchet MS"/>
              </a:rPr>
              <a:t>ART</a:t>
            </a:r>
            <a:r>
              <a:rPr dirty="0" baseline="24305" sz="1200" spc="-30" b="1">
                <a:solidFill>
                  <a:srgbClr val="071D48"/>
                </a:solidFill>
                <a:latin typeface="Trebuchet MS"/>
                <a:cs typeface="Trebuchet MS"/>
              </a:rPr>
              <a:t>6</a:t>
            </a:r>
            <a:endParaRPr baseline="24305" sz="1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7478" y="5032705"/>
            <a:ext cx="26885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2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count</a:t>
            </a:r>
            <a:r>
              <a:rPr dirty="0" sz="12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decreases, the</a:t>
            </a:r>
            <a:r>
              <a:rPr dirty="0" sz="1200" spc="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risk</a:t>
            </a:r>
            <a:r>
              <a:rPr dirty="0" sz="1200" spc="-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of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opportunistic</a:t>
            </a:r>
            <a:r>
              <a:rPr dirty="0" sz="1200" spc="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infections</a:t>
            </a:r>
            <a:r>
              <a:rPr dirty="0" sz="1200" spc="4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increases</a:t>
            </a:r>
            <a:r>
              <a:rPr dirty="0" sz="1200" spc="8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071D48"/>
                </a:solidFill>
                <a:latin typeface="Trebuchet MS"/>
                <a:cs typeface="Trebuchet MS"/>
              </a:rPr>
              <a:t>as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7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system</a:t>
            </a:r>
            <a:r>
              <a:rPr dirty="0" sz="1200" spc="7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weakens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57165" y="4850129"/>
            <a:ext cx="283273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CD4:CD8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ratio</a:t>
            </a:r>
            <a:r>
              <a:rPr dirty="0" sz="1200" spc="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describes</a:t>
            </a:r>
            <a:r>
              <a:rPr dirty="0" sz="1200" spc="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overall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immune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dysfunction</a:t>
            </a:r>
            <a:r>
              <a:rPr dirty="0" sz="1200" spc="5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200" spc="9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200" spc="8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highlight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disease</a:t>
            </a:r>
            <a:r>
              <a:rPr dirty="0" sz="1200" spc="1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progression,</a:t>
            </a:r>
            <a:r>
              <a:rPr dirty="0" sz="1200" spc="10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response</a:t>
            </a:r>
            <a:r>
              <a:rPr dirty="0" sz="1200" spc="16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to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treatment,</a:t>
            </a:r>
            <a:r>
              <a:rPr dirty="0" sz="12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morbidity</a:t>
            </a:r>
            <a:r>
              <a:rPr dirty="0" sz="1200" spc="-3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and mortality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 for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200" spc="9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virologically</a:t>
            </a:r>
            <a:r>
              <a:rPr dirty="0" sz="1200" spc="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071D48"/>
                </a:solidFill>
                <a:latin typeface="Trebuchet MS"/>
                <a:cs typeface="Trebuchet MS"/>
              </a:rPr>
              <a:t>suppressed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656446" y="5124703"/>
            <a:ext cx="28047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Mortality</a:t>
            </a:r>
            <a:r>
              <a:rPr dirty="0" sz="1200" spc="-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200" spc="-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higher</a:t>
            </a:r>
            <a:r>
              <a:rPr dirty="0" sz="1200" spc="-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in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those</a:t>
            </a:r>
            <a:r>
              <a:rPr dirty="0" sz="12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with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071D48"/>
                </a:solidFill>
                <a:latin typeface="Trebuchet MS"/>
                <a:cs typeface="Trebuchet MS"/>
              </a:rPr>
              <a:t>poor </a:t>
            </a:r>
            <a:r>
              <a:rPr dirty="0" sz="1200" spc="5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200" spc="7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recovery</a:t>
            </a:r>
            <a:r>
              <a:rPr dirty="0" sz="1200" spc="7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during</a:t>
            </a:r>
            <a:r>
              <a:rPr dirty="0" sz="1200" spc="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71D48"/>
                </a:solidFill>
                <a:latin typeface="Trebuchet MS"/>
                <a:cs typeface="Trebuchet MS"/>
              </a:rPr>
              <a:t>suppressive</a:t>
            </a:r>
            <a:r>
              <a:rPr dirty="0" sz="1200" spc="7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071D48"/>
                </a:solidFill>
                <a:latin typeface="Trebuchet MS"/>
                <a:cs typeface="Trebuchet MS"/>
              </a:rPr>
              <a:t>ART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459162" y="2205125"/>
            <a:ext cx="3388995" cy="2011045"/>
            <a:chOff x="4459162" y="2205125"/>
            <a:chExt cx="3388995" cy="2011045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316" y="2205125"/>
              <a:ext cx="3347406" cy="201103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464696" y="2220305"/>
              <a:ext cx="3371215" cy="1972945"/>
            </a:xfrm>
            <a:custGeom>
              <a:avLst/>
              <a:gdLst/>
              <a:ahLst/>
              <a:cxnLst/>
              <a:rect l="l" t="t" r="r" b="b"/>
              <a:pathLst>
                <a:path w="3371215" h="1972945">
                  <a:moveTo>
                    <a:pt x="3370634" y="1972811"/>
                  </a:moveTo>
                  <a:lnTo>
                    <a:pt x="63742" y="1972811"/>
                  </a:lnTo>
                  <a:lnTo>
                    <a:pt x="63742" y="0"/>
                  </a:lnTo>
                  <a:lnTo>
                    <a:pt x="0" y="0"/>
                  </a:lnTo>
                </a:path>
              </a:pathLst>
            </a:custGeom>
            <a:ln w="110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464696" y="2474433"/>
              <a:ext cx="64769" cy="1718945"/>
            </a:xfrm>
            <a:custGeom>
              <a:avLst/>
              <a:gdLst/>
              <a:ahLst/>
              <a:cxnLst/>
              <a:rect l="l" t="t" r="r" b="b"/>
              <a:pathLst>
                <a:path w="64770" h="1718945">
                  <a:moveTo>
                    <a:pt x="0" y="0"/>
                  </a:moveTo>
                  <a:lnTo>
                    <a:pt x="63742" y="0"/>
                  </a:lnTo>
                </a:path>
                <a:path w="64770" h="1718945">
                  <a:moveTo>
                    <a:pt x="0" y="240062"/>
                  </a:moveTo>
                  <a:lnTo>
                    <a:pt x="63742" y="240062"/>
                  </a:lnTo>
                </a:path>
                <a:path w="64770" h="1718945">
                  <a:moveTo>
                    <a:pt x="0" y="480204"/>
                  </a:moveTo>
                  <a:lnTo>
                    <a:pt x="63742" y="480204"/>
                  </a:lnTo>
                </a:path>
                <a:path w="64770" h="1718945">
                  <a:moveTo>
                    <a:pt x="0" y="732277"/>
                  </a:moveTo>
                  <a:lnTo>
                    <a:pt x="63742" y="732277"/>
                  </a:lnTo>
                </a:path>
                <a:path w="64770" h="1718945">
                  <a:moveTo>
                    <a:pt x="665" y="984825"/>
                  </a:moveTo>
                  <a:lnTo>
                    <a:pt x="64407" y="984825"/>
                  </a:lnTo>
                </a:path>
                <a:path w="64770" h="1718945">
                  <a:moveTo>
                    <a:pt x="0" y="1237436"/>
                  </a:moveTo>
                  <a:lnTo>
                    <a:pt x="63742" y="1237436"/>
                  </a:lnTo>
                </a:path>
                <a:path w="64770" h="1718945">
                  <a:moveTo>
                    <a:pt x="665" y="1490007"/>
                  </a:moveTo>
                  <a:lnTo>
                    <a:pt x="64407" y="1490007"/>
                  </a:lnTo>
                </a:path>
                <a:path w="64770" h="1718945">
                  <a:moveTo>
                    <a:pt x="665" y="1718683"/>
                  </a:moveTo>
                  <a:lnTo>
                    <a:pt x="64407" y="1718683"/>
                  </a:lnTo>
                </a:path>
              </a:pathLst>
            </a:custGeom>
            <a:ln w="1107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4813510" y="4290770"/>
            <a:ext cx="3021965" cy="70485"/>
            <a:chOff x="4813510" y="4290770"/>
            <a:chExt cx="3021965" cy="70485"/>
          </a:xfrm>
        </p:grpSpPr>
        <p:sp>
          <p:nvSpPr>
            <p:cNvPr id="15" name="object 15" descr=""/>
            <p:cNvSpPr/>
            <p:nvPr/>
          </p:nvSpPr>
          <p:spPr>
            <a:xfrm>
              <a:off x="4813510" y="4325854"/>
              <a:ext cx="2965450" cy="0"/>
            </a:xfrm>
            <a:custGeom>
              <a:avLst/>
              <a:gdLst/>
              <a:ahLst/>
              <a:cxnLst/>
              <a:rect l="l" t="t" r="r" b="b"/>
              <a:pathLst>
                <a:path w="2965450" h="0">
                  <a:moveTo>
                    <a:pt x="2965211" y="0"/>
                  </a:moveTo>
                  <a:lnTo>
                    <a:pt x="0" y="0"/>
                  </a:lnTo>
                </a:path>
              </a:pathLst>
            </a:custGeom>
            <a:ln w="1106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52040" y="4290770"/>
              <a:ext cx="83820" cy="70485"/>
            </a:xfrm>
            <a:custGeom>
              <a:avLst/>
              <a:gdLst/>
              <a:ahLst/>
              <a:cxnLst/>
              <a:rect l="l" t="t" r="r" b="b"/>
              <a:pathLst>
                <a:path w="83820" h="70485">
                  <a:moveTo>
                    <a:pt x="0" y="0"/>
                  </a:moveTo>
                  <a:lnTo>
                    <a:pt x="14884" y="35084"/>
                  </a:lnTo>
                  <a:lnTo>
                    <a:pt x="0" y="70257"/>
                  </a:lnTo>
                  <a:lnTo>
                    <a:pt x="83369" y="35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292375" y="2138621"/>
            <a:ext cx="159385" cy="1397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92375" y="2639291"/>
            <a:ext cx="160655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96175" y="2880144"/>
            <a:ext cx="155575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94275" y="3120997"/>
            <a:ext cx="156845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96175" y="3377021"/>
            <a:ext cx="154940" cy="1397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96175" y="3629221"/>
            <a:ext cx="155575" cy="1397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01876" y="3892832"/>
            <a:ext cx="149860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70282" y="4114720"/>
            <a:ext cx="83820" cy="139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229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518494" y="4241781"/>
            <a:ext cx="260350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21361" y="2864593"/>
            <a:ext cx="137160" cy="66357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678128" y="2465182"/>
            <a:ext cx="3161030" cy="1729105"/>
          </a:xfrm>
          <a:custGeom>
            <a:avLst/>
            <a:gdLst/>
            <a:ahLst/>
            <a:cxnLst/>
            <a:rect l="l" t="t" r="r" b="b"/>
            <a:pathLst>
              <a:path w="3161029" h="1729104">
                <a:moveTo>
                  <a:pt x="3160751" y="1728637"/>
                </a:moveTo>
                <a:lnTo>
                  <a:pt x="0" y="1728637"/>
                </a:lnTo>
                <a:lnTo>
                  <a:pt x="0" y="0"/>
                </a:lnTo>
              </a:path>
            </a:pathLst>
          </a:custGeom>
          <a:ln w="1106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462020" y="2783879"/>
            <a:ext cx="137160" cy="110553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47553" y="2153108"/>
            <a:ext cx="812165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27840" y="2488837"/>
            <a:ext cx="198120" cy="1397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73503" y="3190641"/>
            <a:ext cx="185420" cy="1397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434351" y="3848797"/>
            <a:ext cx="131445" cy="139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773545" y="3520656"/>
            <a:ext cx="177165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959042" y="4290736"/>
            <a:ext cx="2896870" cy="70485"/>
            <a:chOff x="959042" y="4290736"/>
            <a:chExt cx="2896870" cy="70485"/>
          </a:xfrm>
        </p:grpSpPr>
        <p:sp>
          <p:nvSpPr>
            <p:cNvPr id="35" name="object 35" descr=""/>
            <p:cNvSpPr/>
            <p:nvPr/>
          </p:nvSpPr>
          <p:spPr>
            <a:xfrm>
              <a:off x="959042" y="4325921"/>
              <a:ext cx="2840355" cy="0"/>
            </a:xfrm>
            <a:custGeom>
              <a:avLst/>
              <a:gdLst/>
              <a:ahLst/>
              <a:cxnLst/>
              <a:rect l="l" t="t" r="r" b="b"/>
              <a:pathLst>
                <a:path w="2840354" h="0">
                  <a:moveTo>
                    <a:pt x="2840040" y="0"/>
                  </a:moveTo>
                  <a:lnTo>
                    <a:pt x="0" y="0"/>
                  </a:lnTo>
                </a:path>
              </a:pathLst>
            </a:custGeom>
            <a:ln w="1106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772340" y="4290736"/>
              <a:ext cx="83820" cy="70485"/>
            </a:xfrm>
            <a:custGeom>
              <a:avLst/>
              <a:gdLst/>
              <a:ahLst/>
              <a:cxnLst/>
              <a:rect l="l" t="t" r="r" b="b"/>
              <a:pathLst>
                <a:path w="83820" h="70485">
                  <a:moveTo>
                    <a:pt x="0" y="0"/>
                  </a:moveTo>
                  <a:lnTo>
                    <a:pt x="14953" y="35185"/>
                  </a:lnTo>
                  <a:lnTo>
                    <a:pt x="0" y="70272"/>
                  </a:lnTo>
                  <a:lnTo>
                    <a:pt x="83312" y="35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665199" y="4245224"/>
            <a:ext cx="253365" cy="13970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685059" y="2544609"/>
            <a:ext cx="3154045" cy="1625600"/>
          </a:xfrm>
          <a:custGeom>
            <a:avLst/>
            <a:gdLst/>
            <a:ahLst/>
            <a:cxnLst/>
            <a:rect l="l" t="t" r="r" b="b"/>
            <a:pathLst>
              <a:path w="3154045" h="1625600">
                <a:moveTo>
                  <a:pt x="3153820" y="1625034"/>
                </a:moveTo>
                <a:lnTo>
                  <a:pt x="2889166" y="1585012"/>
                </a:lnTo>
                <a:lnTo>
                  <a:pt x="2683534" y="1542714"/>
                </a:lnTo>
                <a:lnTo>
                  <a:pt x="2470307" y="1499191"/>
                </a:lnTo>
                <a:lnTo>
                  <a:pt x="2276385" y="1441435"/>
                </a:lnTo>
                <a:lnTo>
                  <a:pt x="2087369" y="1371641"/>
                </a:lnTo>
                <a:lnTo>
                  <a:pt x="1864410" y="1278897"/>
                </a:lnTo>
                <a:lnTo>
                  <a:pt x="1694620" y="1194404"/>
                </a:lnTo>
                <a:lnTo>
                  <a:pt x="1500777" y="1089046"/>
                </a:lnTo>
                <a:lnTo>
                  <a:pt x="1238892" y="950677"/>
                </a:lnTo>
                <a:lnTo>
                  <a:pt x="945833" y="781706"/>
                </a:lnTo>
                <a:lnTo>
                  <a:pt x="736404" y="651303"/>
                </a:lnTo>
                <a:lnTo>
                  <a:pt x="573101" y="535995"/>
                </a:lnTo>
                <a:lnTo>
                  <a:pt x="358102" y="375718"/>
                </a:lnTo>
                <a:lnTo>
                  <a:pt x="172211" y="214018"/>
                </a:lnTo>
                <a:lnTo>
                  <a:pt x="96264" y="127083"/>
                </a:lnTo>
                <a:lnTo>
                  <a:pt x="0" y="0"/>
                </a:lnTo>
              </a:path>
            </a:pathLst>
          </a:custGeom>
          <a:ln w="28455">
            <a:solidFill>
              <a:srgbClr val="E21C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818415" y="2528669"/>
            <a:ext cx="1109980" cy="2819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600" spc="5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rebuchet MS"/>
              <a:cs typeface="Trebuchet MS"/>
            </a:endParaRPr>
          </a:p>
          <a:p>
            <a:pPr marL="134620">
              <a:lnSpc>
                <a:spcPct val="100000"/>
              </a:lnSpc>
            </a:pPr>
            <a:r>
              <a:rPr dirty="0" sz="600" spc="5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258952" y="2908023"/>
            <a:ext cx="1660525" cy="116839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600" spc="5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62771" y="3129945"/>
            <a:ext cx="60706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00" spc="5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895073" y="3327209"/>
            <a:ext cx="55118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00" spc="5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176105" y="3494125"/>
            <a:ext cx="927735" cy="116839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600" spc="5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673476" y="2450957"/>
            <a:ext cx="3165475" cy="1420495"/>
            <a:chOff x="673476" y="2450957"/>
            <a:chExt cx="3165475" cy="1420495"/>
          </a:xfrm>
        </p:grpSpPr>
        <p:pic>
          <p:nvPicPr>
            <p:cNvPr id="45" name="object 4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7602" y="3714071"/>
              <a:ext cx="960668" cy="157234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73476" y="2465182"/>
              <a:ext cx="3165475" cy="0"/>
            </a:xfrm>
            <a:custGeom>
              <a:avLst/>
              <a:gdLst/>
              <a:ahLst/>
              <a:cxnLst/>
              <a:rect l="l" t="t" r="r" b="b"/>
              <a:pathLst>
                <a:path w="3165475" h="0">
                  <a:moveTo>
                    <a:pt x="0" y="0"/>
                  </a:moveTo>
                  <a:lnTo>
                    <a:pt x="3165403" y="0"/>
                  </a:lnTo>
                </a:path>
              </a:pathLst>
            </a:custGeom>
            <a:ln w="28449">
              <a:solidFill>
                <a:srgbClr val="6E2A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903380" y="2859868"/>
              <a:ext cx="1936114" cy="0"/>
            </a:xfrm>
            <a:custGeom>
              <a:avLst/>
              <a:gdLst/>
              <a:ahLst/>
              <a:cxnLst/>
              <a:rect l="l" t="t" r="r" b="b"/>
              <a:pathLst>
                <a:path w="1936114" h="0">
                  <a:moveTo>
                    <a:pt x="0" y="0"/>
                  </a:moveTo>
                  <a:lnTo>
                    <a:pt x="1935499" y="0"/>
                  </a:lnTo>
                </a:path>
              </a:pathLst>
            </a:custGeom>
            <a:ln w="28449">
              <a:solidFill>
                <a:srgbClr val="5CC1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903380" y="3303159"/>
              <a:ext cx="1936114" cy="0"/>
            </a:xfrm>
            <a:custGeom>
              <a:avLst/>
              <a:gdLst/>
              <a:ahLst/>
              <a:cxnLst/>
              <a:rect l="l" t="t" r="r" b="b"/>
              <a:pathLst>
                <a:path w="1936114" h="0">
                  <a:moveTo>
                    <a:pt x="0" y="0"/>
                  </a:moveTo>
                  <a:lnTo>
                    <a:pt x="1935499" y="0"/>
                  </a:lnTo>
                </a:path>
              </a:pathLst>
            </a:custGeom>
            <a:ln w="2844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3321714" y="2295366"/>
            <a:ext cx="1134110" cy="24511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solidFill>
                  <a:srgbClr val="6E2A80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</a:pPr>
            <a:r>
              <a:rPr dirty="0" sz="75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950843" y="2642475"/>
            <a:ext cx="89535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750" b="1">
                <a:solidFill>
                  <a:srgbClr val="5CC1E7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465436" y="3139429"/>
            <a:ext cx="396875" cy="1416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750" b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endParaRPr sz="750">
              <a:latin typeface="Trebuchet MS"/>
              <a:cs typeface="Trebuchet MS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5995" y="1954910"/>
            <a:ext cx="3930887" cy="2674429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78739" y="6327140"/>
            <a:ext cx="11176000" cy="4959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CMV,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cytomegalovirus;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CNS,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central</a:t>
            </a:r>
            <a:r>
              <a:rPr dirty="0" sz="700" spc="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nervous</a:t>
            </a:r>
            <a:r>
              <a:rPr dirty="0" sz="7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system;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HSV,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herpes</a:t>
            </a:r>
            <a:r>
              <a:rPr dirty="0" sz="700" spc="1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simplex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virus;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PML,</a:t>
            </a:r>
            <a:r>
              <a:rPr dirty="0" sz="7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progressive</a:t>
            </a:r>
            <a:r>
              <a:rPr dirty="0" sz="7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multifocal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leukoencephalopathy</a:t>
            </a:r>
            <a:endParaRPr sz="700">
              <a:latin typeface="Trebuchet MS"/>
              <a:cs typeface="Trebuchet MS"/>
            </a:endParaRPr>
          </a:p>
          <a:p>
            <a:pPr marL="12700" marR="5080">
              <a:lnSpc>
                <a:spcPts val="760"/>
              </a:lnSpc>
              <a:spcBef>
                <a:spcPts val="605"/>
              </a:spcBef>
            </a:pPr>
            <a:r>
              <a:rPr dirty="0" sz="700" spc="-65">
                <a:solidFill>
                  <a:srgbClr val="44536A"/>
                </a:solidFill>
                <a:latin typeface="Trebuchet MS"/>
                <a:cs typeface="Trebuchet MS"/>
              </a:rPr>
              <a:t>4.</a:t>
            </a:r>
            <a:r>
              <a:rPr dirty="0" sz="700" spc="1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Infectious</a:t>
            </a:r>
            <a:r>
              <a:rPr dirty="0" sz="700" spc="1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Disease</a:t>
            </a:r>
            <a:r>
              <a:rPr dirty="0" sz="700" spc="1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Advisor.</a:t>
            </a:r>
            <a:r>
              <a:rPr dirty="0" sz="700" spc="19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Fever</a:t>
            </a:r>
            <a:r>
              <a:rPr dirty="0" sz="700" spc="1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1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the</a:t>
            </a:r>
            <a:r>
              <a:rPr dirty="0" sz="700" spc="1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Human</a:t>
            </a:r>
            <a:r>
              <a:rPr dirty="0" sz="700" spc="1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Immunodeficiency</a:t>
            </a:r>
            <a:r>
              <a:rPr dirty="0" sz="700" spc="1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Virus</a:t>
            </a:r>
            <a:r>
              <a:rPr dirty="0" sz="700" spc="1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(HIV)</a:t>
            </a:r>
            <a:r>
              <a:rPr dirty="0" sz="700" spc="1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>
                <a:solidFill>
                  <a:srgbClr val="44536A"/>
                </a:solidFill>
                <a:latin typeface="Trebuchet MS"/>
                <a:cs typeface="Trebuchet MS"/>
              </a:rPr>
              <a:t>Patient.</a:t>
            </a:r>
            <a:r>
              <a:rPr dirty="0" sz="700" spc="2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Available</a:t>
            </a:r>
            <a:r>
              <a:rPr dirty="0" sz="700" spc="1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60">
                <a:solidFill>
                  <a:srgbClr val="44536A"/>
                </a:solidFill>
                <a:latin typeface="Trebuchet MS"/>
                <a:cs typeface="Trebuchet MS"/>
              </a:rPr>
              <a:t>at:</a:t>
            </a:r>
            <a:r>
              <a:rPr dirty="0" sz="700" spc="1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  <a:hlinkClick r:id="rId5"/>
              </a:rPr>
              <a:t>www.infectiousdiseaseadvisor.com/home/decision-support-in-medicine/infectious-diseases/fever-in-the-human-immunodeficiency-virus-hivpatient</a:t>
            </a:r>
            <a:r>
              <a:rPr dirty="0" sz="700" spc="2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(accessed</a:t>
            </a:r>
            <a:r>
              <a:rPr dirty="0" sz="700" spc="19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October</a:t>
            </a:r>
            <a:r>
              <a:rPr dirty="0" sz="700" spc="5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>
                <a:solidFill>
                  <a:srgbClr val="44536A"/>
                </a:solidFill>
                <a:latin typeface="Trebuchet MS"/>
                <a:cs typeface="Trebuchet MS"/>
              </a:rPr>
              <a:t>2021);</a:t>
            </a:r>
            <a:r>
              <a:rPr dirty="0" sz="7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65">
                <a:solidFill>
                  <a:srgbClr val="44536A"/>
                </a:solidFill>
                <a:latin typeface="Trebuchet MS"/>
                <a:cs typeface="Trebuchet MS"/>
              </a:rPr>
              <a:t>5.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Adapted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>
                <a:solidFill>
                  <a:srgbClr val="44536A"/>
                </a:solidFill>
                <a:latin typeface="Trebuchet MS"/>
                <a:cs typeface="Trebuchet MS"/>
              </a:rPr>
              <a:t>from: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Mussini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C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1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CD4/CD8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ratio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normalization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non-AIDS-related</a:t>
            </a:r>
            <a:r>
              <a:rPr dirty="0" sz="700" spc="10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events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individuals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who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achieve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viral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load</a:t>
            </a:r>
            <a:r>
              <a:rPr dirty="0" sz="7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suppression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therapy:</a:t>
            </a:r>
            <a:r>
              <a:rPr dirty="0" sz="700" spc="9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observational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cohort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study.</a:t>
            </a:r>
            <a:r>
              <a:rPr dirty="0" sz="700" spc="8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Lancet</a:t>
            </a:r>
            <a:r>
              <a:rPr dirty="0" sz="700" spc="1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700" spc="4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2015;2:e98–106;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0">
                <a:solidFill>
                  <a:srgbClr val="44536A"/>
                </a:solidFill>
                <a:latin typeface="Trebuchet MS"/>
                <a:cs typeface="Trebuchet MS"/>
              </a:rPr>
              <a:t>6.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Engsig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65">
                <a:solidFill>
                  <a:srgbClr val="44536A"/>
                </a:solidFill>
                <a:latin typeface="Trebuchet MS"/>
                <a:cs typeface="Trebuchet MS"/>
              </a:rPr>
              <a:t>FN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2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Long-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term</a:t>
            </a:r>
            <a:r>
              <a:rPr dirty="0" sz="700" spc="5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mortality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HIV-positive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individuals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virally</a:t>
            </a:r>
            <a:r>
              <a:rPr dirty="0" sz="7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suppressed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for</a:t>
            </a:r>
            <a:r>
              <a:rPr dirty="0" sz="700" spc="-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&gt;3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years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incomplete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CD4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recovery.</a:t>
            </a:r>
            <a:r>
              <a:rPr dirty="0" sz="700" spc="10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 i="1">
                <a:solidFill>
                  <a:srgbClr val="44536A"/>
                </a:solidFill>
                <a:latin typeface="Trebuchet MS"/>
                <a:cs typeface="Trebuchet MS"/>
              </a:rPr>
              <a:t>Clin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 i="1">
                <a:solidFill>
                  <a:srgbClr val="44536A"/>
                </a:solidFill>
                <a:latin typeface="Trebuchet MS"/>
                <a:cs typeface="Trebuchet MS"/>
              </a:rPr>
              <a:t>Infect</a:t>
            </a:r>
            <a:r>
              <a:rPr dirty="0" sz="700" spc="2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Dis</a:t>
            </a:r>
            <a:r>
              <a:rPr dirty="0" sz="700" spc="2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2014;58:1312–21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638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Poor</a:t>
            </a:r>
            <a:r>
              <a:rPr dirty="0" spc="-70"/>
              <a:t> </a:t>
            </a:r>
            <a:r>
              <a:rPr dirty="0"/>
              <a:t>CD4</a:t>
            </a:r>
            <a:r>
              <a:rPr dirty="0" spc="-85"/>
              <a:t> </a:t>
            </a:r>
            <a:r>
              <a:rPr dirty="0" spc="-10"/>
              <a:t>recovery</a:t>
            </a:r>
            <a:r>
              <a:rPr dirty="0" spc="-65"/>
              <a:t> </a:t>
            </a:r>
            <a:r>
              <a:rPr dirty="0"/>
              <a:t>is</a:t>
            </a:r>
            <a:r>
              <a:rPr dirty="0" spc="-70"/>
              <a:t> </a:t>
            </a:r>
            <a:r>
              <a:rPr dirty="0" spc="-10"/>
              <a:t>associated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75"/>
              <a:t> </a:t>
            </a:r>
            <a:r>
              <a:rPr dirty="0"/>
              <a:t>increased</a:t>
            </a:r>
            <a:r>
              <a:rPr dirty="0" spc="-55"/>
              <a:t> </a:t>
            </a:r>
            <a:r>
              <a:rPr dirty="0" spc="-10"/>
              <a:t>inflammation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12646" y="6168034"/>
            <a:ext cx="8399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60" b="1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 poor</a:t>
            </a:r>
            <a:r>
              <a:rPr dirty="0" sz="16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60" b="1">
                <a:solidFill>
                  <a:srgbClr val="071D48"/>
                </a:solidFill>
                <a:latin typeface="Trebuchet MS"/>
                <a:cs typeface="Trebuchet MS"/>
              </a:rPr>
              <a:t>CD4</a:t>
            </a:r>
            <a:r>
              <a:rPr dirty="0" sz="1600" spc="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recovery</a:t>
            </a:r>
            <a:r>
              <a:rPr dirty="0" sz="1600" spc="3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from</a:t>
            </a:r>
            <a:r>
              <a:rPr dirty="0" sz="16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071D48"/>
                </a:solidFill>
                <a:latin typeface="Trebuchet MS"/>
                <a:cs typeface="Trebuchet MS"/>
              </a:rPr>
              <a:t>initiation</a:t>
            </a:r>
            <a:r>
              <a:rPr dirty="0" sz="1600" spc="3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6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ART</a:t>
            </a:r>
            <a:r>
              <a:rPr dirty="0" sz="16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600" spc="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associated</a:t>
            </a:r>
            <a:r>
              <a:rPr dirty="0" sz="16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71D48"/>
                </a:solidFill>
                <a:latin typeface="Trebuchet MS"/>
                <a:cs typeface="Trebuchet MS"/>
              </a:rPr>
              <a:t>with increased</a:t>
            </a:r>
            <a:r>
              <a:rPr dirty="0" sz="1600" spc="2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071D48"/>
                </a:solidFill>
                <a:latin typeface="Trebuchet MS"/>
                <a:cs typeface="Trebuchet MS"/>
              </a:rPr>
              <a:t>inflammation</a:t>
            </a:r>
            <a:r>
              <a:rPr dirty="0" baseline="26455" sz="1575" spc="-15" b="1">
                <a:solidFill>
                  <a:srgbClr val="071D48"/>
                </a:solidFill>
                <a:latin typeface="Trebuchet MS"/>
                <a:cs typeface="Trebuchet MS"/>
              </a:rPr>
              <a:t>7</a:t>
            </a:r>
            <a:endParaRPr baseline="26455" sz="1575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994260" y="6511238"/>
            <a:ext cx="115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514331" y="1472183"/>
            <a:ext cx="2554605" cy="1202690"/>
          </a:xfrm>
          <a:prstGeom prst="rect">
            <a:avLst/>
          </a:prstGeom>
          <a:ln w="9525">
            <a:solidFill>
              <a:srgbClr val="071D48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algn="ctr" marL="244475" marR="234315">
              <a:lnSpc>
                <a:spcPct val="100000"/>
              </a:lnSpc>
              <a:spcBef>
                <a:spcPts val="500"/>
              </a:spcBef>
            </a:pP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Interleukin</a:t>
            </a:r>
            <a:r>
              <a:rPr dirty="0" sz="1000" spc="-1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6</a:t>
            </a:r>
            <a:r>
              <a:rPr dirty="0" sz="1000" spc="-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(IL-</a:t>
            </a:r>
            <a:r>
              <a:rPr dirty="0" sz="1000" spc="-30" b="1">
                <a:solidFill>
                  <a:srgbClr val="071D48"/>
                </a:solidFill>
                <a:latin typeface="Trebuchet MS"/>
                <a:cs typeface="Trebuchet MS"/>
              </a:rPr>
              <a:t>6)</a:t>
            </a:r>
            <a:r>
              <a:rPr dirty="0" sz="1000" spc="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plays</a:t>
            </a:r>
            <a:r>
              <a:rPr dirty="0" sz="10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0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key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role </a:t>
            </a:r>
            <a:r>
              <a:rPr dirty="0" sz="1000" spc="-3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0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000" spc="7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acute</a:t>
            </a:r>
            <a:r>
              <a:rPr dirty="0" sz="10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phase</a:t>
            </a:r>
            <a:r>
              <a:rPr dirty="0" sz="100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response</a:t>
            </a:r>
            <a:r>
              <a:rPr dirty="0" sz="10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0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in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transition</a:t>
            </a:r>
            <a:r>
              <a:rPr dirty="0" sz="10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from</a:t>
            </a:r>
            <a:r>
              <a:rPr dirty="0" sz="1000" spc="-1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acute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to</a:t>
            </a:r>
            <a:r>
              <a:rPr dirty="0" sz="10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chronic inflammation.</a:t>
            </a:r>
            <a:r>
              <a:rPr dirty="0" sz="1000" spc="1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Dysregulation</a:t>
            </a:r>
            <a:r>
              <a:rPr dirty="0" sz="100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0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IL-</a:t>
            </a:r>
            <a:r>
              <a:rPr dirty="0" sz="1000" spc="20">
                <a:solidFill>
                  <a:srgbClr val="071D48"/>
                </a:solidFill>
                <a:latin typeface="Trebuchet MS"/>
                <a:cs typeface="Trebuchet MS"/>
              </a:rPr>
              <a:t>6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production</a:t>
            </a:r>
            <a:r>
              <a:rPr dirty="0" sz="10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0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major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contributor</a:t>
            </a:r>
            <a:r>
              <a:rPr dirty="0" sz="1000" spc="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to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00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pathogenesis</a:t>
            </a:r>
            <a:r>
              <a:rPr dirty="0" sz="1000" spc="1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0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HIV</a:t>
            </a:r>
            <a:r>
              <a:rPr dirty="0" sz="10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chronic inflammation</a:t>
            </a:r>
            <a:r>
              <a:rPr dirty="0" baseline="25641" sz="975" spc="-15">
                <a:solidFill>
                  <a:srgbClr val="071D48"/>
                </a:solidFill>
                <a:latin typeface="Trebuchet MS"/>
                <a:cs typeface="Trebuchet MS"/>
              </a:rPr>
              <a:t>8</a:t>
            </a:r>
            <a:endParaRPr baseline="25641" sz="975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14331" y="2790444"/>
            <a:ext cx="2554605" cy="1257300"/>
          </a:xfrm>
          <a:prstGeom prst="rect">
            <a:avLst/>
          </a:prstGeom>
          <a:ln w="9525">
            <a:solidFill>
              <a:srgbClr val="071D48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algn="ctr" marL="191135" marR="180340" indent="-1270">
              <a:lnSpc>
                <a:spcPct val="100000"/>
              </a:lnSpc>
              <a:spcBef>
                <a:spcPts val="110"/>
              </a:spcBef>
            </a:pPr>
            <a:r>
              <a:rPr dirty="0" sz="1000" spc="8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0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strong</a:t>
            </a:r>
            <a:r>
              <a:rPr dirty="0" sz="10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association</a:t>
            </a:r>
            <a:r>
              <a:rPr dirty="0" sz="1000" spc="1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between</a:t>
            </a:r>
            <a:r>
              <a:rPr dirty="0" sz="10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HIV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replication</a:t>
            </a:r>
            <a:r>
              <a:rPr dirty="0" sz="10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000" spc="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raised</a:t>
            </a:r>
            <a:r>
              <a:rPr dirty="0" sz="10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50" b="1">
                <a:solidFill>
                  <a:srgbClr val="071D48"/>
                </a:solidFill>
                <a:latin typeface="Trebuchet MS"/>
                <a:cs typeface="Trebuchet MS"/>
              </a:rPr>
              <a:t>D-</a:t>
            </a: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dimer</a:t>
            </a:r>
            <a:r>
              <a:rPr dirty="0" sz="1000" spc="1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levels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has</a:t>
            </a:r>
            <a:r>
              <a:rPr dirty="0" sz="10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been</a:t>
            </a:r>
            <a:r>
              <a:rPr dirty="0" sz="10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demonstrated.</a:t>
            </a:r>
            <a:endParaRPr sz="1000">
              <a:latin typeface="Trebuchet MS"/>
              <a:cs typeface="Trebuchet MS"/>
            </a:endParaRPr>
          </a:p>
          <a:p>
            <a:pPr algn="ctr" marL="183515" marR="170815">
              <a:lnSpc>
                <a:spcPct val="100000"/>
              </a:lnSpc>
              <a:spcBef>
                <a:spcPts val="5"/>
              </a:spcBef>
            </a:pPr>
            <a:r>
              <a:rPr dirty="0" sz="1000" spc="65">
                <a:solidFill>
                  <a:srgbClr val="071D48"/>
                </a:solidFill>
                <a:latin typeface="Trebuchet MS"/>
                <a:cs typeface="Trebuchet MS"/>
              </a:rPr>
              <a:t>D-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dimer</a:t>
            </a:r>
            <a:r>
              <a:rPr dirty="0" sz="100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levels</a:t>
            </a:r>
            <a:r>
              <a:rPr dirty="0" sz="1000" spc="7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decline</a:t>
            </a:r>
            <a:r>
              <a:rPr dirty="0" sz="1000" spc="6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following</a:t>
            </a:r>
            <a:r>
              <a:rPr dirty="0" sz="1000" spc="1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071D48"/>
                </a:solidFill>
                <a:latin typeface="Trebuchet MS"/>
                <a:cs typeface="Trebuchet MS"/>
              </a:rPr>
              <a:t>ART </a:t>
            </a:r>
            <a:r>
              <a:rPr dirty="0" sz="1000" spc="-30">
                <a:solidFill>
                  <a:srgbClr val="071D48"/>
                </a:solidFill>
                <a:latin typeface="Trebuchet MS"/>
                <a:cs typeface="Trebuchet MS"/>
              </a:rPr>
              <a:t>initiation</a:t>
            </a:r>
            <a:r>
              <a:rPr dirty="0" sz="10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r>
              <a:rPr dirty="0" sz="10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increase</a:t>
            </a:r>
            <a:r>
              <a:rPr dirty="0" sz="10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after</a:t>
            </a:r>
            <a:r>
              <a:rPr dirty="0" sz="1000" spc="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stopping </a:t>
            </a:r>
            <a:r>
              <a:rPr dirty="0" sz="1000" spc="55">
                <a:solidFill>
                  <a:srgbClr val="071D48"/>
                </a:solidFill>
                <a:latin typeface="Trebuchet MS"/>
                <a:cs typeface="Trebuchet MS"/>
              </a:rPr>
              <a:t>ART</a:t>
            </a:r>
            <a:r>
              <a:rPr dirty="0" sz="1000" spc="-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0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treatment-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experienced 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patients.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65">
                <a:solidFill>
                  <a:srgbClr val="071D48"/>
                </a:solidFill>
                <a:latin typeface="Trebuchet MS"/>
                <a:cs typeface="Trebuchet MS"/>
              </a:rPr>
              <a:t>D-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dimer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is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</a:t>
            </a:r>
            <a:r>
              <a:rPr dirty="0" sz="10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predictive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biomarker</a:t>
            </a:r>
            <a:r>
              <a:rPr dirty="0" sz="1000" spc="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of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overall</a:t>
            </a:r>
            <a:r>
              <a:rPr dirty="0" sz="10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mortality</a:t>
            </a:r>
            <a:r>
              <a:rPr dirty="0" baseline="25641" sz="975" spc="-15">
                <a:solidFill>
                  <a:srgbClr val="071D48"/>
                </a:solidFill>
                <a:latin typeface="Trebuchet MS"/>
                <a:cs typeface="Trebuchet MS"/>
              </a:rPr>
              <a:t>9</a:t>
            </a:r>
            <a:endParaRPr baseline="25641" sz="975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14331" y="4181855"/>
            <a:ext cx="2554605" cy="1277620"/>
          </a:xfrm>
          <a:prstGeom prst="rect">
            <a:avLst/>
          </a:prstGeom>
          <a:ln w="9525">
            <a:solidFill>
              <a:srgbClr val="071D48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algn="ctr" marL="399415" marR="391160" indent="1905">
              <a:lnSpc>
                <a:spcPct val="100000"/>
              </a:lnSpc>
              <a:spcBef>
                <a:spcPts val="195"/>
              </a:spcBef>
            </a:pP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The</a:t>
            </a:r>
            <a:r>
              <a:rPr dirty="0" sz="1000" spc="2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bacterial</a:t>
            </a:r>
            <a:r>
              <a:rPr dirty="0" sz="1000" spc="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 b="1">
                <a:solidFill>
                  <a:srgbClr val="071D48"/>
                </a:solidFill>
                <a:latin typeface="Trebuchet MS"/>
                <a:cs typeface="Trebuchet MS"/>
              </a:rPr>
              <a:t>endotoxin </a:t>
            </a: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lipopolysaccharide</a:t>
            </a:r>
            <a:r>
              <a:rPr dirty="0" sz="1000" spc="14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(LPS)</a:t>
            </a:r>
            <a:r>
              <a:rPr dirty="0" sz="1000" spc="150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and</a:t>
            </a:r>
            <a:endParaRPr sz="1000">
              <a:latin typeface="Trebuchet MS"/>
              <a:cs typeface="Trebuchet MS"/>
            </a:endParaRPr>
          </a:p>
          <a:p>
            <a:pPr algn="ctr" marL="187960" marR="179070">
              <a:lnSpc>
                <a:spcPct val="100000"/>
              </a:lnSpc>
            </a:pPr>
            <a:r>
              <a:rPr dirty="0" sz="1000" spc="70">
                <a:solidFill>
                  <a:srgbClr val="071D48"/>
                </a:solidFill>
                <a:latin typeface="Trebuchet MS"/>
                <a:cs typeface="Trebuchet MS"/>
              </a:rPr>
              <a:t>LPS-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related</a:t>
            </a:r>
            <a:r>
              <a:rPr dirty="0" sz="10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markers</a:t>
            </a:r>
            <a:r>
              <a:rPr dirty="0" sz="1000" spc="9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such</a:t>
            </a:r>
            <a:r>
              <a:rPr dirty="0" sz="1000" spc="7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as</a:t>
            </a:r>
            <a:r>
              <a:rPr dirty="0" sz="10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 b="1">
                <a:solidFill>
                  <a:srgbClr val="071D48"/>
                </a:solidFill>
                <a:latin typeface="Trebuchet MS"/>
                <a:cs typeface="Trebuchet MS"/>
              </a:rPr>
              <a:t>soluble </a:t>
            </a:r>
            <a:r>
              <a:rPr dirty="0" sz="1000" b="1">
                <a:solidFill>
                  <a:srgbClr val="071D48"/>
                </a:solidFill>
                <a:latin typeface="Trebuchet MS"/>
                <a:cs typeface="Trebuchet MS"/>
              </a:rPr>
              <a:t>CD14</a:t>
            </a:r>
            <a:r>
              <a:rPr dirty="0" sz="1000" spc="-65" b="1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 b="1">
                <a:solidFill>
                  <a:srgbClr val="071D48"/>
                </a:solidFill>
                <a:latin typeface="Trebuchet MS"/>
                <a:cs typeface="Trebuchet MS"/>
              </a:rPr>
              <a:t>(sCD14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)</a:t>
            </a:r>
            <a:r>
              <a:rPr dirty="0" sz="1000" spc="-3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quantify</a:t>
            </a:r>
            <a:r>
              <a:rPr dirty="0" sz="1000" spc="-4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microbial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translocation</a:t>
            </a:r>
            <a:r>
              <a:rPr dirty="0" sz="1000" spc="2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in</a:t>
            </a:r>
            <a:r>
              <a:rPr dirty="0" sz="1000" spc="-3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peripheral</a:t>
            </a:r>
            <a:r>
              <a:rPr dirty="0" sz="1000" spc="-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blood. </a:t>
            </a:r>
            <a:r>
              <a:rPr dirty="0" sz="1000" spc="30">
                <a:solidFill>
                  <a:srgbClr val="071D48"/>
                </a:solidFill>
                <a:latin typeface="Trebuchet MS"/>
                <a:cs typeface="Trebuchet MS"/>
              </a:rPr>
              <a:t>A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leaky</a:t>
            </a:r>
            <a:r>
              <a:rPr dirty="0" sz="1000" spc="4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gut</a:t>
            </a:r>
            <a:r>
              <a:rPr dirty="0" sz="1000" spc="6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can</a:t>
            </a:r>
            <a:r>
              <a:rPr dirty="0" sz="1000" spc="7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cause</a:t>
            </a:r>
            <a:r>
              <a:rPr dirty="0" sz="100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an</a:t>
            </a:r>
            <a:r>
              <a:rPr dirty="0" sz="1000" spc="5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inflammatory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response</a:t>
            </a:r>
            <a:r>
              <a:rPr dirty="0" sz="1000" spc="10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071D48"/>
                </a:solidFill>
                <a:latin typeface="Trebuchet MS"/>
                <a:cs typeface="Trebuchet MS"/>
              </a:rPr>
              <a:t>that</a:t>
            </a:r>
            <a:r>
              <a:rPr dirty="0" sz="10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induces</a:t>
            </a:r>
            <a:r>
              <a:rPr dirty="0" sz="1000" spc="85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innate</a:t>
            </a:r>
            <a:r>
              <a:rPr dirty="0" sz="1000" spc="9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071D48"/>
                </a:solidFill>
                <a:latin typeface="Trebuchet MS"/>
                <a:cs typeface="Trebuchet MS"/>
              </a:rPr>
              <a:t>and </a:t>
            </a:r>
            <a:r>
              <a:rPr dirty="0" sz="1000">
                <a:solidFill>
                  <a:srgbClr val="071D48"/>
                </a:solidFill>
                <a:latin typeface="Trebuchet MS"/>
                <a:cs typeface="Trebuchet MS"/>
              </a:rPr>
              <a:t>acquired</a:t>
            </a:r>
            <a:r>
              <a:rPr dirty="0" sz="1000" spc="110">
                <a:solidFill>
                  <a:srgbClr val="071D48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071D48"/>
                </a:solidFill>
                <a:latin typeface="Trebuchet MS"/>
                <a:cs typeface="Trebuchet MS"/>
              </a:rPr>
              <a:t>immunity</a:t>
            </a:r>
            <a:r>
              <a:rPr dirty="0" baseline="25641" sz="975" spc="-15">
                <a:solidFill>
                  <a:srgbClr val="071D48"/>
                </a:solidFill>
                <a:latin typeface="Trebuchet MS"/>
                <a:cs typeface="Trebuchet MS"/>
              </a:rPr>
              <a:t>10</a:t>
            </a:r>
            <a:endParaRPr baseline="25641" sz="975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91448" y="1149708"/>
            <a:ext cx="71120" cy="1858010"/>
            <a:chOff x="2091448" y="1149708"/>
            <a:chExt cx="71120" cy="1858010"/>
          </a:xfrm>
        </p:grpSpPr>
        <p:sp>
          <p:nvSpPr>
            <p:cNvPr id="9" name="object 9" descr=""/>
            <p:cNvSpPr/>
            <p:nvPr/>
          </p:nvSpPr>
          <p:spPr>
            <a:xfrm>
              <a:off x="2099744" y="1158004"/>
              <a:ext cx="53975" cy="1841500"/>
            </a:xfrm>
            <a:custGeom>
              <a:avLst/>
              <a:gdLst/>
              <a:ahLst/>
              <a:cxnLst/>
              <a:rect l="l" t="t" r="r" b="b"/>
              <a:pathLst>
                <a:path w="53975" h="1841500">
                  <a:moveTo>
                    <a:pt x="53967" y="1841318"/>
                  </a:moveTo>
                  <a:lnTo>
                    <a:pt x="53967" y="0"/>
                  </a:lnTo>
                  <a:lnTo>
                    <a:pt x="0" y="0"/>
                  </a:lnTo>
                </a:path>
              </a:pathLst>
            </a:custGeom>
            <a:ln w="1659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99741" y="1563890"/>
              <a:ext cx="53975" cy="1205865"/>
            </a:xfrm>
            <a:custGeom>
              <a:avLst/>
              <a:gdLst/>
              <a:ahLst/>
              <a:cxnLst/>
              <a:rect l="l" t="t" r="r" b="b"/>
              <a:pathLst>
                <a:path w="53975" h="1205864">
                  <a:moveTo>
                    <a:pt x="53962" y="1189113"/>
                  </a:moveTo>
                  <a:lnTo>
                    <a:pt x="0" y="1189113"/>
                  </a:lnTo>
                  <a:lnTo>
                    <a:pt x="0" y="1205674"/>
                  </a:lnTo>
                  <a:lnTo>
                    <a:pt x="53962" y="1205674"/>
                  </a:lnTo>
                  <a:lnTo>
                    <a:pt x="53962" y="1189113"/>
                  </a:lnTo>
                  <a:close/>
                </a:path>
                <a:path w="53975" h="1205864">
                  <a:moveTo>
                    <a:pt x="53962" y="795058"/>
                  </a:moveTo>
                  <a:lnTo>
                    <a:pt x="0" y="795058"/>
                  </a:lnTo>
                  <a:lnTo>
                    <a:pt x="0" y="811606"/>
                  </a:lnTo>
                  <a:lnTo>
                    <a:pt x="53962" y="811606"/>
                  </a:lnTo>
                  <a:lnTo>
                    <a:pt x="53962" y="795058"/>
                  </a:lnTo>
                  <a:close/>
                </a:path>
                <a:path w="53975" h="1205864">
                  <a:moveTo>
                    <a:pt x="53962" y="397598"/>
                  </a:moveTo>
                  <a:lnTo>
                    <a:pt x="0" y="397598"/>
                  </a:lnTo>
                  <a:lnTo>
                    <a:pt x="0" y="414159"/>
                  </a:lnTo>
                  <a:lnTo>
                    <a:pt x="53962" y="414159"/>
                  </a:lnTo>
                  <a:lnTo>
                    <a:pt x="53962" y="397598"/>
                  </a:lnTo>
                  <a:close/>
                </a:path>
                <a:path w="53975" h="1205864">
                  <a:moveTo>
                    <a:pt x="53962" y="0"/>
                  </a:moveTo>
                  <a:lnTo>
                    <a:pt x="0" y="0"/>
                  </a:lnTo>
                  <a:lnTo>
                    <a:pt x="0" y="16548"/>
                  </a:lnTo>
                  <a:lnTo>
                    <a:pt x="53962" y="16548"/>
                  </a:lnTo>
                  <a:lnTo>
                    <a:pt x="53962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922998" y="1039814"/>
            <a:ext cx="17907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96945" y="1459883"/>
            <a:ext cx="11176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34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991256" y="1865760"/>
            <a:ext cx="113664" cy="1993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" spc="36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94101" y="2248907"/>
            <a:ext cx="10668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30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02633" y="2666138"/>
            <a:ext cx="10604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3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81704" y="1719729"/>
            <a:ext cx="192405" cy="89852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1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999" y="1233810"/>
            <a:ext cx="72619" cy="72495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2331705" y="1807621"/>
            <a:ext cx="569595" cy="995680"/>
            <a:chOff x="2331705" y="1807621"/>
            <a:chExt cx="569595" cy="995680"/>
          </a:xfrm>
        </p:grpSpPr>
        <p:sp>
          <p:nvSpPr>
            <p:cNvPr id="19" name="object 19" descr=""/>
            <p:cNvSpPr/>
            <p:nvPr/>
          </p:nvSpPr>
          <p:spPr>
            <a:xfrm>
              <a:off x="2556687" y="1807628"/>
              <a:ext cx="203200" cy="300990"/>
            </a:xfrm>
            <a:custGeom>
              <a:avLst/>
              <a:gdLst/>
              <a:ahLst/>
              <a:cxnLst/>
              <a:rect l="l" t="t" r="r" b="b"/>
              <a:pathLst>
                <a:path w="203200" h="300989">
                  <a:moveTo>
                    <a:pt x="72618" y="264198"/>
                  </a:moveTo>
                  <a:lnTo>
                    <a:pt x="69773" y="250037"/>
                  </a:lnTo>
                  <a:lnTo>
                    <a:pt x="61988" y="238506"/>
                  </a:lnTo>
                  <a:lnTo>
                    <a:pt x="50444" y="230733"/>
                  </a:lnTo>
                  <a:lnTo>
                    <a:pt x="36309" y="227888"/>
                  </a:lnTo>
                  <a:lnTo>
                    <a:pt x="22186" y="230733"/>
                  </a:lnTo>
                  <a:lnTo>
                    <a:pt x="10642" y="238506"/>
                  </a:lnTo>
                  <a:lnTo>
                    <a:pt x="2857" y="250037"/>
                  </a:lnTo>
                  <a:lnTo>
                    <a:pt x="0" y="264198"/>
                  </a:lnTo>
                  <a:lnTo>
                    <a:pt x="2857" y="278282"/>
                  </a:lnTo>
                  <a:lnTo>
                    <a:pt x="10642" y="289788"/>
                  </a:lnTo>
                  <a:lnTo>
                    <a:pt x="22186" y="297535"/>
                  </a:lnTo>
                  <a:lnTo>
                    <a:pt x="36309" y="300380"/>
                  </a:lnTo>
                  <a:lnTo>
                    <a:pt x="50444" y="297535"/>
                  </a:lnTo>
                  <a:lnTo>
                    <a:pt x="61988" y="289788"/>
                  </a:lnTo>
                  <a:lnTo>
                    <a:pt x="69773" y="278282"/>
                  </a:lnTo>
                  <a:lnTo>
                    <a:pt x="72618" y="264198"/>
                  </a:lnTo>
                  <a:close/>
                </a:path>
                <a:path w="203200" h="300989">
                  <a:moveTo>
                    <a:pt x="118618" y="94018"/>
                  </a:moveTo>
                  <a:lnTo>
                    <a:pt x="115760" y="79933"/>
                  </a:lnTo>
                  <a:lnTo>
                    <a:pt x="107975" y="68427"/>
                  </a:lnTo>
                  <a:lnTo>
                    <a:pt x="96443" y="60667"/>
                  </a:lnTo>
                  <a:lnTo>
                    <a:pt x="82308" y="57823"/>
                  </a:lnTo>
                  <a:lnTo>
                    <a:pt x="68173" y="60667"/>
                  </a:lnTo>
                  <a:lnTo>
                    <a:pt x="56629" y="68427"/>
                  </a:lnTo>
                  <a:lnTo>
                    <a:pt x="48844" y="79933"/>
                  </a:lnTo>
                  <a:lnTo>
                    <a:pt x="45999" y="94018"/>
                  </a:lnTo>
                  <a:lnTo>
                    <a:pt x="48844" y="108165"/>
                  </a:lnTo>
                  <a:lnTo>
                    <a:pt x="55283" y="117729"/>
                  </a:lnTo>
                  <a:lnTo>
                    <a:pt x="48844" y="127241"/>
                  </a:lnTo>
                  <a:lnTo>
                    <a:pt x="45999" y="141325"/>
                  </a:lnTo>
                  <a:lnTo>
                    <a:pt x="48844" y="155473"/>
                  </a:lnTo>
                  <a:lnTo>
                    <a:pt x="56629" y="167017"/>
                  </a:lnTo>
                  <a:lnTo>
                    <a:pt x="68173" y="174777"/>
                  </a:lnTo>
                  <a:lnTo>
                    <a:pt x="82308" y="177634"/>
                  </a:lnTo>
                  <a:lnTo>
                    <a:pt x="96443" y="174777"/>
                  </a:lnTo>
                  <a:lnTo>
                    <a:pt x="107975" y="167017"/>
                  </a:lnTo>
                  <a:lnTo>
                    <a:pt x="115760" y="155473"/>
                  </a:lnTo>
                  <a:lnTo>
                    <a:pt x="118618" y="141325"/>
                  </a:lnTo>
                  <a:lnTo>
                    <a:pt x="115760" y="127241"/>
                  </a:lnTo>
                  <a:lnTo>
                    <a:pt x="109308" y="117729"/>
                  </a:lnTo>
                  <a:lnTo>
                    <a:pt x="115760" y="108165"/>
                  </a:lnTo>
                  <a:lnTo>
                    <a:pt x="118618" y="94018"/>
                  </a:lnTo>
                  <a:close/>
                </a:path>
                <a:path w="203200" h="300989">
                  <a:moveTo>
                    <a:pt x="202641" y="213931"/>
                  </a:moveTo>
                  <a:lnTo>
                    <a:pt x="199783" y="199847"/>
                  </a:lnTo>
                  <a:lnTo>
                    <a:pt x="191998" y="188341"/>
                  </a:lnTo>
                  <a:lnTo>
                    <a:pt x="180454" y="180594"/>
                  </a:lnTo>
                  <a:lnTo>
                    <a:pt x="166331" y="177749"/>
                  </a:lnTo>
                  <a:lnTo>
                    <a:pt x="152184" y="180594"/>
                  </a:lnTo>
                  <a:lnTo>
                    <a:pt x="140652" y="188341"/>
                  </a:lnTo>
                  <a:lnTo>
                    <a:pt x="132867" y="199847"/>
                  </a:lnTo>
                  <a:lnTo>
                    <a:pt x="130009" y="213931"/>
                  </a:lnTo>
                  <a:lnTo>
                    <a:pt x="132867" y="228092"/>
                  </a:lnTo>
                  <a:lnTo>
                    <a:pt x="140652" y="239623"/>
                  </a:lnTo>
                  <a:lnTo>
                    <a:pt x="152184" y="247396"/>
                  </a:lnTo>
                  <a:lnTo>
                    <a:pt x="166331" y="250240"/>
                  </a:lnTo>
                  <a:lnTo>
                    <a:pt x="180454" y="247396"/>
                  </a:lnTo>
                  <a:lnTo>
                    <a:pt x="191998" y="239623"/>
                  </a:lnTo>
                  <a:lnTo>
                    <a:pt x="199783" y="228092"/>
                  </a:lnTo>
                  <a:lnTo>
                    <a:pt x="202641" y="213931"/>
                  </a:lnTo>
                  <a:close/>
                </a:path>
                <a:path w="203200" h="300989">
                  <a:moveTo>
                    <a:pt x="202641" y="36182"/>
                  </a:moveTo>
                  <a:lnTo>
                    <a:pt x="199783" y="22098"/>
                  </a:lnTo>
                  <a:lnTo>
                    <a:pt x="191998" y="10591"/>
                  </a:lnTo>
                  <a:lnTo>
                    <a:pt x="180454" y="2844"/>
                  </a:lnTo>
                  <a:lnTo>
                    <a:pt x="166331" y="0"/>
                  </a:lnTo>
                  <a:lnTo>
                    <a:pt x="152184" y="2844"/>
                  </a:lnTo>
                  <a:lnTo>
                    <a:pt x="140652" y="10591"/>
                  </a:lnTo>
                  <a:lnTo>
                    <a:pt x="132867" y="22098"/>
                  </a:lnTo>
                  <a:lnTo>
                    <a:pt x="130009" y="36182"/>
                  </a:lnTo>
                  <a:lnTo>
                    <a:pt x="132867" y="50292"/>
                  </a:lnTo>
                  <a:lnTo>
                    <a:pt x="140652" y="61836"/>
                  </a:lnTo>
                  <a:lnTo>
                    <a:pt x="152184" y="69634"/>
                  </a:lnTo>
                  <a:lnTo>
                    <a:pt x="166331" y="72491"/>
                  </a:lnTo>
                  <a:lnTo>
                    <a:pt x="180454" y="69634"/>
                  </a:lnTo>
                  <a:lnTo>
                    <a:pt x="191998" y="61836"/>
                  </a:lnTo>
                  <a:lnTo>
                    <a:pt x="199783" y="50292"/>
                  </a:lnTo>
                  <a:lnTo>
                    <a:pt x="202641" y="36182"/>
                  </a:lnTo>
                  <a:close/>
                </a:path>
              </a:pathLst>
            </a:custGeom>
            <a:solidFill>
              <a:srgbClr val="E21C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28" y="2156614"/>
              <a:ext cx="72619" cy="7249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556687" y="2047824"/>
              <a:ext cx="250190" cy="217804"/>
            </a:xfrm>
            <a:custGeom>
              <a:avLst/>
              <a:gdLst/>
              <a:ahLst/>
              <a:cxnLst/>
              <a:rect l="l" t="t" r="r" b="b"/>
              <a:pathLst>
                <a:path w="250189" h="217805">
                  <a:moveTo>
                    <a:pt x="72618" y="181292"/>
                  </a:moveTo>
                  <a:lnTo>
                    <a:pt x="69773" y="167182"/>
                  </a:lnTo>
                  <a:lnTo>
                    <a:pt x="61988" y="155638"/>
                  </a:lnTo>
                  <a:lnTo>
                    <a:pt x="50444" y="147853"/>
                  </a:lnTo>
                  <a:lnTo>
                    <a:pt x="36309" y="144983"/>
                  </a:lnTo>
                  <a:lnTo>
                    <a:pt x="22186" y="147853"/>
                  </a:lnTo>
                  <a:lnTo>
                    <a:pt x="10642" y="155638"/>
                  </a:lnTo>
                  <a:lnTo>
                    <a:pt x="2857" y="167182"/>
                  </a:lnTo>
                  <a:lnTo>
                    <a:pt x="0" y="181292"/>
                  </a:lnTo>
                  <a:lnTo>
                    <a:pt x="2857" y="195376"/>
                  </a:lnTo>
                  <a:lnTo>
                    <a:pt x="10642" y="206895"/>
                  </a:lnTo>
                  <a:lnTo>
                    <a:pt x="22186" y="214655"/>
                  </a:lnTo>
                  <a:lnTo>
                    <a:pt x="36309" y="217500"/>
                  </a:lnTo>
                  <a:lnTo>
                    <a:pt x="50444" y="214655"/>
                  </a:lnTo>
                  <a:lnTo>
                    <a:pt x="61988" y="206895"/>
                  </a:lnTo>
                  <a:lnTo>
                    <a:pt x="69773" y="195376"/>
                  </a:lnTo>
                  <a:lnTo>
                    <a:pt x="72618" y="181292"/>
                  </a:lnTo>
                  <a:close/>
                </a:path>
                <a:path w="250189" h="217805">
                  <a:moveTo>
                    <a:pt x="154495" y="72377"/>
                  </a:moveTo>
                  <a:lnTo>
                    <a:pt x="151650" y="58280"/>
                  </a:lnTo>
                  <a:lnTo>
                    <a:pt x="143865" y="46786"/>
                  </a:lnTo>
                  <a:lnTo>
                    <a:pt x="132321" y="39027"/>
                  </a:lnTo>
                  <a:lnTo>
                    <a:pt x="118186" y="36182"/>
                  </a:lnTo>
                  <a:lnTo>
                    <a:pt x="104051" y="39027"/>
                  </a:lnTo>
                  <a:lnTo>
                    <a:pt x="92519" y="46786"/>
                  </a:lnTo>
                  <a:lnTo>
                    <a:pt x="84734" y="58280"/>
                  </a:lnTo>
                  <a:lnTo>
                    <a:pt x="81876" y="72377"/>
                  </a:lnTo>
                  <a:lnTo>
                    <a:pt x="84734" y="86525"/>
                  </a:lnTo>
                  <a:lnTo>
                    <a:pt x="92519" y="98069"/>
                  </a:lnTo>
                  <a:lnTo>
                    <a:pt x="104051" y="105829"/>
                  </a:lnTo>
                  <a:lnTo>
                    <a:pt x="118186" y="108673"/>
                  </a:lnTo>
                  <a:lnTo>
                    <a:pt x="132321" y="105829"/>
                  </a:lnTo>
                  <a:lnTo>
                    <a:pt x="143865" y="98069"/>
                  </a:lnTo>
                  <a:lnTo>
                    <a:pt x="151650" y="86525"/>
                  </a:lnTo>
                  <a:lnTo>
                    <a:pt x="154495" y="72377"/>
                  </a:lnTo>
                  <a:close/>
                </a:path>
                <a:path w="250189" h="217805">
                  <a:moveTo>
                    <a:pt x="250012" y="36182"/>
                  </a:moveTo>
                  <a:lnTo>
                    <a:pt x="247167" y="22098"/>
                  </a:lnTo>
                  <a:lnTo>
                    <a:pt x="239395" y="10591"/>
                  </a:lnTo>
                  <a:lnTo>
                    <a:pt x="227863" y="2844"/>
                  </a:lnTo>
                  <a:lnTo>
                    <a:pt x="213753" y="0"/>
                  </a:lnTo>
                  <a:lnTo>
                    <a:pt x="199605" y="2844"/>
                  </a:lnTo>
                  <a:lnTo>
                    <a:pt x="188061" y="10591"/>
                  </a:lnTo>
                  <a:lnTo>
                    <a:pt x="180289" y="22098"/>
                  </a:lnTo>
                  <a:lnTo>
                    <a:pt x="177431" y="36182"/>
                  </a:lnTo>
                  <a:lnTo>
                    <a:pt x="180289" y="50266"/>
                  </a:lnTo>
                  <a:lnTo>
                    <a:pt x="188061" y="61772"/>
                  </a:lnTo>
                  <a:lnTo>
                    <a:pt x="199605" y="69532"/>
                  </a:lnTo>
                  <a:lnTo>
                    <a:pt x="213753" y="72377"/>
                  </a:lnTo>
                  <a:lnTo>
                    <a:pt x="227863" y="69532"/>
                  </a:lnTo>
                  <a:lnTo>
                    <a:pt x="239395" y="61772"/>
                  </a:lnTo>
                  <a:lnTo>
                    <a:pt x="247167" y="50266"/>
                  </a:lnTo>
                  <a:lnTo>
                    <a:pt x="250012" y="36182"/>
                  </a:lnTo>
                  <a:close/>
                </a:path>
              </a:pathLst>
            </a:custGeom>
            <a:solidFill>
              <a:srgbClr val="E21C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28" y="2294745"/>
              <a:ext cx="72619" cy="7247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8157" y="2156614"/>
              <a:ext cx="72524" cy="7249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4123" y="2192802"/>
              <a:ext cx="72584" cy="7251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638573" y="223434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309" y="0"/>
                  </a:moveTo>
                  <a:lnTo>
                    <a:pt x="22177" y="2847"/>
                  </a:lnTo>
                  <a:lnTo>
                    <a:pt x="10635" y="10614"/>
                  </a:lnTo>
                  <a:lnTo>
                    <a:pt x="2853" y="22132"/>
                  </a:lnTo>
                  <a:lnTo>
                    <a:pt x="0" y="36235"/>
                  </a:lnTo>
                  <a:lnTo>
                    <a:pt x="2853" y="50339"/>
                  </a:lnTo>
                  <a:lnTo>
                    <a:pt x="10635" y="61857"/>
                  </a:lnTo>
                  <a:lnTo>
                    <a:pt x="22177" y="69623"/>
                  </a:lnTo>
                  <a:lnTo>
                    <a:pt x="36309" y="72471"/>
                  </a:lnTo>
                  <a:lnTo>
                    <a:pt x="50447" y="69623"/>
                  </a:lnTo>
                  <a:lnTo>
                    <a:pt x="61988" y="61857"/>
                  </a:lnTo>
                  <a:lnTo>
                    <a:pt x="69767" y="50339"/>
                  </a:lnTo>
                  <a:lnTo>
                    <a:pt x="72619" y="36235"/>
                  </a:lnTo>
                  <a:lnTo>
                    <a:pt x="69765" y="22132"/>
                  </a:lnTo>
                  <a:lnTo>
                    <a:pt x="61983" y="10614"/>
                  </a:lnTo>
                  <a:lnTo>
                    <a:pt x="50442" y="2847"/>
                  </a:lnTo>
                  <a:lnTo>
                    <a:pt x="36309" y="0"/>
                  </a:lnTo>
                  <a:close/>
                </a:path>
              </a:pathLst>
            </a:custGeom>
            <a:solidFill>
              <a:srgbClr val="E21C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698" y="2345751"/>
              <a:ext cx="154494" cy="8939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734119" y="2337231"/>
              <a:ext cx="163830" cy="87630"/>
            </a:xfrm>
            <a:custGeom>
              <a:avLst/>
              <a:gdLst/>
              <a:ahLst/>
              <a:cxnLst/>
              <a:rect l="l" t="t" r="r" b="b"/>
              <a:pathLst>
                <a:path w="163830" h="87630">
                  <a:moveTo>
                    <a:pt x="72580" y="50876"/>
                  </a:moveTo>
                  <a:lnTo>
                    <a:pt x="69735" y="36766"/>
                  </a:lnTo>
                  <a:lnTo>
                    <a:pt x="61963" y="25260"/>
                  </a:lnTo>
                  <a:lnTo>
                    <a:pt x="50431" y="17487"/>
                  </a:lnTo>
                  <a:lnTo>
                    <a:pt x="36322" y="14643"/>
                  </a:lnTo>
                  <a:lnTo>
                    <a:pt x="22174" y="17487"/>
                  </a:lnTo>
                  <a:lnTo>
                    <a:pt x="10629" y="25260"/>
                  </a:lnTo>
                  <a:lnTo>
                    <a:pt x="2857" y="36766"/>
                  </a:lnTo>
                  <a:lnTo>
                    <a:pt x="0" y="50876"/>
                  </a:lnTo>
                  <a:lnTo>
                    <a:pt x="2857" y="64985"/>
                  </a:lnTo>
                  <a:lnTo>
                    <a:pt x="10629" y="76504"/>
                  </a:lnTo>
                  <a:lnTo>
                    <a:pt x="22174" y="84264"/>
                  </a:lnTo>
                  <a:lnTo>
                    <a:pt x="36322" y="87109"/>
                  </a:lnTo>
                  <a:lnTo>
                    <a:pt x="50431" y="84264"/>
                  </a:lnTo>
                  <a:lnTo>
                    <a:pt x="61963" y="76504"/>
                  </a:lnTo>
                  <a:lnTo>
                    <a:pt x="69735" y="64985"/>
                  </a:lnTo>
                  <a:lnTo>
                    <a:pt x="72580" y="50876"/>
                  </a:lnTo>
                  <a:close/>
                </a:path>
                <a:path w="163830" h="87630">
                  <a:moveTo>
                    <a:pt x="163233" y="36245"/>
                  </a:moveTo>
                  <a:lnTo>
                    <a:pt x="160375" y="22136"/>
                  </a:lnTo>
                  <a:lnTo>
                    <a:pt x="152552" y="10617"/>
                  </a:lnTo>
                  <a:lnTo>
                    <a:pt x="140995" y="2844"/>
                  </a:lnTo>
                  <a:lnTo>
                    <a:pt x="126860" y="0"/>
                  </a:lnTo>
                  <a:lnTo>
                    <a:pt x="112737" y="2844"/>
                  </a:lnTo>
                  <a:lnTo>
                    <a:pt x="101219" y="10617"/>
                  </a:lnTo>
                  <a:lnTo>
                    <a:pt x="93446" y="22136"/>
                  </a:lnTo>
                  <a:lnTo>
                    <a:pt x="90589" y="36245"/>
                  </a:lnTo>
                  <a:lnTo>
                    <a:pt x="93446" y="50355"/>
                  </a:lnTo>
                  <a:lnTo>
                    <a:pt x="101219" y="61874"/>
                  </a:lnTo>
                  <a:lnTo>
                    <a:pt x="112737" y="69634"/>
                  </a:lnTo>
                  <a:lnTo>
                    <a:pt x="126860" y="72478"/>
                  </a:lnTo>
                  <a:lnTo>
                    <a:pt x="140995" y="69634"/>
                  </a:lnTo>
                  <a:lnTo>
                    <a:pt x="152552" y="61874"/>
                  </a:lnTo>
                  <a:lnTo>
                    <a:pt x="160375" y="50355"/>
                  </a:lnTo>
                  <a:lnTo>
                    <a:pt x="163233" y="36245"/>
                  </a:lnTo>
                  <a:close/>
                </a:path>
              </a:pathLst>
            </a:custGeom>
            <a:solidFill>
              <a:srgbClr val="E21C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2428" y="2444241"/>
              <a:ext cx="72619" cy="7247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369870" y="2416962"/>
              <a:ext cx="527685" cy="386715"/>
            </a:xfrm>
            <a:custGeom>
              <a:avLst/>
              <a:gdLst/>
              <a:ahLst/>
              <a:cxnLst/>
              <a:rect l="l" t="t" r="r" b="b"/>
              <a:pathLst>
                <a:path w="527685" h="386714">
                  <a:moveTo>
                    <a:pt x="72618" y="349859"/>
                  </a:moveTo>
                  <a:lnTo>
                    <a:pt x="69761" y="335749"/>
                  </a:lnTo>
                  <a:lnTo>
                    <a:pt x="61988" y="324231"/>
                  </a:lnTo>
                  <a:lnTo>
                    <a:pt x="50444" y="316471"/>
                  </a:lnTo>
                  <a:lnTo>
                    <a:pt x="36309" y="313626"/>
                  </a:lnTo>
                  <a:lnTo>
                    <a:pt x="22174" y="316471"/>
                  </a:lnTo>
                  <a:lnTo>
                    <a:pt x="10629" y="324231"/>
                  </a:lnTo>
                  <a:lnTo>
                    <a:pt x="2844" y="335749"/>
                  </a:lnTo>
                  <a:lnTo>
                    <a:pt x="0" y="349859"/>
                  </a:lnTo>
                  <a:lnTo>
                    <a:pt x="2844" y="363969"/>
                  </a:lnTo>
                  <a:lnTo>
                    <a:pt x="10629" y="375488"/>
                  </a:lnTo>
                  <a:lnTo>
                    <a:pt x="22174" y="383260"/>
                  </a:lnTo>
                  <a:lnTo>
                    <a:pt x="36309" y="386105"/>
                  </a:lnTo>
                  <a:lnTo>
                    <a:pt x="50444" y="383260"/>
                  </a:lnTo>
                  <a:lnTo>
                    <a:pt x="61988" y="375488"/>
                  </a:lnTo>
                  <a:lnTo>
                    <a:pt x="69761" y="363969"/>
                  </a:lnTo>
                  <a:lnTo>
                    <a:pt x="72618" y="349859"/>
                  </a:lnTo>
                  <a:close/>
                </a:path>
                <a:path w="527685" h="386714">
                  <a:moveTo>
                    <a:pt x="121729" y="338505"/>
                  </a:moveTo>
                  <a:lnTo>
                    <a:pt x="114731" y="339928"/>
                  </a:lnTo>
                  <a:lnTo>
                    <a:pt x="103187" y="347687"/>
                  </a:lnTo>
                  <a:lnTo>
                    <a:pt x="97637" y="355892"/>
                  </a:lnTo>
                  <a:lnTo>
                    <a:pt x="121729" y="338505"/>
                  </a:lnTo>
                  <a:close/>
                </a:path>
                <a:path w="527685" h="386714">
                  <a:moveTo>
                    <a:pt x="123177" y="250672"/>
                  </a:moveTo>
                  <a:lnTo>
                    <a:pt x="120319" y="236562"/>
                  </a:lnTo>
                  <a:lnTo>
                    <a:pt x="112534" y="225044"/>
                  </a:lnTo>
                  <a:lnTo>
                    <a:pt x="100990" y="217284"/>
                  </a:lnTo>
                  <a:lnTo>
                    <a:pt x="86855" y="214439"/>
                  </a:lnTo>
                  <a:lnTo>
                    <a:pt x="72720" y="217284"/>
                  </a:lnTo>
                  <a:lnTo>
                    <a:pt x="61175" y="225044"/>
                  </a:lnTo>
                  <a:lnTo>
                    <a:pt x="53390" y="236562"/>
                  </a:lnTo>
                  <a:lnTo>
                    <a:pt x="50546" y="250672"/>
                  </a:lnTo>
                  <a:lnTo>
                    <a:pt x="53390" y="264769"/>
                  </a:lnTo>
                  <a:lnTo>
                    <a:pt x="61175" y="276288"/>
                  </a:lnTo>
                  <a:lnTo>
                    <a:pt x="72720" y="284060"/>
                  </a:lnTo>
                  <a:lnTo>
                    <a:pt x="86855" y="286905"/>
                  </a:lnTo>
                  <a:lnTo>
                    <a:pt x="100990" y="284060"/>
                  </a:lnTo>
                  <a:lnTo>
                    <a:pt x="112534" y="276288"/>
                  </a:lnTo>
                  <a:lnTo>
                    <a:pt x="120319" y="264769"/>
                  </a:lnTo>
                  <a:lnTo>
                    <a:pt x="123177" y="250672"/>
                  </a:lnTo>
                  <a:close/>
                </a:path>
                <a:path w="527685" h="386714">
                  <a:moveTo>
                    <a:pt x="195554" y="285229"/>
                  </a:moveTo>
                  <a:lnTo>
                    <a:pt x="188137" y="280238"/>
                  </a:lnTo>
                  <a:lnTo>
                    <a:pt x="174002" y="277380"/>
                  </a:lnTo>
                  <a:lnTo>
                    <a:pt x="159867" y="280238"/>
                  </a:lnTo>
                  <a:lnTo>
                    <a:pt x="148323" y="287997"/>
                  </a:lnTo>
                  <a:lnTo>
                    <a:pt x="140538" y="299516"/>
                  </a:lnTo>
                  <a:lnTo>
                    <a:pt x="137693" y="313626"/>
                  </a:lnTo>
                  <a:lnTo>
                    <a:pt x="140055" y="325285"/>
                  </a:lnTo>
                  <a:lnTo>
                    <a:pt x="195554" y="285229"/>
                  </a:lnTo>
                  <a:close/>
                </a:path>
                <a:path w="527685" h="386714">
                  <a:moveTo>
                    <a:pt x="210312" y="178054"/>
                  </a:moveTo>
                  <a:lnTo>
                    <a:pt x="207454" y="163957"/>
                  </a:lnTo>
                  <a:lnTo>
                    <a:pt x="199682" y="152438"/>
                  </a:lnTo>
                  <a:lnTo>
                    <a:pt x="188137" y="144665"/>
                  </a:lnTo>
                  <a:lnTo>
                    <a:pt x="174002" y="141820"/>
                  </a:lnTo>
                  <a:lnTo>
                    <a:pt x="159867" y="144665"/>
                  </a:lnTo>
                  <a:lnTo>
                    <a:pt x="148323" y="152438"/>
                  </a:lnTo>
                  <a:lnTo>
                    <a:pt x="140538" y="163957"/>
                  </a:lnTo>
                  <a:lnTo>
                    <a:pt x="137693" y="178054"/>
                  </a:lnTo>
                  <a:lnTo>
                    <a:pt x="140538" y="192163"/>
                  </a:lnTo>
                  <a:lnTo>
                    <a:pt x="148323" y="203682"/>
                  </a:lnTo>
                  <a:lnTo>
                    <a:pt x="159867" y="211442"/>
                  </a:lnTo>
                  <a:lnTo>
                    <a:pt x="174002" y="214299"/>
                  </a:lnTo>
                  <a:lnTo>
                    <a:pt x="188137" y="211442"/>
                  </a:lnTo>
                  <a:lnTo>
                    <a:pt x="199682" y="203682"/>
                  </a:lnTo>
                  <a:lnTo>
                    <a:pt x="207454" y="192163"/>
                  </a:lnTo>
                  <a:lnTo>
                    <a:pt x="210312" y="178054"/>
                  </a:lnTo>
                  <a:close/>
                </a:path>
                <a:path w="527685" h="386714">
                  <a:moveTo>
                    <a:pt x="259435" y="105587"/>
                  </a:moveTo>
                  <a:lnTo>
                    <a:pt x="256590" y="91478"/>
                  </a:lnTo>
                  <a:lnTo>
                    <a:pt x="248805" y="79959"/>
                  </a:lnTo>
                  <a:lnTo>
                    <a:pt x="237261" y="72186"/>
                  </a:lnTo>
                  <a:lnTo>
                    <a:pt x="223126" y="69342"/>
                  </a:lnTo>
                  <a:lnTo>
                    <a:pt x="209003" y="72186"/>
                  </a:lnTo>
                  <a:lnTo>
                    <a:pt x="197459" y="79959"/>
                  </a:lnTo>
                  <a:lnTo>
                    <a:pt x="189674" y="91478"/>
                  </a:lnTo>
                  <a:lnTo>
                    <a:pt x="186817" y="105587"/>
                  </a:lnTo>
                  <a:lnTo>
                    <a:pt x="189674" y="119684"/>
                  </a:lnTo>
                  <a:lnTo>
                    <a:pt x="197459" y="131203"/>
                  </a:lnTo>
                  <a:lnTo>
                    <a:pt x="209003" y="138976"/>
                  </a:lnTo>
                  <a:lnTo>
                    <a:pt x="223126" y="141820"/>
                  </a:lnTo>
                  <a:lnTo>
                    <a:pt x="237261" y="138976"/>
                  </a:lnTo>
                  <a:lnTo>
                    <a:pt x="248805" y="131203"/>
                  </a:lnTo>
                  <a:lnTo>
                    <a:pt x="256590" y="119684"/>
                  </a:lnTo>
                  <a:lnTo>
                    <a:pt x="259435" y="105587"/>
                  </a:lnTo>
                  <a:close/>
                </a:path>
                <a:path w="527685" h="386714">
                  <a:moveTo>
                    <a:pt x="288378" y="218236"/>
                  </a:moveTo>
                  <a:lnTo>
                    <a:pt x="285115" y="213398"/>
                  </a:lnTo>
                  <a:lnTo>
                    <a:pt x="273570" y="205638"/>
                  </a:lnTo>
                  <a:lnTo>
                    <a:pt x="259435" y="202780"/>
                  </a:lnTo>
                  <a:lnTo>
                    <a:pt x="245313" y="205638"/>
                  </a:lnTo>
                  <a:lnTo>
                    <a:pt x="233768" y="213398"/>
                  </a:lnTo>
                  <a:lnTo>
                    <a:pt x="225983" y="224917"/>
                  </a:lnTo>
                  <a:lnTo>
                    <a:pt x="223126" y="239026"/>
                  </a:lnTo>
                  <a:lnTo>
                    <a:pt x="225983" y="253123"/>
                  </a:lnTo>
                  <a:lnTo>
                    <a:pt x="230593" y="259943"/>
                  </a:lnTo>
                  <a:lnTo>
                    <a:pt x="288378" y="218236"/>
                  </a:lnTo>
                  <a:close/>
                </a:path>
                <a:path w="527685" h="386714">
                  <a:moveTo>
                    <a:pt x="348157" y="99758"/>
                  </a:moveTo>
                  <a:lnTo>
                    <a:pt x="345300" y="85648"/>
                  </a:lnTo>
                  <a:lnTo>
                    <a:pt x="337515" y="74129"/>
                  </a:lnTo>
                  <a:lnTo>
                    <a:pt x="325970" y="66370"/>
                  </a:lnTo>
                  <a:lnTo>
                    <a:pt x="311848" y="63525"/>
                  </a:lnTo>
                  <a:lnTo>
                    <a:pt x="297713" y="66370"/>
                  </a:lnTo>
                  <a:lnTo>
                    <a:pt x="286169" y="74129"/>
                  </a:lnTo>
                  <a:lnTo>
                    <a:pt x="278384" y="85648"/>
                  </a:lnTo>
                  <a:lnTo>
                    <a:pt x="275539" y="99758"/>
                  </a:lnTo>
                  <a:lnTo>
                    <a:pt x="278384" y="113855"/>
                  </a:lnTo>
                  <a:lnTo>
                    <a:pt x="286169" y="125374"/>
                  </a:lnTo>
                  <a:lnTo>
                    <a:pt x="297713" y="133146"/>
                  </a:lnTo>
                  <a:lnTo>
                    <a:pt x="311848" y="135991"/>
                  </a:lnTo>
                  <a:lnTo>
                    <a:pt x="325970" y="133146"/>
                  </a:lnTo>
                  <a:lnTo>
                    <a:pt x="337515" y="125374"/>
                  </a:lnTo>
                  <a:lnTo>
                    <a:pt x="345300" y="113855"/>
                  </a:lnTo>
                  <a:lnTo>
                    <a:pt x="348157" y="99758"/>
                  </a:lnTo>
                  <a:close/>
                </a:path>
                <a:path w="527685" h="386714">
                  <a:moveTo>
                    <a:pt x="372478" y="157543"/>
                  </a:moveTo>
                  <a:lnTo>
                    <a:pt x="367271" y="154051"/>
                  </a:lnTo>
                  <a:lnTo>
                    <a:pt x="353148" y="151206"/>
                  </a:lnTo>
                  <a:lnTo>
                    <a:pt x="339001" y="154051"/>
                  </a:lnTo>
                  <a:lnTo>
                    <a:pt x="327469" y="161810"/>
                  </a:lnTo>
                  <a:lnTo>
                    <a:pt x="319684" y="173329"/>
                  </a:lnTo>
                  <a:lnTo>
                    <a:pt x="316826" y="187439"/>
                  </a:lnTo>
                  <a:lnTo>
                    <a:pt x="318643" y="196405"/>
                  </a:lnTo>
                  <a:lnTo>
                    <a:pt x="372478" y="157543"/>
                  </a:lnTo>
                  <a:close/>
                </a:path>
                <a:path w="527685" h="386714">
                  <a:moveTo>
                    <a:pt x="436829" y="63525"/>
                  </a:moveTo>
                  <a:lnTo>
                    <a:pt x="433984" y="49415"/>
                  </a:lnTo>
                  <a:lnTo>
                    <a:pt x="426212" y="37896"/>
                  </a:lnTo>
                  <a:lnTo>
                    <a:pt x="414680" y="30137"/>
                  </a:lnTo>
                  <a:lnTo>
                    <a:pt x="400570" y="27279"/>
                  </a:lnTo>
                  <a:lnTo>
                    <a:pt x="386422" y="30137"/>
                  </a:lnTo>
                  <a:lnTo>
                    <a:pt x="374878" y="37896"/>
                  </a:lnTo>
                  <a:lnTo>
                    <a:pt x="367106" y="49415"/>
                  </a:lnTo>
                  <a:lnTo>
                    <a:pt x="364248" y="63525"/>
                  </a:lnTo>
                  <a:lnTo>
                    <a:pt x="367106" y="77622"/>
                  </a:lnTo>
                  <a:lnTo>
                    <a:pt x="374878" y="89141"/>
                  </a:lnTo>
                  <a:lnTo>
                    <a:pt x="386422" y="96913"/>
                  </a:lnTo>
                  <a:lnTo>
                    <a:pt x="400570" y="99758"/>
                  </a:lnTo>
                  <a:lnTo>
                    <a:pt x="414680" y="96913"/>
                  </a:lnTo>
                  <a:lnTo>
                    <a:pt x="426212" y="89141"/>
                  </a:lnTo>
                  <a:lnTo>
                    <a:pt x="433984" y="77622"/>
                  </a:lnTo>
                  <a:lnTo>
                    <a:pt x="436829" y="63525"/>
                  </a:lnTo>
                  <a:close/>
                </a:path>
                <a:path w="527685" h="386714">
                  <a:moveTo>
                    <a:pt x="527481" y="36233"/>
                  </a:moveTo>
                  <a:lnTo>
                    <a:pt x="524624" y="22123"/>
                  </a:lnTo>
                  <a:lnTo>
                    <a:pt x="516801" y="10617"/>
                  </a:lnTo>
                  <a:lnTo>
                    <a:pt x="505244" y="2844"/>
                  </a:lnTo>
                  <a:lnTo>
                    <a:pt x="491109" y="0"/>
                  </a:lnTo>
                  <a:lnTo>
                    <a:pt x="476986" y="2844"/>
                  </a:lnTo>
                  <a:lnTo>
                    <a:pt x="465467" y="10617"/>
                  </a:lnTo>
                  <a:lnTo>
                    <a:pt x="457695" y="22123"/>
                  </a:lnTo>
                  <a:lnTo>
                    <a:pt x="454837" y="36233"/>
                  </a:lnTo>
                  <a:lnTo>
                    <a:pt x="457695" y="50342"/>
                  </a:lnTo>
                  <a:lnTo>
                    <a:pt x="465467" y="61861"/>
                  </a:lnTo>
                  <a:lnTo>
                    <a:pt x="476986" y="69621"/>
                  </a:lnTo>
                  <a:lnTo>
                    <a:pt x="490524" y="72351"/>
                  </a:lnTo>
                  <a:lnTo>
                    <a:pt x="525233" y="47307"/>
                  </a:lnTo>
                  <a:lnTo>
                    <a:pt x="527481" y="36233"/>
                  </a:lnTo>
                  <a:close/>
                </a:path>
              </a:pathLst>
            </a:custGeom>
            <a:solidFill>
              <a:srgbClr val="E21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331705" y="2641626"/>
              <a:ext cx="318135" cy="28575"/>
            </a:xfrm>
            <a:custGeom>
              <a:avLst/>
              <a:gdLst/>
              <a:ahLst/>
              <a:cxnLst/>
              <a:rect l="l" t="t" r="r" b="b"/>
              <a:pathLst>
                <a:path w="318135" h="28575">
                  <a:moveTo>
                    <a:pt x="317644" y="0"/>
                  </a:moveTo>
                  <a:lnTo>
                    <a:pt x="0" y="0"/>
                  </a:lnTo>
                  <a:lnTo>
                    <a:pt x="0" y="28420"/>
                  </a:lnTo>
                  <a:lnTo>
                    <a:pt x="278263" y="28420"/>
                  </a:lnTo>
                  <a:lnTo>
                    <a:pt x="31764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2810717" y="1281070"/>
            <a:ext cx="1425575" cy="5822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10"/>
              </a:spcBef>
              <a:tabLst>
                <a:tab pos="619760" algn="l"/>
                <a:tab pos="1412240" algn="l"/>
              </a:tabLst>
            </a:pP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350" spc="402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901065" algn="l"/>
              </a:tabLst>
            </a:pPr>
            <a:r>
              <a:rPr dirty="0" u="heavy" sz="1350" spc="60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350" spc="4054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73270" y="3879705"/>
            <a:ext cx="72524" cy="72398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82514" y="4059045"/>
            <a:ext cx="72524" cy="72398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82514" y="4339057"/>
            <a:ext cx="72524" cy="72398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2532164" y="4463630"/>
            <a:ext cx="161925" cy="73025"/>
          </a:xfrm>
          <a:custGeom>
            <a:avLst/>
            <a:gdLst/>
            <a:ahLst/>
            <a:cxnLst/>
            <a:rect l="l" t="t" r="r" b="b"/>
            <a:pathLst>
              <a:path w="161925" h="73025">
                <a:moveTo>
                  <a:pt x="72529" y="36195"/>
                </a:moveTo>
                <a:lnTo>
                  <a:pt x="69672" y="22110"/>
                </a:lnTo>
                <a:lnTo>
                  <a:pt x="61912" y="10604"/>
                </a:lnTo>
                <a:lnTo>
                  <a:pt x="50380" y="2844"/>
                </a:lnTo>
                <a:lnTo>
                  <a:pt x="36271" y="0"/>
                </a:lnTo>
                <a:lnTo>
                  <a:pt x="22148" y="2844"/>
                </a:lnTo>
                <a:lnTo>
                  <a:pt x="10629" y="10604"/>
                </a:lnTo>
                <a:lnTo>
                  <a:pt x="2857" y="22110"/>
                </a:lnTo>
                <a:lnTo>
                  <a:pt x="0" y="36195"/>
                </a:lnTo>
                <a:lnTo>
                  <a:pt x="2857" y="50292"/>
                </a:lnTo>
                <a:lnTo>
                  <a:pt x="10629" y="61798"/>
                </a:lnTo>
                <a:lnTo>
                  <a:pt x="22148" y="69557"/>
                </a:lnTo>
                <a:lnTo>
                  <a:pt x="36271" y="72402"/>
                </a:lnTo>
                <a:lnTo>
                  <a:pt x="50380" y="69557"/>
                </a:lnTo>
                <a:lnTo>
                  <a:pt x="61912" y="61798"/>
                </a:lnTo>
                <a:lnTo>
                  <a:pt x="69672" y="50292"/>
                </a:lnTo>
                <a:lnTo>
                  <a:pt x="72529" y="36195"/>
                </a:lnTo>
                <a:close/>
              </a:path>
              <a:path w="161925" h="73025">
                <a:moveTo>
                  <a:pt x="161404" y="36195"/>
                </a:moveTo>
                <a:lnTo>
                  <a:pt x="158559" y="22110"/>
                </a:lnTo>
                <a:lnTo>
                  <a:pt x="150787" y="10604"/>
                </a:lnTo>
                <a:lnTo>
                  <a:pt x="139255" y="2844"/>
                </a:lnTo>
                <a:lnTo>
                  <a:pt x="125145" y="0"/>
                </a:lnTo>
                <a:lnTo>
                  <a:pt x="111023" y="2844"/>
                </a:lnTo>
                <a:lnTo>
                  <a:pt x="99504" y="10604"/>
                </a:lnTo>
                <a:lnTo>
                  <a:pt x="91732" y="22110"/>
                </a:lnTo>
                <a:lnTo>
                  <a:pt x="88887" y="36195"/>
                </a:lnTo>
                <a:lnTo>
                  <a:pt x="91732" y="50292"/>
                </a:lnTo>
                <a:lnTo>
                  <a:pt x="99504" y="61798"/>
                </a:lnTo>
                <a:lnTo>
                  <a:pt x="111023" y="69557"/>
                </a:lnTo>
                <a:lnTo>
                  <a:pt x="125145" y="72402"/>
                </a:lnTo>
                <a:lnTo>
                  <a:pt x="139255" y="69557"/>
                </a:lnTo>
                <a:lnTo>
                  <a:pt x="150787" y="61798"/>
                </a:lnTo>
                <a:lnTo>
                  <a:pt x="158559" y="50292"/>
                </a:lnTo>
                <a:lnTo>
                  <a:pt x="161404" y="36195"/>
                </a:lnTo>
                <a:close/>
              </a:path>
            </a:pathLst>
          </a:custGeom>
          <a:solidFill>
            <a:srgbClr val="E21C4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2087661" y="4642255"/>
            <a:ext cx="2799715" cy="1116965"/>
            <a:chOff x="2087661" y="4642255"/>
            <a:chExt cx="2799715" cy="1116965"/>
          </a:xfrm>
        </p:grpSpPr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1715" y="4642255"/>
              <a:ext cx="635872" cy="110064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7741" y="4649708"/>
              <a:ext cx="72524" cy="7239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435134" y="4945849"/>
              <a:ext cx="241935" cy="236854"/>
            </a:xfrm>
            <a:custGeom>
              <a:avLst/>
              <a:gdLst/>
              <a:ahLst/>
              <a:cxnLst/>
              <a:rect l="l" t="t" r="r" b="b"/>
              <a:pathLst>
                <a:path w="241935" h="236854">
                  <a:moveTo>
                    <a:pt x="72529" y="173189"/>
                  </a:moveTo>
                  <a:lnTo>
                    <a:pt x="69684" y="159105"/>
                  </a:lnTo>
                  <a:lnTo>
                    <a:pt x="61912" y="147599"/>
                  </a:lnTo>
                  <a:lnTo>
                    <a:pt x="50380" y="139839"/>
                  </a:lnTo>
                  <a:lnTo>
                    <a:pt x="36271" y="136994"/>
                  </a:lnTo>
                  <a:lnTo>
                    <a:pt x="22148" y="139839"/>
                  </a:lnTo>
                  <a:lnTo>
                    <a:pt x="10629" y="147599"/>
                  </a:lnTo>
                  <a:lnTo>
                    <a:pt x="2857" y="159105"/>
                  </a:lnTo>
                  <a:lnTo>
                    <a:pt x="0" y="173189"/>
                  </a:lnTo>
                  <a:lnTo>
                    <a:pt x="2857" y="187274"/>
                  </a:lnTo>
                  <a:lnTo>
                    <a:pt x="10629" y="198793"/>
                  </a:lnTo>
                  <a:lnTo>
                    <a:pt x="22148" y="206540"/>
                  </a:lnTo>
                  <a:lnTo>
                    <a:pt x="36271" y="209384"/>
                  </a:lnTo>
                  <a:lnTo>
                    <a:pt x="50380" y="206540"/>
                  </a:lnTo>
                  <a:lnTo>
                    <a:pt x="61912" y="198793"/>
                  </a:lnTo>
                  <a:lnTo>
                    <a:pt x="69684" y="187274"/>
                  </a:lnTo>
                  <a:lnTo>
                    <a:pt x="72529" y="173189"/>
                  </a:lnTo>
                  <a:close/>
                </a:path>
                <a:path w="241935" h="236854">
                  <a:moveTo>
                    <a:pt x="106781" y="36195"/>
                  </a:moveTo>
                  <a:lnTo>
                    <a:pt x="103924" y="22110"/>
                  </a:lnTo>
                  <a:lnTo>
                    <a:pt x="96151" y="10604"/>
                  </a:lnTo>
                  <a:lnTo>
                    <a:pt x="84632" y="2844"/>
                  </a:lnTo>
                  <a:lnTo>
                    <a:pt x="70510" y="0"/>
                  </a:lnTo>
                  <a:lnTo>
                    <a:pt x="56400" y="2844"/>
                  </a:lnTo>
                  <a:lnTo>
                    <a:pt x="44869" y="10604"/>
                  </a:lnTo>
                  <a:lnTo>
                    <a:pt x="37096" y="22110"/>
                  </a:lnTo>
                  <a:lnTo>
                    <a:pt x="34251" y="36195"/>
                  </a:lnTo>
                  <a:lnTo>
                    <a:pt x="37096" y="50292"/>
                  </a:lnTo>
                  <a:lnTo>
                    <a:pt x="44869" y="61798"/>
                  </a:lnTo>
                  <a:lnTo>
                    <a:pt x="56400" y="69557"/>
                  </a:lnTo>
                  <a:lnTo>
                    <a:pt x="70510" y="72402"/>
                  </a:lnTo>
                  <a:lnTo>
                    <a:pt x="84632" y="69557"/>
                  </a:lnTo>
                  <a:lnTo>
                    <a:pt x="96151" y="61798"/>
                  </a:lnTo>
                  <a:lnTo>
                    <a:pt x="103924" y="50292"/>
                  </a:lnTo>
                  <a:lnTo>
                    <a:pt x="106781" y="36195"/>
                  </a:lnTo>
                  <a:close/>
                </a:path>
                <a:path w="241935" h="236854">
                  <a:moveTo>
                    <a:pt x="153581" y="200164"/>
                  </a:moveTo>
                  <a:lnTo>
                    <a:pt x="150736" y="186067"/>
                  </a:lnTo>
                  <a:lnTo>
                    <a:pt x="142963" y="174561"/>
                  </a:lnTo>
                  <a:lnTo>
                    <a:pt x="131432" y="166801"/>
                  </a:lnTo>
                  <a:lnTo>
                    <a:pt x="117322" y="163957"/>
                  </a:lnTo>
                  <a:lnTo>
                    <a:pt x="103212" y="166801"/>
                  </a:lnTo>
                  <a:lnTo>
                    <a:pt x="91681" y="174561"/>
                  </a:lnTo>
                  <a:lnTo>
                    <a:pt x="83908" y="186067"/>
                  </a:lnTo>
                  <a:lnTo>
                    <a:pt x="81064" y="200164"/>
                  </a:lnTo>
                  <a:lnTo>
                    <a:pt x="83908" y="214249"/>
                  </a:lnTo>
                  <a:lnTo>
                    <a:pt x="91681" y="225755"/>
                  </a:lnTo>
                  <a:lnTo>
                    <a:pt x="103212" y="233502"/>
                  </a:lnTo>
                  <a:lnTo>
                    <a:pt x="117322" y="236347"/>
                  </a:lnTo>
                  <a:lnTo>
                    <a:pt x="131432" y="233502"/>
                  </a:lnTo>
                  <a:lnTo>
                    <a:pt x="142963" y="225755"/>
                  </a:lnTo>
                  <a:lnTo>
                    <a:pt x="150736" y="214249"/>
                  </a:lnTo>
                  <a:lnTo>
                    <a:pt x="153581" y="200164"/>
                  </a:lnTo>
                  <a:close/>
                </a:path>
                <a:path w="241935" h="236854">
                  <a:moveTo>
                    <a:pt x="197789" y="85598"/>
                  </a:moveTo>
                  <a:lnTo>
                    <a:pt x="194932" y="71513"/>
                  </a:lnTo>
                  <a:lnTo>
                    <a:pt x="187172" y="60007"/>
                  </a:lnTo>
                  <a:lnTo>
                    <a:pt x="175641" y="52247"/>
                  </a:lnTo>
                  <a:lnTo>
                    <a:pt x="161531" y="49403"/>
                  </a:lnTo>
                  <a:lnTo>
                    <a:pt x="147408" y="52247"/>
                  </a:lnTo>
                  <a:lnTo>
                    <a:pt x="135890" y="60007"/>
                  </a:lnTo>
                  <a:lnTo>
                    <a:pt x="128117" y="71513"/>
                  </a:lnTo>
                  <a:lnTo>
                    <a:pt x="125260" y="85598"/>
                  </a:lnTo>
                  <a:lnTo>
                    <a:pt x="128117" y="99695"/>
                  </a:lnTo>
                  <a:lnTo>
                    <a:pt x="135890" y="111201"/>
                  </a:lnTo>
                  <a:lnTo>
                    <a:pt x="147408" y="118960"/>
                  </a:lnTo>
                  <a:lnTo>
                    <a:pt x="161531" y="121805"/>
                  </a:lnTo>
                  <a:lnTo>
                    <a:pt x="175641" y="118960"/>
                  </a:lnTo>
                  <a:lnTo>
                    <a:pt x="187172" y="111201"/>
                  </a:lnTo>
                  <a:lnTo>
                    <a:pt x="194932" y="99695"/>
                  </a:lnTo>
                  <a:lnTo>
                    <a:pt x="197789" y="85598"/>
                  </a:lnTo>
                  <a:close/>
                </a:path>
                <a:path w="241935" h="236854">
                  <a:moveTo>
                    <a:pt x="241871" y="187388"/>
                  </a:moveTo>
                  <a:lnTo>
                    <a:pt x="239026" y="173291"/>
                  </a:lnTo>
                  <a:lnTo>
                    <a:pt x="231254" y="161785"/>
                  </a:lnTo>
                  <a:lnTo>
                    <a:pt x="219722" y="154025"/>
                  </a:lnTo>
                  <a:lnTo>
                    <a:pt x="205613" y="151180"/>
                  </a:lnTo>
                  <a:lnTo>
                    <a:pt x="191490" y="154025"/>
                  </a:lnTo>
                  <a:lnTo>
                    <a:pt x="179971" y="161785"/>
                  </a:lnTo>
                  <a:lnTo>
                    <a:pt x="172199" y="173291"/>
                  </a:lnTo>
                  <a:lnTo>
                    <a:pt x="169341" y="187388"/>
                  </a:lnTo>
                  <a:lnTo>
                    <a:pt x="172199" y="201472"/>
                  </a:lnTo>
                  <a:lnTo>
                    <a:pt x="179971" y="212979"/>
                  </a:lnTo>
                  <a:lnTo>
                    <a:pt x="191490" y="220738"/>
                  </a:lnTo>
                  <a:lnTo>
                    <a:pt x="205613" y="223583"/>
                  </a:lnTo>
                  <a:lnTo>
                    <a:pt x="219722" y="220738"/>
                  </a:lnTo>
                  <a:lnTo>
                    <a:pt x="231254" y="212979"/>
                  </a:lnTo>
                  <a:lnTo>
                    <a:pt x="239026" y="201472"/>
                  </a:lnTo>
                  <a:lnTo>
                    <a:pt x="241871" y="187388"/>
                  </a:lnTo>
                  <a:close/>
                </a:path>
              </a:pathLst>
            </a:custGeom>
            <a:solidFill>
              <a:srgbClr val="6E2A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6200" y="4813977"/>
              <a:ext cx="72524" cy="7239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9045" y="5227761"/>
              <a:ext cx="72524" cy="7239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9045" y="5312936"/>
              <a:ext cx="330035" cy="21704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3229419" y="5380650"/>
              <a:ext cx="643255" cy="0"/>
            </a:xfrm>
            <a:custGeom>
              <a:avLst/>
              <a:gdLst/>
              <a:ahLst/>
              <a:cxnLst/>
              <a:rect l="l" t="t" r="r" b="b"/>
              <a:pathLst>
                <a:path w="643254" h="0">
                  <a:moveTo>
                    <a:pt x="0" y="0"/>
                  </a:moveTo>
                  <a:lnTo>
                    <a:pt x="643243" y="0"/>
                  </a:lnTo>
                </a:path>
              </a:pathLst>
            </a:custGeom>
            <a:ln w="2839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16200" y="5452752"/>
              <a:ext cx="152989" cy="13982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4724" y="5662282"/>
              <a:ext cx="158203" cy="7238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3336" y="4833283"/>
              <a:ext cx="72524" cy="7238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3454" y="4929945"/>
              <a:ext cx="72524" cy="7239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53336" y="5031445"/>
              <a:ext cx="72524" cy="7239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287901" y="5175948"/>
              <a:ext cx="404495" cy="567055"/>
            </a:xfrm>
            <a:custGeom>
              <a:avLst/>
              <a:gdLst/>
              <a:ahLst/>
              <a:cxnLst/>
              <a:rect l="l" t="t" r="r" b="b"/>
              <a:pathLst>
                <a:path w="404495" h="567054">
                  <a:moveTo>
                    <a:pt x="72517" y="354037"/>
                  </a:moveTo>
                  <a:lnTo>
                    <a:pt x="69672" y="339940"/>
                  </a:lnTo>
                  <a:lnTo>
                    <a:pt x="61899" y="328434"/>
                  </a:lnTo>
                  <a:lnTo>
                    <a:pt x="50368" y="320687"/>
                  </a:lnTo>
                  <a:lnTo>
                    <a:pt x="36258" y="317842"/>
                  </a:lnTo>
                  <a:lnTo>
                    <a:pt x="22148" y="320687"/>
                  </a:lnTo>
                  <a:lnTo>
                    <a:pt x="10617" y="328434"/>
                  </a:lnTo>
                  <a:lnTo>
                    <a:pt x="2844" y="339940"/>
                  </a:lnTo>
                  <a:lnTo>
                    <a:pt x="0" y="354037"/>
                  </a:lnTo>
                  <a:lnTo>
                    <a:pt x="2844" y="368122"/>
                  </a:lnTo>
                  <a:lnTo>
                    <a:pt x="10617" y="379628"/>
                  </a:lnTo>
                  <a:lnTo>
                    <a:pt x="22148" y="387388"/>
                  </a:lnTo>
                  <a:lnTo>
                    <a:pt x="36258" y="390232"/>
                  </a:lnTo>
                  <a:lnTo>
                    <a:pt x="50368" y="387388"/>
                  </a:lnTo>
                  <a:lnTo>
                    <a:pt x="61899" y="379628"/>
                  </a:lnTo>
                  <a:lnTo>
                    <a:pt x="69672" y="368122"/>
                  </a:lnTo>
                  <a:lnTo>
                    <a:pt x="72517" y="354037"/>
                  </a:lnTo>
                  <a:close/>
                </a:path>
                <a:path w="404495" h="567054">
                  <a:moveTo>
                    <a:pt x="108788" y="150901"/>
                  </a:moveTo>
                  <a:lnTo>
                    <a:pt x="105930" y="136817"/>
                  </a:lnTo>
                  <a:lnTo>
                    <a:pt x="98158" y="125310"/>
                  </a:lnTo>
                  <a:lnTo>
                    <a:pt x="86639" y="117551"/>
                  </a:lnTo>
                  <a:lnTo>
                    <a:pt x="72517" y="114706"/>
                  </a:lnTo>
                  <a:lnTo>
                    <a:pt x="58407" y="117551"/>
                  </a:lnTo>
                  <a:lnTo>
                    <a:pt x="46875" y="125310"/>
                  </a:lnTo>
                  <a:lnTo>
                    <a:pt x="39103" y="136817"/>
                  </a:lnTo>
                  <a:lnTo>
                    <a:pt x="36258" y="150901"/>
                  </a:lnTo>
                  <a:lnTo>
                    <a:pt x="39103" y="164998"/>
                  </a:lnTo>
                  <a:lnTo>
                    <a:pt x="46875" y="176504"/>
                  </a:lnTo>
                  <a:lnTo>
                    <a:pt x="58407" y="184264"/>
                  </a:lnTo>
                  <a:lnTo>
                    <a:pt x="72517" y="187109"/>
                  </a:lnTo>
                  <a:lnTo>
                    <a:pt x="86639" y="184264"/>
                  </a:lnTo>
                  <a:lnTo>
                    <a:pt x="98158" y="176504"/>
                  </a:lnTo>
                  <a:lnTo>
                    <a:pt x="105930" y="164998"/>
                  </a:lnTo>
                  <a:lnTo>
                    <a:pt x="108788" y="150901"/>
                  </a:lnTo>
                  <a:close/>
                </a:path>
                <a:path w="404495" h="567054">
                  <a:moveTo>
                    <a:pt x="161163" y="377596"/>
                  </a:moveTo>
                  <a:lnTo>
                    <a:pt x="158318" y="363512"/>
                  </a:lnTo>
                  <a:lnTo>
                    <a:pt x="150545" y="352005"/>
                  </a:lnTo>
                  <a:lnTo>
                    <a:pt x="139014" y="344246"/>
                  </a:lnTo>
                  <a:lnTo>
                    <a:pt x="124904" y="341401"/>
                  </a:lnTo>
                  <a:lnTo>
                    <a:pt x="110782" y="344246"/>
                  </a:lnTo>
                  <a:lnTo>
                    <a:pt x="99263" y="352005"/>
                  </a:lnTo>
                  <a:lnTo>
                    <a:pt x="91490" y="363512"/>
                  </a:lnTo>
                  <a:lnTo>
                    <a:pt x="88633" y="377596"/>
                  </a:lnTo>
                  <a:lnTo>
                    <a:pt x="91490" y="391693"/>
                  </a:lnTo>
                  <a:lnTo>
                    <a:pt x="99263" y="403199"/>
                  </a:lnTo>
                  <a:lnTo>
                    <a:pt x="110782" y="410959"/>
                  </a:lnTo>
                  <a:lnTo>
                    <a:pt x="124904" y="413804"/>
                  </a:lnTo>
                  <a:lnTo>
                    <a:pt x="139014" y="410959"/>
                  </a:lnTo>
                  <a:lnTo>
                    <a:pt x="150545" y="403199"/>
                  </a:lnTo>
                  <a:lnTo>
                    <a:pt x="158318" y="391693"/>
                  </a:lnTo>
                  <a:lnTo>
                    <a:pt x="161163" y="377596"/>
                  </a:lnTo>
                  <a:close/>
                </a:path>
                <a:path w="404495" h="567054">
                  <a:moveTo>
                    <a:pt x="198488" y="55791"/>
                  </a:moveTo>
                  <a:lnTo>
                    <a:pt x="195643" y="41706"/>
                  </a:lnTo>
                  <a:lnTo>
                    <a:pt x="187871" y="30200"/>
                  </a:lnTo>
                  <a:lnTo>
                    <a:pt x="176339" y="22440"/>
                  </a:lnTo>
                  <a:lnTo>
                    <a:pt x="162229" y="19596"/>
                  </a:lnTo>
                  <a:lnTo>
                    <a:pt x="148120" y="22440"/>
                  </a:lnTo>
                  <a:lnTo>
                    <a:pt x="136588" y="30200"/>
                  </a:lnTo>
                  <a:lnTo>
                    <a:pt x="128816" y="41706"/>
                  </a:lnTo>
                  <a:lnTo>
                    <a:pt x="125971" y="55791"/>
                  </a:lnTo>
                  <a:lnTo>
                    <a:pt x="128816" y="69888"/>
                  </a:lnTo>
                  <a:lnTo>
                    <a:pt x="136588" y="81394"/>
                  </a:lnTo>
                  <a:lnTo>
                    <a:pt x="148120" y="89154"/>
                  </a:lnTo>
                  <a:lnTo>
                    <a:pt x="162229" y="91998"/>
                  </a:lnTo>
                  <a:lnTo>
                    <a:pt x="176339" y="89154"/>
                  </a:lnTo>
                  <a:lnTo>
                    <a:pt x="187871" y="81394"/>
                  </a:lnTo>
                  <a:lnTo>
                    <a:pt x="195643" y="69888"/>
                  </a:lnTo>
                  <a:lnTo>
                    <a:pt x="198488" y="55791"/>
                  </a:lnTo>
                  <a:close/>
                </a:path>
                <a:path w="404495" h="567054">
                  <a:moveTo>
                    <a:pt x="238074" y="436092"/>
                  </a:moveTo>
                  <a:lnTo>
                    <a:pt x="235229" y="421995"/>
                  </a:lnTo>
                  <a:lnTo>
                    <a:pt x="227457" y="410489"/>
                  </a:lnTo>
                  <a:lnTo>
                    <a:pt x="215925" y="402729"/>
                  </a:lnTo>
                  <a:lnTo>
                    <a:pt x="201815" y="399884"/>
                  </a:lnTo>
                  <a:lnTo>
                    <a:pt x="187693" y="402729"/>
                  </a:lnTo>
                  <a:lnTo>
                    <a:pt x="176174" y="410489"/>
                  </a:lnTo>
                  <a:lnTo>
                    <a:pt x="168402" y="421995"/>
                  </a:lnTo>
                  <a:lnTo>
                    <a:pt x="165544" y="436092"/>
                  </a:lnTo>
                  <a:lnTo>
                    <a:pt x="168402" y="450176"/>
                  </a:lnTo>
                  <a:lnTo>
                    <a:pt x="176174" y="461683"/>
                  </a:lnTo>
                  <a:lnTo>
                    <a:pt x="187693" y="469442"/>
                  </a:lnTo>
                  <a:lnTo>
                    <a:pt x="201815" y="472287"/>
                  </a:lnTo>
                  <a:lnTo>
                    <a:pt x="215925" y="469442"/>
                  </a:lnTo>
                  <a:lnTo>
                    <a:pt x="227457" y="461683"/>
                  </a:lnTo>
                  <a:lnTo>
                    <a:pt x="235229" y="450176"/>
                  </a:lnTo>
                  <a:lnTo>
                    <a:pt x="238074" y="436092"/>
                  </a:lnTo>
                  <a:close/>
                </a:path>
                <a:path w="404495" h="567054">
                  <a:moveTo>
                    <a:pt x="242214" y="305066"/>
                  </a:moveTo>
                  <a:lnTo>
                    <a:pt x="239369" y="290969"/>
                  </a:lnTo>
                  <a:lnTo>
                    <a:pt x="231597" y="279463"/>
                  </a:lnTo>
                  <a:lnTo>
                    <a:pt x="220078" y="271716"/>
                  </a:lnTo>
                  <a:lnTo>
                    <a:pt x="205955" y="268871"/>
                  </a:lnTo>
                  <a:lnTo>
                    <a:pt x="199009" y="270281"/>
                  </a:lnTo>
                  <a:lnTo>
                    <a:pt x="198958" y="269963"/>
                  </a:lnTo>
                  <a:lnTo>
                    <a:pt x="191185" y="258470"/>
                  </a:lnTo>
                  <a:lnTo>
                    <a:pt x="179793" y="250812"/>
                  </a:lnTo>
                  <a:lnTo>
                    <a:pt x="186207" y="246494"/>
                  </a:lnTo>
                  <a:lnTo>
                    <a:pt x="193979" y="234975"/>
                  </a:lnTo>
                  <a:lnTo>
                    <a:pt x="196837" y="220891"/>
                  </a:lnTo>
                  <a:lnTo>
                    <a:pt x="193979" y="206806"/>
                  </a:lnTo>
                  <a:lnTo>
                    <a:pt x="186207" y="195300"/>
                  </a:lnTo>
                  <a:lnTo>
                    <a:pt x="174688" y="187540"/>
                  </a:lnTo>
                  <a:lnTo>
                    <a:pt x="160566" y="184696"/>
                  </a:lnTo>
                  <a:lnTo>
                    <a:pt x="146456" y="187540"/>
                  </a:lnTo>
                  <a:lnTo>
                    <a:pt x="134924" y="195300"/>
                  </a:lnTo>
                  <a:lnTo>
                    <a:pt x="127152" y="206806"/>
                  </a:lnTo>
                  <a:lnTo>
                    <a:pt x="125234" y="216281"/>
                  </a:lnTo>
                  <a:lnTo>
                    <a:pt x="124904" y="216204"/>
                  </a:lnTo>
                  <a:lnTo>
                    <a:pt x="110782" y="219049"/>
                  </a:lnTo>
                  <a:lnTo>
                    <a:pt x="99263" y="226809"/>
                  </a:lnTo>
                  <a:lnTo>
                    <a:pt x="91490" y="238315"/>
                  </a:lnTo>
                  <a:lnTo>
                    <a:pt x="88633" y="252399"/>
                  </a:lnTo>
                  <a:lnTo>
                    <a:pt x="91490" y="266484"/>
                  </a:lnTo>
                  <a:lnTo>
                    <a:pt x="99263" y="277990"/>
                  </a:lnTo>
                  <a:lnTo>
                    <a:pt x="110782" y="285750"/>
                  </a:lnTo>
                  <a:lnTo>
                    <a:pt x="124904" y="288594"/>
                  </a:lnTo>
                  <a:lnTo>
                    <a:pt x="129984" y="287578"/>
                  </a:lnTo>
                  <a:lnTo>
                    <a:pt x="132130" y="298145"/>
                  </a:lnTo>
                  <a:lnTo>
                    <a:pt x="139903" y="309651"/>
                  </a:lnTo>
                  <a:lnTo>
                    <a:pt x="151434" y="317411"/>
                  </a:lnTo>
                  <a:lnTo>
                    <a:pt x="165544" y="320255"/>
                  </a:lnTo>
                  <a:lnTo>
                    <a:pt x="172478" y="318858"/>
                  </a:lnTo>
                  <a:lnTo>
                    <a:pt x="172542" y="319151"/>
                  </a:lnTo>
                  <a:lnTo>
                    <a:pt x="180314" y="330657"/>
                  </a:lnTo>
                  <a:lnTo>
                    <a:pt x="191846" y="338416"/>
                  </a:lnTo>
                  <a:lnTo>
                    <a:pt x="205955" y="341261"/>
                  </a:lnTo>
                  <a:lnTo>
                    <a:pt x="220078" y="338416"/>
                  </a:lnTo>
                  <a:lnTo>
                    <a:pt x="231597" y="330657"/>
                  </a:lnTo>
                  <a:lnTo>
                    <a:pt x="239369" y="319151"/>
                  </a:lnTo>
                  <a:lnTo>
                    <a:pt x="242214" y="305066"/>
                  </a:lnTo>
                  <a:close/>
                </a:path>
                <a:path w="404495" h="567054">
                  <a:moveTo>
                    <a:pt x="278599" y="529780"/>
                  </a:moveTo>
                  <a:lnTo>
                    <a:pt x="275755" y="515683"/>
                  </a:lnTo>
                  <a:lnTo>
                    <a:pt x="267982" y="504177"/>
                  </a:lnTo>
                  <a:lnTo>
                    <a:pt x="256451" y="496430"/>
                  </a:lnTo>
                  <a:lnTo>
                    <a:pt x="242341" y="493585"/>
                  </a:lnTo>
                  <a:lnTo>
                    <a:pt x="228219" y="496430"/>
                  </a:lnTo>
                  <a:lnTo>
                    <a:pt x="216700" y="504177"/>
                  </a:lnTo>
                  <a:lnTo>
                    <a:pt x="208927" y="515683"/>
                  </a:lnTo>
                  <a:lnTo>
                    <a:pt x="206070" y="529780"/>
                  </a:lnTo>
                  <a:lnTo>
                    <a:pt x="208927" y="543864"/>
                  </a:lnTo>
                  <a:lnTo>
                    <a:pt x="216700" y="555371"/>
                  </a:lnTo>
                  <a:lnTo>
                    <a:pt x="228219" y="563118"/>
                  </a:lnTo>
                  <a:lnTo>
                    <a:pt x="242341" y="565962"/>
                  </a:lnTo>
                  <a:lnTo>
                    <a:pt x="256451" y="563118"/>
                  </a:lnTo>
                  <a:lnTo>
                    <a:pt x="267982" y="555371"/>
                  </a:lnTo>
                  <a:lnTo>
                    <a:pt x="275755" y="543864"/>
                  </a:lnTo>
                  <a:lnTo>
                    <a:pt x="278599" y="529780"/>
                  </a:lnTo>
                  <a:close/>
                </a:path>
                <a:path w="404495" h="567054">
                  <a:moveTo>
                    <a:pt x="285953" y="36207"/>
                  </a:moveTo>
                  <a:lnTo>
                    <a:pt x="283095" y="22110"/>
                  </a:lnTo>
                  <a:lnTo>
                    <a:pt x="275323" y="10604"/>
                  </a:lnTo>
                  <a:lnTo>
                    <a:pt x="263804" y="2844"/>
                  </a:lnTo>
                  <a:lnTo>
                    <a:pt x="249682" y="0"/>
                  </a:lnTo>
                  <a:lnTo>
                    <a:pt x="235572" y="2844"/>
                  </a:lnTo>
                  <a:lnTo>
                    <a:pt x="224040" y="10604"/>
                  </a:lnTo>
                  <a:lnTo>
                    <a:pt x="216268" y="22110"/>
                  </a:lnTo>
                  <a:lnTo>
                    <a:pt x="213423" y="36207"/>
                  </a:lnTo>
                  <a:lnTo>
                    <a:pt x="216268" y="50292"/>
                  </a:lnTo>
                  <a:lnTo>
                    <a:pt x="224040" y="61798"/>
                  </a:lnTo>
                  <a:lnTo>
                    <a:pt x="235572" y="69557"/>
                  </a:lnTo>
                  <a:lnTo>
                    <a:pt x="249682" y="72402"/>
                  </a:lnTo>
                  <a:lnTo>
                    <a:pt x="263804" y="69557"/>
                  </a:lnTo>
                  <a:lnTo>
                    <a:pt x="275323" y="61798"/>
                  </a:lnTo>
                  <a:lnTo>
                    <a:pt x="283095" y="50292"/>
                  </a:lnTo>
                  <a:lnTo>
                    <a:pt x="285953" y="36207"/>
                  </a:lnTo>
                  <a:close/>
                </a:path>
                <a:path w="404495" h="567054">
                  <a:moveTo>
                    <a:pt x="321259" y="276809"/>
                  </a:moveTo>
                  <a:lnTo>
                    <a:pt x="318414" y="262724"/>
                  </a:lnTo>
                  <a:lnTo>
                    <a:pt x="310642" y="251218"/>
                  </a:lnTo>
                  <a:lnTo>
                    <a:pt x="299110" y="243471"/>
                  </a:lnTo>
                  <a:lnTo>
                    <a:pt x="285000" y="240626"/>
                  </a:lnTo>
                  <a:lnTo>
                    <a:pt x="279285" y="241782"/>
                  </a:lnTo>
                  <a:lnTo>
                    <a:pt x="282155" y="237540"/>
                  </a:lnTo>
                  <a:lnTo>
                    <a:pt x="285000" y="223443"/>
                  </a:lnTo>
                  <a:lnTo>
                    <a:pt x="282155" y="209359"/>
                  </a:lnTo>
                  <a:lnTo>
                    <a:pt x="274383" y="197853"/>
                  </a:lnTo>
                  <a:lnTo>
                    <a:pt x="262851" y="190093"/>
                  </a:lnTo>
                  <a:lnTo>
                    <a:pt x="248742" y="187248"/>
                  </a:lnTo>
                  <a:lnTo>
                    <a:pt x="234619" y="190093"/>
                  </a:lnTo>
                  <a:lnTo>
                    <a:pt x="223100" y="197853"/>
                  </a:lnTo>
                  <a:lnTo>
                    <a:pt x="215328" y="209359"/>
                  </a:lnTo>
                  <a:lnTo>
                    <a:pt x="212471" y="223443"/>
                  </a:lnTo>
                  <a:lnTo>
                    <a:pt x="215328" y="237540"/>
                  </a:lnTo>
                  <a:lnTo>
                    <a:pt x="223100" y="249047"/>
                  </a:lnTo>
                  <a:lnTo>
                    <a:pt x="234619" y="256806"/>
                  </a:lnTo>
                  <a:lnTo>
                    <a:pt x="248742" y="259651"/>
                  </a:lnTo>
                  <a:lnTo>
                    <a:pt x="254431" y="258508"/>
                  </a:lnTo>
                  <a:lnTo>
                    <a:pt x="251587" y="262724"/>
                  </a:lnTo>
                  <a:lnTo>
                    <a:pt x="248742" y="276809"/>
                  </a:lnTo>
                  <a:lnTo>
                    <a:pt x="251587" y="290906"/>
                  </a:lnTo>
                  <a:lnTo>
                    <a:pt x="259359" y="302412"/>
                  </a:lnTo>
                  <a:lnTo>
                    <a:pt x="270891" y="310159"/>
                  </a:lnTo>
                  <a:lnTo>
                    <a:pt x="285000" y="313004"/>
                  </a:lnTo>
                  <a:lnTo>
                    <a:pt x="299110" y="310159"/>
                  </a:lnTo>
                  <a:lnTo>
                    <a:pt x="310642" y="302412"/>
                  </a:lnTo>
                  <a:lnTo>
                    <a:pt x="318414" y="290906"/>
                  </a:lnTo>
                  <a:lnTo>
                    <a:pt x="321259" y="276809"/>
                  </a:lnTo>
                  <a:close/>
                </a:path>
                <a:path w="404495" h="567054">
                  <a:moveTo>
                    <a:pt x="322211" y="362699"/>
                  </a:moveTo>
                  <a:lnTo>
                    <a:pt x="319366" y="348602"/>
                  </a:lnTo>
                  <a:lnTo>
                    <a:pt x="311594" y="337096"/>
                  </a:lnTo>
                  <a:lnTo>
                    <a:pt x="300062" y="329336"/>
                  </a:lnTo>
                  <a:lnTo>
                    <a:pt x="285953" y="326491"/>
                  </a:lnTo>
                  <a:lnTo>
                    <a:pt x="271830" y="329336"/>
                  </a:lnTo>
                  <a:lnTo>
                    <a:pt x="260311" y="337096"/>
                  </a:lnTo>
                  <a:lnTo>
                    <a:pt x="252539" y="348602"/>
                  </a:lnTo>
                  <a:lnTo>
                    <a:pt x="249682" y="362699"/>
                  </a:lnTo>
                  <a:lnTo>
                    <a:pt x="252539" y="376783"/>
                  </a:lnTo>
                  <a:lnTo>
                    <a:pt x="260311" y="388289"/>
                  </a:lnTo>
                  <a:lnTo>
                    <a:pt x="271830" y="396049"/>
                  </a:lnTo>
                  <a:lnTo>
                    <a:pt x="285953" y="398894"/>
                  </a:lnTo>
                  <a:lnTo>
                    <a:pt x="300062" y="396049"/>
                  </a:lnTo>
                  <a:lnTo>
                    <a:pt x="311594" y="388289"/>
                  </a:lnTo>
                  <a:lnTo>
                    <a:pt x="319366" y="376783"/>
                  </a:lnTo>
                  <a:lnTo>
                    <a:pt x="322211" y="362699"/>
                  </a:lnTo>
                  <a:close/>
                </a:path>
                <a:path w="404495" h="567054">
                  <a:moveTo>
                    <a:pt x="368071" y="530771"/>
                  </a:moveTo>
                  <a:lnTo>
                    <a:pt x="365226" y="516686"/>
                  </a:lnTo>
                  <a:lnTo>
                    <a:pt x="357454" y="505180"/>
                  </a:lnTo>
                  <a:lnTo>
                    <a:pt x="345922" y="497420"/>
                  </a:lnTo>
                  <a:lnTo>
                    <a:pt x="331812" y="494576"/>
                  </a:lnTo>
                  <a:lnTo>
                    <a:pt x="317690" y="497420"/>
                  </a:lnTo>
                  <a:lnTo>
                    <a:pt x="306171" y="505180"/>
                  </a:lnTo>
                  <a:lnTo>
                    <a:pt x="298399" y="516686"/>
                  </a:lnTo>
                  <a:lnTo>
                    <a:pt x="295541" y="530771"/>
                  </a:lnTo>
                  <a:lnTo>
                    <a:pt x="298399" y="544855"/>
                  </a:lnTo>
                  <a:lnTo>
                    <a:pt x="306171" y="556361"/>
                  </a:lnTo>
                  <a:lnTo>
                    <a:pt x="317690" y="564121"/>
                  </a:lnTo>
                  <a:lnTo>
                    <a:pt x="331812" y="566966"/>
                  </a:lnTo>
                  <a:lnTo>
                    <a:pt x="345922" y="564121"/>
                  </a:lnTo>
                  <a:lnTo>
                    <a:pt x="357454" y="556361"/>
                  </a:lnTo>
                  <a:lnTo>
                    <a:pt x="365226" y="544855"/>
                  </a:lnTo>
                  <a:lnTo>
                    <a:pt x="368071" y="530771"/>
                  </a:lnTo>
                  <a:close/>
                </a:path>
                <a:path w="404495" h="567054">
                  <a:moveTo>
                    <a:pt x="368071" y="155587"/>
                  </a:moveTo>
                  <a:lnTo>
                    <a:pt x="365226" y="141503"/>
                  </a:lnTo>
                  <a:lnTo>
                    <a:pt x="357454" y="129997"/>
                  </a:lnTo>
                  <a:lnTo>
                    <a:pt x="345922" y="122237"/>
                  </a:lnTo>
                  <a:lnTo>
                    <a:pt x="331812" y="119392"/>
                  </a:lnTo>
                  <a:lnTo>
                    <a:pt x="317690" y="122237"/>
                  </a:lnTo>
                  <a:lnTo>
                    <a:pt x="306171" y="129997"/>
                  </a:lnTo>
                  <a:lnTo>
                    <a:pt x="298399" y="141503"/>
                  </a:lnTo>
                  <a:lnTo>
                    <a:pt x="295541" y="155587"/>
                  </a:lnTo>
                  <a:lnTo>
                    <a:pt x="298399" y="169684"/>
                  </a:lnTo>
                  <a:lnTo>
                    <a:pt x="306171" y="181190"/>
                  </a:lnTo>
                  <a:lnTo>
                    <a:pt x="317690" y="188950"/>
                  </a:lnTo>
                  <a:lnTo>
                    <a:pt x="331812" y="191795"/>
                  </a:lnTo>
                  <a:lnTo>
                    <a:pt x="345922" y="188950"/>
                  </a:lnTo>
                  <a:lnTo>
                    <a:pt x="357454" y="181190"/>
                  </a:lnTo>
                  <a:lnTo>
                    <a:pt x="365226" y="169684"/>
                  </a:lnTo>
                  <a:lnTo>
                    <a:pt x="368071" y="155587"/>
                  </a:lnTo>
                  <a:close/>
                </a:path>
                <a:path w="404495" h="567054">
                  <a:moveTo>
                    <a:pt x="404456" y="344246"/>
                  </a:moveTo>
                  <a:lnTo>
                    <a:pt x="401599" y="330149"/>
                  </a:lnTo>
                  <a:lnTo>
                    <a:pt x="393827" y="318643"/>
                  </a:lnTo>
                  <a:lnTo>
                    <a:pt x="382308" y="310883"/>
                  </a:lnTo>
                  <a:lnTo>
                    <a:pt x="368185" y="308038"/>
                  </a:lnTo>
                  <a:lnTo>
                    <a:pt x="354076" y="310883"/>
                  </a:lnTo>
                  <a:lnTo>
                    <a:pt x="342544" y="318643"/>
                  </a:lnTo>
                  <a:lnTo>
                    <a:pt x="334772" y="330149"/>
                  </a:lnTo>
                  <a:lnTo>
                    <a:pt x="331927" y="344246"/>
                  </a:lnTo>
                  <a:lnTo>
                    <a:pt x="334772" y="358330"/>
                  </a:lnTo>
                  <a:lnTo>
                    <a:pt x="342544" y="369836"/>
                  </a:lnTo>
                  <a:lnTo>
                    <a:pt x="354076" y="377596"/>
                  </a:lnTo>
                  <a:lnTo>
                    <a:pt x="368185" y="380441"/>
                  </a:lnTo>
                  <a:lnTo>
                    <a:pt x="382308" y="377596"/>
                  </a:lnTo>
                  <a:lnTo>
                    <a:pt x="393827" y="369836"/>
                  </a:lnTo>
                  <a:lnTo>
                    <a:pt x="401599" y="358330"/>
                  </a:lnTo>
                  <a:lnTo>
                    <a:pt x="404456" y="344246"/>
                  </a:lnTo>
                  <a:close/>
                </a:path>
              </a:pathLst>
            </a:custGeom>
            <a:solidFill>
              <a:srgbClr val="5CC1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166910" y="545275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0" y="0"/>
                  </a:moveTo>
                  <a:lnTo>
                    <a:pt x="568822" y="0"/>
                  </a:lnTo>
                </a:path>
              </a:pathLst>
            </a:custGeom>
            <a:ln w="2839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4166" y="5662282"/>
              <a:ext cx="72524" cy="7238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13874" y="5662282"/>
              <a:ext cx="72524" cy="72386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148668" y="4658107"/>
              <a:ext cx="2730500" cy="1040765"/>
            </a:xfrm>
            <a:custGeom>
              <a:avLst/>
              <a:gdLst/>
              <a:ahLst/>
              <a:cxnLst/>
              <a:rect l="l" t="t" r="r" b="b"/>
              <a:pathLst>
                <a:path w="2730500" h="1040764">
                  <a:moveTo>
                    <a:pt x="2730218" y="1040374"/>
                  </a:moveTo>
                  <a:lnTo>
                    <a:pt x="0" y="1040374"/>
                  </a:lnTo>
                  <a:lnTo>
                    <a:pt x="0" y="0"/>
                  </a:lnTo>
                </a:path>
              </a:pathLst>
            </a:custGeom>
            <a:ln w="1656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087661" y="4658107"/>
              <a:ext cx="2399030" cy="1101090"/>
            </a:xfrm>
            <a:custGeom>
              <a:avLst/>
              <a:gdLst/>
              <a:ahLst/>
              <a:cxnLst/>
              <a:rect l="l" t="t" r="r" b="b"/>
              <a:pathLst>
                <a:path w="2399029" h="1101089">
                  <a:moveTo>
                    <a:pt x="0" y="100932"/>
                  </a:moveTo>
                  <a:lnTo>
                    <a:pt x="53895" y="100932"/>
                  </a:lnTo>
                </a:path>
                <a:path w="2399029" h="1101089">
                  <a:moveTo>
                    <a:pt x="0" y="287595"/>
                  </a:moveTo>
                  <a:lnTo>
                    <a:pt x="53895" y="287595"/>
                  </a:lnTo>
                </a:path>
                <a:path w="2399029" h="1101089">
                  <a:moveTo>
                    <a:pt x="522013" y="1044633"/>
                  </a:moveTo>
                  <a:lnTo>
                    <a:pt x="522013" y="1100694"/>
                  </a:lnTo>
                </a:path>
                <a:path w="2399029" h="1101089">
                  <a:moveTo>
                    <a:pt x="1464801" y="1044633"/>
                  </a:moveTo>
                  <a:lnTo>
                    <a:pt x="1464801" y="1100694"/>
                  </a:lnTo>
                </a:path>
                <a:path w="2399029" h="1101089">
                  <a:moveTo>
                    <a:pt x="2398737" y="1044633"/>
                  </a:moveTo>
                  <a:lnTo>
                    <a:pt x="2398737" y="1100694"/>
                  </a:lnTo>
                </a:path>
                <a:path w="2399029" h="1101089">
                  <a:moveTo>
                    <a:pt x="4123" y="0"/>
                  </a:moveTo>
                  <a:lnTo>
                    <a:pt x="106357" y="0"/>
                  </a:lnTo>
                </a:path>
                <a:path w="2399029" h="1101089">
                  <a:moveTo>
                    <a:pt x="0" y="481509"/>
                  </a:moveTo>
                  <a:lnTo>
                    <a:pt x="53895" y="481509"/>
                  </a:lnTo>
                </a:path>
                <a:path w="2399029" h="1101089">
                  <a:moveTo>
                    <a:pt x="0" y="668740"/>
                  </a:moveTo>
                  <a:lnTo>
                    <a:pt x="53895" y="668740"/>
                  </a:lnTo>
                </a:path>
                <a:path w="2399029" h="1101089">
                  <a:moveTo>
                    <a:pt x="0" y="852989"/>
                  </a:moveTo>
                  <a:lnTo>
                    <a:pt x="53896" y="852989"/>
                  </a:lnTo>
                </a:path>
                <a:path w="2399029" h="1101089">
                  <a:moveTo>
                    <a:pt x="0" y="1048596"/>
                  </a:moveTo>
                  <a:lnTo>
                    <a:pt x="53896" y="1048596"/>
                  </a:lnTo>
                </a:path>
              </a:pathLst>
            </a:custGeom>
            <a:ln w="1657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5" name="object 5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16200" y="4405422"/>
            <a:ext cx="72524" cy="72398"/>
          </a:xfrm>
          <a:prstGeom prst="rect">
            <a:avLst/>
          </a:prstGeom>
        </p:spPr>
      </p:pic>
      <p:sp>
        <p:nvSpPr>
          <p:cNvPr id="56" name="object 56" descr=""/>
          <p:cNvSpPr/>
          <p:nvPr/>
        </p:nvSpPr>
        <p:spPr>
          <a:xfrm>
            <a:off x="2087661" y="3826116"/>
            <a:ext cx="106680" cy="694690"/>
          </a:xfrm>
          <a:custGeom>
            <a:avLst/>
            <a:gdLst/>
            <a:ahLst/>
            <a:cxnLst/>
            <a:rect l="l" t="t" r="r" b="b"/>
            <a:pathLst>
              <a:path w="106680" h="694689">
                <a:moveTo>
                  <a:pt x="0" y="0"/>
                </a:moveTo>
                <a:lnTo>
                  <a:pt x="68685" y="0"/>
                </a:lnTo>
              </a:path>
              <a:path w="106680" h="694689">
                <a:moveTo>
                  <a:pt x="0" y="557776"/>
                </a:moveTo>
                <a:lnTo>
                  <a:pt x="53895" y="557776"/>
                </a:lnTo>
              </a:path>
              <a:path w="106680" h="694689">
                <a:moveTo>
                  <a:pt x="0" y="145743"/>
                </a:moveTo>
                <a:lnTo>
                  <a:pt x="53895" y="145743"/>
                </a:lnTo>
              </a:path>
              <a:path w="106680" h="694689">
                <a:moveTo>
                  <a:pt x="0" y="278001"/>
                </a:moveTo>
                <a:lnTo>
                  <a:pt x="53895" y="278001"/>
                </a:lnTo>
              </a:path>
              <a:path w="106680" h="694689">
                <a:moveTo>
                  <a:pt x="0" y="418775"/>
                </a:moveTo>
                <a:lnTo>
                  <a:pt x="53895" y="418775"/>
                </a:lnTo>
              </a:path>
              <a:path w="106680" h="694689">
                <a:moveTo>
                  <a:pt x="4124" y="694174"/>
                </a:moveTo>
                <a:lnTo>
                  <a:pt x="106358" y="694174"/>
                </a:lnTo>
              </a:path>
              <a:path w="106680" h="694689">
                <a:moveTo>
                  <a:pt x="61006" y="694174"/>
                </a:moveTo>
                <a:lnTo>
                  <a:pt x="61006" y="0"/>
                </a:lnTo>
              </a:path>
            </a:pathLst>
          </a:custGeom>
          <a:ln w="16576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1841946" y="3721734"/>
            <a:ext cx="254000" cy="2082164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  <a:spcBef>
                <a:spcPts val="1050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17780">
              <a:lnSpc>
                <a:spcPts val="1125"/>
              </a:lnSpc>
              <a:spcBef>
                <a:spcPts val="9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29209">
              <a:lnSpc>
                <a:spcPts val="1125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8318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86360">
              <a:lnSpc>
                <a:spcPct val="100000"/>
              </a:lnSpc>
              <a:spcBef>
                <a:spcPts val="65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83185">
              <a:lnSpc>
                <a:spcPct val="100000"/>
              </a:lnSpc>
              <a:spcBef>
                <a:spcPts val="430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86360">
              <a:lnSpc>
                <a:spcPct val="100000"/>
              </a:lnSpc>
              <a:spcBef>
                <a:spcPts val="229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86360">
              <a:lnSpc>
                <a:spcPct val="100000"/>
              </a:lnSpc>
              <a:spcBef>
                <a:spcPts val="229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94615">
              <a:lnSpc>
                <a:spcPct val="100000"/>
              </a:lnSpc>
              <a:spcBef>
                <a:spcPts val="409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 marL="160020">
              <a:lnSpc>
                <a:spcPct val="100000"/>
              </a:lnSpc>
              <a:spcBef>
                <a:spcPts val="300"/>
              </a:spcBef>
            </a:pPr>
            <a:r>
              <a:rPr dirty="0" sz="1000" spc="33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393704" y="5763128"/>
            <a:ext cx="454025" cy="18224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281067" y="5763128"/>
            <a:ext cx="53403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219625" y="5763128"/>
            <a:ext cx="55626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602357" y="4147001"/>
            <a:ext cx="179070" cy="119634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6140861" y="3792807"/>
            <a:ext cx="62865" cy="1698625"/>
            <a:chOff x="6140861" y="3792807"/>
            <a:chExt cx="62865" cy="1698625"/>
          </a:xfrm>
        </p:grpSpPr>
        <p:sp>
          <p:nvSpPr>
            <p:cNvPr id="63" name="object 63" descr=""/>
            <p:cNvSpPr/>
            <p:nvPr/>
          </p:nvSpPr>
          <p:spPr>
            <a:xfrm>
              <a:off x="6194790" y="3801380"/>
              <a:ext cx="0" cy="1681480"/>
            </a:xfrm>
            <a:custGeom>
              <a:avLst/>
              <a:gdLst/>
              <a:ahLst/>
              <a:cxnLst/>
              <a:rect l="l" t="t" r="r" b="b"/>
              <a:pathLst>
                <a:path w="0" h="1681479">
                  <a:moveTo>
                    <a:pt x="0" y="1680859"/>
                  </a:moveTo>
                  <a:lnTo>
                    <a:pt x="0" y="0"/>
                  </a:lnTo>
                </a:path>
              </a:pathLst>
            </a:custGeom>
            <a:ln w="1658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140856" y="3798074"/>
              <a:ext cx="60960" cy="1285240"/>
            </a:xfrm>
            <a:custGeom>
              <a:avLst/>
              <a:gdLst/>
              <a:ahLst/>
              <a:cxnLst/>
              <a:rect l="l" t="t" r="r" b="b"/>
              <a:pathLst>
                <a:path w="60960" h="1285239">
                  <a:moveTo>
                    <a:pt x="53924" y="1268526"/>
                  </a:moveTo>
                  <a:lnTo>
                    <a:pt x="0" y="1268526"/>
                  </a:lnTo>
                  <a:lnTo>
                    <a:pt x="0" y="1285087"/>
                  </a:lnTo>
                  <a:lnTo>
                    <a:pt x="53924" y="1285087"/>
                  </a:lnTo>
                  <a:lnTo>
                    <a:pt x="53924" y="1268526"/>
                  </a:lnTo>
                  <a:close/>
                </a:path>
                <a:path w="60960" h="1285239">
                  <a:moveTo>
                    <a:pt x="60909" y="0"/>
                  </a:moveTo>
                  <a:lnTo>
                    <a:pt x="0" y="0"/>
                  </a:lnTo>
                  <a:lnTo>
                    <a:pt x="0" y="16560"/>
                  </a:lnTo>
                  <a:lnTo>
                    <a:pt x="60909" y="16560"/>
                  </a:lnTo>
                  <a:lnTo>
                    <a:pt x="60909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5786307" y="3706464"/>
            <a:ext cx="347345" cy="18224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797680" y="4348100"/>
            <a:ext cx="346075" cy="1790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763560" y="4975518"/>
            <a:ext cx="354330" cy="1790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577889" y="4220610"/>
            <a:ext cx="175895" cy="97663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6140861" y="4436155"/>
            <a:ext cx="53975" cy="17145"/>
          </a:xfrm>
          <a:custGeom>
            <a:avLst/>
            <a:gdLst/>
            <a:ahLst/>
            <a:cxnLst/>
            <a:rect l="l" t="t" r="r" b="b"/>
            <a:pathLst>
              <a:path w="53975" h="17145">
                <a:moveTo>
                  <a:pt x="53928" y="0"/>
                </a:moveTo>
                <a:lnTo>
                  <a:pt x="0" y="0"/>
                </a:lnTo>
                <a:lnTo>
                  <a:pt x="0" y="16561"/>
                </a:lnTo>
                <a:lnTo>
                  <a:pt x="53928" y="16561"/>
                </a:lnTo>
                <a:lnTo>
                  <a:pt x="53928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635072" y="4047553"/>
            <a:ext cx="72564" cy="72515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82952" y="4097356"/>
            <a:ext cx="72564" cy="72397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619125" y="3860764"/>
            <a:ext cx="72576" cy="72397"/>
          </a:xfrm>
          <a:prstGeom prst="rect">
            <a:avLst/>
          </a:prstGeom>
        </p:spPr>
      </p:pic>
      <p:sp>
        <p:nvSpPr>
          <p:cNvPr id="73" name="object 73" descr=""/>
          <p:cNvSpPr/>
          <p:nvPr/>
        </p:nvSpPr>
        <p:spPr>
          <a:xfrm>
            <a:off x="6594221" y="4282262"/>
            <a:ext cx="154940" cy="73025"/>
          </a:xfrm>
          <a:custGeom>
            <a:avLst/>
            <a:gdLst/>
            <a:ahLst/>
            <a:cxnLst/>
            <a:rect l="l" t="t" r="r" b="b"/>
            <a:pathLst>
              <a:path w="154940" h="73025">
                <a:moveTo>
                  <a:pt x="72567" y="36309"/>
                </a:moveTo>
                <a:lnTo>
                  <a:pt x="69723" y="22199"/>
                </a:lnTo>
                <a:lnTo>
                  <a:pt x="61950" y="10655"/>
                </a:lnTo>
                <a:lnTo>
                  <a:pt x="50406" y="2857"/>
                </a:lnTo>
                <a:lnTo>
                  <a:pt x="36283" y="0"/>
                </a:lnTo>
                <a:lnTo>
                  <a:pt x="22161" y="2857"/>
                </a:lnTo>
                <a:lnTo>
                  <a:pt x="10629" y="10655"/>
                </a:lnTo>
                <a:lnTo>
                  <a:pt x="2844" y="22199"/>
                </a:lnTo>
                <a:lnTo>
                  <a:pt x="0" y="36309"/>
                </a:lnTo>
                <a:lnTo>
                  <a:pt x="2844" y="50406"/>
                </a:lnTo>
                <a:lnTo>
                  <a:pt x="10629" y="61912"/>
                </a:lnTo>
                <a:lnTo>
                  <a:pt x="22161" y="69672"/>
                </a:lnTo>
                <a:lnTo>
                  <a:pt x="36283" y="72517"/>
                </a:lnTo>
                <a:lnTo>
                  <a:pt x="50406" y="69672"/>
                </a:lnTo>
                <a:lnTo>
                  <a:pt x="61950" y="61912"/>
                </a:lnTo>
                <a:lnTo>
                  <a:pt x="69723" y="50406"/>
                </a:lnTo>
                <a:lnTo>
                  <a:pt x="72567" y="36309"/>
                </a:lnTo>
                <a:close/>
              </a:path>
              <a:path w="154940" h="73025">
                <a:moveTo>
                  <a:pt x="154686" y="36309"/>
                </a:moveTo>
                <a:lnTo>
                  <a:pt x="151828" y="22199"/>
                </a:lnTo>
                <a:lnTo>
                  <a:pt x="144056" y="10655"/>
                </a:lnTo>
                <a:lnTo>
                  <a:pt x="132524" y="2857"/>
                </a:lnTo>
                <a:lnTo>
                  <a:pt x="118402" y="0"/>
                </a:lnTo>
                <a:lnTo>
                  <a:pt x="104267" y="2857"/>
                </a:lnTo>
                <a:lnTo>
                  <a:pt x="92735" y="10655"/>
                </a:lnTo>
                <a:lnTo>
                  <a:pt x="84963" y="22199"/>
                </a:lnTo>
                <a:lnTo>
                  <a:pt x="82105" y="36309"/>
                </a:lnTo>
                <a:lnTo>
                  <a:pt x="84963" y="50406"/>
                </a:lnTo>
                <a:lnTo>
                  <a:pt x="92735" y="61912"/>
                </a:lnTo>
                <a:lnTo>
                  <a:pt x="104267" y="69672"/>
                </a:lnTo>
                <a:lnTo>
                  <a:pt x="118402" y="72517"/>
                </a:lnTo>
                <a:lnTo>
                  <a:pt x="132524" y="69672"/>
                </a:lnTo>
                <a:lnTo>
                  <a:pt x="144056" y="61912"/>
                </a:lnTo>
                <a:lnTo>
                  <a:pt x="151828" y="50406"/>
                </a:lnTo>
                <a:lnTo>
                  <a:pt x="154686" y="36309"/>
                </a:lnTo>
                <a:close/>
              </a:path>
            </a:pathLst>
          </a:custGeom>
          <a:solidFill>
            <a:srgbClr val="E21C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582702" y="4421733"/>
            <a:ext cx="161925" cy="191135"/>
          </a:xfrm>
          <a:custGeom>
            <a:avLst/>
            <a:gdLst/>
            <a:ahLst/>
            <a:cxnLst/>
            <a:rect l="l" t="t" r="r" b="b"/>
            <a:pathLst>
              <a:path w="161925" h="191135">
                <a:moveTo>
                  <a:pt x="72567" y="36195"/>
                </a:moveTo>
                <a:lnTo>
                  <a:pt x="69710" y="22098"/>
                </a:lnTo>
                <a:lnTo>
                  <a:pt x="61937" y="10604"/>
                </a:lnTo>
                <a:lnTo>
                  <a:pt x="50406" y="2844"/>
                </a:lnTo>
                <a:lnTo>
                  <a:pt x="36271" y="0"/>
                </a:lnTo>
                <a:lnTo>
                  <a:pt x="22161" y="2844"/>
                </a:lnTo>
                <a:lnTo>
                  <a:pt x="10629" y="10604"/>
                </a:lnTo>
                <a:lnTo>
                  <a:pt x="2844" y="22098"/>
                </a:lnTo>
                <a:lnTo>
                  <a:pt x="0" y="36195"/>
                </a:lnTo>
                <a:lnTo>
                  <a:pt x="2844" y="50279"/>
                </a:lnTo>
                <a:lnTo>
                  <a:pt x="10629" y="61785"/>
                </a:lnTo>
                <a:lnTo>
                  <a:pt x="22161" y="69545"/>
                </a:lnTo>
                <a:lnTo>
                  <a:pt x="36271" y="72390"/>
                </a:lnTo>
                <a:lnTo>
                  <a:pt x="50406" y="69545"/>
                </a:lnTo>
                <a:lnTo>
                  <a:pt x="61937" y="61785"/>
                </a:lnTo>
                <a:lnTo>
                  <a:pt x="69710" y="50279"/>
                </a:lnTo>
                <a:lnTo>
                  <a:pt x="72567" y="36195"/>
                </a:lnTo>
                <a:close/>
              </a:path>
              <a:path w="161925" h="191135">
                <a:moveTo>
                  <a:pt x="81813" y="154368"/>
                </a:moveTo>
                <a:lnTo>
                  <a:pt x="78968" y="140284"/>
                </a:lnTo>
                <a:lnTo>
                  <a:pt x="71183" y="128778"/>
                </a:lnTo>
                <a:lnTo>
                  <a:pt x="59651" y="121018"/>
                </a:lnTo>
                <a:lnTo>
                  <a:pt x="45529" y="118173"/>
                </a:lnTo>
                <a:lnTo>
                  <a:pt x="31407" y="121018"/>
                </a:lnTo>
                <a:lnTo>
                  <a:pt x="19875" y="128778"/>
                </a:lnTo>
                <a:lnTo>
                  <a:pt x="12090" y="140284"/>
                </a:lnTo>
                <a:lnTo>
                  <a:pt x="9245" y="154368"/>
                </a:lnTo>
                <a:lnTo>
                  <a:pt x="12090" y="168529"/>
                </a:lnTo>
                <a:lnTo>
                  <a:pt x="19875" y="180073"/>
                </a:lnTo>
                <a:lnTo>
                  <a:pt x="31407" y="187845"/>
                </a:lnTo>
                <a:lnTo>
                  <a:pt x="45529" y="190690"/>
                </a:lnTo>
                <a:lnTo>
                  <a:pt x="59651" y="187845"/>
                </a:lnTo>
                <a:lnTo>
                  <a:pt x="71183" y="180073"/>
                </a:lnTo>
                <a:lnTo>
                  <a:pt x="78968" y="168529"/>
                </a:lnTo>
                <a:lnTo>
                  <a:pt x="81813" y="154368"/>
                </a:lnTo>
                <a:close/>
              </a:path>
              <a:path w="161925" h="191135">
                <a:moveTo>
                  <a:pt x="161353" y="43764"/>
                </a:moveTo>
                <a:lnTo>
                  <a:pt x="158508" y="29654"/>
                </a:lnTo>
                <a:lnTo>
                  <a:pt x="150736" y="18110"/>
                </a:lnTo>
                <a:lnTo>
                  <a:pt x="139192" y="10312"/>
                </a:lnTo>
                <a:lnTo>
                  <a:pt x="125069" y="7454"/>
                </a:lnTo>
                <a:lnTo>
                  <a:pt x="110947" y="10312"/>
                </a:lnTo>
                <a:lnTo>
                  <a:pt x="99415" y="18110"/>
                </a:lnTo>
                <a:lnTo>
                  <a:pt x="91643" y="29654"/>
                </a:lnTo>
                <a:lnTo>
                  <a:pt x="88798" y="43764"/>
                </a:lnTo>
                <a:lnTo>
                  <a:pt x="91643" y="57861"/>
                </a:lnTo>
                <a:lnTo>
                  <a:pt x="98285" y="67703"/>
                </a:lnTo>
                <a:lnTo>
                  <a:pt x="94716" y="70104"/>
                </a:lnTo>
                <a:lnTo>
                  <a:pt x="86944" y="81610"/>
                </a:lnTo>
                <a:lnTo>
                  <a:pt x="84086" y="95694"/>
                </a:lnTo>
                <a:lnTo>
                  <a:pt x="86944" y="109804"/>
                </a:lnTo>
                <a:lnTo>
                  <a:pt x="94716" y="121348"/>
                </a:lnTo>
                <a:lnTo>
                  <a:pt x="106248" y="129146"/>
                </a:lnTo>
                <a:lnTo>
                  <a:pt x="120383" y="132016"/>
                </a:lnTo>
                <a:lnTo>
                  <a:pt x="134505" y="129146"/>
                </a:lnTo>
                <a:lnTo>
                  <a:pt x="146037" y="121348"/>
                </a:lnTo>
                <a:lnTo>
                  <a:pt x="153822" y="109804"/>
                </a:lnTo>
                <a:lnTo>
                  <a:pt x="156667" y="95694"/>
                </a:lnTo>
                <a:lnTo>
                  <a:pt x="153822" y="81610"/>
                </a:lnTo>
                <a:lnTo>
                  <a:pt x="147154" y="71767"/>
                </a:lnTo>
                <a:lnTo>
                  <a:pt x="150736" y="69367"/>
                </a:lnTo>
                <a:lnTo>
                  <a:pt x="158508" y="57861"/>
                </a:lnTo>
                <a:lnTo>
                  <a:pt x="161353" y="43764"/>
                </a:lnTo>
                <a:close/>
              </a:path>
            </a:pathLst>
          </a:custGeom>
          <a:solidFill>
            <a:srgbClr val="E21C4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object 7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46483" y="4695341"/>
            <a:ext cx="636307" cy="509819"/>
          </a:xfrm>
          <a:prstGeom prst="rect">
            <a:avLst/>
          </a:prstGeom>
        </p:spPr>
      </p:pic>
      <p:sp>
        <p:nvSpPr>
          <p:cNvPr id="76" name="object 76" descr=""/>
          <p:cNvSpPr txBox="1"/>
          <p:nvPr/>
        </p:nvSpPr>
        <p:spPr>
          <a:xfrm>
            <a:off x="6838348" y="3967661"/>
            <a:ext cx="880110" cy="2298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66775" algn="l"/>
              </a:tabLst>
            </a:pPr>
            <a:r>
              <a:rPr dirty="0" sz="1350" spc="454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726852" y="4184067"/>
            <a:ext cx="99695" cy="17145"/>
          </a:xfrm>
          <a:custGeom>
            <a:avLst/>
            <a:gdLst/>
            <a:ahLst/>
            <a:cxnLst/>
            <a:rect l="l" t="t" r="r" b="b"/>
            <a:pathLst>
              <a:path w="99695" h="17145">
                <a:moveTo>
                  <a:pt x="99552" y="0"/>
                </a:moveTo>
                <a:lnTo>
                  <a:pt x="0" y="0"/>
                </a:lnTo>
                <a:lnTo>
                  <a:pt x="0" y="16561"/>
                </a:lnTo>
                <a:lnTo>
                  <a:pt x="99552" y="16561"/>
                </a:lnTo>
                <a:lnTo>
                  <a:pt x="9955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6136506" y="1283920"/>
            <a:ext cx="2739390" cy="1933575"/>
          </a:xfrm>
          <a:custGeom>
            <a:avLst/>
            <a:gdLst/>
            <a:ahLst/>
            <a:cxnLst/>
            <a:rect l="l" t="t" r="r" b="b"/>
            <a:pathLst>
              <a:path w="2739390" h="1933575">
                <a:moveTo>
                  <a:pt x="2739248" y="1876588"/>
                </a:moveTo>
                <a:lnTo>
                  <a:pt x="53745" y="1876588"/>
                </a:lnTo>
                <a:lnTo>
                  <a:pt x="53744" y="0"/>
                </a:lnTo>
              </a:path>
              <a:path w="2739390" h="1933575">
                <a:moveTo>
                  <a:pt x="0" y="47343"/>
                </a:moveTo>
                <a:lnTo>
                  <a:pt x="53744" y="47343"/>
                </a:lnTo>
              </a:path>
              <a:path w="2739390" h="1933575">
                <a:moveTo>
                  <a:pt x="0" y="969675"/>
                </a:moveTo>
                <a:lnTo>
                  <a:pt x="53745" y="969675"/>
                </a:lnTo>
              </a:path>
              <a:path w="2739390" h="1933575">
                <a:moveTo>
                  <a:pt x="0" y="1424755"/>
                </a:moveTo>
                <a:lnTo>
                  <a:pt x="53745" y="1424755"/>
                </a:lnTo>
              </a:path>
              <a:path w="2739390" h="1933575">
                <a:moveTo>
                  <a:pt x="0" y="1876588"/>
                </a:moveTo>
                <a:lnTo>
                  <a:pt x="53745" y="1876588"/>
                </a:lnTo>
              </a:path>
              <a:path w="2739390" h="1933575">
                <a:moveTo>
                  <a:pt x="524110" y="1876588"/>
                </a:moveTo>
                <a:lnTo>
                  <a:pt x="524110" y="1933129"/>
                </a:lnTo>
              </a:path>
              <a:path w="2739390" h="1933575">
                <a:moveTo>
                  <a:pt x="1452901" y="1876588"/>
                </a:moveTo>
                <a:lnTo>
                  <a:pt x="1452901" y="1933129"/>
                </a:lnTo>
              </a:path>
              <a:path w="2739390" h="1933575">
                <a:moveTo>
                  <a:pt x="2391807" y="1876588"/>
                </a:moveTo>
                <a:lnTo>
                  <a:pt x="2391807" y="1933129"/>
                </a:lnTo>
              </a:path>
            </a:pathLst>
          </a:custGeom>
          <a:ln w="16556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5796858" y="1233085"/>
            <a:ext cx="320040" cy="17843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5811074" y="1697787"/>
            <a:ext cx="317500" cy="17843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5839504" y="2165323"/>
            <a:ext cx="260350" cy="17843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876463" y="2613012"/>
            <a:ext cx="260350" cy="17843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6433695" y="3216563"/>
            <a:ext cx="2374900" cy="58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6619" algn="l"/>
                <a:tab pos="1831975" algn="l"/>
              </a:tabLst>
            </a:pP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	</a:t>
            </a: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	</a:t>
            </a:r>
            <a:r>
              <a:rPr dirty="0" sz="100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rebuchet MS"/>
              <a:cs typeface="Trebuchet MS"/>
            </a:endParaRPr>
          </a:p>
          <a:p>
            <a:pPr marL="290830">
              <a:lnSpc>
                <a:spcPct val="100000"/>
              </a:lnSpc>
              <a:tabLst>
                <a:tab pos="798830" algn="l"/>
                <a:tab pos="2155190" algn="l"/>
              </a:tabLst>
            </a:pP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350" spc="469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6027143" y="3072046"/>
            <a:ext cx="10604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33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5611698" y="1706473"/>
            <a:ext cx="131445" cy="1217295"/>
            <a:chOff x="5611698" y="1706473"/>
            <a:chExt cx="131445" cy="1217295"/>
          </a:xfrm>
        </p:grpSpPr>
        <p:sp>
          <p:nvSpPr>
            <p:cNvPr id="86" name="object 86" descr=""/>
            <p:cNvSpPr/>
            <p:nvPr/>
          </p:nvSpPr>
          <p:spPr>
            <a:xfrm>
              <a:off x="5619388" y="2843231"/>
              <a:ext cx="94615" cy="80645"/>
            </a:xfrm>
            <a:custGeom>
              <a:avLst/>
              <a:gdLst/>
              <a:ahLst/>
              <a:cxnLst/>
              <a:rect l="l" t="t" r="r" b="b"/>
              <a:pathLst>
                <a:path w="94614" h="80644">
                  <a:moveTo>
                    <a:pt x="47612" y="0"/>
                  </a:moveTo>
                  <a:lnTo>
                    <a:pt x="13863" y="11868"/>
                  </a:lnTo>
                  <a:lnTo>
                    <a:pt x="9524" y="15799"/>
                  </a:lnTo>
                  <a:lnTo>
                    <a:pt x="0" y="42128"/>
                  </a:lnTo>
                  <a:lnTo>
                    <a:pt x="108" y="80416"/>
                  </a:lnTo>
                  <a:lnTo>
                    <a:pt x="94407" y="80416"/>
                  </a:lnTo>
                  <a:lnTo>
                    <a:pt x="94407" y="62175"/>
                  </a:lnTo>
                  <a:lnTo>
                    <a:pt x="16274" y="62175"/>
                  </a:lnTo>
                  <a:lnTo>
                    <a:pt x="16198" y="42128"/>
                  </a:lnTo>
                  <a:lnTo>
                    <a:pt x="16955" y="38185"/>
                  </a:lnTo>
                  <a:lnTo>
                    <a:pt x="18598" y="34336"/>
                  </a:lnTo>
                  <a:lnTo>
                    <a:pt x="19903" y="31030"/>
                  </a:lnTo>
                  <a:lnTo>
                    <a:pt x="22088" y="27972"/>
                  </a:lnTo>
                  <a:lnTo>
                    <a:pt x="24924" y="25575"/>
                  </a:lnTo>
                  <a:lnTo>
                    <a:pt x="27745" y="23072"/>
                  </a:lnTo>
                  <a:lnTo>
                    <a:pt x="31092" y="21254"/>
                  </a:lnTo>
                  <a:lnTo>
                    <a:pt x="34708" y="20203"/>
                  </a:lnTo>
                  <a:lnTo>
                    <a:pt x="38735" y="18916"/>
                  </a:lnTo>
                  <a:lnTo>
                    <a:pt x="42961" y="18291"/>
                  </a:lnTo>
                  <a:lnTo>
                    <a:pt x="86736" y="18291"/>
                  </a:lnTo>
                  <a:lnTo>
                    <a:pt x="85488" y="16461"/>
                  </a:lnTo>
                  <a:lnTo>
                    <a:pt x="57140" y="777"/>
                  </a:lnTo>
                  <a:lnTo>
                    <a:pt x="47612" y="0"/>
                  </a:lnTo>
                  <a:close/>
                </a:path>
                <a:path w="94614" h="80644">
                  <a:moveTo>
                    <a:pt x="86752" y="18314"/>
                  </a:moveTo>
                  <a:lnTo>
                    <a:pt x="51371" y="18314"/>
                  </a:lnTo>
                  <a:lnTo>
                    <a:pt x="55539" y="18928"/>
                  </a:lnTo>
                  <a:lnTo>
                    <a:pt x="59523" y="20203"/>
                  </a:lnTo>
                  <a:lnTo>
                    <a:pt x="63182" y="21278"/>
                  </a:lnTo>
                  <a:lnTo>
                    <a:pt x="66557" y="23096"/>
                  </a:lnTo>
                  <a:lnTo>
                    <a:pt x="69450" y="25575"/>
                  </a:lnTo>
                  <a:lnTo>
                    <a:pt x="72314" y="27925"/>
                  </a:lnTo>
                  <a:lnTo>
                    <a:pt x="74555" y="30935"/>
                  </a:lnTo>
                  <a:lnTo>
                    <a:pt x="76038" y="34477"/>
                  </a:lnTo>
                  <a:lnTo>
                    <a:pt x="77689" y="38055"/>
                  </a:lnTo>
                  <a:lnTo>
                    <a:pt x="78511" y="42128"/>
                  </a:lnTo>
                  <a:lnTo>
                    <a:pt x="78384" y="62175"/>
                  </a:lnTo>
                  <a:lnTo>
                    <a:pt x="94407" y="62175"/>
                  </a:lnTo>
                  <a:lnTo>
                    <a:pt x="94507" y="39129"/>
                  </a:lnTo>
                  <a:lnTo>
                    <a:pt x="93343" y="32659"/>
                  </a:lnTo>
                  <a:lnTo>
                    <a:pt x="91004" y="26567"/>
                  </a:lnTo>
                  <a:lnTo>
                    <a:pt x="88756" y="21254"/>
                  </a:lnTo>
                  <a:lnTo>
                    <a:pt x="86752" y="18314"/>
                  </a:lnTo>
                  <a:close/>
                </a:path>
                <a:path w="94614" h="80644">
                  <a:moveTo>
                    <a:pt x="86736" y="18291"/>
                  </a:moveTo>
                  <a:lnTo>
                    <a:pt x="42961" y="18291"/>
                  </a:lnTo>
                  <a:lnTo>
                    <a:pt x="47187" y="18361"/>
                  </a:lnTo>
                  <a:lnTo>
                    <a:pt x="51371" y="18314"/>
                  </a:lnTo>
                  <a:lnTo>
                    <a:pt x="86752" y="1831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11698" y="1849803"/>
              <a:ext cx="131372" cy="981127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16802" y="1706473"/>
              <a:ext cx="96993" cy="98938"/>
            </a:xfrm>
            <a:prstGeom prst="rect">
              <a:avLst/>
            </a:prstGeom>
          </p:spPr>
        </p:pic>
      </p:grpSp>
      <p:pic>
        <p:nvPicPr>
          <p:cNvPr id="89" name="object 8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18929" y="1421347"/>
            <a:ext cx="94865" cy="236719"/>
          </a:xfrm>
          <a:prstGeom prst="rect">
            <a:avLst/>
          </a:prstGeom>
        </p:spPr>
      </p:pic>
      <p:grpSp>
        <p:nvGrpSpPr>
          <p:cNvPr id="90" name="object 90" descr=""/>
          <p:cNvGrpSpPr/>
          <p:nvPr/>
        </p:nvGrpSpPr>
        <p:grpSpPr>
          <a:xfrm>
            <a:off x="6136506" y="1262433"/>
            <a:ext cx="2766695" cy="1837689"/>
            <a:chOff x="6136506" y="1262433"/>
            <a:chExt cx="2766695" cy="1837689"/>
          </a:xfrm>
        </p:grpSpPr>
        <p:sp>
          <p:nvSpPr>
            <p:cNvPr id="91" name="object 91" descr=""/>
            <p:cNvSpPr/>
            <p:nvPr/>
          </p:nvSpPr>
          <p:spPr>
            <a:xfrm>
              <a:off x="6136506" y="1796202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744" y="0"/>
                  </a:lnTo>
                </a:path>
              </a:pathLst>
            </a:custGeom>
            <a:ln w="1652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43264" y="1492776"/>
              <a:ext cx="734635" cy="158137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23069" y="2137173"/>
              <a:ext cx="146770" cy="92113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7434453" y="2452166"/>
              <a:ext cx="332105" cy="591820"/>
            </a:xfrm>
            <a:custGeom>
              <a:avLst/>
              <a:gdLst/>
              <a:ahLst/>
              <a:cxnLst/>
              <a:rect l="l" t="t" r="r" b="b"/>
              <a:pathLst>
                <a:path w="332104" h="591819">
                  <a:moveTo>
                    <a:pt x="72263" y="504837"/>
                  </a:moveTo>
                  <a:lnTo>
                    <a:pt x="69430" y="490816"/>
                  </a:lnTo>
                  <a:lnTo>
                    <a:pt x="61709" y="479348"/>
                  </a:lnTo>
                  <a:lnTo>
                    <a:pt x="50228" y="471627"/>
                  </a:lnTo>
                  <a:lnTo>
                    <a:pt x="36131" y="468795"/>
                  </a:lnTo>
                  <a:lnTo>
                    <a:pt x="22047" y="471627"/>
                  </a:lnTo>
                  <a:lnTo>
                    <a:pt x="10566" y="479348"/>
                  </a:lnTo>
                  <a:lnTo>
                    <a:pt x="2832" y="490816"/>
                  </a:lnTo>
                  <a:lnTo>
                    <a:pt x="0" y="504837"/>
                  </a:lnTo>
                  <a:lnTo>
                    <a:pt x="2832" y="518858"/>
                  </a:lnTo>
                  <a:lnTo>
                    <a:pt x="10566" y="530313"/>
                  </a:lnTo>
                  <a:lnTo>
                    <a:pt x="22047" y="538035"/>
                  </a:lnTo>
                  <a:lnTo>
                    <a:pt x="36131" y="540880"/>
                  </a:lnTo>
                  <a:lnTo>
                    <a:pt x="50228" y="538035"/>
                  </a:lnTo>
                  <a:lnTo>
                    <a:pt x="61709" y="530313"/>
                  </a:lnTo>
                  <a:lnTo>
                    <a:pt x="69430" y="518858"/>
                  </a:lnTo>
                  <a:lnTo>
                    <a:pt x="72263" y="504837"/>
                  </a:lnTo>
                  <a:close/>
                </a:path>
                <a:path w="332104" h="591819">
                  <a:moveTo>
                    <a:pt x="72263" y="166204"/>
                  </a:moveTo>
                  <a:lnTo>
                    <a:pt x="69430" y="152184"/>
                  </a:lnTo>
                  <a:lnTo>
                    <a:pt x="61709" y="140716"/>
                  </a:lnTo>
                  <a:lnTo>
                    <a:pt x="50228" y="132994"/>
                  </a:lnTo>
                  <a:lnTo>
                    <a:pt x="36131" y="130162"/>
                  </a:lnTo>
                  <a:lnTo>
                    <a:pt x="22047" y="132994"/>
                  </a:lnTo>
                  <a:lnTo>
                    <a:pt x="10566" y="140716"/>
                  </a:lnTo>
                  <a:lnTo>
                    <a:pt x="2832" y="152184"/>
                  </a:lnTo>
                  <a:lnTo>
                    <a:pt x="0" y="166204"/>
                  </a:lnTo>
                  <a:lnTo>
                    <a:pt x="2832" y="180238"/>
                  </a:lnTo>
                  <a:lnTo>
                    <a:pt x="10566" y="191693"/>
                  </a:lnTo>
                  <a:lnTo>
                    <a:pt x="22047" y="199415"/>
                  </a:lnTo>
                  <a:lnTo>
                    <a:pt x="36131" y="202247"/>
                  </a:lnTo>
                  <a:lnTo>
                    <a:pt x="50228" y="199415"/>
                  </a:lnTo>
                  <a:lnTo>
                    <a:pt x="61709" y="191693"/>
                  </a:lnTo>
                  <a:lnTo>
                    <a:pt x="69430" y="180238"/>
                  </a:lnTo>
                  <a:lnTo>
                    <a:pt x="72263" y="166204"/>
                  </a:lnTo>
                  <a:close/>
                </a:path>
                <a:path w="332104" h="591819">
                  <a:moveTo>
                    <a:pt x="155067" y="330149"/>
                  </a:moveTo>
                  <a:lnTo>
                    <a:pt x="152234" y="316128"/>
                  </a:lnTo>
                  <a:lnTo>
                    <a:pt x="144513" y="304660"/>
                  </a:lnTo>
                  <a:lnTo>
                    <a:pt x="133032" y="296938"/>
                  </a:lnTo>
                  <a:lnTo>
                    <a:pt x="118935" y="294106"/>
                  </a:lnTo>
                  <a:lnTo>
                    <a:pt x="104889" y="296938"/>
                  </a:lnTo>
                  <a:lnTo>
                    <a:pt x="93408" y="304660"/>
                  </a:lnTo>
                  <a:lnTo>
                    <a:pt x="85648" y="316128"/>
                  </a:lnTo>
                  <a:lnTo>
                    <a:pt x="82804" y="330149"/>
                  </a:lnTo>
                  <a:lnTo>
                    <a:pt x="85648" y="344182"/>
                  </a:lnTo>
                  <a:lnTo>
                    <a:pt x="88341" y="348170"/>
                  </a:lnTo>
                  <a:lnTo>
                    <a:pt x="85648" y="352158"/>
                  </a:lnTo>
                  <a:lnTo>
                    <a:pt x="82804" y="366191"/>
                  </a:lnTo>
                  <a:lnTo>
                    <a:pt x="85648" y="380212"/>
                  </a:lnTo>
                  <a:lnTo>
                    <a:pt x="93408" y="391668"/>
                  </a:lnTo>
                  <a:lnTo>
                    <a:pt x="104889" y="399402"/>
                  </a:lnTo>
                  <a:lnTo>
                    <a:pt x="118935" y="402234"/>
                  </a:lnTo>
                  <a:lnTo>
                    <a:pt x="133032" y="399402"/>
                  </a:lnTo>
                  <a:lnTo>
                    <a:pt x="144513" y="391668"/>
                  </a:lnTo>
                  <a:lnTo>
                    <a:pt x="152234" y="380212"/>
                  </a:lnTo>
                  <a:lnTo>
                    <a:pt x="155067" y="366191"/>
                  </a:lnTo>
                  <a:lnTo>
                    <a:pt x="152234" y="352158"/>
                  </a:lnTo>
                  <a:lnTo>
                    <a:pt x="149542" y="348170"/>
                  </a:lnTo>
                  <a:lnTo>
                    <a:pt x="152234" y="344182"/>
                  </a:lnTo>
                  <a:lnTo>
                    <a:pt x="155067" y="330149"/>
                  </a:lnTo>
                  <a:close/>
                </a:path>
                <a:path w="332104" h="591819">
                  <a:moveTo>
                    <a:pt x="160159" y="215823"/>
                  </a:moveTo>
                  <a:lnTo>
                    <a:pt x="157327" y="201790"/>
                  </a:lnTo>
                  <a:lnTo>
                    <a:pt x="149606" y="190334"/>
                  </a:lnTo>
                  <a:lnTo>
                    <a:pt x="138125" y="182600"/>
                  </a:lnTo>
                  <a:lnTo>
                    <a:pt x="124028" y="179768"/>
                  </a:lnTo>
                  <a:lnTo>
                    <a:pt x="109994" y="182600"/>
                  </a:lnTo>
                  <a:lnTo>
                    <a:pt x="98501" y="190334"/>
                  </a:lnTo>
                  <a:lnTo>
                    <a:pt x="90741" y="201790"/>
                  </a:lnTo>
                  <a:lnTo>
                    <a:pt x="87896" y="215823"/>
                  </a:lnTo>
                  <a:lnTo>
                    <a:pt x="90741" y="229844"/>
                  </a:lnTo>
                  <a:lnTo>
                    <a:pt x="98501" y="241300"/>
                  </a:lnTo>
                  <a:lnTo>
                    <a:pt x="109994" y="249021"/>
                  </a:lnTo>
                  <a:lnTo>
                    <a:pt x="124028" y="251853"/>
                  </a:lnTo>
                  <a:lnTo>
                    <a:pt x="138125" y="249021"/>
                  </a:lnTo>
                  <a:lnTo>
                    <a:pt x="149606" y="241300"/>
                  </a:lnTo>
                  <a:lnTo>
                    <a:pt x="157327" y="229844"/>
                  </a:lnTo>
                  <a:lnTo>
                    <a:pt x="160159" y="215823"/>
                  </a:lnTo>
                  <a:close/>
                </a:path>
                <a:path w="332104" h="591819">
                  <a:moveTo>
                    <a:pt x="160159" y="130162"/>
                  </a:moveTo>
                  <a:lnTo>
                    <a:pt x="157327" y="116141"/>
                  </a:lnTo>
                  <a:lnTo>
                    <a:pt x="149606" y="104686"/>
                  </a:lnTo>
                  <a:lnTo>
                    <a:pt x="138125" y="96964"/>
                  </a:lnTo>
                  <a:lnTo>
                    <a:pt x="124028" y="94132"/>
                  </a:lnTo>
                  <a:lnTo>
                    <a:pt x="109994" y="96964"/>
                  </a:lnTo>
                  <a:lnTo>
                    <a:pt x="98501" y="104686"/>
                  </a:lnTo>
                  <a:lnTo>
                    <a:pt x="90741" y="116141"/>
                  </a:lnTo>
                  <a:lnTo>
                    <a:pt x="87896" y="130162"/>
                  </a:lnTo>
                  <a:lnTo>
                    <a:pt x="90741" y="144195"/>
                  </a:lnTo>
                  <a:lnTo>
                    <a:pt x="98501" y="155651"/>
                  </a:lnTo>
                  <a:lnTo>
                    <a:pt x="109994" y="163372"/>
                  </a:lnTo>
                  <a:lnTo>
                    <a:pt x="124028" y="166204"/>
                  </a:lnTo>
                  <a:lnTo>
                    <a:pt x="138125" y="163372"/>
                  </a:lnTo>
                  <a:lnTo>
                    <a:pt x="149606" y="155651"/>
                  </a:lnTo>
                  <a:lnTo>
                    <a:pt x="157327" y="144195"/>
                  </a:lnTo>
                  <a:lnTo>
                    <a:pt x="160159" y="130162"/>
                  </a:lnTo>
                  <a:close/>
                </a:path>
                <a:path w="332104" h="591819">
                  <a:moveTo>
                    <a:pt x="160870" y="555294"/>
                  </a:moveTo>
                  <a:lnTo>
                    <a:pt x="158038" y="541261"/>
                  </a:lnTo>
                  <a:lnTo>
                    <a:pt x="150317" y="529805"/>
                  </a:lnTo>
                  <a:lnTo>
                    <a:pt x="138836" y="522084"/>
                  </a:lnTo>
                  <a:lnTo>
                    <a:pt x="124739" y="519252"/>
                  </a:lnTo>
                  <a:lnTo>
                    <a:pt x="110705" y="522084"/>
                  </a:lnTo>
                  <a:lnTo>
                    <a:pt x="99212" y="529805"/>
                  </a:lnTo>
                  <a:lnTo>
                    <a:pt x="91452" y="541261"/>
                  </a:lnTo>
                  <a:lnTo>
                    <a:pt x="88607" y="555294"/>
                  </a:lnTo>
                  <a:lnTo>
                    <a:pt x="91452" y="569315"/>
                  </a:lnTo>
                  <a:lnTo>
                    <a:pt x="99212" y="580771"/>
                  </a:lnTo>
                  <a:lnTo>
                    <a:pt x="110705" y="588505"/>
                  </a:lnTo>
                  <a:lnTo>
                    <a:pt x="124739" y="591337"/>
                  </a:lnTo>
                  <a:lnTo>
                    <a:pt x="138836" y="588505"/>
                  </a:lnTo>
                  <a:lnTo>
                    <a:pt x="150317" y="580771"/>
                  </a:lnTo>
                  <a:lnTo>
                    <a:pt x="158038" y="569315"/>
                  </a:lnTo>
                  <a:lnTo>
                    <a:pt x="160870" y="555294"/>
                  </a:lnTo>
                  <a:close/>
                </a:path>
                <a:path w="332104" h="591819">
                  <a:moveTo>
                    <a:pt x="235381" y="406895"/>
                  </a:moveTo>
                  <a:lnTo>
                    <a:pt x="232537" y="392861"/>
                  </a:lnTo>
                  <a:lnTo>
                    <a:pt x="224777" y="381406"/>
                  </a:lnTo>
                  <a:lnTo>
                    <a:pt x="213296" y="373684"/>
                  </a:lnTo>
                  <a:lnTo>
                    <a:pt x="199250" y="370852"/>
                  </a:lnTo>
                  <a:lnTo>
                    <a:pt x="185140" y="373684"/>
                  </a:lnTo>
                  <a:lnTo>
                    <a:pt x="173621" y="381406"/>
                  </a:lnTo>
                  <a:lnTo>
                    <a:pt x="165849" y="392861"/>
                  </a:lnTo>
                  <a:lnTo>
                    <a:pt x="163004" y="406895"/>
                  </a:lnTo>
                  <a:lnTo>
                    <a:pt x="165849" y="420928"/>
                  </a:lnTo>
                  <a:lnTo>
                    <a:pt x="173621" y="432371"/>
                  </a:lnTo>
                  <a:lnTo>
                    <a:pt x="185140" y="440093"/>
                  </a:lnTo>
                  <a:lnTo>
                    <a:pt x="199250" y="442925"/>
                  </a:lnTo>
                  <a:lnTo>
                    <a:pt x="213296" y="440093"/>
                  </a:lnTo>
                  <a:lnTo>
                    <a:pt x="224777" y="432371"/>
                  </a:lnTo>
                  <a:lnTo>
                    <a:pt x="232537" y="420928"/>
                  </a:lnTo>
                  <a:lnTo>
                    <a:pt x="235381" y="406895"/>
                  </a:lnTo>
                  <a:close/>
                </a:path>
                <a:path w="332104" h="591819">
                  <a:moveTo>
                    <a:pt x="235381" y="231495"/>
                  </a:moveTo>
                  <a:lnTo>
                    <a:pt x="232537" y="217474"/>
                  </a:lnTo>
                  <a:lnTo>
                    <a:pt x="224777" y="206019"/>
                  </a:lnTo>
                  <a:lnTo>
                    <a:pt x="213296" y="198297"/>
                  </a:lnTo>
                  <a:lnTo>
                    <a:pt x="199250" y="195465"/>
                  </a:lnTo>
                  <a:lnTo>
                    <a:pt x="185140" y="198297"/>
                  </a:lnTo>
                  <a:lnTo>
                    <a:pt x="173621" y="206019"/>
                  </a:lnTo>
                  <a:lnTo>
                    <a:pt x="165849" y="217474"/>
                  </a:lnTo>
                  <a:lnTo>
                    <a:pt x="163004" y="231495"/>
                  </a:lnTo>
                  <a:lnTo>
                    <a:pt x="165849" y="245529"/>
                  </a:lnTo>
                  <a:lnTo>
                    <a:pt x="172859" y="255879"/>
                  </a:lnTo>
                  <a:lnTo>
                    <a:pt x="165849" y="266230"/>
                  </a:lnTo>
                  <a:lnTo>
                    <a:pt x="163004" y="280263"/>
                  </a:lnTo>
                  <a:lnTo>
                    <a:pt x="165849" y="294284"/>
                  </a:lnTo>
                  <a:lnTo>
                    <a:pt x="173621" y="305739"/>
                  </a:lnTo>
                  <a:lnTo>
                    <a:pt x="185140" y="313474"/>
                  </a:lnTo>
                  <a:lnTo>
                    <a:pt x="199250" y="316306"/>
                  </a:lnTo>
                  <a:lnTo>
                    <a:pt x="213296" y="313474"/>
                  </a:lnTo>
                  <a:lnTo>
                    <a:pt x="224777" y="305739"/>
                  </a:lnTo>
                  <a:lnTo>
                    <a:pt x="232537" y="294284"/>
                  </a:lnTo>
                  <a:lnTo>
                    <a:pt x="235381" y="280263"/>
                  </a:lnTo>
                  <a:lnTo>
                    <a:pt x="232537" y="266230"/>
                  </a:lnTo>
                  <a:lnTo>
                    <a:pt x="225513" y="255879"/>
                  </a:lnTo>
                  <a:lnTo>
                    <a:pt x="232537" y="245529"/>
                  </a:lnTo>
                  <a:lnTo>
                    <a:pt x="235381" y="231495"/>
                  </a:lnTo>
                  <a:close/>
                </a:path>
                <a:path w="332104" h="591819">
                  <a:moveTo>
                    <a:pt x="235381" y="94132"/>
                  </a:moveTo>
                  <a:lnTo>
                    <a:pt x="232537" y="80098"/>
                  </a:lnTo>
                  <a:lnTo>
                    <a:pt x="224777" y="68643"/>
                  </a:lnTo>
                  <a:lnTo>
                    <a:pt x="213296" y="60921"/>
                  </a:lnTo>
                  <a:lnTo>
                    <a:pt x="199250" y="58089"/>
                  </a:lnTo>
                  <a:lnTo>
                    <a:pt x="186359" y="60680"/>
                  </a:lnTo>
                  <a:lnTo>
                    <a:pt x="193560" y="50076"/>
                  </a:lnTo>
                  <a:lnTo>
                    <a:pt x="196405" y="36042"/>
                  </a:lnTo>
                  <a:lnTo>
                    <a:pt x="193560" y="22009"/>
                  </a:lnTo>
                  <a:lnTo>
                    <a:pt x="185788" y="10553"/>
                  </a:lnTo>
                  <a:lnTo>
                    <a:pt x="174269" y="2832"/>
                  </a:lnTo>
                  <a:lnTo>
                    <a:pt x="160159" y="0"/>
                  </a:lnTo>
                  <a:lnTo>
                    <a:pt x="146113" y="2832"/>
                  </a:lnTo>
                  <a:lnTo>
                    <a:pt x="134632" y="10553"/>
                  </a:lnTo>
                  <a:lnTo>
                    <a:pt x="126873" y="22009"/>
                  </a:lnTo>
                  <a:lnTo>
                    <a:pt x="124028" y="36042"/>
                  </a:lnTo>
                  <a:lnTo>
                    <a:pt x="126873" y="50076"/>
                  </a:lnTo>
                  <a:lnTo>
                    <a:pt x="134632" y="61518"/>
                  </a:lnTo>
                  <a:lnTo>
                    <a:pt x="146113" y="69240"/>
                  </a:lnTo>
                  <a:lnTo>
                    <a:pt x="160159" y="72072"/>
                  </a:lnTo>
                  <a:lnTo>
                    <a:pt x="173050" y="69494"/>
                  </a:lnTo>
                  <a:lnTo>
                    <a:pt x="165849" y="80098"/>
                  </a:lnTo>
                  <a:lnTo>
                    <a:pt x="163004" y="94132"/>
                  </a:lnTo>
                  <a:lnTo>
                    <a:pt x="165849" y="108153"/>
                  </a:lnTo>
                  <a:lnTo>
                    <a:pt x="173621" y="119608"/>
                  </a:lnTo>
                  <a:lnTo>
                    <a:pt x="185140" y="127330"/>
                  </a:lnTo>
                  <a:lnTo>
                    <a:pt x="199250" y="130162"/>
                  </a:lnTo>
                  <a:lnTo>
                    <a:pt x="213296" y="127330"/>
                  </a:lnTo>
                  <a:lnTo>
                    <a:pt x="224777" y="119608"/>
                  </a:lnTo>
                  <a:lnTo>
                    <a:pt x="232537" y="108153"/>
                  </a:lnTo>
                  <a:lnTo>
                    <a:pt x="235381" y="94132"/>
                  </a:lnTo>
                  <a:close/>
                </a:path>
                <a:path w="332104" h="591819">
                  <a:moveTo>
                    <a:pt x="250431" y="539457"/>
                  </a:moveTo>
                  <a:lnTo>
                    <a:pt x="247573" y="525437"/>
                  </a:lnTo>
                  <a:lnTo>
                    <a:pt x="244449" y="520839"/>
                  </a:lnTo>
                  <a:lnTo>
                    <a:pt x="246748" y="517448"/>
                  </a:lnTo>
                  <a:lnTo>
                    <a:pt x="249593" y="503428"/>
                  </a:lnTo>
                  <a:lnTo>
                    <a:pt x="246748" y="489394"/>
                  </a:lnTo>
                  <a:lnTo>
                    <a:pt x="238975" y="477939"/>
                  </a:lnTo>
                  <a:lnTo>
                    <a:pt x="227457" y="470217"/>
                  </a:lnTo>
                  <a:lnTo>
                    <a:pt x="213347" y="467372"/>
                  </a:lnTo>
                  <a:lnTo>
                    <a:pt x="199301" y="470217"/>
                  </a:lnTo>
                  <a:lnTo>
                    <a:pt x="187820" y="477939"/>
                  </a:lnTo>
                  <a:lnTo>
                    <a:pt x="180060" y="489394"/>
                  </a:lnTo>
                  <a:lnTo>
                    <a:pt x="177215" y="503428"/>
                  </a:lnTo>
                  <a:lnTo>
                    <a:pt x="180060" y="517448"/>
                  </a:lnTo>
                  <a:lnTo>
                    <a:pt x="183184" y="522071"/>
                  </a:lnTo>
                  <a:lnTo>
                    <a:pt x="180898" y="525437"/>
                  </a:lnTo>
                  <a:lnTo>
                    <a:pt x="178041" y="539457"/>
                  </a:lnTo>
                  <a:lnTo>
                    <a:pt x="180898" y="553491"/>
                  </a:lnTo>
                  <a:lnTo>
                    <a:pt x="188658" y="564946"/>
                  </a:lnTo>
                  <a:lnTo>
                    <a:pt x="200190" y="572668"/>
                  </a:lnTo>
                  <a:lnTo>
                    <a:pt x="214299" y="575500"/>
                  </a:lnTo>
                  <a:lnTo>
                    <a:pt x="228333" y="572668"/>
                  </a:lnTo>
                  <a:lnTo>
                    <a:pt x="239826" y="564946"/>
                  </a:lnTo>
                  <a:lnTo>
                    <a:pt x="247573" y="553491"/>
                  </a:lnTo>
                  <a:lnTo>
                    <a:pt x="250431" y="539457"/>
                  </a:lnTo>
                  <a:close/>
                </a:path>
                <a:path w="332104" h="591819">
                  <a:moveTo>
                    <a:pt x="322922" y="186143"/>
                  </a:moveTo>
                  <a:lnTo>
                    <a:pt x="320078" y="172110"/>
                  </a:lnTo>
                  <a:lnTo>
                    <a:pt x="312305" y="160655"/>
                  </a:lnTo>
                  <a:lnTo>
                    <a:pt x="300786" y="152920"/>
                  </a:lnTo>
                  <a:lnTo>
                    <a:pt x="286677" y="150088"/>
                  </a:lnTo>
                  <a:lnTo>
                    <a:pt x="272630" y="152920"/>
                  </a:lnTo>
                  <a:lnTo>
                    <a:pt x="261150" y="160655"/>
                  </a:lnTo>
                  <a:lnTo>
                    <a:pt x="253390" y="172110"/>
                  </a:lnTo>
                  <a:lnTo>
                    <a:pt x="250545" y="186143"/>
                  </a:lnTo>
                  <a:lnTo>
                    <a:pt x="253390" y="200164"/>
                  </a:lnTo>
                  <a:lnTo>
                    <a:pt x="261150" y="211620"/>
                  </a:lnTo>
                  <a:lnTo>
                    <a:pt x="272630" y="219341"/>
                  </a:lnTo>
                  <a:lnTo>
                    <a:pt x="286677" y="222173"/>
                  </a:lnTo>
                  <a:lnTo>
                    <a:pt x="300786" y="219341"/>
                  </a:lnTo>
                  <a:lnTo>
                    <a:pt x="312305" y="211620"/>
                  </a:lnTo>
                  <a:lnTo>
                    <a:pt x="320078" y="200164"/>
                  </a:lnTo>
                  <a:lnTo>
                    <a:pt x="322922" y="186143"/>
                  </a:lnTo>
                  <a:close/>
                </a:path>
                <a:path w="332104" h="591819">
                  <a:moveTo>
                    <a:pt x="331571" y="483641"/>
                  </a:moveTo>
                  <a:lnTo>
                    <a:pt x="328726" y="469607"/>
                  </a:lnTo>
                  <a:lnTo>
                    <a:pt x="320954" y="458152"/>
                  </a:lnTo>
                  <a:lnTo>
                    <a:pt x="309435" y="450418"/>
                  </a:lnTo>
                  <a:lnTo>
                    <a:pt x="295325" y="447586"/>
                  </a:lnTo>
                  <a:lnTo>
                    <a:pt x="281279" y="450418"/>
                  </a:lnTo>
                  <a:lnTo>
                    <a:pt x="269798" y="458152"/>
                  </a:lnTo>
                  <a:lnTo>
                    <a:pt x="262039" y="469607"/>
                  </a:lnTo>
                  <a:lnTo>
                    <a:pt x="259194" y="483641"/>
                  </a:lnTo>
                  <a:lnTo>
                    <a:pt x="262039" y="497662"/>
                  </a:lnTo>
                  <a:lnTo>
                    <a:pt x="269798" y="509117"/>
                  </a:lnTo>
                  <a:lnTo>
                    <a:pt x="281279" y="516851"/>
                  </a:lnTo>
                  <a:lnTo>
                    <a:pt x="295325" y="519684"/>
                  </a:lnTo>
                  <a:lnTo>
                    <a:pt x="309435" y="516851"/>
                  </a:lnTo>
                  <a:lnTo>
                    <a:pt x="320954" y="509117"/>
                  </a:lnTo>
                  <a:lnTo>
                    <a:pt x="328726" y="497662"/>
                  </a:lnTo>
                  <a:lnTo>
                    <a:pt x="331571" y="483641"/>
                  </a:lnTo>
                  <a:close/>
                </a:path>
              </a:pathLst>
            </a:custGeom>
            <a:solidFill>
              <a:srgbClr val="6E2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270396" y="2674331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 h="0">
                  <a:moveTo>
                    <a:pt x="0" y="0"/>
                  </a:moveTo>
                  <a:lnTo>
                    <a:pt x="641337" y="0"/>
                  </a:lnTo>
                </a:path>
              </a:pathLst>
            </a:custGeom>
            <a:ln w="2826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61331" y="1262433"/>
              <a:ext cx="72378" cy="72137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51789" y="2452157"/>
              <a:ext cx="156366" cy="123247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8244357" y="2736951"/>
              <a:ext cx="659130" cy="363220"/>
            </a:xfrm>
            <a:custGeom>
              <a:avLst/>
              <a:gdLst/>
              <a:ahLst/>
              <a:cxnLst/>
              <a:rect l="l" t="t" r="r" b="b"/>
              <a:pathLst>
                <a:path w="659129" h="363219">
                  <a:moveTo>
                    <a:pt x="72377" y="228815"/>
                  </a:moveTo>
                  <a:lnTo>
                    <a:pt x="69532" y="214782"/>
                  </a:lnTo>
                  <a:lnTo>
                    <a:pt x="61785" y="203327"/>
                  </a:lnTo>
                  <a:lnTo>
                    <a:pt x="50292" y="195605"/>
                  </a:lnTo>
                  <a:lnTo>
                    <a:pt x="36258" y="192773"/>
                  </a:lnTo>
                  <a:lnTo>
                    <a:pt x="22148" y="195605"/>
                  </a:lnTo>
                  <a:lnTo>
                    <a:pt x="10617" y="203327"/>
                  </a:lnTo>
                  <a:lnTo>
                    <a:pt x="2857" y="214782"/>
                  </a:lnTo>
                  <a:lnTo>
                    <a:pt x="0" y="228815"/>
                  </a:lnTo>
                  <a:lnTo>
                    <a:pt x="2857" y="242849"/>
                  </a:lnTo>
                  <a:lnTo>
                    <a:pt x="10617" y="254292"/>
                  </a:lnTo>
                  <a:lnTo>
                    <a:pt x="22148" y="262013"/>
                  </a:lnTo>
                  <a:lnTo>
                    <a:pt x="36258" y="264845"/>
                  </a:lnTo>
                  <a:lnTo>
                    <a:pt x="50292" y="262013"/>
                  </a:lnTo>
                  <a:lnTo>
                    <a:pt x="61785" y="254292"/>
                  </a:lnTo>
                  <a:lnTo>
                    <a:pt x="69532" y="242849"/>
                  </a:lnTo>
                  <a:lnTo>
                    <a:pt x="72377" y="228815"/>
                  </a:lnTo>
                  <a:close/>
                </a:path>
                <a:path w="659129" h="363219">
                  <a:moveTo>
                    <a:pt x="108508" y="147980"/>
                  </a:moveTo>
                  <a:lnTo>
                    <a:pt x="105676" y="133946"/>
                  </a:lnTo>
                  <a:lnTo>
                    <a:pt x="97955" y="122491"/>
                  </a:lnTo>
                  <a:lnTo>
                    <a:pt x="86474" y="114769"/>
                  </a:lnTo>
                  <a:lnTo>
                    <a:pt x="72377" y="111937"/>
                  </a:lnTo>
                  <a:lnTo>
                    <a:pt x="58293" y="114769"/>
                  </a:lnTo>
                  <a:lnTo>
                    <a:pt x="46812" y="122491"/>
                  </a:lnTo>
                  <a:lnTo>
                    <a:pt x="39077" y="133946"/>
                  </a:lnTo>
                  <a:lnTo>
                    <a:pt x="36258" y="147980"/>
                  </a:lnTo>
                  <a:lnTo>
                    <a:pt x="39077" y="162001"/>
                  </a:lnTo>
                  <a:lnTo>
                    <a:pt x="46812" y="173456"/>
                  </a:lnTo>
                  <a:lnTo>
                    <a:pt x="58293" y="181178"/>
                  </a:lnTo>
                  <a:lnTo>
                    <a:pt x="72377" y="184010"/>
                  </a:lnTo>
                  <a:lnTo>
                    <a:pt x="86474" y="181178"/>
                  </a:lnTo>
                  <a:lnTo>
                    <a:pt x="97955" y="173456"/>
                  </a:lnTo>
                  <a:lnTo>
                    <a:pt x="105676" y="162001"/>
                  </a:lnTo>
                  <a:lnTo>
                    <a:pt x="108508" y="147980"/>
                  </a:lnTo>
                  <a:close/>
                </a:path>
                <a:path w="659129" h="363219">
                  <a:moveTo>
                    <a:pt x="159562" y="234899"/>
                  </a:moveTo>
                  <a:lnTo>
                    <a:pt x="156718" y="220865"/>
                  </a:lnTo>
                  <a:lnTo>
                    <a:pt x="148971" y="209410"/>
                  </a:lnTo>
                  <a:lnTo>
                    <a:pt x="137477" y="201688"/>
                  </a:lnTo>
                  <a:lnTo>
                    <a:pt x="123444" y="198856"/>
                  </a:lnTo>
                  <a:lnTo>
                    <a:pt x="109347" y="201688"/>
                  </a:lnTo>
                  <a:lnTo>
                    <a:pt x="97866" y="209410"/>
                  </a:lnTo>
                  <a:lnTo>
                    <a:pt x="90144" y="220865"/>
                  </a:lnTo>
                  <a:lnTo>
                    <a:pt x="87312" y="234899"/>
                  </a:lnTo>
                  <a:lnTo>
                    <a:pt x="90144" y="248920"/>
                  </a:lnTo>
                  <a:lnTo>
                    <a:pt x="97866" y="260375"/>
                  </a:lnTo>
                  <a:lnTo>
                    <a:pt x="109347" y="268097"/>
                  </a:lnTo>
                  <a:lnTo>
                    <a:pt x="123444" y="270929"/>
                  </a:lnTo>
                  <a:lnTo>
                    <a:pt x="137477" y="268097"/>
                  </a:lnTo>
                  <a:lnTo>
                    <a:pt x="148971" y="260375"/>
                  </a:lnTo>
                  <a:lnTo>
                    <a:pt x="156718" y="248920"/>
                  </a:lnTo>
                  <a:lnTo>
                    <a:pt x="159562" y="234899"/>
                  </a:lnTo>
                  <a:close/>
                </a:path>
                <a:path w="659129" h="363219">
                  <a:moveTo>
                    <a:pt x="195694" y="155740"/>
                  </a:moveTo>
                  <a:lnTo>
                    <a:pt x="192862" y="141719"/>
                  </a:lnTo>
                  <a:lnTo>
                    <a:pt x="185140" y="130263"/>
                  </a:lnTo>
                  <a:lnTo>
                    <a:pt x="173659" y="122529"/>
                  </a:lnTo>
                  <a:lnTo>
                    <a:pt x="159562" y="119697"/>
                  </a:lnTo>
                  <a:lnTo>
                    <a:pt x="145529" y="122529"/>
                  </a:lnTo>
                  <a:lnTo>
                    <a:pt x="134035" y="130263"/>
                  </a:lnTo>
                  <a:lnTo>
                    <a:pt x="126288" y="141719"/>
                  </a:lnTo>
                  <a:lnTo>
                    <a:pt x="123444" y="155740"/>
                  </a:lnTo>
                  <a:lnTo>
                    <a:pt x="126288" y="169773"/>
                  </a:lnTo>
                  <a:lnTo>
                    <a:pt x="134035" y="181229"/>
                  </a:lnTo>
                  <a:lnTo>
                    <a:pt x="145529" y="188950"/>
                  </a:lnTo>
                  <a:lnTo>
                    <a:pt x="159562" y="191782"/>
                  </a:lnTo>
                  <a:lnTo>
                    <a:pt x="173659" y="188950"/>
                  </a:lnTo>
                  <a:lnTo>
                    <a:pt x="185140" y="181229"/>
                  </a:lnTo>
                  <a:lnTo>
                    <a:pt x="192862" y="169773"/>
                  </a:lnTo>
                  <a:lnTo>
                    <a:pt x="195694" y="155740"/>
                  </a:lnTo>
                  <a:close/>
                </a:path>
                <a:path w="659129" h="363219">
                  <a:moveTo>
                    <a:pt x="195694" y="49885"/>
                  </a:moveTo>
                  <a:lnTo>
                    <a:pt x="192862" y="35864"/>
                  </a:lnTo>
                  <a:lnTo>
                    <a:pt x="185140" y="24396"/>
                  </a:lnTo>
                  <a:lnTo>
                    <a:pt x="173659" y="16675"/>
                  </a:lnTo>
                  <a:lnTo>
                    <a:pt x="159562" y="13843"/>
                  </a:lnTo>
                  <a:lnTo>
                    <a:pt x="145529" y="16675"/>
                  </a:lnTo>
                  <a:lnTo>
                    <a:pt x="134035" y="24396"/>
                  </a:lnTo>
                  <a:lnTo>
                    <a:pt x="126288" y="35864"/>
                  </a:lnTo>
                  <a:lnTo>
                    <a:pt x="123444" y="49885"/>
                  </a:lnTo>
                  <a:lnTo>
                    <a:pt x="126288" y="63919"/>
                  </a:lnTo>
                  <a:lnTo>
                    <a:pt x="134035" y="75374"/>
                  </a:lnTo>
                  <a:lnTo>
                    <a:pt x="145529" y="83096"/>
                  </a:lnTo>
                  <a:lnTo>
                    <a:pt x="159562" y="85928"/>
                  </a:lnTo>
                  <a:lnTo>
                    <a:pt x="173659" y="83096"/>
                  </a:lnTo>
                  <a:lnTo>
                    <a:pt x="185140" y="75374"/>
                  </a:lnTo>
                  <a:lnTo>
                    <a:pt x="192862" y="63919"/>
                  </a:lnTo>
                  <a:lnTo>
                    <a:pt x="195694" y="49885"/>
                  </a:lnTo>
                  <a:close/>
                </a:path>
                <a:path w="659129" h="363219">
                  <a:moveTo>
                    <a:pt x="240233" y="264985"/>
                  </a:moveTo>
                  <a:lnTo>
                    <a:pt x="237413" y="250964"/>
                  </a:lnTo>
                  <a:lnTo>
                    <a:pt x="229679" y="239509"/>
                  </a:lnTo>
                  <a:lnTo>
                    <a:pt x="218198" y="231787"/>
                  </a:lnTo>
                  <a:lnTo>
                    <a:pt x="204114" y="228955"/>
                  </a:lnTo>
                  <a:lnTo>
                    <a:pt x="190017" y="231787"/>
                  </a:lnTo>
                  <a:lnTo>
                    <a:pt x="178536" y="239509"/>
                  </a:lnTo>
                  <a:lnTo>
                    <a:pt x="170815" y="250964"/>
                  </a:lnTo>
                  <a:lnTo>
                    <a:pt x="167982" y="264985"/>
                  </a:lnTo>
                  <a:lnTo>
                    <a:pt x="170815" y="279019"/>
                  </a:lnTo>
                  <a:lnTo>
                    <a:pt x="178536" y="290474"/>
                  </a:lnTo>
                  <a:lnTo>
                    <a:pt x="190017" y="298208"/>
                  </a:lnTo>
                  <a:lnTo>
                    <a:pt x="204114" y="301040"/>
                  </a:lnTo>
                  <a:lnTo>
                    <a:pt x="218198" y="298208"/>
                  </a:lnTo>
                  <a:lnTo>
                    <a:pt x="229679" y="290474"/>
                  </a:lnTo>
                  <a:lnTo>
                    <a:pt x="237413" y="279019"/>
                  </a:lnTo>
                  <a:lnTo>
                    <a:pt x="240233" y="264985"/>
                  </a:lnTo>
                  <a:close/>
                </a:path>
                <a:path w="659129" h="363219">
                  <a:moveTo>
                    <a:pt x="279806" y="177927"/>
                  </a:moveTo>
                  <a:lnTo>
                    <a:pt x="276974" y="163906"/>
                  </a:lnTo>
                  <a:lnTo>
                    <a:pt x="269252" y="152450"/>
                  </a:lnTo>
                  <a:lnTo>
                    <a:pt x="257759" y="144729"/>
                  </a:lnTo>
                  <a:lnTo>
                    <a:pt x="243674" y="141897"/>
                  </a:lnTo>
                  <a:lnTo>
                    <a:pt x="229577" y="144729"/>
                  </a:lnTo>
                  <a:lnTo>
                    <a:pt x="218097" y="152450"/>
                  </a:lnTo>
                  <a:lnTo>
                    <a:pt x="210375" y="163906"/>
                  </a:lnTo>
                  <a:lnTo>
                    <a:pt x="207543" y="177927"/>
                  </a:lnTo>
                  <a:lnTo>
                    <a:pt x="210375" y="191960"/>
                  </a:lnTo>
                  <a:lnTo>
                    <a:pt x="218097" y="203415"/>
                  </a:lnTo>
                  <a:lnTo>
                    <a:pt x="229577" y="211137"/>
                  </a:lnTo>
                  <a:lnTo>
                    <a:pt x="243674" y="213969"/>
                  </a:lnTo>
                  <a:lnTo>
                    <a:pt x="257759" y="211137"/>
                  </a:lnTo>
                  <a:lnTo>
                    <a:pt x="269252" y="203415"/>
                  </a:lnTo>
                  <a:lnTo>
                    <a:pt x="276974" y="191960"/>
                  </a:lnTo>
                  <a:lnTo>
                    <a:pt x="279806" y="177927"/>
                  </a:lnTo>
                  <a:close/>
                </a:path>
                <a:path w="659129" h="363219">
                  <a:moveTo>
                    <a:pt x="279806" y="95389"/>
                  </a:moveTo>
                  <a:lnTo>
                    <a:pt x="276974" y="81368"/>
                  </a:lnTo>
                  <a:lnTo>
                    <a:pt x="269252" y="69913"/>
                  </a:lnTo>
                  <a:lnTo>
                    <a:pt x="257759" y="62191"/>
                  </a:lnTo>
                  <a:lnTo>
                    <a:pt x="243674" y="59359"/>
                  </a:lnTo>
                  <a:lnTo>
                    <a:pt x="229577" y="62191"/>
                  </a:lnTo>
                  <a:lnTo>
                    <a:pt x="218097" y="69913"/>
                  </a:lnTo>
                  <a:lnTo>
                    <a:pt x="210375" y="81368"/>
                  </a:lnTo>
                  <a:lnTo>
                    <a:pt x="207543" y="95389"/>
                  </a:lnTo>
                  <a:lnTo>
                    <a:pt x="210375" y="109423"/>
                  </a:lnTo>
                  <a:lnTo>
                    <a:pt x="218097" y="120878"/>
                  </a:lnTo>
                  <a:lnTo>
                    <a:pt x="229577" y="128600"/>
                  </a:lnTo>
                  <a:lnTo>
                    <a:pt x="243674" y="131432"/>
                  </a:lnTo>
                  <a:lnTo>
                    <a:pt x="257759" y="128600"/>
                  </a:lnTo>
                  <a:lnTo>
                    <a:pt x="269252" y="120878"/>
                  </a:lnTo>
                  <a:lnTo>
                    <a:pt x="276974" y="109423"/>
                  </a:lnTo>
                  <a:lnTo>
                    <a:pt x="279806" y="95389"/>
                  </a:lnTo>
                  <a:close/>
                </a:path>
                <a:path w="659129" h="363219">
                  <a:moveTo>
                    <a:pt x="327660" y="273888"/>
                  </a:moveTo>
                  <a:lnTo>
                    <a:pt x="324815" y="259867"/>
                  </a:lnTo>
                  <a:lnTo>
                    <a:pt x="317042" y="248412"/>
                  </a:lnTo>
                  <a:lnTo>
                    <a:pt x="305523" y="240690"/>
                  </a:lnTo>
                  <a:lnTo>
                    <a:pt x="291414" y="237858"/>
                  </a:lnTo>
                  <a:lnTo>
                    <a:pt x="277368" y="240690"/>
                  </a:lnTo>
                  <a:lnTo>
                    <a:pt x="265887" y="248412"/>
                  </a:lnTo>
                  <a:lnTo>
                    <a:pt x="258127" y="259867"/>
                  </a:lnTo>
                  <a:lnTo>
                    <a:pt x="255282" y="273888"/>
                  </a:lnTo>
                  <a:lnTo>
                    <a:pt x="258127" y="287921"/>
                  </a:lnTo>
                  <a:lnTo>
                    <a:pt x="265887" y="299377"/>
                  </a:lnTo>
                  <a:lnTo>
                    <a:pt x="277368" y="307111"/>
                  </a:lnTo>
                  <a:lnTo>
                    <a:pt x="291414" y="309943"/>
                  </a:lnTo>
                  <a:lnTo>
                    <a:pt x="305523" y="307111"/>
                  </a:lnTo>
                  <a:lnTo>
                    <a:pt x="317042" y="299377"/>
                  </a:lnTo>
                  <a:lnTo>
                    <a:pt x="324815" y="287921"/>
                  </a:lnTo>
                  <a:lnTo>
                    <a:pt x="327660" y="273888"/>
                  </a:lnTo>
                  <a:close/>
                </a:path>
                <a:path w="659129" h="363219">
                  <a:moveTo>
                    <a:pt x="363791" y="182448"/>
                  </a:moveTo>
                  <a:lnTo>
                    <a:pt x="360946" y="168427"/>
                  </a:lnTo>
                  <a:lnTo>
                    <a:pt x="353187" y="156972"/>
                  </a:lnTo>
                  <a:lnTo>
                    <a:pt x="341706" y="149250"/>
                  </a:lnTo>
                  <a:lnTo>
                    <a:pt x="327660" y="146418"/>
                  </a:lnTo>
                  <a:lnTo>
                    <a:pt x="313550" y="149250"/>
                  </a:lnTo>
                  <a:lnTo>
                    <a:pt x="302031" y="156972"/>
                  </a:lnTo>
                  <a:lnTo>
                    <a:pt x="294259" y="168427"/>
                  </a:lnTo>
                  <a:lnTo>
                    <a:pt x="291414" y="182448"/>
                  </a:lnTo>
                  <a:lnTo>
                    <a:pt x="294259" y="196481"/>
                  </a:lnTo>
                  <a:lnTo>
                    <a:pt x="302031" y="207937"/>
                  </a:lnTo>
                  <a:lnTo>
                    <a:pt x="313550" y="215658"/>
                  </a:lnTo>
                  <a:lnTo>
                    <a:pt x="327660" y="218503"/>
                  </a:lnTo>
                  <a:lnTo>
                    <a:pt x="341706" y="215658"/>
                  </a:lnTo>
                  <a:lnTo>
                    <a:pt x="353187" y="207937"/>
                  </a:lnTo>
                  <a:lnTo>
                    <a:pt x="360946" y="196481"/>
                  </a:lnTo>
                  <a:lnTo>
                    <a:pt x="363791" y="182448"/>
                  </a:lnTo>
                  <a:close/>
                </a:path>
                <a:path w="659129" h="363219">
                  <a:moveTo>
                    <a:pt x="363791" y="59359"/>
                  </a:moveTo>
                  <a:lnTo>
                    <a:pt x="360946" y="45326"/>
                  </a:lnTo>
                  <a:lnTo>
                    <a:pt x="353187" y="33870"/>
                  </a:lnTo>
                  <a:lnTo>
                    <a:pt x="341706" y="26149"/>
                  </a:lnTo>
                  <a:lnTo>
                    <a:pt x="327660" y="23317"/>
                  </a:lnTo>
                  <a:lnTo>
                    <a:pt x="313550" y="26149"/>
                  </a:lnTo>
                  <a:lnTo>
                    <a:pt x="302031" y="33870"/>
                  </a:lnTo>
                  <a:lnTo>
                    <a:pt x="294259" y="45326"/>
                  </a:lnTo>
                  <a:lnTo>
                    <a:pt x="291414" y="59359"/>
                  </a:lnTo>
                  <a:lnTo>
                    <a:pt x="294259" y="73380"/>
                  </a:lnTo>
                  <a:lnTo>
                    <a:pt x="302031" y="84836"/>
                  </a:lnTo>
                  <a:lnTo>
                    <a:pt x="313550" y="92557"/>
                  </a:lnTo>
                  <a:lnTo>
                    <a:pt x="327660" y="95389"/>
                  </a:lnTo>
                  <a:lnTo>
                    <a:pt x="341706" y="92557"/>
                  </a:lnTo>
                  <a:lnTo>
                    <a:pt x="353187" y="84836"/>
                  </a:lnTo>
                  <a:lnTo>
                    <a:pt x="360946" y="73380"/>
                  </a:lnTo>
                  <a:lnTo>
                    <a:pt x="363791" y="59359"/>
                  </a:lnTo>
                  <a:close/>
                </a:path>
                <a:path w="659129" h="363219">
                  <a:moveTo>
                    <a:pt x="408330" y="264985"/>
                  </a:moveTo>
                  <a:lnTo>
                    <a:pt x="405485" y="250964"/>
                  </a:lnTo>
                  <a:lnTo>
                    <a:pt x="397725" y="239509"/>
                  </a:lnTo>
                  <a:lnTo>
                    <a:pt x="386245" y="231787"/>
                  </a:lnTo>
                  <a:lnTo>
                    <a:pt x="372198" y="228955"/>
                  </a:lnTo>
                  <a:lnTo>
                    <a:pt x="358089" y="231787"/>
                  </a:lnTo>
                  <a:lnTo>
                    <a:pt x="346570" y="239509"/>
                  </a:lnTo>
                  <a:lnTo>
                    <a:pt x="338797" y="250964"/>
                  </a:lnTo>
                  <a:lnTo>
                    <a:pt x="335953" y="264985"/>
                  </a:lnTo>
                  <a:lnTo>
                    <a:pt x="338797" y="279019"/>
                  </a:lnTo>
                  <a:lnTo>
                    <a:pt x="346570" y="290474"/>
                  </a:lnTo>
                  <a:lnTo>
                    <a:pt x="358089" y="298208"/>
                  </a:lnTo>
                  <a:lnTo>
                    <a:pt x="372198" y="301040"/>
                  </a:lnTo>
                  <a:lnTo>
                    <a:pt x="386245" y="298208"/>
                  </a:lnTo>
                  <a:lnTo>
                    <a:pt x="397725" y="290474"/>
                  </a:lnTo>
                  <a:lnTo>
                    <a:pt x="405485" y="279019"/>
                  </a:lnTo>
                  <a:lnTo>
                    <a:pt x="408330" y="264985"/>
                  </a:lnTo>
                  <a:close/>
                </a:path>
                <a:path w="659129" h="363219">
                  <a:moveTo>
                    <a:pt x="444461" y="36042"/>
                  </a:moveTo>
                  <a:lnTo>
                    <a:pt x="441617" y="22009"/>
                  </a:lnTo>
                  <a:lnTo>
                    <a:pt x="433857" y="10553"/>
                  </a:lnTo>
                  <a:lnTo>
                    <a:pt x="422376" y="2832"/>
                  </a:lnTo>
                  <a:lnTo>
                    <a:pt x="408330" y="0"/>
                  </a:lnTo>
                  <a:lnTo>
                    <a:pt x="394246" y="2832"/>
                  </a:lnTo>
                  <a:lnTo>
                    <a:pt x="382765" y="10553"/>
                  </a:lnTo>
                  <a:lnTo>
                    <a:pt x="375031" y="22009"/>
                  </a:lnTo>
                  <a:lnTo>
                    <a:pt x="372198" y="36042"/>
                  </a:lnTo>
                  <a:lnTo>
                    <a:pt x="375031" y="50063"/>
                  </a:lnTo>
                  <a:lnTo>
                    <a:pt x="382765" y="61518"/>
                  </a:lnTo>
                  <a:lnTo>
                    <a:pt x="394246" y="69240"/>
                  </a:lnTo>
                  <a:lnTo>
                    <a:pt x="408330" y="72072"/>
                  </a:lnTo>
                  <a:lnTo>
                    <a:pt x="422376" y="69240"/>
                  </a:lnTo>
                  <a:lnTo>
                    <a:pt x="433857" y="61518"/>
                  </a:lnTo>
                  <a:lnTo>
                    <a:pt x="441617" y="50063"/>
                  </a:lnTo>
                  <a:lnTo>
                    <a:pt x="444461" y="36042"/>
                  </a:lnTo>
                  <a:close/>
                </a:path>
                <a:path w="659129" h="363219">
                  <a:moveTo>
                    <a:pt x="572516" y="234899"/>
                  </a:moveTo>
                  <a:lnTo>
                    <a:pt x="569671" y="220865"/>
                  </a:lnTo>
                  <a:lnTo>
                    <a:pt x="561911" y="209410"/>
                  </a:lnTo>
                  <a:lnTo>
                    <a:pt x="550430" y="201688"/>
                  </a:lnTo>
                  <a:lnTo>
                    <a:pt x="536384" y="198856"/>
                  </a:lnTo>
                  <a:lnTo>
                    <a:pt x="522300" y="201688"/>
                  </a:lnTo>
                  <a:lnTo>
                    <a:pt x="524776" y="198043"/>
                  </a:lnTo>
                  <a:lnTo>
                    <a:pt x="527621" y="184010"/>
                  </a:lnTo>
                  <a:lnTo>
                    <a:pt x="525233" y="172262"/>
                  </a:lnTo>
                  <a:lnTo>
                    <a:pt x="525780" y="171894"/>
                  </a:lnTo>
                  <a:lnTo>
                    <a:pt x="533539" y="160451"/>
                  </a:lnTo>
                  <a:lnTo>
                    <a:pt x="536384" y="146418"/>
                  </a:lnTo>
                  <a:lnTo>
                    <a:pt x="533539" y="132384"/>
                  </a:lnTo>
                  <a:lnTo>
                    <a:pt x="525780" y="120929"/>
                  </a:lnTo>
                  <a:lnTo>
                    <a:pt x="514299" y="113207"/>
                  </a:lnTo>
                  <a:lnTo>
                    <a:pt x="500253" y="110375"/>
                  </a:lnTo>
                  <a:lnTo>
                    <a:pt x="486143" y="113207"/>
                  </a:lnTo>
                  <a:lnTo>
                    <a:pt x="474624" y="120929"/>
                  </a:lnTo>
                  <a:lnTo>
                    <a:pt x="466852" y="132384"/>
                  </a:lnTo>
                  <a:lnTo>
                    <a:pt x="464007" y="146418"/>
                  </a:lnTo>
                  <a:lnTo>
                    <a:pt x="466382" y="158178"/>
                  </a:lnTo>
                  <a:lnTo>
                    <a:pt x="465848" y="158534"/>
                  </a:lnTo>
                  <a:lnTo>
                    <a:pt x="458089" y="169989"/>
                  </a:lnTo>
                  <a:lnTo>
                    <a:pt x="455244" y="184010"/>
                  </a:lnTo>
                  <a:lnTo>
                    <a:pt x="458089" y="198043"/>
                  </a:lnTo>
                  <a:lnTo>
                    <a:pt x="464680" y="207797"/>
                  </a:lnTo>
                  <a:lnTo>
                    <a:pt x="459803" y="204508"/>
                  </a:lnTo>
                  <a:lnTo>
                    <a:pt x="445770" y="201676"/>
                  </a:lnTo>
                  <a:lnTo>
                    <a:pt x="434124" y="204025"/>
                  </a:lnTo>
                  <a:lnTo>
                    <a:pt x="435025" y="203415"/>
                  </a:lnTo>
                  <a:lnTo>
                    <a:pt x="442798" y="191960"/>
                  </a:lnTo>
                  <a:lnTo>
                    <a:pt x="445643" y="177927"/>
                  </a:lnTo>
                  <a:lnTo>
                    <a:pt x="442798" y="163906"/>
                  </a:lnTo>
                  <a:lnTo>
                    <a:pt x="435025" y="152450"/>
                  </a:lnTo>
                  <a:lnTo>
                    <a:pt x="423506" y="144729"/>
                  </a:lnTo>
                  <a:lnTo>
                    <a:pt x="409397" y="141897"/>
                  </a:lnTo>
                  <a:lnTo>
                    <a:pt x="395363" y="144729"/>
                  </a:lnTo>
                  <a:lnTo>
                    <a:pt x="383870" y="152450"/>
                  </a:lnTo>
                  <a:lnTo>
                    <a:pt x="376110" y="163906"/>
                  </a:lnTo>
                  <a:lnTo>
                    <a:pt x="373265" y="177927"/>
                  </a:lnTo>
                  <a:lnTo>
                    <a:pt x="376110" y="191960"/>
                  </a:lnTo>
                  <a:lnTo>
                    <a:pt x="383870" y="203415"/>
                  </a:lnTo>
                  <a:lnTo>
                    <a:pt x="395363" y="211137"/>
                  </a:lnTo>
                  <a:lnTo>
                    <a:pt x="409397" y="213969"/>
                  </a:lnTo>
                  <a:lnTo>
                    <a:pt x="421093" y="211632"/>
                  </a:lnTo>
                  <a:lnTo>
                    <a:pt x="420192" y="212229"/>
                  </a:lnTo>
                  <a:lnTo>
                    <a:pt x="412470" y="223685"/>
                  </a:lnTo>
                  <a:lnTo>
                    <a:pt x="409638" y="237718"/>
                  </a:lnTo>
                  <a:lnTo>
                    <a:pt x="412470" y="251752"/>
                  </a:lnTo>
                  <a:lnTo>
                    <a:pt x="420192" y="263194"/>
                  </a:lnTo>
                  <a:lnTo>
                    <a:pt x="431673" y="270916"/>
                  </a:lnTo>
                  <a:lnTo>
                    <a:pt x="445770" y="273748"/>
                  </a:lnTo>
                  <a:lnTo>
                    <a:pt x="459803" y="270916"/>
                  </a:lnTo>
                  <a:lnTo>
                    <a:pt x="471297" y="263194"/>
                  </a:lnTo>
                  <a:lnTo>
                    <a:pt x="479044" y="251752"/>
                  </a:lnTo>
                  <a:lnTo>
                    <a:pt x="481901" y="237718"/>
                  </a:lnTo>
                  <a:lnTo>
                    <a:pt x="479044" y="223685"/>
                  </a:lnTo>
                  <a:lnTo>
                    <a:pt x="472452" y="213944"/>
                  </a:lnTo>
                  <a:lnTo>
                    <a:pt x="477329" y="217220"/>
                  </a:lnTo>
                  <a:lnTo>
                    <a:pt x="491375" y="220052"/>
                  </a:lnTo>
                  <a:lnTo>
                    <a:pt x="505485" y="217220"/>
                  </a:lnTo>
                  <a:lnTo>
                    <a:pt x="503085" y="220865"/>
                  </a:lnTo>
                  <a:lnTo>
                    <a:pt x="500253" y="234899"/>
                  </a:lnTo>
                  <a:lnTo>
                    <a:pt x="503085" y="248920"/>
                  </a:lnTo>
                  <a:lnTo>
                    <a:pt x="510819" y="260375"/>
                  </a:lnTo>
                  <a:lnTo>
                    <a:pt x="522300" y="268097"/>
                  </a:lnTo>
                  <a:lnTo>
                    <a:pt x="536384" y="270929"/>
                  </a:lnTo>
                  <a:lnTo>
                    <a:pt x="550430" y="268097"/>
                  </a:lnTo>
                  <a:lnTo>
                    <a:pt x="561911" y="260375"/>
                  </a:lnTo>
                  <a:lnTo>
                    <a:pt x="569671" y="248920"/>
                  </a:lnTo>
                  <a:lnTo>
                    <a:pt x="572516" y="234899"/>
                  </a:lnTo>
                  <a:close/>
                </a:path>
                <a:path w="659129" h="363219">
                  <a:moveTo>
                    <a:pt x="658749" y="326898"/>
                  </a:moveTo>
                  <a:lnTo>
                    <a:pt x="655904" y="312864"/>
                  </a:lnTo>
                  <a:lnTo>
                    <a:pt x="648157" y="301421"/>
                  </a:lnTo>
                  <a:lnTo>
                    <a:pt x="636663" y="293687"/>
                  </a:lnTo>
                  <a:lnTo>
                    <a:pt x="622630" y="290855"/>
                  </a:lnTo>
                  <a:lnTo>
                    <a:pt x="608520" y="293687"/>
                  </a:lnTo>
                  <a:lnTo>
                    <a:pt x="596988" y="301421"/>
                  </a:lnTo>
                  <a:lnTo>
                    <a:pt x="589229" y="312864"/>
                  </a:lnTo>
                  <a:lnTo>
                    <a:pt x="586371" y="326898"/>
                  </a:lnTo>
                  <a:lnTo>
                    <a:pt x="589229" y="340918"/>
                  </a:lnTo>
                  <a:lnTo>
                    <a:pt x="596988" y="352374"/>
                  </a:lnTo>
                  <a:lnTo>
                    <a:pt x="608520" y="360108"/>
                  </a:lnTo>
                  <a:lnTo>
                    <a:pt x="622630" y="362940"/>
                  </a:lnTo>
                  <a:lnTo>
                    <a:pt x="636663" y="360108"/>
                  </a:lnTo>
                  <a:lnTo>
                    <a:pt x="648157" y="352374"/>
                  </a:lnTo>
                  <a:lnTo>
                    <a:pt x="655904" y="340918"/>
                  </a:lnTo>
                  <a:lnTo>
                    <a:pt x="658749" y="326898"/>
                  </a:lnTo>
                  <a:close/>
                </a:path>
              </a:pathLst>
            </a:custGeom>
            <a:solidFill>
              <a:srgbClr val="5CC1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202196" y="2907674"/>
              <a:ext cx="643890" cy="0"/>
            </a:xfrm>
            <a:custGeom>
              <a:avLst/>
              <a:gdLst/>
              <a:ahLst/>
              <a:cxnLst/>
              <a:rect l="l" t="t" r="r" b="b"/>
              <a:pathLst>
                <a:path w="643890" h="0">
                  <a:moveTo>
                    <a:pt x="0" y="0"/>
                  </a:moveTo>
                  <a:lnTo>
                    <a:pt x="643469" y="0"/>
                  </a:lnTo>
                </a:path>
              </a:pathLst>
            </a:custGeom>
            <a:ln w="2826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 descr=""/>
          <p:cNvSpPr txBox="1"/>
          <p:nvPr/>
        </p:nvSpPr>
        <p:spPr>
          <a:xfrm>
            <a:off x="7098961" y="1445602"/>
            <a:ext cx="1456055" cy="2298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42720" algn="l"/>
              </a:tabLst>
            </a:pPr>
            <a:r>
              <a:rPr dirty="0" sz="1300" spc="456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u="heavy" sz="130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7510251" y="1839465"/>
            <a:ext cx="1191895" cy="23304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7340" algn="l"/>
                <a:tab pos="1177925" algn="l"/>
              </a:tabLst>
            </a:pP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350" spc="467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u="heavy" sz="135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78739" y="6423152"/>
            <a:ext cx="13335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FEU,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fibrinogen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equivalent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units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78739" y="6595364"/>
            <a:ext cx="11478895" cy="2279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85"/>
              </a:spcBef>
            </a:pPr>
            <a:r>
              <a:rPr dirty="0" sz="700" spc="-70">
                <a:solidFill>
                  <a:srgbClr val="44536A"/>
                </a:solidFill>
                <a:latin typeface="Trebuchet MS"/>
                <a:cs typeface="Trebuchet MS"/>
              </a:rPr>
              <a:t>7.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Lederman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105">
                <a:solidFill>
                  <a:srgbClr val="44536A"/>
                </a:solidFill>
                <a:latin typeface="Trebuchet MS"/>
                <a:cs typeface="Trebuchet MS"/>
              </a:rPr>
              <a:t>MM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1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Immunologic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failure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despite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suppressive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antiretroviral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therapy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is</a:t>
            </a:r>
            <a:r>
              <a:rPr dirty="0" sz="700" spc="1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related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to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activation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turnover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of</a:t>
            </a:r>
            <a:r>
              <a:rPr dirty="0" sz="700" spc="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memory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CD4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cells.</a:t>
            </a:r>
            <a:r>
              <a:rPr dirty="0" sz="700" spc="7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J</a:t>
            </a:r>
            <a:r>
              <a:rPr dirty="0" sz="700" spc="2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 i="1">
                <a:solidFill>
                  <a:srgbClr val="44536A"/>
                </a:solidFill>
                <a:latin typeface="Trebuchet MS"/>
                <a:cs typeface="Trebuchet MS"/>
              </a:rPr>
              <a:t>Infect</a:t>
            </a:r>
            <a:r>
              <a:rPr dirty="0" sz="700" spc="1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Dis</a:t>
            </a:r>
            <a:r>
              <a:rPr dirty="0" sz="700" spc="4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44536A"/>
                </a:solidFill>
                <a:latin typeface="Trebuchet MS"/>
                <a:cs typeface="Trebuchet MS"/>
              </a:rPr>
              <a:t>2011;204:1217–26;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>
                <a:solidFill>
                  <a:srgbClr val="44536A"/>
                </a:solidFill>
                <a:latin typeface="Trebuchet MS"/>
                <a:cs typeface="Trebuchet MS"/>
              </a:rPr>
              <a:t>8.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Borges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AH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1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Factors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associated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plasma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IL-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6</a:t>
            </a:r>
            <a:r>
              <a:rPr dirty="0" sz="700" spc="5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levels</a:t>
            </a:r>
            <a:r>
              <a:rPr dirty="0" sz="700" spc="2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during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infection.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J</a:t>
            </a:r>
            <a:r>
              <a:rPr dirty="0" sz="700" spc="2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5" i="1">
                <a:solidFill>
                  <a:srgbClr val="44536A"/>
                </a:solidFill>
                <a:latin typeface="Trebuchet MS"/>
                <a:cs typeface="Trebuchet MS"/>
              </a:rPr>
              <a:t>Infect</a:t>
            </a:r>
            <a:r>
              <a:rPr dirty="0" sz="700" spc="1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Dis</a:t>
            </a:r>
            <a:r>
              <a:rPr dirty="0" sz="700" spc="4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2015;212:585–</a:t>
            </a:r>
            <a:r>
              <a:rPr dirty="0" sz="700" spc="50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44536A"/>
                </a:solidFill>
                <a:latin typeface="Trebuchet MS"/>
                <a:cs typeface="Trebuchet MS"/>
              </a:rPr>
              <a:t>95;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>
                <a:solidFill>
                  <a:srgbClr val="44536A"/>
                </a:solidFill>
                <a:latin typeface="Trebuchet MS"/>
                <a:cs typeface="Trebuchet MS"/>
              </a:rPr>
              <a:t>9.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Borges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AH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3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Factors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associated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D-dimer</a:t>
            </a:r>
            <a:r>
              <a:rPr dirty="0" sz="700" spc="6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levels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HIV-infected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individuals.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PLoS</a:t>
            </a:r>
            <a:r>
              <a:rPr dirty="0" sz="700" spc="5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One</a:t>
            </a:r>
            <a:r>
              <a:rPr dirty="0" sz="700" spc="2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2014;9:e90978;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>
                <a:solidFill>
                  <a:srgbClr val="44536A"/>
                </a:solidFill>
                <a:latin typeface="Trebuchet MS"/>
                <a:cs typeface="Trebuchet MS"/>
              </a:rPr>
              <a:t>10.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Bukh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AR</a:t>
            </a:r>
            <a:r>
              <a:rPr dirty="0" sz="700" spc="3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50" i="1">
                <a:solidFill>
                  <a:srgbClr val="44536A"/>
                </a:solidFill>
                <a:latin typeface="Trebuchet MS"/>
                <a:cs typeface="Trebuchet MS"/>
              </a:rPr>
              <a:t>et</a:t>
            </a:r>
            <a:r>
              <a:rPr dirty="0" sz="700" spc="3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 i="1">
                <a:solidFill>
                  <a:srgbClr val="44536A"/>
                </a:solidFill>
                <a:latin typeface="Trebuchet MS"/>
                <a:cs typeface="Trebuchet MS"/>
              </a:rPr>
              <a:t>al.</a:t>
            </a:r>
            <a:r>
              <a:rPr dirty="0" sz="700" spc="3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Endotoxemia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is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associated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with</a:t>
            </a:r>
            <a:r>
              <a:rPr dirty="0" sz="700" spc="4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altered</a:t>
            </a:r>
            <a:r>
              <a:rPr dirty="0" sz="700" spc="7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innate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and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adaptive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immune</a:t>
            </a:r>
            <a:r>
              <a:rPr dirty="0" sz="700" spc="2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responses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20">
                <a:solidFill>
                  <a:srgbClr val="44536A"/>
                </a:solidFill>
                <a:latin typeface="Trebuchet MS"/>
                <a:cs typeface="Trebuchet MS"/>
              </a:rPr>
              <a:t>in</a:t>
            </a:r>
            <a:r>
              <a:rPr dirty="0" sz="700" spc="1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untreated</a:t>
            </a:r>
            <a:r>
              <a:rPr dirty="0" sz="700" spc="105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HIV-</a:t>
            </a:r>
            <a:r>
              <a:rPr dirty="0" sz="700" spc="-75">
                <a:solidFill>
                  <a:srgbClr val="44536A"/>
                </a:solidFill>
                <a:latin typeface="Trebuchet MS"/>
                <a:cs typeface="Trebuchet MS"/>
              </a:rPr>
              <a:t>1</a:t>
            </a:r>
            <a:r>
              <a:rPr dirty="0" sz="700" spc="5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536A"/>
                </a:solidFill>
                <a:latin typeface="Trebuchet MS"/>
                <a:cs typeface="Trebuchet MS"/>
              </a:rPr>
              <a:t>infected</a:t>
            </a:r>
            <a:r>
              <a:rPr dirty="0" sz="700" spc="6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individuals.</a:t>
            </a:r>
            <a:r>
              <a:rPr dirty="0" sz="700" spc="4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PLoS</a:t>
            </a:r>
            <a:r>
              <a:rPr dirty="0" sz="700" spc="45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i="1">
                <a:solidFill>
                  <a:srgbClr val="44536A"/>
                </a:solidFill>
                <a:latin typeface="Trebuchet MS"/>
                <a:cs typeface="Trebuchet MS"/>
              </a:rPr>
              <a:t>One</a:t>
            </a:r>
            <a:r>
              <a:rPr dirty="0" sz="700" spc="30" i="1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45">
                <a:solidFill>
                  <a:srgbClr val="44536A"/>
                </a:solidFill>
                <a:latin typeface="Trebuchet MS"/>
                <a:cs typeface="Trebuchet MS"/>
              </a:rPr>
              <a:t>2011;6:</a:t>
            </a:r>
            <a:r>
              <a:rPr dirty="0" sz="700" spc="3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dirty="0" sz="700" spc="-10">
                <a:solidFill>
                  <a:srgbClr val="44536A"/>
                </a:solidFill>
                <a:latin typeface="Trebuchet MS"/>
                <a:cs typeface="Trebuchet MS"/>
              </a:rPr>
              <a:t>e21275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Delta-Kn</dc:creator>
  <dc:title>PowerPoint Presentation</dc:title>
  <dcterms:created xsi:type="dcterms:W3CDTF">2023-06-01T15:30:09Z</dcterms:created>
  <dcterms:modified xsi:type="dcterms:W3CDTF">2023-06-01T15:30:09Z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2023-06-01T00:00:00Z</vt:filetime>
  </property>
  <property fmtid="{D5CDD505-2E9C-101B-9397-08002B2CF9AE}" pid="5" name="Producer">
    <vt:lpwstr>Microsoft® PowerPoint® for Microsoft 365</vt:lpwstr>
  </property>
</Properties>
</file>